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82" r:id="rId2"/>
    <p:sldId id="344" r:id="rId3"/>
    <p:sldId id="307" r:id="rId4"/>
    <p:sldId id="332" r:id="rId5"/>
    <p:sldId id="334" r:id="rId6"/>
    <p:sldId id="335" r:id="rId7"/>
    <p:sldId id="347" r:id="rId8"/>
    <p:sldId id="348" r:id="rId9"/>
    <p:sldId id="349" r:id="rId10"/>
    <p:sldId id="350" r:id="rId11"/>
    <p:sldId id="354" r:id="rId12"/>
    <p:sldId id="32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2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>
        <p:scale>
          <a:sx n="60" d="100"/>
          <a:sy n="60" d="100"/>
        </p:scale>
        <p:origin x="-702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'[Диаграмма в Microsoft Word]Лист1'!$C$1</c:f>
              <c:strCache>
                <c:ptCount val="1"/>
                <c:pt idx="0">
                  <c:v>2011-2012</c:v>
                </c:pt>
              </c:strCache>
            </c:strRef>
          </c:tx>
          <c:invertIfNegative val="0"/>
          <c:cat>
            <c:strRef>
              <c:f>'[Диаграмма в Microsoft Word]Лист1'!$A$2:$A$12</c:f>
              <c:strCache>
                <c:ptCount val="11"/>
                <c:pt idx="0">
                  <c:v>Пролечено больных</c:v>
                </c:pt>
                <c:pt idx="1">
                  <c:v>Проконсультировано</c:v>
                </c:pt>
                <c:pt idx="2">
                  <c:v>Прооперировано</c:v>
                </c:pt>
                <c:pt idx="3">
                  <c:v>Клинические разборы</c:v>
                </c:pt>
                <c:pt idx="4">
                  <c:v>Консилиумы</c:v>
                </c:pt>
                <c:pt idx="5">
                  <c:v>Тематические конференции</c:v>
                </c:pt>
                <c:pt idx="6">
                  <c:v>Патологоанатомич.конф.</c:v>
                </c:pt>
                <c:pt idx="7">
                  <c:v>Внедрения</c:v>
                </c:pt>
                <c:pt idx="8">
                  <c:v>Рекомендации</c:v>
                </c:pt>
                <c:pt idx="9">
                  <c:v>Лекции для населения</c:v>
                </c:pt>
                <c:pt idx="10">
                  <c:v>Прошедшие ФПК</c:v>
                </c:pt>
              </c:strCache>
            </c:strRef>
          </c:cat>
          <c:val>
            <c:numRef>
              <c:f>'[Диаграмма в Microsoft Word]Лист1'!$C$2:$C$12</c:f>
              <c:numCache>
                <c:formatCode>General</c:formatCode>
                <c:ptCount val="11"/>
                <c:pt idx="0">
                  <c:v>36</c:v>
                </c:pt>
                <c:pt idx="1">
                  <c:v>34</c:v>
                </c:pt>
                <c:pt idx="2">
                  <c:v>33</c:v>
                </c:pt>
                <c:pt idx="3">
                  <c:v>36</c:v>
                </c:pt>
                <c:pt idx="4">
                  <c:v>33</c:v>
                </c:pt>
                <c:pt idx="5">
                  <c:v>32</c:v>
                </c:pt>
                <c:pt idx="6">
                  <c:v>45</c:v>
                </c:pt>
                <c:pt idx="7">
                  <c:v>22</c:v>
                </c:pt>
                <c:pt idx="8">
                  <c:v>43</c:v>
                </c:pt>
                <c:pt idx="9">
                  <c:v>32</c:v>
                </c:pt>
                <c:pt idx="10">
                  <c:v>36</c:v>
                </c:pt>
              </c:numCache>
            </c:numRef>
          </c:val>
        </c:ser>
        <c:ser>
          <c:idx val="2"/>
          <c:order val="1"/>
          <c:tx>
            <c:strRef>
              <c:f>'[Диаграмма в Microsoft Word]Лист1'!$D$1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'[Диаграмма в Microsoft Word]Лист1'!$A$2:$A$12</c:f>
              <c:strCache>
                <c:ptCount val="11"/>
                <c:pt idx="0">
                  <c:v>Пролечено больных</c:v>
                </c:pt>
                <c:pt idx="1">
                  <c:v>Проконсультировано</c:v>
                </c:pt>
                <c:pt idx="2">
                  <c:v>Прооперировано</c:v>
                </c:pt>
                <c:pt idx="3">
                  <c:v>Клинические разборы</c:v>
                </c:pt>
                <c:pt idx="4">
                  <c:v>Консилиумы</c:v>
                </c:pt>
                <c:pt idx="5">
                  <c:v>Тематические конференции</c:v>
                </c:pt>
                <c:pt idx="6">
                  <c:v>Патологоанатомич.конф.</c:v>
                </c:pt>
                <c:pt idx="7">
                  <c:v>Внедрения</c:v>
                </c:pt>
                <c:pt idx="8">
                  <c:v>Рекомендации</c:v>
                </c:pt>
                <c:pt idx="9">
                  <c:v>Лекции для населения</c:v>
                </c:pt>
                <c:pt idx="10">
                  <c:v>Прошедшие ФПК</c:v>
                </c:pt>
              </c:strCache>
            </c:strRef>
          </c:cat>
          <c:val>
            <c:numRef>
              <c:f>'[Диаграмма в Microsoft Word]Лист1'!$D$2:$D$12</c:f>
            </c:numRef>
          </c:val>
          <c:shape val="box"/>
        </c:ser>
        <c:ser>
          <c:idx val="3"/>
          <c:order val="2"/>
          <c:tx>
            <c:strRef>
              <c:f>'[Диаграмма в Microsoft Word]Лист1'!$E$1</c:f>
              <c:strCache>
                <c:ptCount val="1"/>
                <c:pt idx="0">
                  <c:v>2012-2013</c:v>
                </c:pt>
              </c:strCache>
            </c:strRef>
          </c:tx>
          <c:invertIfNegative val="0"/>
          <c:cat>
            <c:strRef>
              <c:f>'[Диаграмма в Microsoft Word]Лист1'!$A$2:$A$12</c:f>
              <c:strCache>
                <c:ptCount val="11"/>
                <c:pt idx="0">
                  <c:v>Пролечено больных</c:v>
                </c:pt>
                <c:pt idx="1">
                  <c:v>Проконсультировано</c:v>
                </c:pt>
                <c:pt idx="2">
                  <c:v>Прооперировано</c:v>
                </c:pt>
                <c:pt idx="3">
                  <c:v>Клинические разборы</c:v>
                </c:pt>
                <c:pt idx="4">
                  <c:v>Консилиумы</c:v>
                </c:pt>
                <c:pt idx="5">
                  <c:v>Тематические конференции</c:v>
                </c:pt>
                <c:pt idx="6">
                  <c:v>Патологоанатомич.конф.</c:v>
                </c:pt>
                <c:pt idx="7">
                  <c:v>Внедрения</c:v>
                </c:pt>
                <c:pt idx="8">
                  <c:v>Рекомендации</c:v>
                </c:pt>
                <c:pt idx="9">
                  <c:v>Лекции для населения</c:v>
                </c:pt>
                <c:pt idx="10">
                  <c:v>Прошедшие ФПК</c:v>
                </c:pt>
              </c:strCache>
            </c:strRef>
          </c:cat>
          <c:val>
            <c:numRef>
              <c:f>'[Диаграмма в Microsoft Word]Лист1'!$E$2:$E$12</c:f>
              <c:numCache>
                <c:formatCode>General</c:formatCode>
                <c:ptCount val="11"/>
                <c:pt idx="0">
                  <c:v>39</c:v>
                </c:pt>
                <c:pt idx="1">
                  <c:v>34</c:v>
                </c:pt>
                <c:pt idx="2">
                  <c:v>34</c:v>
                </c:pt>
                <c:pt idx="3">
                  <c:v>59</c:v>
                </c:pt>
                <c:pt idx="4">
                  <c:v>42</c:v>
                </c:pt>
                <c:pt idx="5">
                  <c:v>39</c:v>
                </c:pt>
                <c:pt idx="6">
                  <c:v>24</c:v>
                </c:pt>
                <c:pt idx="7">
                  <c:v>29</c:v>
                </c:pt>
                <c:pt idx="8">
                  <c:v>42</c:v>
                </c:pt>
                <c:pt idx="9">
                  <c:v>44</c:v>
                </c:pt>
                <c:pt idx="10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1636864"/>
        <c:axId val="91638400"/>
        <c:axId val="0"/>
      </c:bar3DChart>
      <c:catAx>
        <c:axId val="916368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Black" pitchFamily="34" charset="0"/>
              </a:defRPr>
            </a:pPr>
            <a:endParaRPr lang="ru-RU"/>
          </a:p>
        </c:txPr>
        <c:crossAx val="91638400"/>
        <c:crosses val="autoZero"/>
        <c:auto val="1"/>
        <c:lblAlgn val="ctr"/>
        <c:lblOffset val="100"/>
        <c:noMultiLvlLbl val="0"/>
      </c:catAx>
      <c:valAx>
        <c:axId val="91638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6368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Arial Black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5E74F-5DED-48A4-AB45-CD30C0D657BF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96EFE-EFDD-41D7-9BA4-A8964C881D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8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64CE-3C26-4B36-80FF-3F8A797435B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FAAA-5BE9-41B0-A622-32595AE5E1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64CE-3C26-4B36-80FF-3F8A797435B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FAAA-5BE9-41B0-A622-32595AE5E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64CE-3C26-4B36-80FF-3F8A797435B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FAAA-5BE9-41B0-A622-32595AE5E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64CE-3C26-4B36-80FF-3F8A797435B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FAAA-5BE9-41B0-A622-32595AE5E1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64CE-3C26-4B36-80FF-3F8A797435B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FAAA-5BE9-41B0-A622-32595AE5E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64CE-3C26-4B36-80FF-3F8A797435B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FAAA-5BE9-41B0-A622-32595AE5E1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64CE-3C26-4B36-80FF-3F8A797435B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FAAA-5BE9-41B0-A622-32595AE5E1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64CE-3C26-4B36-80FF-3F8A797435B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FAAA-5BE9-41B0-A622-32595AE5E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64CE-3C26-4B36-80FF-3F8A797435B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FAAA-5BE9-41B0-A622-32595AE5E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64CE-3C26-4B36-80FF-3F8A797435B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FAAA-5BE9-41B0-A622-32595AE5E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64CE-3C26-4B36-80FF-3F8A797435B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FAAA-5BE9-41B0-A622-32595AE5E1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2064CE-3C26-4B36-80FF-3F8A797435B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D0FFAAA-5BE9-41B0-A622-32595AE5E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1484783"/>
            <a:ext cx="756084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Методологические подходы оценки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KPI</a:t>
            </a:r>
            <a:r>
              <a:rPr lang="kk-KZ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клинической деятельности ППС 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28442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354169"/>
              </p:ext>
            </p:extLst>
          </p:nvPr>
        </p:nvGraphicFramePr>
        <p:xfrm>
          <a:off x="683568" y="548680"/>
          <a:ext cx="7488833" cy="49685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7633"/>
                <a:gridCol w="897463"/>
                <a:gridCol w="762844"/>
                <a:gridCol w="817689"/>
                <a:gridCol w="857577"/>
                <a:gridCol w="797745"/>
                <a:gridCol w="822674"/>
                <a:gridCol w="877519"/>
                <a:gridCol w="817689"/>
              </a:tblGrid>
              <a:tr h="687929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КЛИНИЧЕСКАЯ </a:t>
                      </a:r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ПРОФЕССОРА КАФЕДРЫ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131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</a:t>
                      </a:r>
                      <a:r>
                        <a:rPr lang="ru-RU" sz="18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клиничской</a:t>
                      </a:r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нагрузки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внедренных инновационных методов  диагностики и лечения (по актам внедрения)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проведенных экспертиз (по </a:t>
                      </a:r>
                      <a:r>
                        <a:rPr lang="ru-RU" sz="18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линиии</a:t>
                      </a:r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Комитета контроля РК, УВД, МВД и др.) и случаев летальности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8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92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9488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036496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ПЕРЕЧЕНЬ</a:t>
            </a: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документов, которые должны быть на клинической кафедре, отражающие лечебную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работу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сотрудников кафедры</a:t>
            </a:r>
          </a:p>
          <a:p>
            <a:pPr lvl="0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Договор с клинической базой.</a:t>
            </a:r>
          </a:p>
          <a:p>
            <a:pPr lvl="0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Комплексный план работы кафедры с клинической базой.</a:t>
            </a:r>
          </a:p>
          <a:p>
            <a:pPr lvl="0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График обходов доцентов, профессоров, зав. кафедрой.</a:t>
            </a:r>
          </a:p>
          <a:p>
            <a:pPr lvl="0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Закрепление за ассистентами отделений, заверенное зав. кафедрой, зам. главврача или зав. отделением.</a:t>
            </a:r>
          </a:p>
          <a:p>
            <a:pPr lvl="0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График ночных дежурств, график работы сотрудников на период отпусков (приказы).</a:t>
            </a:r>
          </a:p>
          <a:p>
            <a:pPr lvl="0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Журнал контроля по клинической деятельности ППС (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курации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консультации,операции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и т.д.)</a:t>
            </a:r>
          </a:p>
          <a:p>
            <a:pPr lvl="0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Отчет по клинической работе кафедры.</a:t>
            </a: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Комплексные планы  по клинической работе кафедры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Внедрение в базовых учреждениях новой техники, технологии по диагностике и лечению (копии актов внедрения), эффективность внедрения.</a:t>
            </a:r>
          </a:p>
          <a:p>
            <a:pPr lvl="0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Документы по учету объема оперативных вмешательств с указанием видов операции по категории сложности, с подведением итогов в месяц и за год.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(журнал учета операций с указанием № истории болезни).</a:t>
            </a: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Консультативная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помощь в других больницах, поликлиниках г. Алматы 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(фамилия сотрудника, где, когда) (запись в журнале).</a:t>
            </a:r>
          </a:p>
          <a:p>
            <a:pPr lvl="0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Участие сотрудников кафедры в постоянно действующей комиссии больницы 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(ФИО сотрудника, копии приказов по клинической базе)</a:t>
            </a:r>
          </a:p>
          <a:p>
            <a:pPr lvl="0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Участие (председатель, рецензент) на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паталогоанатомических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конференциях 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(копии приказа).</a:t>
            </a: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сотрудников кафедры в работе комиссии Управления Комитета по контролю качества медицинских услуг г. Алматы (копии приказа).</a:t>
            </a: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методических рекомендаций сотрудниками кафедры для врачей (подтверждающий документ).</a:t>
            </a:r>
          </a:p>
          <a:p>
            <a:pPr lvl="0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Квалификационная врачебная категория сотрудников кафедры (приложить копии свидетельств о категории)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Высшая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 Первая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Вторая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83139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9888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92679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23528" y="692696"/>
            <a:ext cx="8568952" cy="6165304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направления клинической работы университета</a:t>
            </a:r>
          </a:p>
          <a:p>
            <a:pPr marL="361950" indent="-315913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обеспечение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на основе современных методов организационно-методической, учебной, лечебно-диагностической и научно-исследовательской работы, высокого уровня подготовки студентов, резидентов, переподготовки и повышения квалификации врачей, научных кадров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61950" indent="-315913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оказания высококвалифицированной лечебно-профилактической, консультативно-диагностической и реабилитационной помощи пациентам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61950" indent="-315913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образовательно-учебных программ с предоставлением клинических баз студентам, интернам, резидентам, докторантам, слушателям курсов послевузовского образования.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931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43932" cy="85725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Клинические базы университета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28596" y="1714488"/>
            <a:ext cx="8501122" cy="478634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подготовки студентов, интернов и резидентов университет имеет свои клиники: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  Образовательно-клинический центр;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Клиника  внутренних болезней;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Институт стоматологии ;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Университетская клиника «Аксай»;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 84 клинические базы, куда входят НИИ, стационары, поликлиники  частные клиники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Алматы и 35 клинических баз в областях РК.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55" y="116632"/>
            <a:ext cx="8686800" cy="706090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2200" dirty="0" smtClean="0"/>
              <a:t>ЛЕЧЕБНО-КОНСУЛЬТАТИВНАЯ РАБОТА ППС КЛИНИЧЕСКИХ </a:t>
            </a:r>
            <a:r>
              <a:rPr lang="ru-RU" sz="2200" dirty="0"/>
              <a:t>КАФЕДР </a:t>
            </a:r>
            <a:r>
              <a:rPr lang="ru-RU" sz="2200" dirty="0" smtClean="0"/>
              <a:t>КАЗНМУ В СРАВНИТЕЛЬНОМ АСПЕКТЕ 2012-2013уч.годы</a:t>
            </a:r>
            <a:endParaRPr lang="ru-RU" sz="22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98535667"/>
              </p:ext>
            </p:extLst>
          </p:nvPr>
        </p:nvGraphicFramePr>
        <p:xfrm>
          <a:off x="323528" y="1164590"/>
          <a:ext cx="8568952" cy="5216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925583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291" y="58614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800" b="1" dirty="0">
                <a:solidFill>
                  <a:srgbClr val="FF0000"/>
                </a:solidFill>
              </a:rPr>
              <a:t>Помощь практическому здравоохранению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091" y="620688"/>
            <a:ext cx="9144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       Профессорско-преподавательский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состав КазНМУ им С.Д. Асфендиярова  активно участвует в комиссиях по проверкам фактов обращения граждан в Департамент комитета контроля медицинской и фармацевтической деятельности по г. Алматы, в судебно-медицинских экспертных комиссиях по письмам из Департамента внутренних дел.    </a:t>
            </a:r>
            <a:endParaRPr lang="kk-K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За 2012-2013  уч. год в комиссиях по письмам приходящим из Департамента комитета контроля медицинской и фармацевтической деятельности,  Департамента внутренних дел, МЗ РК прокуратуры по г.Алматы и области были задействованы  157 специалиста с различных кафедр университета.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Среди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них хочется особо отметить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 Хамзина Абулкарима Хамзиновича - д.м.н., профессора кафедры визуальной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диагностики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2. Исраилову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Венеру Карипбековну- д.м.н.,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проф.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ав.кафедры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анестезиологии и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реаниматологии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Сапаргалиеву Айгуль Дуйсекешовну –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проф. зав. кафедры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патаномической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анатомии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Омарову Гульжахан Кашкинбаевну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– проф.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зав.каф. акушерства и гинекологии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№1 </a:t>
            </a: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5. Калиеву Лера Каббасовну – проф. зав.каф. акушерства и гинекологии № 2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70731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76672"/>
            <a:ext cx="82809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Департаментом по клинической работе совместно с  директорами клинических департаментов разработаны критерий </a:t>
            </a:r>
            <a:r>
              <a:rPr lang="en-US" sz="2800" b="1" dirty="0"/>
              <a:t>KPI</a:t>
            </a:r>
            <a:r>
              <a:rPr lang="ru-RU" sz="2800" b="1" dirty="0"/>
              <a:t> по клинической работе</a:t>
            </a:r>
            <a:r>
              <a:rPr lang="ru-RU" sz="2800" b="1" dirty="0" smtClean="0"/>
              <a:t>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Главная цель внедрения системы КПД – перевод перспективных планов и стратегии развития Университета в форму конкретных показателей оперативного управления, оценка текущего состояния в их достижении и создание основы для принятия управленческих решений на долгосрочном и среднесрочном уровнях.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  <a:p>
            <a:pPr algn="just"/>
            <a:r>
              <a:rPr lang="ru-RU" sz="2800" b="1" dirty="0"/>
              <a:t> 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3737421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2918" y="214692"/>
            <a:ext cx="813690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Клиническая работа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орматив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выполнения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 клинической работы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согласно приказу №330 от 23.04.13г., перевыполнение клинической нагрузки должен подтвердить зав. отделением и зам. глав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врача по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леч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ебной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работе в лечебном журнале с визой и печатью.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нновационные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акты внедрения, должны быть подтверждены в инновационном отделе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с визой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нач. отдела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 инновации.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оличество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экспертиз по линии комитета контроля РК, УВД, МВД и др. должны подтверждаться приказом ректора, приложить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 копию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приказа.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Количество выступлений на клинических конференциях (мастер-классы, семинары) на клинических базах и других ЛПО должны подтверждаться копией приказа главного врача или  программой  конференции с тематикой выступления.</a:t>
            </a:r>
          </a:p>
        </p:txBody>
      </p:sp>
    </p:spTree>
    <p:extLst>
      <p:ext uri="{BB962C8B-B14F-4D97-AF65-F5344CB8AC3E}">
        <p14:creationId xmlns:p14="http://schemas.microsoft.com/office/powerpoint/2010/main" val="274966433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839869"/>
              </p:ext>
            </p:extLst>
          </p:nvPr>
        </p:nvGraphicFramePr>
        <p:xfrm>
          <a:off x="899591" y="548680"/>
          <a:ext cx="7128792" cy="5349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2649"/>
                <a:gridCol w="1165544"/>
                <a:gridCol w="1301073"/>
                <a:gridCol w="1138438"/>
                <a:gridCol w="1192650"/>
                <a:gridCol w="1138438"/>
              </a:tblGrid>
              <a:tr h="125752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КЛИНИЧЕСКАЯ </a:t>
                      </a:r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АССИСТЕНТА</a:t>
                      </a:r>
                      <a:r>
                        <a:rPr lang="ru-RU" sz="18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КАФЕДРЫ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784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клинической нагрузки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внедренных инновационных методов  диагностики и лечения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302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677"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9773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99141"/>
              </p:ext>
            </p:extLst>
          </p:nvPr>
        </p:nvGraphicFramePr>
        <p:xfrm>
          <a:off x="539553" y="836712"/>
          <a:ext cx="7848872" cy="5274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1"/>
                <a:gridCol w="648072"/>
                <a:gridCol w="454210"/>
                <a:gridCol w="697918"/>
                <a:gridCol w="576064"/>
                <a:gridCol w="472905"/>
                <a:gridCol w="596160"/>
                <a:gridCol w="731135"/>
                <a:gridCol w="585962"/>
                <a:gridCol w="782190"/>
                <a:gridCol w="720080"/>
                <a:gridCol w="936105"/>
              </a:tblGrid>
              <a:tr h="680182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КЛИНИЧЕСКАЯ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ДОЦЕНТА КАФЕДРЫ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22" marR="9322" marT="932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995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клинической </a:t>
                      </a:r>
                      <a:r>
                        <a:rPr lang="ru-RU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нагрузки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22" marR="9322" marT="9322" marB="0"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внедренных инновационных методов  диагностики и лечения (по актам внедрения)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22" marR="9322" marT="9322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проведенных экспертиз (по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линии </a:t>
                      </a:r>
                      <a:r>
                        <a:rPr lang="ru-RU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Комитета контроля РК, УВД, МВД и др.) и случаев летальности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22" marR="9322" marT="9322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выступлений на клинических конференциях (мастер-классы, семинары) на клинических базах и других ЛПО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22" marR="9322" marT="9322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59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22" marR="9322" marT="932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22" marR="9322" marT="9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22" marR="9322" marT="9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22" marR="9322" marT="9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22" marR="9322" marT="9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22" marR="9322" marT="9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22" marR="9322" marT="9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22" marR="9322" marT="9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22" marR="9322" marT="9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22" marR="9322" marT="9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22" marR="9322" marT="9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22" marR="9322" marT="93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5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22" marR="9322" marT="9322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22" marR="9322" marT="93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22" marR="9322" marT="93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22" marR="9322" marT="93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22" marR="9322" marT="93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22" marR="9322" marT="93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22" marR="9322" marT="93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22" marR="9322" marT="93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22" marR="9322" marT="93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22" marR="9322" marT="93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22" marR="9322" marT="93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22" marR="9322" marT="93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47021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1174</TotalTime>
  <Words>620</Words>
  <Application>Microsoft Office PowerPoint</Application>
  <PresentationFormat>Экран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Клинические базы университета</vt:lpstr>
      <vt:lpstr> ЛЕЧЕБНО-КОНСУЛЬТАТИВНАЯ РАБОТА ППС КЛИНИЧЕСКИХ КАФЕДР КАЗНМУ В СРАВНИТЕЛЬНОМ АСПЕКТЕ 2012-2013уч.годы</vt:lpstr>
      <vt:lpstr>Помощь практическому здравоохранению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www.PHILka.RU</cp:lastModifiedBy>
  <cp:revision>117</cp:revision>
  <dcterms:created xsi:type="dcterms:W3CDTF">2013-05-23T15:11:23Z</dcterms:created>
  <dcterms:modified xsi:type="dcterms:W3CDTF">2013-08-27T04:58:52Z</dcterms:modified>
</cp:coreProperties>
</file>