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6" r:id="rId4"/>
    <p:sldId id="26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593" autoAdjust="0"/>
    <p:restoredTop sz="94660"/>
  </p:normalViewPr>
  <p:slideViewPr>
    <p:cSldViewPr>
      <p:cViewPr>
        <p:scale>
          <a:sx n="69" d="100"/>
          <a:sy n="69" d="100"/>
        </p:scale>
        <p:origin x="-702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98D2F-CFF5-4060-AEF0-4C3CC87753FD}" type="datetimeFigureOut">
              <a:rPr lang="ru-RU" smtClean="0"/>
              <a:pPr/>
              <a:t>28.08.2013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4E34F3C-4603-4E50-8267-1052263AD0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98D2F-CFF5-4060-AEF0-4C3CC87753FD}" type="datetimeFigureOut">
              <a:rPr lang="ru-RU" smtClean="0"/>
              <a:pPr/>
              <a:t>28.08.2013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34F3C-4603-4E50-8267-1052263AD0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98D2F-CFF5-4060-AEF0-4C3CC87753FD}" type="datetimeFigureOut">
              <a:rPr lang="ru-RU" smtClean="0"/>
              <a:pPr/>
              <a:t>28.08.2013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34F3C-4603-4E50-8267-1052263AD0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98D2F-CFF5-4060-AEF0-4C3CC87753FD}" type="datetimeFigureOut">
              <a:rPr lang="ru-RU" smtClean="0"/>
              <a:pPr/>
              <a:t>28.08.2013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4E34F3C-4603-4E50-8267-1052263AD0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98D2F-CFF5-4060-AEF0-4C3CC87753FD}" type="datetimeFigureOut">
              <a:rPr lang="ru-RU" smtClean="0"/>
              <a:pPr/>
              <a:t>28.08.2013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34F3C-4603-4E50-8267-1052263AD0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98D2F-CFF5-4060-AEF0-4C3CC87753FD}" type="datetimeFigureOut">
              <a:rPr lang="ru-RU" smtClean="0"/>
              <a:pPr/>
              <a:t>28.08.2013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34F3C-4603-4E50-8267-1052263AD0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98D2F-CFF5-4060-AEF0-4C3CC87753FD}" type="datetimeFigureOut">
              <a:rPr lang="ru-RU" smtClean="0"/>
              <a:pPr/>
              <a:t>28.08.2013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4E34F3C-4603-4E50-8267-1052263AD0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98D2F-CFF5-4060-AEF0-4C3CC87753FD}" type="datetimeFigureOut">
              <a:rPr lang="ru-RU" smtClean="0"/>
              <a:pPr/>
              <a:t>28.08.2013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34F3C-4603-4E50-8267-1052263AD0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98D2F-CFF5-4060-AEF0-4C3CC87753FD}" type="datetimeFigureOut">
              <a:rPr lang="ru-RU" smtClean="0"/>
              <a:pPr/>
              <a:t>28.08.2013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34F3C-4603-4E50-8267-1052263AD0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98D2F-CFF5-4060-AEF0-4C3CC87753FD}" type="datetimeFigureOut">
              <a:rPr lang="ru-RU" smtClean="0"/>
              <a:pPr/>
              <a:t>28.08.2013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34F3C-4603-4E50-8267-1052263AD0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98D2F-CFF5-4060-AEF0-4C3CC87753FD}" type="datetimeFigureOut">
              <a:rPr lang="ru-RU" smtClean="0"/>
              <a:pPr/>
              <a:t>28.08.2013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34F3C-4603-4E50-8267-1052263AD0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0998D2F-CFF5-4060-AEF0-4C3CC87753FD}" type="datetimeFigureOut">
              <a:rPr lang="ru-RU" smtClean="0"/>
              <a:pPr/>
              <a:t>28.08.2013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4E34F3C-4603-4E50-8267-1052263AD0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785926"/>
            <a:ext cx="7772400" cy="2796568"/>
          </a:xfrm>
        </p:spPr>
        <p:txBody>
          <a:bodyPr>
            <a:noAutofit/>
          </a:bodyPr>
          <a:lstStyle/>
          <a:p>
            <a:pPr algn="ctr"/>
            <a:r>
              <a:rPr lang="kk-KZ" sz="2800" dirty="0" smtClean="0"/>
              <a:t>Формирование и развитие антикоррупционного  мировоззрения и поведения среди преподавателей и студентов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kk-KZ" sz="2800" dirty="0" smtClean="0"/>
              <a:t>в КАЗНМУ им. С.Д.  Асфендиярова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5715016"/>
            <a:ext cx="8172480" cy="914400"/>
          </a:xfrm>
        </p:spPr>
        <p:txBody>
          <a:bodyPr>
            <a:normAutofit/>
          </a:bodyPr>
          <a:lstStyle/>
          <a:p>
            <a:r>
              <a:rPr lang="kk-KZ" sz="1600" dirty="0" smtClean="0"/>
              <a:t>			Докладчик:  Проф. Мустафина Ж.Г., Советник Ректора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kk-KZ" dirty="0" smtClean="0">
                <a:solidFill>
                  <a:srgbClr val="C00000"/>
                </a:solidFill>
              </a:rPr>
              <a:t>	Программа   ставит целью  оптимизацию антикоррупционной Политики в КАЗНМУ им. С Асфендиярова по уменьшению коррупционных правонарушений.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78645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kk-KZ" sz="1400" dirty="0" smtClean="0"/>
              <a:t>	Всего по Плану реализации антикоррупционной Программы выполнено  свыше 100   плановых </a:t>
            </a:r>
            <a:r>
              <a:rPr lang="kk-KZ" sz="1400" dirty="0" smtClean="0"/>
              <a:t>заданий (</a:t>
            </a:r>
            <a:r>
              <a:rPr lang="kk-KZ" sz="1400" dirty="0" smtClean="0"/>
              <a:t>конференции,пресс -конференции, выступления в СМИ, на сайте, дебаты- турниры, круглые столы, кураторские часы, презентации,анкетирования, демонстрация  и изготовление видеороликов, иллюстративные плакаты, стенды,тематические буклеты, студенческие сценические миниатюры),проводимые в группах</a:t>
            </a:r>
            <a:r>
              <a:rPr lang="kk-KZ" sz="1400" dirty="0" smtClean="0"/>
              <a:t>, </a:t>
            </a:r>
            <a:r>
              <a:rPr lang="kk-KZ" sz="1400" dirty="0" smtClean="0"/>
              <a:t>на кафедрах и факультетах</a:t>
            </a:r>
            <a:r>
              <a:rPr lang="kk-KZ" sz="1400" dirty="0" smtClean="0"/>
              <a:t>.</a:t>
            </a:r>
          </a:p>
          <a:p>
            <a:pPr>
              <a:buNone/>
            </a:pPr>
            <a:r>
              <a:rPr lang="kk-KZ" sz="1400" dirty="0" smtClean="0"/>
              <a:t>	</a:t>
            </a:r>
            <a:r>
              <a:rPr lang="kk-KZ" sz="1400" dirty="0" smtClean="0"/>
              <a:t>Данные анкетирования показали:</a:t>
            </a:r>
            <a:r>
              <a:rPr lang="ru-RU" sz="1400" dirty="0" smtClean="0"/>
              <a:t>Большинство студентов отрицательно относятся к коррупции  в университете  (64%) , никогда не прибегали к взяточничеству (71-79%). </a:t>
            </a:r>
          </a:p>
          <a:p>
            <a:pPr>
              <a:buNone/>
            </a:pPr>
            <a:r>
              <a:rPr lang="ru-RU" sz="1400" dirty="0" smtClean="0"/>
              <a:t>	 </a:t>
            </a:r>
            <a:r>
              <a:rPr lang="ru-RU" sz="1400" dirty="0" smtClean="0"/>
              <a:t>Университет проводит мероприятия  по борьбе с коррупцией ( 88%) .  </a:t>
            </a:r>
          </a:p>
          <a:p>
            <a:pPr>
              <a:buNone/>
            </a:pPr>
            <a:r>
              <a:rPr lang="ru-RU" sz="1400" dirty="0" smtClean="0"/>
              <a:t>	 </a:t>
            </a:r>
            <a:r>
              <a:rPr lang="ru-RU" sz="1400" dirty="0" smtClean="0"/>
              <a:t>Уголовную ответственность, увольнение , отчисление из университета и создания  нетерпимости и непринятия коррупции поддерживают  большинство (68%). </a:t>
            </a:r>
          </a:p>
          <a:p>
            <a:pPr>
              <a:buNone/>
            </a:pPr>
            <a:r>
              <a:rPr lang="ru-RU" sz="1400" dirty="0" smtClean="0"/>
              <a:t>	Инициаторы </a:t>
            </a:r>
            <a:r>
              <a:rPr lang="ru-RU" sz="1400" dirty="0" smtClean="0"/>
              <a:t>взяточничества  более в половине случаев студенты ( 62%) и нередко …преподаватели ( 30%). </a:t>
            </a:r>
          </a:p>
          <a:p>
            <a:pPr>
              <a:buNone/>
            </a:pPr>
            <a:r>
              <a:rPr lang="ru-RU" sz="1400" dirty="0" smtClean="0"/>
              <a:t>	Взяточничество </a:t>
            </a:r>
            <a:r>
              <a:rPr lang="ru-RU" sz="1400" dirty="0" smtClean="0"/>
              <a:t>на экзаменах и зачетах , пропусках (26%), рубежный контроль (21%), допуск  к сессии(10%) .</a:t>
            </a:r>
          </a:p>
          <a:p>
            <a:pPr>
              <a:buNone/>
            </a:pPr>
            <a:r>
              <a:rPr lang="ru-RU" sz="1400" dirty="0" smtClean="0"/>
              <a:t> </a:t>
            </a:r>
            <a:r>
              <a:rPr lang="ru-RU" sz="1400" dirty="0" smtClean="0"/>
              <a:t>	Причины </a:t>
            </a:r>
            <a:r>
              <a:rPr lang="ru-RU" sz="1400" dirty="0" smtClean="0"/>
              <a:t>коррупции плохая успеваемость (67%) , пропуски (21%) и нередко  преподаватели (4.4.-11%.).  Коррупция  за высокий кафедральный балл, тесты с готовыми правильными ответами (29%) и второй  устный экзамен (19%). </a:t>
            </a:r>
          </a:p>
          <a:p>
            <a:pPr>
              <a:buNone/>
            </a:pPr>
            <a:r>
              <a:rPr lang="ru-RU" sz="1400" dirty="0" smtClean="0"/>
              <a:t>	Коррупция</a:t>
            </a:r>
            <a:r>
              <a:rPr lang="ru-RU" sz="1400" dirty="0" smtClean="0"/>
              <a:t>, связанная с дефицитом мест в общежитии  при распределении мест(50%), при участии комендантов( 11%).</a:t>
            </a:r>
          </a:p>
          <a:p>
            <a:pPr>
              <a:buNone/>
            </a:pPr>
            <a:r>
              <a:rPr lang="ru-RU" sz="1400" dirty="0" smtClean="0"/>
              <a:t> </a:t>
            </a:r>
            <a:r>
              <a:rPr lang="ru-RU" sz="1400" dirty="0" smtClean="0"/>
              <a:t>	</a:t>
            </a:r>
            <a:r>
              <a:rPr lang="ru-RU" sz="1400" dirty="0" smtClean="0">
                <a:solidFill>
                  <a:srgbClr val="FF0000"/>
                </a:solidFill>
              </a:rPr>
              <a:t>Независимые </a:t>
            </a:r>
            <a:r>
              <a:rPr lang="ru-RU" sz="1400" dirty="0" smtClean="0">
                <a:solidFill>
                  <a:srgbClr val="FF0000"/>
                </a:solidFill>
              </a:rPr>
              <a:t>эксперты ОФ «</a:t>
            </a:r>
            <a:r>
              <a:rPr lang="ru-RU" sz="1400" dirty="0" err="1" smtClean="0">
                <a:solidFill>
                  <a:srgbClr val="FF0000"/>
                </a:solidFill>
              </a:rPr>
              <a:t>Трансперенси</a:t>
            </a:r>
            <a:r>
              <a:rPr lang="ru-RU" sz="1400" dirty="0" smtClean="0">
                <a:solidFill>
                  <a:srgbClr val="FF0000"/>
                </a:solidFill>
              </a:rPr>
              <a:t> Казахстан» </a:t>
            </a:r>
            <a:r>
              <a:rPr lang="ru-RU" sz="1400" dirty="0" smtClean="0"/>
              <a:t>также отмечают незначительный уровень коррупции в университете и подавляющее большинство преподавателей  и студентов негативно и осуждающе относятся к коррупции в университете.</a:t>
            </a:r>
          </a:p>
          <a:p>
            <a:pPr>
              <a:buNone/>
            </a:pPr>
            <a:r>
              <a:rPr lang="ru-RU" sz="1400" dirty="0" smtClean="0"/>
              <a:t>	</a:t>
            </a:r>
            <a:endParaRPr lang="ru-RU" sz="1400" dirty="0" smtClean="0"/>
          </a:p>
          <a:p>
            <a:pPr>
              <a:buNone/>
            </a:pP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Documents and Settings\user\Рабочий стол\стоп картин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86058"/>
            <a:ext cx="8686800" cy="838200"/>
          </a:xfrm>
        </p:spPr>
        <p:txBody>
          <a:bodyPr>
            <a:normAutofit/>
          </a:bodyPr>
          <a:lstStyle/>
          <a:p>
            <a:r>
              <a:rPr lang="ru-RU" sz="4400" i="1" dirty="0" smtClean="0"/>
              <a:t>	Благодарю за внимание!</a:t>
            </a:r>
            <a:endParaRPr lang="ru-RU" sz="4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5000628" cy="5572164"/>
          </a:xfrm>
        </p:spPr>
        <p:txBody>
          <a:bodyPr>
            <a:normAutofit fontScale="77500" lnSpcReduction="20000"/>
          </a:bodyPr>
          <a:lstStyle/>
          <a:p>
            <a:r>
              <a:rPr lang="kk-KZ" dirty="0" smtClean="0"/>
              <a:t>Казахстанская молодежь- это важнейший социально- демографический  стратегический  ресурс страны родившейся  в период сложнейших  исторических  перемен,смены и девальвации общечеловеческих и национальных ценностных ориентаций и принципов  общества. </a:t>
            </a:r>
            <a:r>
              <a:rPr lang="kk-KZ" dirty="0" smtClean="0">
                <a:solidFill>
                  <a:srgbClr val="C00000"/>
                </a:solidFill>
              </a:rPr>
              <a:t>Молодежь</a:t>
            </a:r>
            <a:r>
              <a:rPr lang="kk-KZ" dirty="0" smtClean="0"/>
              <a:t> составляет 30% населения страны и к 2020году  треть государственных служащих –молодое поколение.</a:t>
            </a:r>
            <a:endParaRPr lang="ru-RU" dirty="0"/>
          </a:p>
        </p:txBody>
      </p:sp>
      <p:pic>
        <p:nvPicPr>
          <p:cNvPr id="1026" name="Picture 2" descr="C:\Documents and Settings\user\Рабочий стол\IMG_56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3786190"/>
            <a:ext cx="3070376" cy="2786082"/>
          </a:xfrm>
          <a:prstGeom prst="rect">
            <a:avLst/>
          </a:prstGeom>
          <a:noFill/>
        </p:spPr>
      </p:pic>
      <p:pic>
        <p:nvPicPr>
          <p:cNvPr id="5" name="Picture 3" descr="C:\Documents and Settings\user\Рабочий стол\IMG_59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1071546"/>
            <a:ext cx="3159116" cy="2584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Documents and Settings\user\Рабочий стол\IMG_5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8358210" cy="385765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214818"/>
            <a:ext cx="8215370" cy="250033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kk-KZ" dirty="0" smtClean="0">
                <a:solidFill>
                  <a:schemeClr val="tx1"/>
                </a:solidFill>
              </a:rPr>
              <a:t>    </a:t>
            </a:r>
            <a:r>
              <a:rPr lang="kk-KZ" dirty="0" smtClean="0">
                <a:solidFill>
                  <a:srgbClr val="C00000"/>
                </a:solidFill>
              </a:rPr>
              <a:t>Воспитательный процесс </a:t>
            </a:r>
            <a:r>
              <a:rPr lang="kk-KZ" dirty="0" smtClean="0">
                <a:solidFill>
                  <a:schemeClr val="tx1"/>
                </a:solidFill>
              </a:rPr>
              <a:t>- ведущее звено единой образовательной системы, интерактивного  ,двустороннего творческого сотрудничества профессионального педагога и студента, ориентированного на социальную защиту  студенчества.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user\Рабочий стол\IMG_57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642918"/>
            <a:ext cx="3857652" cy="5214974"/>
          </a:xfrm>
          <a:prstGeom prst="rect">
            <a:avLst/>
          </a:prstGeom>
          <a:noFill/>
        </p:spPr>
      </p:pic>
      <p:pic>
        <p:nvPicPr>
          <p:cNvPr id="4100" name="Picture 4" descr="C:\Documents and Settings\user\Рабочий стол\IMG_59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642918"/>
            <a:ext cx="4500594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357694"/>
            <a:ext cx="8686800" cy="200818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kk-KZ" dirty="0" smtClean="0">
                <a:solidFill>
                  <a:srgbClr val="FF0000"/>
                </a:solidFill>
              </a:rPr>
              <a:t>	</a:t>
            </a:r>
            <a:r>
              <a:rPr lang="kk-KZ" dirty="0" smtClean="0">
                <a:solidFill>
                  <a:srgbClr val="C00000"/>
                </a:solidFill>
              </a:rPr>
              <a:t>По международному рейтингу Казахстан в числе стран с высоким уровнем коррупции, равным 2.7 балла  из 10 баллов в одном ряду с Ираном,Мозамбик , Гватемалой.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071546"/>
            <a:ext cx="4572032" cy="55007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k-KZ" dirty="0" smtClean="0"/>
              <a:t>	В прошлом году совершено  2000 преступлений.             Среди «лидеров» работники правоохранительных органов,юстиции, таможни, акиматов, </a:t>
            </a:r>
            <a:r>
              <a:rPr lang="kk-KZ" dirty="0" smtClean="0">
                <a:solidFill>
                  <a:srgbClr val="C00000"/>
                </a:solidFill>
              </a:rPr>
              <a:t>здравоохранения и образования.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Documents and Settings\user\Рабочий стол\IMG_59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285860"/>
            <a:ext cx="3929090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900098"/>
          </a:xfrm>
        </p:spPr>
        <p:txBody>
          <a:bodyPr>
            <a:normAutofit fontScale="90000"/>
          </a:bodyPr>
          <a:lstStyle/>
          <a:p>
            <a:pPr algn="ctr"/>
            <a:r>
              <a:rPr lang="kk-KZ" sz="3100" dirty="0" smtClean="0">
                <a:solidFill>
                  <a:srgbClr val="C00000"/>
                </a:solidFill>
              </a:rPr>
              <a:t>Основные причины и факторы , благоприятствующие  коррупции:</a:t>
            </a:r>
            <a:r>
              <a:rPr lang="ru-RU" u="sng" dirty="0" smtClean="0"/>
              <a:t/>
            </a:r>
            <a:br>
              <a:rPr lang="ru-RU" u="sng" dirty="0" smtClean="0"/>
            </a:br>
            <a:endParaRPr lang="ru-RU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732358"/>
          </a:xfrm>
        </p:spPr>
        <p:txBody>
          <a:bodyPr>
            <a:normAutofit fontScale="85000" lnSpcReduction="20000"/>
          </a:bodyPr>
          <a:lstStyle/>
          <a:p>
            <a:r>
              <a:rPr lang="kk-KZ" dirty="0" smtClean="0"/>
              <a:t>Нет общественного контроля</a:t>
            </a:r>
            <a:endParaRPr lang="ru-RU" dirty="0" smtClean="0"/>
          </a:p>
          <a:p>
            <a:r>
              <a:rPr lang="kk-KZ" dirty="0" smtClean="0"/>
              <a:t>Слабость судебной и административной системы</a:t>
            </a:r>
            <a:endParaRPr lang="ru-RU" dirty="0" smtClean="0"/>
          </a:p>
          <a:p>
            <a:r>
              <a:rPr lang="kk-KZ" dirty="0" smtClean="0"/>
              <a:t>Безнаказанность и круговая порука</a:t>
            </a:r>
            <a:endParaRPr lang="ru-RU" dirty="0" smtClean="0"/>
          </a:p>
          <a:p>
            <a:r>
              <a:rPr lang="kk-KZ" dirty="0" smtClean="0"/>
              <a:t>Низкий морально-этический уровень служащих </a:t>
            </a:r>
            <a:endParaRPr lang="ru-RU" dirty="0" smtClean="0"/>
          </a:p>
          <a:p>
            <a:r>
              <a:rPr lang="kk-KZ" dirty="0" smtClean="0"/>
              <a:t>Низкая зарплата</a:t>
            </a:r>
            <a:endParaRPr lang="ru-RU" dirty="0" smtClean="0"/>
          </a:p>
          <a:p>
            <a:r>
              <a:rPr lang="kk-KZ" dirty="0" smtClean="0"/>
              <a:t>Подбор и расстановка случайных и некомпетентных кадров, включая высокие инстанции</a:t>
            </a:r>
            <a:endParaRPr lang="ru-RU" dirty="0" smtClean="0"/>
          </a:p>
          <a:p>
            <a:r>
              <a:rPr lang="kk-KZ" dirty="0" smtClean="0"/>
              <a:t>Гражданская пассивность и инертность общества</a:t>
            </a:r>
            <a:endParaRPr lang="ru-RU" dirty="0" smtClean="0"/>
          </a:p>
          <a:p>
            <a:r>
              <a:rPr lang="kk-KZ" dirty="0" smtClean="0"/>
              <a:t>Равнодушие к происходящему</a:t>
            </a:r>
            <a:endParaRPr lang="ru-RU" dirty="0" smtClean="0"/>
          </a:p>
          <a:p>
            <a:r>
              <a:rPr lang="kk-KZ" dirty="0" smtClean="0"/>
              <a:t>Отсутствие веры или неуверенность в борьбе с коррупцией.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54162"/>
            <a:ext cx="8705880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kk-KZ" sz="3000" dirty="0" smtClean="0"/>
              <a:t>	Дан решительный единодушный отпор профессорско-преподавательским коллективом при горячей поддержке и участия  общественных студенческих организаций клеветнической, неаргументированной информации в СМИ « лидерстве и 96% коррумпированности КАЗНМУ им.                            С.Д. Асфендиярова как неудавшейся попытке дискредитировать и подорвать в обществе высокий имидж университета.</a:t>
            </a:r>
            <a:endParaRPr lang="ru-RU" sz="30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kk-KZ" dirty="0" smtClean="0">
                <a:solidFill>
                  <a:srgbClr val="C00000"/>
                </a:solidFill>
              </a:rPr>
              <a:t>	Университет,  руководствуясь международным опытом борьбы с коррупцией и нормативно-директивными документами разработал и активно внедряет  Антикоррупционную Политику, Программу с конкретным комплексным Планом внедрения в структурных подразделениях.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49</TotalTime>
  <Words>133</Words>
  <Application>Microsoft Office PowerPoint</Application>
  <PresentationFormat>Экран (4:3)</PresentationFormat>
  <Paragraphs>30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Формирование и развитие антикоррупционного  мировоззрения и поведения среди преподавателей и студентов  в КАЗНМУ им. С.Д.  Асфендиярова </vt:lpstr>
      <vt:lpstr>Слайд 2</vt:lpstr>
      <vt:lpstr>Слайд 3</vt:lpstr>
      <vt:lpstr>Слайд 4</vt:lpstr>
      <vt:lpstr>Слайд 5</vt:lpstr>
      <vt:lpstr>Слайд 6</vt:lpstr>
      <vt:lpstr>Основные причины и факторы , благоприятствующие  коррупции: </vt:lpstr>
      <vt:lpstr>Слайд 8</vt:lpstr>
      <vt:lpstr>Слайд 9</vt:lpstr>
      <vt:lpstr>Слайд 10</vt:lpstr>
      <vt:lpstr>Слайд 11</vt:lpstr>
      <vt:lpstr>Слайд 12</vt:lpstr>
      <vt:lpstr> Благодарю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Формитрование и развитие антикоррупционного  мировоззрения и поведения среди преподавателей и студентов  в КАЗНМУ им. С.Д.  Асфендиярова </dc:title>
  <dc:creator>Владелец</dc:creator>
  <cp:lastModifiedBy>Владелец</cp:lastModifiedBy>
  <cp:revision>7</cp:revision>
  <dcterms:created xsi:type="dcterms:W3CDTF">2013-08-28T10:14:18Z</dcterms:created>
  <dcterms:modified xsi:type="dcterms:W3CDTF">2013-08-28T12:32:05Z</dcterms:modified>
</cp:coreProperties>
</file>