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Психологическая поддержка и психологическая коррекция студентов </a:t>
            </a:r>
            <a:r>
              <a:rPr lang="ru-RU" i="1" dirty="0" err="1" smtClean="0"/>
              <a:t>КазНМУ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480"/>
            <a:ext cx="9144000" cy="23574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Фоменко Татьяна Владимировна</a:t>
            </a:r>
            <a:r>
              <a:rPr lang="ru-RU" i="1" dirty="0" smtClean="0"/>
              <a:t> Центр коммуникативных навыков им. Д. </a:t>
            </a:r>
            <a:r>
              <a:rPr lang="ru-RU" i="1" dirty="0" err="1" smtClean="0"/>
              <a:t>Драпер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куратор клуба личностного роста «РАДУГА»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Девиз клуба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«Учись сам, уча других!»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Танечка\Desktop\РАДУГА 2012-2013\клуб РАДУГА\фото РАДУГИ\12-13\открытие 2012-2013\IMG_4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142984"/>
            <a:ext cx="8215369" cy="5257800"/>
          </a:xfrm>
          <a:prstGeom prst="rect">
            <a:avLst/>
          </a:prstGeom>
          <a:noFill/>
        </p:spPr>
      </p:pic>
      <p:pic>
        <p:nvPicPr>
          <p:cNvPr id="6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0"/>
            <a:ext cx="1143008" cy="116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нечка\Desktop\ЦКН\РАДУГА 2012-2013\клуб РАДУГА основная\2012-2013 у.г\фото 12-13\открытие 2012-2013\IMG_43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28803"/>
            <a:ext cx="6072166" cy="4929198"/>
          </a:xfrm>
          <a:prstGeom prst="rect">
            <a:avLst/>
          </a:prstGeom>
          <a:noFill/>
        </p:spPr>
      </p:pic>
      <p:pic>
        <p:nvPicPr>
          <p:cNvPr id="6" name="Picture 2" descr="C:\Users\Танечка\Desktop\ЦКН\РАДУГА 2012-2013\клуб РАДУГА основная\2012-2013 у.г\фото 12-13\открытие 2012-2013\IMG_4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857364"/>
            <a:ext cx="3786214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00372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Многие члены студенческого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кружка стали в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последующем активными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преподавателями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714480" cy="174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Заседания клуба  2 раза в неделю</a:t>
            </a:r>
          </a:p>
          <a:p>
            <a:r>
              <a:rPr lang="ru-RU" dirty="0" smtClean="0"/>
              <a:t>Длительность 2-2,5 часа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 descr="C:\Users\Танечка\Desktop\ЦКН\РАДУГА 2012-2013\клуб РАДУГА основная\2011-2012 у.г\2011-12\тренинги для тренеров\IMG_9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770" y="928670"/>
            <a:ext cx="6072230" cy="4554173"/>
          </a:xfrm>
          <a:prstGeom prst="rect">
            <a:avLst/>
          </a:prstGeom>
          <a:noFill/>
        </p:spPr>
      </p:pic>
      <p:pic>
        <p:nvPicPr>
          <p:cNvPr id="5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14512" cy="174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ечка\Desktop\ЦКН\РАДУГА 2012-2013\клуб РАДУГА основная\2012-2013 у.г\фото 12-13\психодрама\P10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501121" cy="65008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Знакомство участников</a:t>
            </a:r>
            <a:endParaRPr lang="ru-RU" dirty="0"/>
          </a:p>
        </p:txBody>
      </p:sp>
      <p:pic>
        <p:nvPicPr>
          <p:cNvPr id="5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1714512" cy="174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РАЗМИНКА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анечка\Desktop\ЦКН\РАДУГА 2012-2013\клуб РАДУГА основная\2012-2013 у.г\фото 12-13\сказкотерапия\P1010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285992"/>
            <a:ext cx="5286380" cy="3964785"/>
          </a:xfrm>
          <a:prstGeom prst="rect">
            <a:avLst/>
          </a:prstGeom>
          <a:noFill/>
        </p:spPr>
      </p:pic>
      <p:pic>
        <p:nvPicPr>
          <p:cNvPr id="2051" name="Picture 3" descr="C:\Users\Танечка\Desktop\ЦКН\РАДУГА 2012-2013\клуб РАДУГА основная\2012-2013 у.г\фото 12-13\сказкотерапия\P1010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43050"/>
            <a:ext cx="4429124" cy="4125521"/>
          </a:xfrm>
          <a:prstGeom prst="rect">
            <a:avLst/>
          </a:prstGeom>
          <a:noFill/>
        </p:spPr>
      </p:pic>
      <p:pic>
        <p:nvPicPr>
          <p:cNvPr id="6" name="Picture 3" descr="E:\сказкитер\лог ра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1571604" cy="159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55007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ПРАКТИКА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               закрепление </a:t>
            </a:r>
          </a:p>
          <a:p>
            <a:pPr algn="r"/>
            <a:r>
              <a:rPr lang="ru-RU" dirty="0" smtClean="0"/>
              <a:t>                                                      теоретического</a:t>
            </a:r>
          </a:p>
          <a:p>
            <a:pPr algn="r"/>
            <a:r>
              <a:rPr lang="ru-RU" dirty="0" smtClean="0"/>
              <a:t>                                                      материала</a:t>
            </a:r>
            <a:endParaRPr lang="ru-RU" dirty="0"/>
          </a:p>
        </p:txBody>
      </p:sp>
      <p:pic>
        <p:nvPicPr>
          <p:cNvPr id="6146" name="Picture 2" descr="C:\Users\Танечка\Desktop\ЦКН\РАДУГА 2012-2013\клуб РАДУГА основная\2012-2013 у.г\фото 12-13\сказкотерапия\PC120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25322"/>
            <a:ext cx="5643570" cy="4232678"/>
          </a:xfrm>
          <a:prstGeom prst="rect">
            <a:avLst/>
          </a:prstGeom>
          <a:noFill/>
        </p:spPr>
      </p:pic>
      <p:pic>
        <p:nvPicPr>
          <p:cNvPr id="18434" name="Picture 2" descr="C:\Users\Танечка\Desktop\ЦКН\РАДУГА 2012-2013\клуб РАДУГА основная\2012-2013 у.г\фото 12-13\психодрама\P1010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0"/>
            <a:ext cx="5143504" cy="3857628"/>
          </a:xfrm>
          <a:prstGeom prst="rect">
            <a:avLst/>
          </a:prstGeom>
          <a:noFill/>
        </p:spPr>
      </p:pic>
      <p:pic>
        <p:nvPicPr>
          <p:cNvPr id="6" name="Picture 3" descr="E:\сказкитер\лог ра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43074" cy="167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Особенность </a:t>
            </a:r>
            <a:br>
              <a:rPr lang="ru-RU" dirty="0" smtClean="0"/>
            </a:br>
            <a:r>
              <a:rPr lang="ru-RU" dirty="0" smtClean="0"/>
              <a:t>клуба 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Тренинги ведут студенты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Танечка\Desktop\ЦКН\РАДУГА 2012-2013\клуб РАДУГА основная\2011-2012 у.г\2011-12\тренинги для тренеров\IMG_90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5191163" cy="3893372"/>
          </a:xfrm>
          <a:prstGeom prst="rect">
            <a:avLst/>
          </a:prstGeom>
          <a:noFill/>
        </p:spPr>
      </p:pic>
      <p:pic>
        <p:nvPicPr>
          <p:cNvPr id="3074" name="Picture 2" descr="C:\Users\Танечка\Desktop\ЦКН\РАДУГА 2012-2013\клуб РАДУГА основная\2012-2013 у.г\фото 12-13\сказкотерапия\P1010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625454"/>
            <a:ext cx="4786314" cy="3589736"/>
          </a:xfrm>
          <a:prstGeom prst="rect">
            <a:avLst/>
          </a:prstGeom>
          <a:noFill/>
        </p:spPr>
      </p:pic>
      <p:pic>
        <p:nvPicPr>
          <p:cNvPr id="6" name="Picture 3" descr="E:\сказкитер\лог ра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714512" cy="174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Личностный рост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714512" cy="17439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Ораторское мастерство</a:t>
            </a:r>
            <a:endParaRPr lang="ru-RU" sz="3600" dirty="0"/>
          </a:p>
        </p:txBody>
      </p:sp>
      <p:pic>
        <p:nvPicPr>
          <p:cNvPr id="7170" name="Picture 2" descr="C:\Users\Танечка\Desktop\ЦКН\РАДУГА 2012-2013\клуб РАДУГА основная\2012-2013 у.г\фото 12-13\тренинг введение в психоанализ 2013\IMG_05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857364"/>
            <a:ext cx="4357686" cy="3911207"/>
          </a:xfrm>
          <a:prstGeom prst="rect">
            <a:avLst/>
          </a:prstGeom>
          <a:noFill/>
        </p:spPr>
      </p:pic>
      <p:pic>
        <p:nvPicPr>
          <p:cNvPr id="5" name="Picture 3" descr="C:\Users\Танечка\Desktop\ЦКН\РАДУГА 2012-2013\клуб РАДУГА основная\2012-2013 у.г\фото 12-13\психодрама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14554"/>
            <a:ext cx="464343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ечка\Desktop\ЦКН\РАДУГА 2012-2013\клуб РАДУГА основная\2012-2013 у.г\фото 12-13\психодрама\P101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94638"/>
            <a:ext cx="7143768" cy="5063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практические знания психологической коррекции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7938"/>
            <a:ext cx="1714512" cy="174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Коммуникативная культура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714512" cy="1743996"/>
          </a:xfrm>
          <a:prstGeom prst="rect">
            <a:avLst/>
          </a:prstGeom>
          <a:noFill/>
        </p:spPr>
      </p:pic>
      <p:pic>
        <p:nvPicPr>
          <p:cNvPr id="6148" name="Picture 4" descr="C:\Users\Танечка\Desktop\ЦКН\РАДУГА 2012-2013\клуб РАДУГА основная\2012-2013 у.г\фото 12-13\2 - нлп\P30806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4714908" cy="3536181"/>
          </a:xfrm>
          <a:prstGeom prst="rect">
            <a:avLst/>
          </a:prstGeom>
          <a:noFill/>
        </p:spPr>
      </p:pic>
      <p:pic>
        <p:nvPicPr>
          <p:cNvPr id="6149" name="Picture 5" descr="C:\Users\Танечка\Desktop\ЦКН\РАДУГА 2012-2013\клуб РАДУГА основная\2012-2013 у.г\фото 12-13\сказкотерапия\Копия PC0702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14412" y="1982380"/>
            <a:ext cx="6500826" cy="4875620"/>
          </a:xfrm>
          <a:prstGeom prst="rect">
            <a:avLst/>
          </a:prstGeom>
          <a:noFill/>
        </p:spPr>
      </p:pic>
      <p:pic>
        <p:nvPicPr>
          <p:cNvPr id="6147" name="Picture 3" descr="C:\Users\Танечка\Desktop\ЦКН\РАДУГА 2012-2013\клуб РАДУГА основная\2012-2013 у.г\фото 12-13\2 - нлп\P213054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357298"/>
            <a:ext cx="4731820" cy="354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составляющая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Танечка\Desktop\komn-psih-razgr-2@w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33775"/>
            <a:ext cx="6096000" cy="3324225"/>
          </a:xfrm>
          <a:prstGeom prst="rect">
            <a:avLst/>
          </a:prstGeom>
          <a:noFill/>
        </p:spPr>
      </p:pic>
      <p:pic>
        <p:nvPicPr>
          <p:cNvPr id="1027" name="Picture 3" descr="C:\Users\Танечка\Desktop\kpr-1_lo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643050"/>
            <a:ext cx="472672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нечка\Desktop\ЦКН\РАДУГА 2012-2013\клуб РАДУГА основная\стар фото кружок\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39421"/>
            <a:ext cx="7000924" cy="4982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Командный дух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85884" cy="1307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85884" cy="130799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 Сплоченность в команде</a:t>
            </a:r>
            <a:br>
              <a:rPr lang="ru-RU" dirty="0" smtClean="0"/>
            </a:br>
            <a:r>
              <a:rPr lang="ru-RU" dirty="0" smtClean="0"/>
              <a:t>Здоровое соперничество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Танечка\Desktop\ЦКН\РАДУГА 2012-2013\клуб РАДУГА основная\2012-2013 у.г\фото 12-13\тренинг введение в психоанализ 2013\IMG_05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000108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Креативность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714512" cy="1743996"/>
          </a:xfrm>
          <a:prstGeom prst="rect">
            <a:avLst/>
          </a:prstGeom>
          <a:noFill/>
        </p:spPr>
      </p:pic>
      <p:pic>
        <p:nvPicPr>
          <p:cNvPr id="5" name="Picture 2" descr="C:\Users\Танечка\Desktop\ЦКН\РАДУГА 2012-2013\клуб РАДУГА основная\стар фото кружок\творчество лепка\лепка\лепка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214554"/>
            <a:ext cx="4143404" cy="3429024"/>
          </a:xfrm>
          <a:prstGeom prst="rect">
            <a:avLst/>
          </a:prstGeom>
          <a:noFill/>
        </p:spPr>
      </p:pic>
      <p:pic>
        <p:nvPicPr>
          <p:cNvPr id="6" name="Picture 3" descr="C:\Users\Танечка\Desktop\ЦКН\РАДУГА 2012-2013\клуб РАДУГА основная\стар фото кружок\творчество лепка\лепка\лепка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2552690"/>
            <a:ext cx="414340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Креативность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7938"/>
            <a:ext cx="1714512" cy="1743996"/>
          </a:xfrm>
          <a:prstGeom prst="rect">
            <a:avLst/>
          </a:prstGeom>
          <a:noFill/>
        </p:spPr>
      </p:pic>
      <p:pic>
        <p:nvPicPr>
          <p:cNvPr id="7" name="Picture 3" descr="C:\Users\Танечка\Desktop\ЦКН\РАДУГА 2012-2013\клуб РАДУГА основная\стар фото кружок\творчество лепка\лепка\лепка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000372"/>
            <a:ext cx="5857884" cy="4393413"/>
          </a:xfrm>
          <a:prstGeom prst="rect">
            <a:avLst/>
          </a:prstGeom>
          <a:noFill/>
        </p:spPr>
      </p:pic>
      <p:pic>
        <p:nvPicPr>
          <p:cNvPr id="2050" name="Picture 2" descr="C:\Users\Танечка\Desktop\ЦКН\РАДУГА 2012-2013\клуб РАДУГА основная\2012-2013 у.г\фото 12-13\3 - боди арт\P30606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43040" y="1714488"/>
            <a:ext cx="5643570" cy="423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Креативность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615273" cy="1643050"/>
          </a:xfrm>
          <a:prstGeom prst="rect">
            <a:avLst/>
          </a:prstGeom>
          <a:noFill/>
        </p:spPr>
      </p:pic>
      <p:pic>
        <p:nvPicPr>
          <p:cNvPr id="7" name="Picture 3" descr="C:\Users\Танечка\Desktop\ЦКН\РАДУГА 2012-2013\клуб РАДУГА основная\2012-2013 у.г\фото 12-13\сказкотерапия\PC050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643051"/>
            <a:ext cx="7010404" cy="493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Креативность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71604" cy="1598630"/>
          </a:xfrm>
          <a:prstGeom prst="rect">
            <a:avLst/>
          </a:prstGeom>
          <a:noFill/>
        </p:spPr>
      </p:pic>
      <p:pic>
        <p:nvPicPr>
          <p:cNvPr id="6" name="Picture 2" descr="C:\Users\Танечка\Desktop\ЦКН\РАДУГА 2012-2013\клуб РАДУГА основная\2012-2013 у.г\фото 12-13\сказкотерапия\PC050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006" y="1600200"/>
            <a:ext cx="7947216" cy="595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Креативность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57356" cy="1889296"/>
          </a:xfrm>
          <a:prstGeom prst="rect">
            <a:avLst/>
          </a:prstGeom>
          <a:noFill/>
        </p:spPr>
      </p:pic>
      <p:pic>
        <p:nvPicPr>
          <p:cNvPr id="3074" name="Picture 2" descr="C:\Users\Танечка\Desktop\ЦКН\РАДУГА 2012-2013\клуб РАДУГА основная\2012-2013 у.г\фото 12-13\3 - боди арт\P32907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0208" y="1425156"/>
            <a:ext cx="7243792" cy="543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нечка\Desktop\ЦКН\РАДУГА 2012-2013\клуб РАДУГА основная\2012-2013 у.г\фото 12-13\3 - боди арт\P3290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77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Танечка\Desktop\ЦКН\РАДУГА 2012-2013\клуб РАДУГА основная\2012-2013 у.г\фото 12-13\сказкотерапия\Копия PC070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286124"/>
            <a:ext cx="3000378" cy="4000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Креативность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2214578" cy="2252662"/>
          </a:xfrm>
          <a:prstGeom prst="rect">
            <a:avLst/>
          </a:prstGeom>
          <a:noFill/>
        </p:spPr>
      </p:pic>
      <p:pic>
        <p:nvPicPr>
          <p:cNvPr id="11" name="Picture 4" descr="E:\сказкитер\PC070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-285776"/>
            <a:ext cx="3143272" cy="3967905"/>
          </a:xfrm>
          <a:prstGeom prst="rect">
            <a:avLst/>
          </a:prstGeom>
          <a:noFill/>
        </p:spPr>
      </p:pic>
      <p:pic>
        <p:nvPicPr>
          <p:cNvPr id="5122" name="Picture 2" descr="C:\Users\Танечка\Desktop\ЦКН\РАДУГА 2012-2013\клуб РАДУГА основная\2012-2013 у.г\фото 12-13\2 - нлп\P3308069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52" y="2476469"/>
            <a:ext cx="3286148" cy="4381531"/>
          </a:xfrm>
          <a:prstGeom prst="rect">
            <a:avLst/>
          </a:prstGeom>
          <a:noFill/>
        </p:spPr>
      </p:pic>
      <p:pic>
        <p:nvPicPr>
          <p:cNvPr id="5123" name="Picture 3" descr="C:\Users\Танечка\Desktop\ЦКН\РАДУГА 2012-2013\клуб РАДУГА основная\2012-2013 у.г\фото 12-13\2 - нлп\P230806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643182"/>
            <a:ext cx="316111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ечка\Desktop\ЦКН\РАДУГА 2012-2013\клуб РАДУГА основная\2012-2013 у.г\фото 12-13\1 год, св валент\P2150552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714488"/>
            <a:ext cx="6286542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Эстетическое 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/>
            <a:r>
              <a:rPr lang="ru-RU" dirty="0" smtClean="0"/>
              <a:t>Праздники и дни рождения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7938"/>
            <a:ext cx="1714512" cy="1743996"/>
          </a:xfrm>
          <a:prstGeom prst="rect">
            <a:avLst/>
          </a:prstGeom>
          <a:noFill/>
        </p:spPr>
      </p:pic>
      <p:pic>
        <p:nvPicPr>
          <p:cNvPr id="8194" name="Picture 2" descr="C:\Users\Танечка\Pictures\разобрать июнь 2013\IMG_1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14620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Комнаты психологической разгрузки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Тисмрп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Танечка\Desktop\загруженн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9630" y="3214686"/>
            <a:ext cx="5904370" cy="3929090"/>
          </a:xfrm>
          <a:prstGeom prst="rect">
            <a:avLst/>
          </a:prstGeom>
          <a:noFill/>
        </p:spPr>
      </p:pic>
      <p:pic>
        <p:nvPicPr>
          <p:cNvPr id="2051" name="Picture 3" descr="C:\Users\Танечка\Desktop\загруженное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5238755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Эстетическое 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Праздники и дни рождения</a:t>
            </a:r>
            <a:endParaRPr lang="ru-RU" dirty="0"/>
          </a:p>
        </p:txBody>
      </p:sp>
      <p:pic>
        <p:nvPicPr>
          <p:cNvPr id="4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1500166" cy="1525965"/>
          </a:xfrm>
          <a:prstGeom prst="rect">
            <a:avLst/>
          </a:prstGeom>
          <a:noFill/>
        </p:spPr>
      </p:pic>
      <p:pic>
        <p:nvPicPr>
          <p:cNvPr id="7" name="Picture 2" descr="C:\Users\Танечка\Desktop\ЦКН\РАДУГА 2012-2013\клуб РАДУГА основная\2012-2013 у.г\фото 12-13\1 год, св валент\P2150566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428736"/>
            <a:ext cx="5857884" cy="4393413"/>
          </a:xfrm>
          <a:prstGeom prst="rect">
            <a:avLst/>
          </a:prstGeom>
          <a:noFill/>
        </p:spPr>
      </p:pic>
      <p:pic>
        <p:nvPicPr>
          <p:cNvPr id="8" name="Picture 3" descr="C:\Users\Танечка\Desktop\ЦКН\РАДУГА 2012-2013\клуб РАДУГА основная\2012-2013 у.г\фото 12-13\1 год, св валент\P2150573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71612"/>
            <a:ext cx="3482585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свят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C:\Users\Танечка\Desktop\ЦКН\РАДУГА 2012-2013\клуб РАДУГА основная\2012-2013 у.г\фото 12-13\1 год, св валент\P2150604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285992"/>
            <a:ext cx="6096011" cy="4572008"/>
          </a:xfrm>
          <a:prstGeom prst="rect">
            <a:avLst/>
          </a:prstGeom>
          <a:noFill/>
        </p:spPr>
      </p:pic>
      <p:pic>
        <p:nvPicPr>
          <p:cNvPr id="14339" name="Picture 3" descr="C:\Users\Танечка\Desktop\ЦКН\РАДУГА 2012-2013\клуб РАДУГА основная\2012-2013 у.г\фото 12-13\1 год, св валент\P2150582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0098" y="1785926"/>
            <a:ext cx="5429256" cy="407194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Эстетическое воспитание</a:t>
            </a:r>
            <a:endParaRPr lang="ru-RU" dirty="0"/>
          </a:p>
        </p:txBody>
      </p:sp>
      <p:pic>
        <p:nvPicPr>
          <p:cNvPr id="7" name="Picture 3" descr="E:\сказкитер\лог ра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85502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Экологическое и</a:t>
            </a:r>
            <a:br>
              <a:rPr lang="ru-RU" dirty="0" smtClean="0"/>
            </a:br>
            <a:r>
              <a:rPr lang="ru-RU" dirty="0" smtClean="0"/>
              <a:t> физическое воспитание</a:t>
            </a:r>
            <a:endParaRPr lang="ru-RU" dirty="0"/>
          </a:p>
        </p:txBody>
      </p:sp>
      <p:pic>
        <p:nvPicPr>
          <p:cNvPr id="7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7938"/>
            <a:ext cx="1357322" cy="1380664"/>
          </a:xfrm>
          <a:prstGeom prst="rect">
            <a:avLst/>
          </a:prstGeom>
          <a:noFill/>
        </p:spPr>
      </p:pic>
      <p:pic>
        <p:nvPicPr>
          <p:cNvPr id="8" name="Picture 5" descr="C:\Users\Танечка\Desktop\ЦКН\РАДУГА 2012-2013\клуб РАДУГА основная\стар фото кружок\закр 2012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3500462" cy="3786214"/>
          </a:xfrm>
          <a:prstGeom prst="rect">
            <a:avLst/>
          </a:prstGeom>
          <a:noFill/>
        </p:spPr>
      </p:pic>
      <p:pic>
        <p:nvPicPr>
          <p:cNvPr id="9" name="Picture 3" descr="C:\Users\Танечка\Desktop\ЦКН\РАДУГА 2012-2013\клуб РАДУГА основная\стар фото кружок\закр 2012\закр -отжых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981318"/>
            <a:ext cx="5168909" cy="387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Экологическое и</a:t>
            </a:r>
            <a:br>
              <a:rPr lang="ru-RU" dirty="0" smtClean="0"/>
            </a:br>
            <a:r>
              <a:rPr lang="ru-RU" dirty="0" smtClean="0"/>
              <a:t> физическое воспитание</a:t>
            </a:r>
            <a:endParaRPr lang="ru-RU" dirty="0"/>
          </a:p>
        </p:txBody>
      </p:sp>
      <p:pic>
        <p:nvPicPr>
          <p:cNvPr id="7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7938"/>
            <a:ext cx="1357322" cy="1380664"/>
          </a:xfrm>
          <a:prstGeom prst="rect">
            <a:avLst/>
          </a:prstGeom>
          <a:noFill/>
        </p:spPr>
      </p:pic>
      <p:pic>
        <p:nvPicPr>
          <p:cNvPr id="10" name="Picture 4" descr="C:\Users\Танечка\Desktop\ЦКН\РАДУГА 2012-2013\клуб РАДУГА основная\стар фото кружок\закр 2012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1785926"/>
            <a:ext cx="6335730" cy="4751798"/>
          </a:xfrm>
          <a:prstGeom prst="rect">
            <a:avLst/>
          </a:prstGeom>
          <a:noFill/>
        </p:spPr>
      </p:pic>
      <p:pic>
        <p:nvPicPr>
          <p:cNvPr id="11" name="Picture 2" descr="C:\Users\Танечка\Desktop\ЦКН\РАДУГА 2012-2013\клуб РАДУГА основная\стар фото кружок\закр 2012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994" y="2285992"/>
            <a:ext cx="3429006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Экологическое и</a:t>
            </a:r>
            <a:br>
              <a:rPr lang="ru-RU" dirty="0" smtClean="0"/>
            </a:br>
            <a:r>
              <a:rPr lang="ru-RU" dirty="0" smtClean="0"/>
              <a:t> физическое воспитание</a:t>
            </a:r>
            <a:endParaRPr lang="ru-RU" dirty="0"/>
          </a:p>
        </p:txBody>
      </p:sp>
      <p:pic>
        <p:nvPicPr>
          <p:cNvPr id="7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7938"/>
            <a:ext cx="1357322" cy="1380664"/>
          </a:xfrm>
          <a:prstGeom prst="rect">
            <a:avLst/>
          </a:prstGeom>
          <a:noFill/>
        </p:spPr>
      </p:pic>
      <p:pic>
        <p:nvPicPr>
          <p:cNvPr id="8" name="Picture 3" descr="C:\Users\Танечка\Desktop\ЦКН\РАДУГА 2012-2013\клуб РАДУГА основная\стар фото кружок\закр 2009\отд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28802"/>
            <a:ext cx="5753100" cy="4314825"/>
          </a:xfrm>
          <a:prstGeom prst="rect">
            <a:avLst/>
          </a:prstGeom>
          <a:noFill/>
        </p:spPr>
      </p:pic>
      <p:pic>
        <p:nvPicPr>
          <p:cNvPr id="9" name="Picture 3" descr="C:\Users\Танечка\Desktop\ЦКН\РАДУГА 2012-2013\клуб РАДУГА основная\стар фото кружок\закр 2012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624260"/>
            <a:ext cx="4311653" cy="323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Экологическое и</a:t>
            </a:r>
            <a:br>
              <a:rPr lang="ru-RU" dirty="0" smtClean="0"/>
            </a:br>
            <a:r>
              <a:rPr lang="ru-RU" dirty="0" smtClean="0"/>
              <a:t> физическое воспитание</a:t>
            </a:r>
            <a:endParaRPr lang="ru-RU" dirty="0"/>
          </a:p>
        </p:txBody>
      </p:sp>
      <p:pic>
        <p:nvPicPr>
          <p:cNvPr id="7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7938"/>
            <a:ext cx="1357322" cy="1380664"/>
          </a:xfrm>
          <a:prstGeom prst="rect">
            <a:avLst/>
          </a:prstGeom>
          <a:noFill/>
        </p:spPr>
      </p:pic>
      <p:pic>
        <p:nvPicPr>
          <p:cNvPr id="10" name="Picture 2" descr="C:\Users\Танечка\Desktop\ЦКН\РАДУГА 2012-2013\клуб РАДУГА основная\стар фото кружок\закр 2012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857364"/>
            <a:ext cx="7143800" cy="500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Заключение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Необходимо продолжать проводить работу направленную на психологическую поддержку и коррекцию, с целью, во-первых, личностного роста и самореализации; во-вторых, формирования коммуникативно-компетентного врача, владеющего методами психологической коррекции</a:t>
            </a:r>
          </a:p>
          <a:p>
            <a:pPr lvl="0"/>
            <a:r>
              <a:rPr lang="ru-RU" dirty="0" smtClean="0"/>
              <a:t>Активные участники клуба знакомятся с основами педагогического мастерства, используя интерактивные методы обучения, пополняя резерв ППС </a:t>
            </a:r>
            <a:r>
              <a:rPr lang="ru-RU" dirty="0" err="1" smtClean="0"/>
              <a:t>КазНМУ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Танечка\Desktop\РАДУГА 2012-2013\логотипы\ЦК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0"/>
            <a:ext cx="1714480" cy="1440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86808" cy="48291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С целью улучшения, расширения деятельности, направленной на психологическую поддержку и психологическую коррекцию, сотрудники ЦКН им. Д. </a:t>
            </a:r>
            <a:r>
              <a:rPr lang="ru-RU" dirty="0" err="1" smtClean="0"/>
              <a:t>Драпер</a:t>
            </a:r>
            <a:r>
              <a:rPr lang="ru-RU" dirty="0" smtClean="0"/>
              <a:t>, кафедры коммуникативных навыков, основ психотерапии, общей и медицинской психологии предлагают организовать на базе ЦКН структурное подразделение психологического сопровождения студентов </a:t>
            </a:r>
            <a:r>
              <a:rPr lang="ru-RU" dirty="0" err="1" smtClean="0"/>
              <a:t>КазНМУ</a:t>
            </a:r>
            <a:endParaRPr lang="ru-RU" dirty="0"/>
          </a:p>
        </p:txBody>
      </p:sp>
      <p:pic>
        <p:nvPicPr>
          <p:cNvPr id="4" name="Picture 2" descr="C:\Users\Танечка\Desktop\РАДУГА 2012-2013\логотипы\ЦК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0"/>
            <a:ext cx="1928794" cy="162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1026" name="Picture 2" descr="C:\Users\Танечка\Desktop\ЦКН\РАДУГА 2012-2013\клуб РАДУГА основная\2012-2013 у.г\фото 12-13\3 - боди арт\P3060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31" y="1357297"/>
            <a:ext cx="7334269" cy="5500703"/>
          </a:xfrm>
          <a:prstGeom prst="rect">
            <a:avLst/>
          </a:prstGeom>
          <a:noFill/>
        </p:spPr>
      </p:pic>
      <p:pic>
        <p:nvPicPr>
          <p:cNvPr id="5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7938"/>
            <a:ext cx="1357322" cy="138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Исследования сотрудников</a:t>
            </a:r>
            <a:br>
              <a:rPr lang="ru-RU" dirty="0" smtClean="0"/>
            </a:br>
            <a:r>
              <a:rPr lang="ru-RU" dirty="0" smtClean="0"/>
              <a:t> кафедры и ЦКН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 30% студентов отчисляются на 1-3 курсах обучения (</a:t>
            </a:r>
            <a:r>
              <a:rPr lang="ru-RU" dirty="0" err="1" smtClean="0"/>
              <a:t>Асимов</a:t>
            </a:r>
            <a:r>
              <a:rPr lang="ru-RU" dirty="0" smtClean="0"/>
              <a:t> М.А., </a:t>
            </a:r>
            <a:r>
              <a:rPr lang="ru-RU" dirty="0" err="1" smtClean="0"/>
              <a:t>Мадалиева</a:t>
            </a:r>
            <a:r>
              <a:rPr lang="ru-RU" dirty="0" smtClean="0"/>
              <a:t> С.Х., 2010 г.)  </a:t>
            </a:r>
          </a:p>
          <a:p>
            <a:r>
              <a:rPr lang="ru-RU" dirty="0" smtClean="0"/>
              <a:t>акцентуированные или особо выраженные черты характера были выявлены у </a:t>
            </a:r>
            <a:r>
              <a:rPr lang="en-US" dirty="0" smtClean="0"/>
              <a:t>18</a:t>
            </a:r>
            <a:r>
              <a:rPr lang="ru-RU" dirty="0" smtClean="0"/>
              <a:t>% обследуемых, а у 8</a:t>
            </a:r>
            <a:r>
              <a:rPr lang="en-US" dirty="0" smtClean="0"/>
              <a:t>2</a:t>
            </a:r>
            <a:r>
              <a:rPr lang="ru-RU" dirty="0" smtClean="0"/>
              <a:t> % обследуемых личностные характеристики равномерно сбалансированы (</a:t>
            </a:r>
            <a:r>
              <a:rPr lang="ru-RU" dirty="0" err="1" smtClean="0"/>
              <a:t>Асимов</a:t>
            </a:r>
            <a:r>
              <a:rPr lang="ru-RU" dirty="0" smtClean="0"/>
              <a:t> М.А., </a:t>
            </a:r>
            <a:r>
              <a:rPr lang="ru-RU" dirty="0" err="1" smtClean="0"/>
              <a:t>Мадалиева</a:t>
            </a:r>
            <a:r>
              <a:rPr lang="ru-RU" dirty="0" smtClean="0"/>
              <a:t> С.Х., 2010 г.) .</a:t>
            </a:r>
            <a:endParaRPr lang="ru-RU" dirty="0"/>
          </a:p>
        </p:txBody>
      </p:sp>
      <p:pic>
        <p:nvPicPr>
          <p:cNvPr id="4" name="Picture 2" descr="C:\Users\Танечка\Desktop\РАДУГА 2012-2013\логотипы\ЦК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466" y="0"/>
            <a:ext cx="1785533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Индивидуальное психологи-</a:t>
            </a:r>
            <a:br>
              <a:rPr lang="ru-RU" dirty="0" smtClean="0"/>
            </a:br>
            <a:r>
              <a:rPr lang="ru-RU" dirty="0" err="1" smtClean="0"/>
              <a:t>ческое</a:t>
            </a:r>
            <a:r>
              <a:rPr lang="ru-RU" dirty="0" smtClean="0"/>
              <a:t> консультирование </a:t>
            </a:r>
            <a:br>
              <a:rPr lang="ru-RU" dirty="0" smtClean="0"/>
            </a:br>
            <a:r>
              <a:rPr lang="ru-RU" dirty="0" smtClean="0"/>
              <a:t>2012-2013 учебный год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58196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1курс</a:t>
            </a:r>
            <a:endParaRPr lang="ru-RU" dirty="0" smtClean="0"/>
          </a:p>
          <a:p>
            <a:r>
              <a:rPr lang="en-US" dirty="0" smtClean="0"/>
              <a:t> (ОМ) – 30 </a:t>
            </a:r>
            <a:r>
              <a:rPr lang="en-US" dirty="0" err="1" smtClean="0"/>
              <a:t>конс</a:t>
            </a:r>
            <a:r>
              <a:rPr lang="en-US" dirty="0" smtClean="0"/>
              <a:t>. (20 </a:t>
            </a:r>
            <a:r>
              <a:rPr lang="en-US" dirty="0" err="1" smtClean="0"/>
              <a:t>студ</a:t>
            </a:r>
            <a:r>
              <a:rPr lang="en-US" dirty="0" smtClean="0"/>
              <a:t>.);</a:t>
            </a:r>
            <a:endParaRPr lang="ru-RU" dirty="0" smtClean="0"/>
          </a:p>
          <a:p>
            <a:r>
              <a:rPr lang="en-US" dirty="0" smtClean="0"/>
              <a:t> ОЗ–22 </a:t>
            </a:r>
            <a:r>
              <a:rPr lang="en-US" dirty="0" err="1" smtClean="0"/>
              <a:t>конс</a:t>
            </a:r>
            <a:r>
              <a:rPr lang="en-US" dirty="0" smtClean="0"/>
              <a:t>.( 13студ.);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2 </a:t>
            </a:r>
            <a:r>
              <a:rPr lang="en-US" dirty="0" err="1" smtClean="0"/>
              <a:t>курс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 МПД–8 </a:t>
            </a:r>
            <a:r>
              <a:rPr lang="en-US" dirty="0" err="1" smtClean="0"/>
              <a:t>конс</a:t>
            </a:r>
            <a:r>
              <a:rPr lang="en-US" dirty="0" smtClean="0"/>
              <a:t>.(4 </a:t>
            </a:r>
            <a:r>
              <a:rPr lang="en-US" dirty="0" err="1" smtClean="0"/>
              <a:t>студ</a:t>
            </a:r>
            <a:r>
              <a:rPr lang="en-US" dirty="0" smtClean="0"/>
              <a:t>.);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 4,5  </a:t>
            </a:r>
            <a:r>
              <a:rPr lang="en-US" dirty="0" err="1" smtClean="0"/>
              <a:t>курс</a:t>
            </a:r>
            <a:endParaRPr lang="ru-RU" dirty="0" smtClean="0"/>
          </a:p>
          <a:p>
            <a:r>
              <a:rPr lang="en-US" dirty="0" smtClean="0"/>
              <a:t> ОМ – 20 </a:t>
            </a:r>
            <a:r>
              <a:rPr lang="en-US" dirty="0" err="1" smtClean="0"/>
              <a:t>конс</a:t>
            </a:r>
            <a:r>
              <a:rPr lang="ru-RU" dirty="0" smtClean="0"/>
              <a:t>.</a:t>
            </a:r>
            <a:r>
              <a:rPr lang="en-US" dirty="0" smtClean="0"/>
              <a:t> (12 </a:t>
            </a:r>
            <a:r>
              <a:rPr lang="en-US" dirty="0" err="1" smtClean="0"/>
              <a:t>чел</a:t>
            </a:r>
            <a:r>
              <a:rPr lang="en-US" dirty="0" smtClean="0"/>
              <a:t>.)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резиденты</a:t>
            </a:r>
            <a:r>
              <a:rPr lang="en-US" dirty="0" smtClean="0"/>
              <a:t> – 3чел.;</a:t>
            </a:r>
            <a:endParaRPr lang="ru-RU" dirty="0" smtClean="0"/>
          </a:p>
          <a:p>
            <a:r>
              <a:rPr lang="en-US" dirty="0" err="1" smtClean="0"/>
              <a:t>магистранты</a:t>
            </a:r>
            <a:r>
              <a:rPr lang="en-US" dirty="0" smtClean="0"/>
              <a:t> – 4 </a:t>
            </a:r>
            <a:r>
              <a:rPr lang="en-US" dirty="0" err="1" smtClean="0"/>
              <a:t>чел</a:t>
            </a:r>
            <a:r>
              <a:rPr lang="en-US" dirty="0" smtClean="0"/>
              <a:t>.;</a:t>
            </a:r>
            <a:endParaRPr lang="ru-RU" dirty="0" smtClean="0"/>
          </a:p>
          <a:p>
            <a:pPr algn="ctr">
              <a:buNone/>
            </a:pPr>
            <a:r>
              <a:rPr lang="en-US" dirty="0" err="1" smtClean="0"/>
              <a:t>Итого</a:t>
            </a:r>
            <a:r>
              <a:rPr lang="en-US" dirty="0" smtClean="0"/>
              <a:t>:  56 </a:t>
            </a:r>
            <a:r>
              <a:rPr lang="en-US" dirty="0" err="1" smtClean="0"/>
              <a:t>чел</a:t>
            </a:r>
            <a:r>
              <a:rPr lang="en-US" dirty="0" smtClean="0"/>
              <a:t>. (87 </a:t>
            </a:r>
            <a:r>
              <a:rPr lang="en-US" dirty="0" err="1" smtClean="0"/>
              <a:t>конс</a:t>
            </a:r>
            <a:r>
              <a:rPr lang="en-US" dirty="0" smtClean="0"/>
              <a:t>.)</a:t>
            </a:r>
            <a:endParaRPr lang="ru-RU" dirty="0"/>
          </a:p>
        </p:txBody>
      </p:sp>
      <p:pic>
        <p:nvPicPr>
          <p:cNvPr id="4" name="Picture 2" descr="C:\Users\Танечка\Desktop\РАДУГА 2012-2013\логотипы\ЦК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3387" y="0"/>
            <a:ext cx="2040613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нечка\Desktop\РАДУГА 2012-2013\логотипы\лог Радуг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571480"/>
            <a:ext cx="4504398" cy="4581860"/>
          </a:xfrm>
          <a:prstGeom prst="rect">
            <a:avLst/>
          </a:prstGeom>
          <a:noFill/>
        </p:spPr>
      </p:pic>
      <p:pic>
        <p:nvPicPr>
          <p:cNvPr id="1026" name="Picture 2" descr="C:\Users\Танечка\Desktop\РАДУГА 2012-2013\логотипы\ЦКН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28604"/>
            <a:ext cx="2040613" cy="1714488"/>
          </a:xfrm>
          <a:prstGeom prst="rect">
            <a:avLst/>
          </a:prstGeom>
          <a:noFill/>
        </p:spPr>
      </p:pic>
      <p:pic>
        <p:nvPicPr>
          <p:cNvPr id="1027" name="Picture 3" descr="C:\Users\Танечка\Desktop\РАДУГА 2012-2013\логотипы\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28604"/>
            <a:ext cx="1643050" cy="16430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0063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КЛУБ ЛИЧНОСТНОГО РОСТА</a:t>
            </a:r>
            <a:b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«РАДУГА»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cs typeface="Arabic Typesetting" pitchFamily="66" charset="-78"/>
              </a:rPr>
              <a:t>История </a:t>
            </a:r>
            <a:r>
              <a:rPr lang="ru-RU" b="1" i="1" dirty="0">
                <a:cs typeface="Arabic Typesetting" pitchFamily="66" charset="-78"/>
              </a:rPr>
              <a:t>создания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214422"/>
            <a:ext cx="4900618" cy="491174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Основатель и руководитель  клуба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проф. </a:t>
            </a:r>
            <a:r>
              <a:rPr lang="ru-RU" dirty="0" err="1" smtClean="0"/>
              <a:t>Асимов</a:t>
            </a:r>
            <a:r>
              <a:rPr lang="ru-RU" dirty="0" smtClean="0"/>
              <a:t> Марат </a:t>
            </a:r>
            <a:r>
              <a:rPr lang="ru-RU" dirty="0" err="1" smtClean="0"/>
              <a:t>Абубакриевич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2000 г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Танечка\Desktop\ЦКН\РАДУГА 2012-2013\клуб РАДУГА основная\1 общие док-ты\общая информация\P101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3321849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Клуб личностного</a:t>
            </a:r>
            <a:br>
              <a:rPr lang="ru-RU" dirty="0" smtClean="0"/>
            </a:br>
            <a:r>
              <a:rPr lang="ru-RU" dirty="0" smtClean="0"/>
              <a:t> роста 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Февраль 2012 – рождение 5-го поколения</a:t>
            </a:r>
          </a:p>
          <a:p>
            <a:endParaRPr lang="ru-RU" dirty="0"/>
          </a:p>
        </p:txBody>
      </p:sp>
      <p:pic>
        <p:nvPicPr>
          <p:cNvPr id="2050" name="Picture 2" descr="C:\Users\Танечка\Desktop\ЦКН\РАДУГА 2012-2013\клуб РАДУГА основная\2012-2013 у.г\фото 12-13\открытие 2012-2013\IMG_43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303851"/>
            <a:ext cx="6643734" cy="4554149"/>
          </a:xfrm>
          <a:prstGeom prst="rect">
            <a:avLst/>
          </a:prstGeom>
          <a:noFill/>
        </p:spPr>
      </p:pic>
      <p:pic>
        <p:nvPicPr>
          <p:cNvPr id="5" name="Picture 3" descr="E:\сказкитер\лог ра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28760" cy="145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E:\сказкитер\лог р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428760" cy="1453330"/>
          </a:xfrm>
          <a:prstGeom prst="rect">
            <a:avLst/>
          </a:prstGeom>
          <a:noFill/>
        </p:spPr>
      </p:pic>
      <p:pic>
        <p:nvPicPr>
          <p:cNvPr id="1026" name="Picture 2" descr="C:\Users\Танечка\Desktop\img0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214422"/>
            <a:ext cx="664373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PresentationFormat>Экран (4:3)</PresentationFormat>
  <Paragraphs>127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Психологическая поддержка и психологическая коррекция студентов КазНМУ</vt:lpstr>
      <vt:lpstr>Психологическая составляющая здоровья</vt:lpstr>
      <vt:lpstr>Комнаты психологической разгрузки</vt:lpstr>
      <vt:lpstr>Исследования сотрудников  кафедры и ЦКН</vt:lpstr>
      <vt:lpstr>Индивидуальное психологи- ческое консультирование  2012-2013 учебный год </vt:lpstr>
      <vt:lpstr>Слайд 6</vt:lpstr>
      <vt:lpstr> История создания </vt:lpstr>
      <vt:lpstr>Клуб личностного  роста «РАДУГА»</vt:lpstr>
      <vt:lpstr>Пирамида познания</vt:lpstr>
      <vt:lpstr>Девиз клуба  «Учись сам, уча других!» </vt:lpstr>
      <vt:lpstr>Многие члены студенческого  кружка стали в  последующем активными  преподавателями</vt:lpstr>
      <vt:lpstr>Тренинг</vt:lpstr>
      <vt:lpstr>Знакомство участников</vt:lpstr>
      <vt:lpstr>РАЗМИНКА </vt:lpstr>
      <vt:lpstr>Слайд 15</vt:lpstr>
      <vt:lpstr>Особенность  клуба «Радуга»</vt:lpstr>
      <vt:lpstr>Цели и задачи Личностный рост</vt:lpstr>
      <vt:lpstr>Цели и задачи практические знания психологической коррекции</vt:lpstr>
      <vt:lpstr>Цели и задачи Коммуникативная культура</vt:lpstr>
      <vt:lpstr>Цели и задачи Командный дух</vt:lpstr>
      <vt:lpstr>Цели и задачи</vt:lpstr>
      <vt:lpstr>Цели и задачи Креативность</vt:lpstr>
      <vt:lpstr>Цели и задачи Креативность</vt:lpstr>
      <vt:lpstr>Цели и задачи Креативность</vt:lpstr>
      <vt:lpstr>Цели и задачи Креативность</vt:lpstr>
      <vt:lpstr>Цели и задачи Креативность</vt:lpstr>
      <vt:lpstr>Слайд 27</vt:lpstr>
      <vt:lpstr>Цели и задачи Креативность</vt:lpstr>
      <vt:lpstr>Цели и задачи Эстетическое  воспитание</vt:lpstr>
      <vt:lpstr>Цели и задачи Эстетическое воспитание</vt:lpstr>
      <vt:lpstr>Цели и задачи Эстетическое воспитание</vt:lpstr>
      <vt:lpstr>Цели и задачи Экологическое и  физическое воспитание</vt:lpstr>
      <vt:lpstr>Цели и задачи Экологическое и  физическое воспитание</vt:lpstr>
      <vt:lpstr>Цели и задачи Экологическое и  физическое воспитание</vt:lpstr>
      <vt:lpstr>Цели и задачи Экологическое и  физическое воспитание</vt:lpstr>
      <vt:lpstr>Заключение</vt:lpstr>
      <vt:lpstr>Рекомендации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поддержка и психологическая коррекция студентов КазНМУ</dc:title>
  <dc:creator>Танечка</dc:creator>
  <cp:lastModifiedBy>user</cp:lastModifiedBy>
  <cp:revision>6</cp:revision>
  <dcterms:created xsi:type="dcterms:W3CDTF">2013-08-26T18:18:46Z</dcterms:created>
  <dcterms:modified xsi:type="dcterms:W3CDTF">2013-08-28T10:42:08Z</dcterms:modified>
</cp:coreProperties>
</file>