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22"/>
  </p:notesMasterIdLst>
  <p:sldIdLst>
    <p:sldId id="261" r:id="rId2"/>
    <p:sldId id="316" r:id="rId3"/>
    <p:sldId id="294" r:id="rId4"/>
    <p:sldId id="285" r:id="rId5"/>
    <p:sldId id="284" r:id="rId6"/>
    <p:sldId id="293" r:id="rId7"/>
    <p:sldId id="295" r:id="rId8"/>
    <p:sldId id="291" r:id="rId9"/>
    <p:sldId id="263" r:id="rId10"/>
    <p:sldId id="283" r:id="rId11"/>
    <p:sldId id="290" r:id="rId12"/>
    <p:sldId id="311" r:id="rId13"/>
    <p:sldId id="314" r:id="rId14"/>
    <p:sldId id="296" r:id="rId15"/>
    <p:sldId id="300" r:id="rId16"/>
    <p:sldId id="299" r:id="rId17"/>
    <p:sldId id="301" r:id="rId18"/>
    <p:sldId id="302" r:id="rId19"/>
    <p:sldId id="307" r:id="rId20"/>
    <p:sldId id="315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92832F5-EA01-48E5-B403-87E193F50680}">
          <p14:sldIdLst/>
        </p14:section>
        <p14:section name="Обзор проекта" id="{087866C3-7028-482C-8D34-6BF5363FBD75}">
          <p14:sldIdLst/>
        </p14:section>
        <p14:section name="Раздел без заголовка" id="{F564BC55-7D51-472C-999E-B00E422EA3F1}">
          <p14:sldIdLst>
            <p14:sldId id="261"/>
            <p14:sldId id="316"/>
            <p14:sldId id="294"/>
            <p14:sldId id="285"/>
            <p14:sldId id="284"/>
            <p14:sldId id="293"/>
            <p14:sldId id="295"/>
            <p14:sldId id="291"/>
          </p14:sldIdLst>
        </p14:section>
        <p14:section name="Обновление состояния" id="{521DEF98-8796-4632-831A-16252E9A6054}">
          <p14:sldIdLst>
            <p14:sldId id="263"/>
            <p14:sldId id="283"/>
            <p14:sldId id="290"/>
            <p14:sldId id="311"/>
            <p14:sldId id="312"/>
            <p14:sldId id="314"/>
          </p14:sldIdLst>
        </p14:section>
        <p14:section name="Временная шкала" id="{CF24EBA6-C924-424D-AC31-A4B9992A87E0}">
          <p14:sldIdLst/>
        </p14:section>
        <p14:section name="Следующие шаги и действия" id="{C24C98EC-938D-4034-8DB8-5E8DBF16E3CB}">
          <p14:sldIdLst>
            <p14:sldId id="296"/>
            <p14:sldId id="300"/>
            <p14:sldId id="299"/>
            <p14:sldId id="301"/>
            <p14:sldId id="302"/>
            <p14:sldId id="307"/>
            <p14:sldId id="315"/>
          </p14:sldIdLst>
        </p14:section>
        <p14:section name="Приложение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35" autoAdjust="0"/>
    <p:restoredTop sz="94994" autoAdjust="0"/>
  </p:normalViewPr>
  <p:slideViewPr>
    <p:cSldViewPr>
      <p:cViewPr>
        <p:scale>
          <a:sx n="75" d="100"/>
          <a:sy n="75" d="100"/>
        </p:scale>
        <p:origin x="-660" y="-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isa\Desktop\&#1040;&#1085;&#1080;&#1089;&#1072;%201\2012-2013%20&#1091;&#1095;&#1077;&#1073;&#1085;&#1099;&#1081;%20&#1075;&#1086;&#1076;\&#1056;&#1072;&#1089;&#1087;&#1088;&#1077;&#1076;&#1077;&#1083;&#1077;&#1085;&#1080;&#1103;%20&#1087;&#1086;%20&#1086;&#1073;&#1083;&#1086;&#1089;&#1090;&#1103;&#1084;%20&#1079;&#1072;%202012-2013&#1075;.%20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isa\Desktop\&#1040;&#1085;&#1080;&#1089;&#1072;%201\2012-2013%20&#1091;&#1095;&#1077;&#1073;&#1085;&#1099;&#1081;%20&#1075;&#1086;&#1076;\&#1056;&#1072;&#1089;&#1087;&#1088;&#1077;&#1076;&#1077;&#1083;&#1077;&#1085;&#1080;&#1103;%20&#1087;&#1086;%20&#1086;&#1073;&#1083;&#1086;&#1089;&#1090;&#1103;&#1084;%20&#1079;&#1072;%202012-2013&#1075;.%20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isa\Desktop\&#1040;&#1085;&#1080;&#1089;&#1072;%201\2012-2013%20&#1091;&#1095;&#1077;&#1073;&#1085;&#1099;&#1081;%20&#1075;&#1086;&#1076;\&#1056;&#1072;&#1089;&#1087;&#1088;&#1077;&#1076;&#1077;&#1083;&#1077;&#1085;&#1080;&#1103;%20&#1087;&#1086;%20&#1086;&#1073;&#1083;&#1086;&#1089;&#1090;&#1103;&#1084;%20&#1079;&#1072;%202012-2013&#1075;.%20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isa\Desktop\&#1040;&#1085;&#1080;&#1089;&#1072;%201\2012-2013%20&#1091;&#1095;&#1077;&#1073;&#1085;&#1099;&#1081;%20&#1075;&#1086;&#1076;\&#1056;&#1072;&#1089;&#1087;&#1088;&#1077;&#1076;&#1077;&#1083;&#1077;&#1085;&#1080;&#1103;%20&#1087;&#1086;%20&#1086;&#1073;&#1083;&#1086;&#1089;&#1090;&#1103;&#1084;%20&#1079;&#1072;%202012-2013&#1075;.%20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nisa\Documents\&#1060;&#1072;&#1081;&#1083;&#1099;%20Mail.Ru%20&#1040;&#1075;&#1077;&#1085;&#1090;&#1072;\anisa.mussina@mail.ru\kashaganova@mail.ru\&#1087;&#1086;&#1090;&#1088;&#1077;&#1073;&#1085;&#1086;&#1089;&#1090;&#1100;%20-%20201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nisa\Desktop\&#1040;&#1085;&#1080;&#1089;&#1072;%201\2012-2013%20&#1091;&#1095;&#1077;&#1073;&#1085;&#1099;&#1081;%20&#1075;&#1086;&#1076;\&#1056;&#1072;&#1089;&#1087;&#1088;&#1077;&#1076;&#1077;&#1083;&#1077;&#1085;&#1080;&#1103;%20&#1087;&#1086;%20&#1086;&#1073;&#1083;&#1086;&#1089;&#1090;&#1103;&#1084;%20&#1079;&#1072;%202012-2013&#1075;.%20&#1076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nisa\Desktop\&#1040;&#1085;&#1080;&#1089;&#1072;%201\2012-2013%20&#1091;&#1095;&#1077;&#1073;&#1085;&#1099;&#1081;%20&#1075;&#1086;&#1076;\&#1055;&#1086;&#1090;&#1088;&#1077;&#1073;&#1085;&#1086;&#1089;&#1090;&#1100;%20&#1074;%20&#1084;&#1077;&#1076;&#1080;&#1094;&#1080;&#1085;&#1089;&#1082;&#1080;&#1093;%20&#1082;&#1072;&#1076;&#1088;&#1072;&#1093;%20&#1085;&#1072;%202013%20&#1075;&#1086;&#1076;%20&#1087;&#1086;%20&#1059;&#1047;%20&#1056;&#105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isa\Documents\&#1060;&#1072;&#1081;&#1083;&#1099;%20Mail.Ru%20&#1040;&#1075;&#1077;&#1085;&#1090;&#1072;\anisa.mussina@mail.ru\kashaganova@mail.ru\&#1087;&#1086;&#1090;&#1088;&#1077;&#1073;&#1085;&#1086;&#1089;&#1090;&#1100;%20-%20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nisa\Desktop\&#1055;&#1086;&#1090;&#1088;&#1077;&#1073;&#1085;&#1086;&#1089;&#1090;&#1100;%20&#1080;%20&#1088;&#1072;&#1089;&#1087;&#1088;&#1077;&#1076;%20&#1079;&#1072;%202%20&#1075;&#1086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Алматы 363</a:t>
            </a:r>
            <a:endParaRPr lang="ru-RU" dirty="0"/>
          </a:p>
        </c:rich>
      </c:tx>
      <c:layout>
        <c:manualLayout>
          <c:xMode val="edge"/>
          <c:yMode val="edge"/>
          <c:x val="7.9250000000000112E-2"/>
          <c:y val="0"/>
        </c:manualLayout>
      </c:layout>
    </c:title>
    <c:view3D>
      <c:rotX val="40"/>
      <c:perspective val="50"/>
    </c:view3D>
    <c:plotArea>
      <c:layout>
        <c:manualLayout>
          <c:layoutTarget val="inner"/>
          <c:xMode val="edge"/>
          <c:yMode val="edge"/>
          <c:x val="6.8479764874609897E-2"/>
          <c:y val="0.21265724996964161"/>
          <c:w val="0.52581026350607563"/>
          <c:h val="0.67907151143413202"/>
        </c:manualLayout>
      </c:layout>
      <c:pie3DChart>
        <c:varyColors val="1"/>
        <c:ser>
          <c:idx val="0"/>
          <c:order val="0"/>
          <c:tx>
            <c:strRef>
              <c:f>Лист10!$C$3</c:f>
              <c:strCache>
                <c:ptCount val="1"/>
                <c:pt idx="0">
                  <c:v>Алматы</c:v>
                </c:pt>
              </c:strCache>
            </c:strRef>
          </c:tx>
          <c:spPr>
            <a:effectLst>
              <a:outerShdw blurRad="203200" dist="558800" dir="6480000" sx="102000" sy="102000" algn="ctr" rotWithShape="0">
                <a:srgbClr val="000000">
                  <a:alpha val="69000"/>
                </a:srgbClr>
              </a:outerShdw>
            </a:effectLst>
          </c:spPr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Лист10!$B$4:$B$13</c:f>
              <c:strCache>
                <c:ptCount val="10"/>
                <c:pt idx="0">
                  <c:v>Терапия</c:v>
                </c:pt>
                <c:pt idx="1">
                  <c:v>Акушерство и гинекология</c:v>
                </c:pt>
                <c:pt idx="2">
                  <c:v>ВОП (леч.дело)</c:v>
                </c:pt>
                <c:pt idx="3">
                  <c:v>ВОП (педиатрия)</c:v>
                </c:pt>
                <c:pt idx="4">
                  <c:v>Детская хирургия</c:v>
                </c:pt>
                <c:pt idx="5">
                  <c:v>Хирургия</c:v>
                </c:pt>
                <c:pt idx="6">
                  <c:v>Педиатрия</c:v>
                </c:pt>
                <c:pt idx="7">
                  <c:v>Узкие специальности</c:v>
                </c:pt>
                <c:pt idx="8">
                  <c:v>Стоматология</c:v>
                </c:pt>
                <c:pt idx="9">
                  <c:v>Резидентура</c:v>
                </c:pt>
              </c:strCache>
            </c:strRef>
          </c:cat>
          <c:val>
            <c:numRef>
              <c:f>Лист10!$C$4:$C$13</c:f>
              <c:numCache>
                <c:formatCode>General</c:formatCode>
                <c:ptCount val="10"/>
                <c:pt idx="0">
                  <c:v>73</c:v>
                </c:pt>
                <c:pt idx="1">
                  <c:v>19</c:v>
                </c:pt>
                <c:pt idx="2">
                  <c:v>56</c:v>
                </c:pt>
                <c:pt idx="3">
                  <c:v>26</c:v>
                </c:pt>
                <c:pt idx="4">
                  <c:v>9</c:v>
                </c:pt>
                <c:pt idx="5">
                  <c:v>21</c:v>
                </c:pt>
                <c:pt idx="6">
                  <c:v>36</c:v>
                </c:pt>
                <c:pt idx="7">
                  <c:v>34</c:v>
                </c:pt>
                <c:pt idx="8">
                  <c:v>28</c:v>
                </c:pt>
                <c:pt idx="9">
                  <c:v>61</c:v>
                </c:pt>
              </c:numCache>
            </c:numRef>
          </c:val>
        </c:ser>
        <c:dLbls>
          <c:showVal val="1"/>
        </c:dLbls>
      </c:pie3DChart>
      <c:spPr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69245975503062163"/>
          <c:y val="0"/>
          <c:w val="0.29920691163604601"/>
          <c:h val="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Алматинская</a:t>
            </a:r>
            <a:r>
              <a:rPr lang="ru-RU" dirty="0"/>
              <a:t> 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область 195</a:t>
            </a:r>
            <a:endParaRPr lang="ru-RU" dirty="0"/>
          </a:p>
        </c:rich>
      </c:tx>
      <c:layout>
        <c:manualLayout>
          <c:xMode val="edge"/>
          <c:yMode val="edge"/>
          <c:x val="0.15667533042137652"/>
          <c:y val="3.7175286494026878E-3"/>
        </c:manualLayout>
      </c:layout>
    </c:title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Лист10!$I$3</c:f>
              <c:strCache>
                <c:ptCount val="1"/>
                <c:pt idx="0">
                  <c:v>Алматинская  область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Лист10!$H$4:$H$13</c:f>
              <c:strCache>
                <c:ptCount val="10"/>
                <c:pt idx="0">
                  <c:v>Терапия</c:v>
                </c:pt>
                <c:pt idx="1">
                  <c:v>Акушерство и гинекология</c:v>
                </c:pt>
                <c:pt idx="2">
                  <c:v>ВОП (леч.дело)</c:v>
                </c:pt>
                <c:pt idx="3">
                  <c:v>ВОП (педиатрия)</c:v>
                </c:pt>
                <c:pt idx="4">
                  <c:v>Детская хирургия</c:v>
                </c:pt>
                <c:pt idx="5">
                  <c:v>Хирургия</c:v>
                </c:pt>
                <c:pt idx="6">
                  <c:v>Педиатрия</c:v>
                </c:pt>
                <c:pt idx="7">
                  <c:v>Узкие специальности</c:v>
                </c:pt>
                <c:pt idx="8">
                  <c:v>Стоматология</c:v>
                </c:pt>
                <c:pt idx="9">
                  <c:v>Резидентура</c:v>
                </c:pt>
              </c:strCache>
            </c:strRef>
          </c:cat>
          <c:val>
            <c:numRef>
              <c:f>Лист10!$I$4:$I$13</c:f>
              <c:numCache>
                <c:formatCode>General</c:formatCode>
                <c:ptCount val="10"/>
                <c:pt idx="0">
                  <c:v>66</c:v>
                </c:pt>
                <c:pt idx="1">
                  <c:v>25</c:v>
                </c:pt>
                <c:pt idx="2">
                  <c:v>21</c:v>
                </c:pt>
                <c:pt idx="3">
                  <c:v>12</c:v>
                </c:pt>
                <c:pt idx="4">
                  <c:v>2</c:v>
                </c:pt>
                <c:pt idx="5">
                  <c:v>25</c:v>
                </c:pt>
                <c:pt idx="6">
                  <c:v>26</c:v>
                </c:pt>
                <c:pt idx="7">
                  <c:v>3</c:v>
                </c:pt>
                <c:pt idx="8">
                  <c:v>9</c:v>
                </c:pt>
                <c:pt idx="9">
                  <c:v>6</c:v>
                </c:pt>
              </c:numCache>
            </c:numRef>
          </c:val>
        </c:ser>
        <c:dLbls>
          <c:showVal val="1"/>
        </c:dLbls>
      </c:pie3DChart>
      <c:spPr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68412642169728788"/>
          <c:y val="1.8664333624963576E-2"/>
          <c:w val="0.31587357830271318"/>
          <c:h val="0.98133566637503644"/>
        </c:manualLayout>
      </c:layout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Жамбылская</a:t>
            </a:r>
            <a:r>
              <a:rPr lang="ru-RU" dirty="0"/>
              <a:t> </a:t>
            </a:r>
            <a:r>
              <a:rPr lang="ru-RU" dirty="0" smtClean="0"/>
              <a:t>область 48</a:t>
            </a:r>
            <a:endParaRPr lang="ru-RU" dirty="0"/>
          </a:p>
        </c:rich>
      </c:tx>
      <c:layout>
        <c:manualLayout>
          <c:xMode val="edge"/>
          <c:yMode val="edge"/>
          <c:x val="0.27116292645661594"/>
          <c:y val="2.8725813308785039E-2"/>
        </c:manualLayout>
      </c:layout>
    </c:title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Лист10!$C$33</c:f>
              <c:strCache>
                <c:ptCount val="1"/>
                <c:pt idx="0">
                  <c:v>Жамбылская область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Лист10!$B$34:$B$42</c:f>
              <c:strCache>
                <c:ptCount val="9"/>
                <c:pt idx="0">
                  <c:v>Терапия</c:v>
                </c:pt>
                <c:pt idx="1">
                  <c:v>Акушерство и гинекология</c:v>
                </c:pt>
                <c:pt idx="2">
                  <c:v>ВОП (леч.дело)</c:v>
                </c:pt>
                <c:pt idx="3">
                  <c:v>ВОП (педиатрия)</c:v>
                </c:pt>
                <c:pt idx="4">
                  <c:v>Хирургия</c:v>
                </c:pt>
                <c:pt idx="5">
                  <c:v>Педиатрия</c:v>
                </c:pt>
                <c:pt idx="6">
                  <c:v>Узкие специальности</c:v>
                </c:pt>
                <c:pt idx="7">
                  <c:v>Стоматология</c:v>
                </c:pt>
                <c:pt idx="8">
                  <c:v>Резидентура</c:v>
                </c:pt>
              </c:strCache>
            </c:strRef>
          </c:cat>
          <c:val>
            <c:numRef>
              <c:f>Лист10!$C$34:$C$42</c:f>
              <c:numCache>
                <c:formatCode>General</c:formatCode>
                <c:ptCount val="9"/>
                <c:pt idx="0">
                  <c:v>11</c:v>
                </c:pt>
                <c:pt idx="1">
                  <c:v>4</c:v>
                </c:pt>
                <c:pt idx="2">
                  <c:v>9</c:v>
                </c:pt>
                <c:pt idx="3">
                  <c:v>2</c:v>
                </c:pt>
                <c:pt idx="4">
                  <c:v>8</c:v>
                </c:pt>
                <c:pt idx="5">
                  <c:v>9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Val val="1"/>
        </c:dLbls>
      </c:pie3DChart>
      <c:spPr>
        <a:effectLst>
          <a:glow rad="101600">
            <a:schemeClr val="accent1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 prstMaterial="dkEdge"/>
      </c:spPr>
    </c:plotArea>
    <c:legend>
      <c:legendPos val="r"/>
      <c:layout>
        <c:manualLayout>
          <c:xMode val="edge"/>
          <c:yMode val="edge"/>
          <c:x val="0.73373480082976084"/>
          <c:y val="9.2094674888416897E-2"/>
          <c:w val="0.2643888381065409"/>
          <c:h val="0.8980023330417030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Лист9!$B$7</c:f>
              <c:strCache>
                <c:ptCount val="1"/>
                <c:pt idx="0">
                  <c:v>Распределение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3527421576275445E-2"/>
                  <c:y val="-7.5001075149356181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b="1" dirty="0" smtClean="0"/>
                      <a:t>86</a:t>
                    </a:r>
                    <a:r>
                      <a:rPr lang="ru-RU" sz="2400" b="1" dirty="0"/>
                      <a:t>%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8086298240497708E-2"/>
                  <c:y val="-8.8164765229281572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b="1" dirty="0" smtClean="0"/>
                      <a:t>8</a:t>
                    </a:r>
                    <a:r>
                      <a:rPr lang="en-US" sz="2400" b="1" dirty="0" smtClean="0"/>
                      <a:t>8</a:t>
                    </a:r>
                    <a:r>
                      <a:rPr lang="ru-RU" sz="2400" b="1" dirty="0" smtClean="0"/>
                      <a:t>%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6.8019737136569267E-2"/>
                  <c:y val="-8.2482098763219852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 dirty="0" smtClean="0"/>
                      <a:t>96</a:t>
                    </a:r>
                    <a:r>
                      <a:rPr lang="ru-RU" sz="2400" b="1" dirty="0" smtClean="0"/>
                      <a:t>%</a:t>
                    </a:r>
                    <a:endParaRPr lang="en-US" b="1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Лист9!$C$6:$E$6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Лист9!$C$7:$E$7</c:f>
              <c:numCache>
                <c:formatCode>General</c:formatCode>
                <c:ptCount val="3"/>
                <c:pt idx="0">
                  <c:v>682</c:v>
                </c:pt>
                <c:pt idx="1">
                  <c:v>779</c:v>
                </c:pt>
                <c:pt idx="2">
                  <c:v>1088</c:v>
                </c:pt>
              </c:numCache>
            </c:numRef>
          </c:val>
        </c:ser>
        <c:dLbls>
          <c:showVal val="1"/>
        </c:dLbls>
        <c:shape val="box"/>
        <c:axId val="56906112"/>
        <c:axId val="56907648"/>
        <c:axId val="0"/>
      </c:bar3DChart>
      <c:catAx>
        <c:axId val="5690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6907648"/>
        <c:crosses val="autoZero"/>
        <c:auto val="1"/>
        <c:lblAlgn val="ctr"/>
        <c:lblOffset val="100"/>
      </c:catAx>
      <c:valAx>
        <c:axId val="56907648"/>
        <c:scaling>
          <c:orientation val="minMax"/>
        </c:scaling>
        <c:delete val="1"/>
        <c:axPos val="l"/>
        <c:numFmt formatCode="General" sourceLinked="1"/>
        <c:tickLblPos val="nextTo"/>
        <c:crossAx val="56906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perspective val="30"/>
    </c:view3D>
    <c:plotArea>
      <c:layout>
        <c:manualLayout>
          <c:layoutTarget val="inner"/>
          <c:xMode val="edge"/>
          <c:yMode val="edge"/>
          <c:x val="0.24710778624430721"/>
          <c:y val="5.8312724777014801E-3"/>
          <c:w val="0.72069536423841185"/>
          <c:h val="0.99416881607749363"/>
        </c:manualLayout>
      </c:layout>
      <c:pie3DChart>
        <c:varyColors val="1"/>
        <c:ser>
          <c:idx val="0"/>
          <c:order val="0"/>
          <c:explosion val="36"/>
          <c:dPt>
            <c:idx val="1"/>
            <c:explosion val="0"/>
          </c:dPt>
          <c:dLbls>
            <c:dLbl>
              <c:idx val="0"/>
              <c:layout>
                <c:manualLayout>
                  <c:x val="-7.7728257116851426E-2"/>
                  <c:y val="-0.32413815882319374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18874465552405"/>
                  <c:y val="-3.8567185325991712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Лист1!$A$102:$A$103</c:f>
              <c:strCache>
                <c:ptCount val="2"/>
                <c:pt idx="0">
                  <c:v>Потребность в медицинских кадрах</c:v>
                </c:pt>
                <c:pt idx="1">
                  <c:v>Распределение выпускников</c:v>
                </c:pt>
              </c:strCache>
            </c:strRef>
          </c:cat>
          <c:val>
            <c:numRef>
              <c:f>Лист1!$B$102:$B$103</c:f>
              <c:numCache>
                <c:formatCode>General</c:formatCode>
                <c:ptCount val="2"/>
                <c:pt idx="0">
                  <c:v>4178</c:v>
                </c:pt>
                <c:pt idx="1">
                  <c:v>779</c:v>
                </c:pt>
              </c:numCache>
            </c:numRef>
          </c:val>
        </c:ser>
        <c:dLbls>
          <c:showVal val="1"/>
        </c:dLbls>
      </c:pie3DChart>
      <c:spPr>
        <a:effectLst>
          <a:glow rad="190500">
            <a:schemeClr val="accent1">
              <a:satMod val="175000"/>
              <a:alpha val="64000"/>
            </a:schemeClr>
          </a:glow>
        </a:effectLst>
      </c:spPr>
    </c:plotArea>
    <c:plotVisOnly val="1"/>
    <c:dispBlanksAs val="zero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0"/>
      <c:rotY val="15"/>
      <c:depthPercent val="100"/>
      <c:perspective val="30"/>
    </c:view3D>
    <c:plotArea>
      <c:layout>
        <c:manualLayout>
          <c:layoutTarget val="inner"/>
          <c:xMode val="edge"/>
          <c:yMode val="edge"/>
          <c:x val="2.6977948509211064E-2"/>
          <c:y val="7.2851858498843416E-2"/>
          <c:w val="0.65917398066881572"/>
          <c:h val="0.8954923439747226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65100" h="50800" prst="softRound"/>
            </a:sp3d>
          </c:spPr>
          <c:explosion val="25"/>
          <c:dPt>
            <c:idx val="1"/>
            <c:explosion val="7"/>
            <c:spPr>
              <a:scene3d>
                <a:camera prst="orthographicFront"/>
                <a:lightRig rig="threePt" dir="t"/>
              </a:scene3d>
              <a:sp3d>
                <a:bevelT w="177800" h="50800" prst="angle"/>
                <a:bevelB prst="convex"/>
              </a:sp3d>
            </c:spPr>
          </c:dPt>
          <c:dLbls>
            <c:dLbl>
              <c:idx val="1"/>
              <c:layout>
                <c:manualLayout>
                  <c:x val="0.12071169494884892"/>
                  <c:y val="0.13340868173064871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Лист8!$A$5:$A$6</c:f>
              <c:strCache>
                <c:ptCount val="2"/>
                <c:pt idx="0">
                  <c:v>Потребность в медицинских кадрах</c:v>
                </c:pt>
                <c:pt idx="1">
                  <c:v>Распределение выпускников</c:v>
                </c:pt>
              </c:strCache>
            </c:strRef>
          </c:cat>
          <c:val>
            <c:numRef>
              <c:f>Лист8!$B$5:$B$6</c:f>
              <c:numCache>
                <c:formatCode>General</c:formatCode>
                <c:ptCount val="2"/>
                <c:pt idx="0">
                  <c:v>3410</c:v>
                </c:pt>
                <c:pt idx="1">
                  <c:v>1088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2400" b="1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Алматы!$C$63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1.1111111111111125E-2"/>
                  <c:y val="-1.8518518518518542E-2"/>
                </c:manualLayout>
              </c:layout>
              <c:showVal val="1"/>
            </c:dLbl>
            <c:dLbl>
              <c:idx val="1"/>
              <c:layout>
                <c:manualLayout>
                  <c:x val="2.8691887770045794E-2"/>
                  <c:y val="-4.4458151744118816E-2"/>
                </c:manualLayout>
              </c:layout>
              <c:showVal val="1"/>
            </c:dLbl>
            <c:dLbl>
              <c:idx val="2"/>
              <c:layout>
                <c:manualLayout>
                  <c:x val="2.0675101756370579E-2"/>
                  <c:y val="-5.69098956164834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Алматы!$B$64:$B$66</c:f>
              <c:strCache>
                <c:ptCount val="3"/>
                <c:pt idx="0">
                  <c:v>Алматы</c:v>
                </c:pt>
                <c:pt idx="1">
                  <c:v>Алматинская обл</c:v>
                </c:pt>
                <c:pt idx="2">
                  <c:v>Жамбылская обл</c:v>
                </c:pt>
              </c:strCache>
            </c:strRef>
          </c:cat>
          <c:val>
            <c:numRef>
              <c:f>Алматы!$C$64:$C$66</c:f>
              <c:numCache>
                <c:formatCode>General</c:formatCode>
                <c:ptCount val="3"/>
                <c:pt idx="0">
                  <c:v>484</c:v>
                </c:pt>
                <c:pt idx="1">
                  <c:v>370</c:v>
                </c:pt>
                <c:pt idx="2">
                  <c:v>301</c:v>
                </c:pt>
              </c:numCache>
            </c:numRef>
          </c:val>
        </c:ser>
        <c:ser>
          <c:idx val="1"/>
          <c:order val="1"/>
          <c:tx>
            <c:strRef>
              <c:f>Алматы!$D$63</c:f>
              <c:strCache>
                <c:ptCount val="1"/>
                <c:pt idx="0">
                  <c:v>Распределение</c:v>
                </c:pt>
              </c:strCache>
            </c:strRef>
          </c:tx>
          <c:dLbls>
            <c:dLbl>
              <c:idx val="0"/>
              <c:layout>
                <c:manualLayout>
                  <c:x val="2.7461279554797009E-2"/>
                  <c:y val="-3.4162382023468434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5794633929563405E-2"/>
                  <c:y val="-5.690989561648350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6111111111111163E-2"/>
                  <c:y val="-1.851851851851854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Алматы!$B$64:$B$66</c:f>
              <c:strCache>
                <c:ptCount val="3"/>
                <c:pt idx="0">
                  <c:v>Алматы</c:v>
                </c:pt>
                <c:pt idx="1">
                  <c:v>Алматинская обл</c:v>
                </c:pt>
                <c:pt idx="2">
                  <c:v>Жамбылская обл</c:v>
                </c:pt>
              </c:strCache>
            </c:strRef>
          </c:cat>
          <c:val>
            <c:numRef>
              <c:f>Алматы!$D$64:$D$66</c:f>
              <c:numCache>
                <c:formatCode>General</c:formatCode>
                <c:ptCount val="3"/>
                <c:pt idx="0">
                  <c:v>471</c:v>
                </c:pt>
                <c:pt idx="1">
                  <c:v>259</c:v>
                </c:pt>
                <c:pt idx="2">
                  <c:v>72</c:v>
                </c:pt>
              </c:numCache>
            </c:numRef>
          </c:val>
        </c:ser>
        <c:dLbls>
          <c:showVal val="1"/>
        </c:dLbls>
        <c:shape val="box"/>
        <c:axId val="58368384"/>
        <c:axId val="58369920"/>
        <c:axId val="0"/>
      </c:bar3DChart>
      <c:catAx>
        <c:axId val="58368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8369920"/>
        <c:crosses val="autoZero"/>
        <c:auto val="1"/>
        <c:lblAlgn val="ctr"/>
        <c:lblOffset val="100"/>
      </c:catAx>
      <c:valAx>
        <c:axId val="58369920"/>
        <c:scaling>
          <c:orientation val="minMax"/>
        </c:scaling>
        <c:delete val="1"/>
        <c:axPos val="l"/>
        <c:numFmt formatCode="General" sourceLinked="1"/>
        <c:tickLblPos val="nextTo"/>
        <c:crossAx val="5836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18015801274558"/>
          <c:y val="0.33477496076687613"/>
          <c:w val="0.28979466296674145"/>
          <c:h val="0.2209422355367119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5.0925925925925923E-2"/>
          <c:w val="0.99001684164479442"/>
          <c:h val="0.78549431321084862"/>
        </c:manualLayout>
      </c:layout>
      <c:bar3DChart>
        <c:barDir val="col"/>
        <c:grouping val="clustered"/>
        <c:ser>
          <c:idx val="0"/>
          <c:order val="0"/>
          <c:tx>
            <c:strRef>
              <c:f>г.Алматы!$E$50</c:f>
              <c:strCache>
                <c:ptCount val="1"/>
                <c:pt idx="0">
                  <c:v>Потребность</c:v>
                </c:pt>
              </c:strCache>
            </c:strRef>
          </c:tx>
          <c:dLbls>
            <c:dLbl>
              <c:idx val="0"/>
              <c:layout>
                <c:manualLayout>
                  <c:x val="1.388888888888893E-2"/>
                  <c:y val="-3.2407407407407468E-2"/>
                </c:manualLayout>
              </c:layout>
              <c:showVal val="1"/>
            </c:dLbl>
            <c:dLbl>
              <c:idx val="1"/>
              <c:layout>
                <c:manualLayout>
                  <c:x val="1.3888888888888919E-2"/>
                  <c:y val="-4.6296296296296391E-2"/>
                </c:manualLayout>
              </c:layout>
              <c:showVal val="1"/>
            </c:dLbl>
            <c:dLbl>
              <c:idx val="2"/>
              <c:layout>
                <c:manualLayout>
                  <c:x val="1.6666666666666694E-2"/>
                  <c:y val="-6.481481481481493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г.Алматы!$D$51:$D$53</c:f>
              <c:strCache>
                <c:ptCount val="3"/>
                <c:pt idx="0">
                  <c:v>Алматы</c:v>
                </c:pt>
                <c:pt idx="1">
                  <c:v>Алматинская обл</c:v>
                </c:pt>
                <c:pt idx="2">
                  <c:v>Жамбылская обл</c:v>
                </c:pt>
              </c:strCache>
            </c:strRef>
          </c:cat>
          <c:val>
            <c:numRef>
              <c:f>г.Алматы!$E$51:$E$53</c:f>
              <c:numCache>
                <c:formatCode>General</c:formatCode>
                <c:ptCount val="3"/>
                <c:pt idx="0">
                  <c:v>549</c:v>
                </c:pt>
                <c:pt idx="1">
                  <c:v>492</c:v>
                </c:pt>
                <c:pt idx="2">
                  <c:v>276</c:v>
                </c:pt>
              </c:numCache>
            </c:numRef>
          </c:val>
        </c:ser>
        <c:ser>
          <c:idx val="1"/>
          <c:order val="1"/>
          <c:tx>
            <c:strRef>
              <c:f>г.Алматы!$F$50</c:f>
              <c:strCache>
                <c:ptCount val="1"/>
                <c:pt idx="0">
                  <c:v>Распределение</c:v>
                </c:pt>
              </c:strCache>
            </c:strRef>
          </c:tx>
          <c:dLbls>
            <c:dLbl>
              <c:idx val="0"/>
              <c:layout>
                <c:manualLayout>
                  <c:x val="4.4584104708827732E-2"/>
                  <c:y val="-4.6296169443226724E-2"/>
                </c:manualLayout>
              </c:layout>
              <c:showVal val="1"/>
            </c:dLbl>
            <c:dLbl>
              <c:idx val="1"/>
              <c:layout>
                <c:manualLayout>
                  <c:x val="2.7777777777777863E-2"/>
                  <c:y val="-2.7777777777777863E-2"/>
                </c:manualLayout>
              </c:layout>
              <c:showVal val="1"/>
            </c:dLbl>
            <c:dLbl>
              <c:idx val="2"/>
              <c:layout>
                <c:manualLayout>
                  <c:x val="2.7777777777777863E-2"/>
                  <c:y val="-2.77777777777778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г.Алматы!$D$51:$D$53</c:f>
              <c:strCache>
                <c:ptCount val="3"/>
                <c:pt idx="0">
                  <c:v>Алматы</c:v>
                </c:pt>
                <c:pt idx="1">
                  <c:v>Алматинская обл</c:v>
                </c:pt>
                <c:pt idx="2">
                  <c:v>Жамбылская обл</c:v>
                </c:pt>
              </c:strCache>
            </c:strRef>
          </c:cat>
          <c:val>
            <c:numRef>
              <c:f>г.Алматы!$F$51:$F$53</c:f>
              <c:numCache>
                <c:formatCode>General</c:formatCode>
                <c:ptCount val="3"/>
                <c:pt idx="0">
                  <c:v>358</c:v>
                </c:pt>
                <c:pt idx="1">
                  <c:v>81</c:v>
                </c:pt>
                <c:pt idx="2">
                  <c:v>37</c:v>
                </c:pt>
              </c:numCache>
            </c:numRef>
          </c:val>
        </c:ser>
        <c:shape val="box"/>
        <c:axId val="58387456"/>
        <c:axId val="58397440"/>
        <c:axId val="0"/>
      </c:bar3DChart>
      <c:catAx>
        <c:axId val="58387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8397440"/>
        <c:crosses val="autoZero"/>
        <c:auto val="1"/>
        <c:lblAlgn val="ctr"/>
        <c:lblOffset val="100"/>
      </c:catAx>
      <c:valAx>
        <c:axId val="58397440"/>
        <c:scaling>
          <c:orientation val="minMax"/>
        </c:scaling>
        <c:delete val="1"/>
        <c:axPos val="l"/>
        <c:numFmt formatCode="General" sourceLinked="1"/>
        <c:tickLblPos val="nextTo"/>
        <c:crossAx val="5838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75481636115312"/>
          <c:y val="5.4415281423155527E-2"/>
          <c:w val="0.30237554665000688"/>
          <c:h val="0.18283610382035606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0"/>
      <c:rAngAx val="1"/>
    </c:view3D>
    <c:sideWall>
      <c:spPr>
        <a:effectLst>
          <a:outerShdw blurRad="279400" dist="50800" dir="5400000" algn="ctr" rotWithShape="0">
            <a:srgbClr val="000000">
              <a:alpha val="81000"/>
            </a:srgbClr>
          </a:outerShdw>
        </a:effectLst>
        <a:scene3d>
          <a:camera prst="orthographicFront"/>
          <a:lightRig rig="threePt" dir="t"/>
        </a:scene3d>
      </c:spPr>
    </c:sideWall>
    <c:backWall>
      <c:spPr>
        <a:effectLst>
          <a:outerShdw blurRad="279400" dist="50800" dir="5400000" algn="ctr" rotWithShape="0">
            <a:srgbClr val="000000">
              <a:alpha val="81000"/>
            </a:srgbClr>
          </a:outerShdw>
        </a:effectLst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4.0700605915582066E-4"/>
          <c:y val="0"/>
          <c:w val="0.99959299394084333"/>
          <c:h val="0.70324664780836321"/>
        </c:manualLayout>
      </c:layout>
      <c:bar3DChart>
        <c:barDir val="col"/>
        <c:grouping val="clustered"/>
        <c:ser>
          <c:idx val="0"/>
          <c:order val="0"/>
          <c:tx>
            <c:strRef>
              <c:f>Лист2!$A$5</c:f>
              <c:strCache>
                <c:ptCount val="1"/>
                <c:pt idx="0">
                  <c:v>Терапия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0420570553889072E-2"/>
                  <c:y val="-4.1486607697183972E-2"/>
                </c:manualLayout>
              </c:layout>
              <c:showVal val="1"/>
            </c:dLbl>
            <c:dLbl>
              <c:idx val="1"/>
              <c:layout>
                <c:manualLayout>
                  <c:x val="7.949125596184433E-3"/>
                  <c:y val="-3.4542314335060452E-3"/>
                </c:manualLayout>
              </c:layout>
              <c:showVal val="1"/>
            </c:dLbl>
            <c:dLbl>
              <c:idx val="2"/>
              <c:layout>
                <c:manualLayout>
                  <c:x val="1.8501149444933508E-2"/>
                  <c:y val="-3.6311529111144512E-2"/>
                </c:manualLayout>
              </c:layout>
              <c:showVal val="1"/>
            </c:dLbl>
            <c:dLbl>
              <c:idx val="3"/>
              <c:layout>
                <c:manualLayout>
                  <c:x val="1.0598834128245893E-2"/>
                  <c:y val="-3.4542314335060452E-3"/>
                </c:manualLayout>
              </c:layout>
              <c:showVal val="1"/>
            </c:dLbl>
            <c:dLbl>
              <c:idx val="5"/>
              <c:layout>
                <c:manualLayout>
                  <c:x val="1.0598834128245893E-2"/>
                  <c:y val="-3.4542314335060452E-3"/>
                </c:manualLayout>
              </c:layout>
              <c:showVal val="1"/>
            </c:dLbl>
            <c:dLbl>
              <c:idx val="6"/>
              <c:layout>
                <c:manualLayout>
                  <c:x val="1.0598834128245893E-2"/>
                  <c:y val="-3.454231433506045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Лист2!$B$4:$D$4</c:f>
              <c:strCache>
                <c:ptCount val="3"/>
                <c:pt idx="0">
                  <c:v>Алматы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</c:strCache>
            </c:strRef>
          </c:cat>
          <c:val>
            <c:numRef>
              <c:f>Лист2!$B$5:$D$5</c:f>
              <c:numCache>
                <c:formatCode>General</c:formatCode>
                <c:ptCount val="3"/>
                <c:pt idx="0">
                  <c:v>55</c:v>
                </c:pt>
                <c:pt idx="1">
                  <c:v>8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Лист2!$A$6</c:f>
              <c:strCache>
                <c:ptCount val="1"/>
                <c:pt idx="0">
                  <c:v>Акушерство и гинекология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7957719797515417E-2"/>
                  <c:y val="-5.7921260382833323E-2"/>
                </c:manualLayout>
              </c:layout>
              <c:showVal val="1"/>
            </c:dLbl>
            <c:dLbl>
              <c:idx val="1"/>
              <c:layout>
                <c:manualLayout>
                  <c:x val="1.8501149444933508E-2"/>
                  <c:y val="-4.2359264003346088E-2"/>
                </c:manualLayout>
              </c:layout>
              <c:showVal val="1"/>
            </c:dLbl>
            <c:dLbl>
              <c:idx val="2"/>
              <c:layout>
                <c:manualLayout>
                  <c:x val="7.949125596184433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598834128245893E-2"/>
                  <c:y val="-3.454231433506045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Лист2!$B$4:$D$4</c:f>
              <c:strCache>
                <c:ptCount val="3"/>
                <c:pt idx="0">
                  <c:v>Алматы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</c:strCache>
            </c:strRef>
          </c:cat>
          <c:val>
            <c:numRef>
              <c:f>Лист2!$B$6:$D$6</c:f>
              <c:numCache>
                <c:formatCode>General</c:formatCode>
                <c:ptCount val="3"/>
                <c:pt idx="0">
                  <c:v>40</c:v>
                </c:pt>
                <c:pt idx="1">
                  <c:v>25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Лист2!$A$7</c:f>
              <c:strCache>
                <c:ptCount val="1"/>
                <c:pt idx="0">
                  <c:v>ВОП </c:v>
                </c:pt>
              </c:strCache>
            </c:strRef>
          </c:tx>
          <c:dLbls>
            <c:dLbl>
              <c:idx val="0"/>
              <c:layout>
                <c:manualLayout>
                  <c:x val="3.4717652454570605E-2"/>
                  <c:y val="-3.7171931876850361E-2"/>
                </c:manualLayout>
              </c:layout>
              <c:showVal val="1"/>
            </c:dLbl>
            <c:dLbl>
              <c:idx val="1"/>
              <c:layout>
                <c:manualLayout>
                  <c:x val="7.949125596184433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5626307428329536E-2"/>
                  <c:y val="-3.3717658822222371E-2"/>
                </c:manualLayout>
              </c:layout>
              <c:showVal val="1"/>
            </c:dLbl>
            <c:dLbl>
              <c:idx val="4"/>
              <c:layout>
                <c:manualLayout>
                  <c:x val="7.949125596184433E-3"/>
                  <c:y val="-3.4542314335060452E-3"/>
                </c:manualLayout>
              </c:layout>
              <c:showVal val="1"/>
            </c:dLbl>
            <c:dLbl>
              <c:idx val="5"/>
              <c:layout>
                <c:manualLayout>
                  <c:x val="1.3248542660307389E-2"/>
                  <c:y val="-3.4542314335060452E-3"/>
                </c:manualLayout>
              </c:layout>
              <c:showVal val="1"/>
            </c:dLbl>
            <c:dLbl>
              <c:idx val="6"/>
              <c:layout>
                <c:manualLayout>
                  <c:x val="1.5898251192368845E-2"/>
                  <c:y val="-3.4542314335060452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Лист2!$B$4:$D$4</c:f>
              <c:strCache>
                <c:ptCount val="3"/>
                <c:pt idx="0">
                  <c:v>Алматы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</c:strCache>
            </c:strRef>
          </c:cat>
          <c:val>
            <c:numRef>
              <c:f>Лист2!$B$7:$D$7</c:f>
              <c:numCache>
                <c:formatCode>General</c:formatCode>
                <c:ptCount val="3"/>
                <c:pt idx="0">
                  <c:v>16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Лист2!$A$8</c:f>
              <c:strCache>
                <c:ptCount val="1"/>
                <c:pt idx="0">
                  <c:v>Детская хирургия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8322826428592473E-2"/>
                  <c:y val="-3.1123992758974563E-2"/>
                </c:manualLayout>
              </c:layout>
              <c:showVal val="1"/>
            </c:dLbl>
            <c:dLbl>
              <c:idx val="1"/>
              <c:layout>
                <c:manualLayout>
                  <c:x val="3.0148596974505209E-3"/>
                  <c:y val="-4.409232307521399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Лист2!$B$4:$D$4</c:f>
              <c:strCache>
                <c:ptCount val="3"/>
                <c:pt idx="0">
                  <c:v>Алматы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</c:strCache>
            </c:strRef>
          </c:cat>
          <c:val>
            <c:numRef>
              <c:f>Лист2!$B$8:$D$8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Лист2!$A$9</c:f>
              <c:strCache>
                <c:ptCount val="1"/>
                <c:pt idx="0">
                  <c:v>Хирургия</c:v>
                </c:pt>
              </c:strCache>
            </c:strRef>
          </c:tx>
          <c:dLbls>
            <c:dLbl>
              <c:idx val="1"/>
              <c:layout>
                <c:manualLayout>
                  <c:x val="4.5222895461757735E-3"/>
                  <c:y val="-4.6685989138461739E-2"/>
                </c:manualLayout>
              </c:layout>
              <c:showVal val="1"/>
            </c:dLbl>
            <c:dLbl>
              <c:idx val="2"/>
              <c:layout>
                <c:manualLayout>
                  <c:x val="3.0148596974505209E-3"/>
                  <c:y val="-4.927965520170960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Лист2!$B$4:$D$4</c:f>
              <c:strCache>
                <c:ptCount val="3"/>
                <c:pt idx="0">
                  <c:v>Алматы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</c:strCache>
            </c:strRef>
          </c:cat>
          <c:val>
            <c:numRef>
              <c:f>Лист2!$B$9:$D$9</c:f>
              <c:numCache>
                <c:formatCode>General</c:formatCode>
                <c:ptCount val="3"/>
                <c:pt idx="1">
                  <c:v>11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Лист2!$A$10</c:f>
              <c:strCache>
                <c:ptCount val="1"/>
                <c:pt idx="0">
                  <c:v>Педиатрия</c:v>
                </c:pt>
              </c:strCache>
            </c:strRef>
          </c:tx>
          <c:dLbls>
            <c:dLbl>
              <c:idx val="0"/>
              <c:layout>
                <c:manualLayout>
                  <c:x val="1.3613634572416928E-2"/>
                  <c:y val="-5.0140262193089646E-2"/>
                </c:manualLayout>
              </c:layout>
              <c:showVal val="1"/>
            </c:dLbl>
            <c:dLbl>
              <c:idx val="1"/>
              <c:layout>
                <c:manualLayout>
                  <c:x val="2.2611447730878968E-2"/>
                  <c:y val="-4.6685989138461739E-2"/>
                </c:manualLayout>
              </c:layout>
              <c:showVal val="1"/>
            </c:dLbl>
            <c:dLbl>
              <c:idx val="2"/>
              <c:layout>
                <c:manualLayout>
                  <c:x val="-1.1054357856433386E-16"/>
                  <c:y val="-3.890499094871811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Лист2!$B$4:$D$4</c:f>
              <c:strCache>
                <c:ptCount val="3"/>
                <c:pt idx="0">
                  <c:v>Алматы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</c:strCache>
            </c:strRef>
          </c:cat>
          <c:val>
            <c:numRef>
              <c:f>Лист2!$B$10:$D$10</c:f>
              <c:numCache>
                <c:formatCode>General</c:formatCode>
                <c:ptCount val="3"/>
                <c:pt idx="0">
                  <c:v>42</c:v>
                </c:pt>
                <c:pt idx="1">
                  <c:v>41</c:v>
                </c:pt>
                <c:pt idx="2">
                  <c:v>20</c:v>
                </c:pt>
              </c:numCache>
            </c:numRef>
          </c:val>
        </c:ser>
        <c:ser>
          <c:idx val="6"/>
          <c:order val="6"/>
          <c:tx>
            <c:strRef>
              <c:f>Лист2!$A$11</c:f>
              <c:strCache>
                <c:ptCount val="1"/>
                <c:pt idx="0">
                  <c:v>Стоматология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28494269867507E-2"/>
                  <c:y val="-6.5702258572576902E-2"/>
                </c:manualLayout>
              </c:layout>
              <c:showVal val="1"/>
            </c:dLbl>
            <c:dLbl>
              <c:idx val="1"/>
              <c:layout>
                <c:manualLayout>
                  <c:x val="1.0598774874966408E-2"/>
                  <c:y val="-4.7546596129841898E-2"/>
                </c:manualLayout>
              </c:layout>
              <c:showVal val="1"/>
            </c:dLbl>
            <c:dLbl>
              <c:idx val="2"/>
              <c:layout>
                <c:manualLayout>
                  <c:x val="3.0148596974505198E-2"/>
                  <c:y val="-3.890499094871809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Лист2!$B$4:$D$4</c:f>
              <c:strCache>
                <c:ptCount val="3"/>
                <c:pt idx="0">
                  <c:v>Алматы</c:v>
                </c:pt>
                <c:pt idx="1">
                  <c:v>Алматинская область</c:v>
                </c:pt>
                <c:pt idx="2">
                  <c:v>Жамбылская область</c:v>
                </c:pt>
              </c:strCache>
            </c:strRef>
          </c:cat>
          <c:val>
            <c:numRef>
              <c:f>Лист2!$B$11:$D$11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39</c:v>
                </c:pt>
              </c:numCache>
            </c:numRef>
          </c:val>
        </c:ser>
        <c:dLbls>
          <c:showVal val="1"/>
        </c:dLbls>
        <c:gapWidth val="0"/>
        <c:gapDepth val="0"/>
        <c:shape val="box"/>
        <c:axId val="58495360"/>
        <c:axId val="58496896"/>
        <c:axId val="0"/>
      </c:bar3DChart>
      <c:catAx>
        <c:axId val="58495360"/>
        <c:scaling>
          <c:orientation val="minMax"/>
        </c:scaling>
        <c:axPos val="b"/>
        <c:majorTickMark val="none"/>
        <c:tickLblPos val="nextTo"/>
        <c:crossAx val="58496896"/>
        <c:crosses val="autoZero"/>
        <c:auto val="1"/>
        <c:lblAlgn val="ctr"/>
        <c:lblOffset val="100"/>
      </c:catAx>
      <c:valAx>
        <c:axId val="58496896"/>
        <c:scaling>
          <c:orientation val="minMax"/>
        </c:scaling>
        <c:delete val="1"/>
        <c:axPos val="l"/>
        <c:numFmt formatCode="General" sourceLinked="1"/>
        <c:tickLblPos val="nextTo"/>
        <c:crossAx val="58495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83108607590609596"/>
          <c:w val="1"/>
          <c:h val="0.10663302368112974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image" Target="../media/image18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2C519-E132-46DB-9337-A691FAB41AA9}" type="doc">
      <dgm:prSet loTypeId="urn:microsoft.com/office/officeart/2008/layout/VerticalCurvedList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2BFCAA6-8E6E-41AB-AA04-AA5008D5058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kk-KZ" sz="2400" b="1" dirty="0" smtClean="0">
              <a:latin typeface="+mn-lt"/>
              <a:cs typeface="Arial" pitchFamily="34" charset="0"/>
            </a:rPr>
            <a:t>      </a:t>
          </a:r>
          <a:r>
            <a:rPr lang="kk-KZ" sz="24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ОМ (5 напр)</a:t>
          </a:r>
        </a:p>
        <a:p>
          <a:pPr algn="l" rtl="0"/>
          <a:r>
            <a:rPr lang="kk-KZ" sz="2400" b="1" dirty="0" smtClean="0">
              <a:latin typeface="+mn-lt"/>
              <a:cs typeface="Arial" pitchFamily="34" charset="0"/>
            </a:rPr>
            <a:t>ГОСО 2006</a:t>
          </a:r>
          <a:endParaRPr lang="ru-RU" sz="2400" b="1" dirty="0">
            <a:latin typeface="+mn-lt"/>
            <a:cs typeface="Arial" pitchFamily="34" charset="0"/>
          </a:endParaRPr>
        </a:p>
      </dgm:t>
    </dgm:pt>
    <dgm:pt modelId="{ECCDDC14-67EA-42FA-A29F-39E54EF1419D}" type="parTrans" cxnId="{1C3CA3A2-22D3-46BC-A425-D50AD472C915}">
      <dgm:prSet/>
      <dgm:spPr/>
      <dgm:t>
        <a:bodyPr/>
        <a:lstStyle/>
        <a:p>
          <a:endParaRPr lang="ru-RU"/>
        </a:p>
      </dgm:t>
    </dgm:pt>
    <dgm:pt modelId="{CFFA332F-63A2-4231-A3C3-D439FAD76F0D}" type="sibTrans" cxnId="{1C3CA3A2-22D3-46BC-A425-D50AD472C915}">
      <dgm:prSet/>
      <dgm:spPr/>
      <dgm:t>
        <a:bodyPr/>
        <a:lstStyle/>
        <a:p>
          <a:endParaRPr lang="ru-RU"/>
        </a:p>
      </dgm:t>
    </dgm:pt>
    <dgm:pt modelId="{D0FF1FB1-BEA0-4041-A297-40426032F32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Стоматология</a:t>
          </a:r>
        </a:p>
        <a:p>
          <a:pPr rtl="0"/>
          <a:r>
            <a:rPr lang="ru-RU" sz="2400" b="1" dirty="0" smtClean="0">
              <a:latin typeface="+mn-lt"/>
              <a:cs typeface="Arial" pitchFamily="34" charset="0"/>
            </a:rPr>
            <a:t>ГОСО 2006</a:t>
          </a:r>
          <a:endParaRPr lang="ru-RU" sz="2400" b="1" dirty="0">
            <a:latin typeface="+mn-lt"/>
            <a:cs typeface="Arial" pitchFamily="34" charset="0"/>
          </a:endParaRPr>
        </a:p>
      </dgm:t>
    </dgm:pt>
    <dgm:pt modelId="{969278F4-2142-45E4-96AD-12B882B37D29}" type="parTrans" cxnId="{507F290A-E2FF-4324-BCE9-3B78A48FC698}">
      <dgm:prSet/>
      <dgm:spPr/>
      <dgm:t>
        <a:bodyPr/>
        <a:lstStyle/>
        <a:p>
          <a:endParaRPr lang="ru-RU"/>
        </a:p>
      </dgm:t>
    </dgm:pt>
    <dgm:pt modelId="{20403672-529F-4484-83F2-E964AA3D27C6}" type="sibTrans" cxnId="{507F290A-E2FF-4324-BCE9-3B78A48FC698}">
      <dgm:prSet/>
      <dgm:spPr/>
      <dgm:t>
        <a:bodyPr/>
        <a:lstStyle/>
        <a:p>
          <a:endParaRPr lang="ru-RU"/>
        </a:p>
      </dgm:t>
    </dgm:pt>
    <dgm:pt modelId="{FEA0839E-D790-4FDB-BF66-EEC7907A1A1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Лечебное дело</a:t>
          </a:r>
        </a:p>
        <a:p>
          <a:r>
            <a:rPr lang="ru-RU" sz="2400" b="1" dirty="0" smtClean="0"/>
            <a:t>ГОСО 2005</a:t>
          </a:r>
          <a:endParaRPr lang="ru-RU" sz="2400" b="1" dirty="0"/>
        </a:p>
      </dgm:t>
    </dgm:pt>
    <dgm:pt modelId="{FE5E6B57-FC94-41DA-A961-EA72E16775C6}" type="parTrans" cxnId="{1C724AC2-4C63-4944-A151-72AB524E0FA3}">
      <dgm:prSet/>
      <dgm:spPr/>
      <dgm:t>
        <a:bodyPr/>
        <a:lstStyle/>
        <a:p>
          <a:endParaRPr lang="ru-RU"/>
        </a:p>
      </dgm:t>
    </dgm:pt>
    <dgm:pt modelId="{7D21E2E7-5F62-4818-BC39-9DBF53D4D481}" type="sibTrans" cxnId="{1C724AC2-4C63-4944-A151-72AB524E0FA3}">
      <dgm:prSet/>
      <dgm:spPr/>
      <dgm:t>
        <a:bodyPr/>
        <a:lstStyle/>
        <a:p>
          <a:endParaRPr lang="ru-RU"/>
        </a:p>
      </dgm:t>
    </dgm:pt>
    <dgm:pt modelId="{1131AC90-D6BB-4862-97B0-431A18040188}" type="pres">
      <dgm:prSet presAssocID="{F822C519-E132-46DB-9337-A691FAB41A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4AD13C-BEB8-4021-9EFF-7F049A5566F7}" type="pres">
      <dgm:prSet presAssocID="{F822C519-E132-46DB-9337-A691FAB41AA9}" presName="Name1" presStyleCnt="0"/>
      <dgm:spPr/>
      <dgm:t>
        <a:bodyPr/>
        <a:lstStyle/>
        <a:p>
          <a:endParaRPr lang="ru-RU"/>
        </a:p>
      </dgm:t>
    </dgm:pt>
    <dgm:pt modelId="{D24BFF0D-0227-4099-9886-667A3EB215F0}" type="pres">
      <dgm:prSet presAssocID="{F822C519-E132-46DB-9337-A691FAB41AA9}" presName="cycle" presStyleCnt="0"/>
      <dgm:spPr/>
      <dgm:t>
        <a:bodyPr/>
        <a:lstStyle/>
        <a:p>
          <a:endParaRPr lang="ru-RU"/>
        </a:p>
      </dgm:t>
    </dgm:pt>
    <dgm:pt modelId="{F16E28A2-6854-4176-80A7-76320EE87103}" type="pres">
      <dgm:prSet presAssocID="{F822C519-E132-46DB-9337-A691FAB41AA9}" presName="srcNode" presStyleLbl="node1" presStyleIdx="0" presStyleCnt="3"/>
      <dgm:spPr/>
      <dgm:t>
        <a:bodyPr/>
        <a:lstStyle/>
        <a:p>
          <a:endParaRPr lang="ru-RU"/>
        </a:p>
      </dgm:t>
    </dgm:pt>
    <dgm:pt modelId="{8D6821B9-9F40-41F7-9B81-EDAE631E50A7}" type="pres">
      <dgm:prSet presAssocID="{F822C519-E132-46DB-9337-A691FAB41AA9}" presName="conn" presStyleLbl="parChTrans1D2" presStyleIdx="0" presStyleCnt="1"/>
      <dgm:spPr/>
      <dgm:t>
        <a:bodyPr/>
        <a:lstStyle/>
        <a:p>
          <a:endParaRPr lang="ru-RU"/>
        </a:p>
      </dgm:t>
    </dgm:pt>
    <dgm:pt modelId="{E9DBE856-5F06-491F-9956-6AD97BFBFCB0}" type="pres">
      <dgm:prSet presAssocID="{F822C519-E132-46DB-9337-A691FAB41AA9}" presName="extraNode" presStyleLbl="node1" presStyleIdx="0" presStyleCnt="3"/>
      <dgm:spPr/>
      <dgm:t>
        <a:bodyPr/>
        <a:lstStyle/>
        <a:p>
          <a:endParaRPr lang="ru-RU"/>
        </a:p>
      </dgm:t>
    </dgm:pt>
    <dgm:pt modelId="{C56D2268-2D8B-4FC1-8410-A001816C8103}" type="pres">
      <dgm:prSet presAssocID="{F822C519-E132-46DB-9337-A691FAB41AA9}" presName="dstNode" presStyleLbl="node1" presStyleIdx="0" presStyleCnt="3"/>
      <dgm:spPr/>
      <dgm:t>
        <a:bodyPr/>
        <a:lstStyle/>
        <a:p>
          <a:endParaRPr lang="ru-RU"/>
        </a:p>
      </dgm:t>
    </dgm:pt>
    <dgm:pt modelId="{3676C18E-1EA7-4400-AEA1-7D938958BB97}" type="pres">
      <dgm:prSet presAssocID="{E2BFCAA6-8E6E-41AB-AA04-AA5008D505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C7E06-F83A-47CF-821F-42AA16439641}" type="pres">
      <dgm:prSet presAssocID="{E2BFCAA6-8E6E-41AB-AA04-AA5008D50580}" presName="accent_1" presStyleCnt="0"/>
      <dgm:spPr/>
      <dgm:t>
        <a:bodyPr/>
        <a:lstStyle/>
        <a:p>
          <a:endParaRPr lang="ru-RU"/>
        </a:p>
      </dgm:t>
    </dgm:pt>
    <dgm:pt modelId="{97F0A70E-E492-4E30-B9FF-027BDDE83E5C}" type="pres">
      <dgm:prSet presAssocID="{E2BFCAA6-8E6E-41AB-AA04-AA5008D50580}" presName="accentRepeatNode" presStyleLbl="solidFgAcc1" presStyleIdx="0" presStyleCnt="3" custScaleX="94001" custScaleY="88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41ABFE-9F90-4F19-8B2D-DE6693C5BF02}" type="pres">
      <dgm:prSet presAssocID="{D0FF1FB1-BEA0-4041-A297-40426032F32A}" presName="text_2" presStyleLbl="node1" presStyleIdx="1" presStyleCnt="3" custScaleX="108182" custScaleY="100969" custLinFactNeighborX="-2545" custLinFactNeighborY="-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F5BB4-CCE6-46F1-A83C-546F8DDBBB25}" type="pres">
      <dgm:prSet presAssocID="{D0FF1FB1-BEA0-4041-A297-40426032F32A}" presName="accent_2" presStyleCnt="0"/>
      <dgm:spPr/>
      <dgm:t>
        <a:bodyPr/>
        <a:lstStyle/>
        <a:p>
          <a:endParaRPr lang="ru-RU"/>
        </a:p>
      </dgm:t>
    </dgm:pt>
    <dgm:pt modelId="{12716935-9E6C-4198-8D00-E7B9F79BA45D}" type="pres">
      <dgm:prSet presAssocID="{D0FF1FB1-BEA0-4041-A297-40426032F32A}" presName="accentRepeatNode" presStyleLbl="solidFgAcc1" presStyleIdx="1" presStyleCnt="3" custAng="0" custScaleX="86784" custScaleY="97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1141BB-0EB2-4D4D-A8E3-C0C55FB3C27D}" type="pres">
      <dgm:prSet presAssocID="{FEA0839E-D790-4FDB-BF66-EEC7907A1A1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9EC7D-A3C1-4292-AAFD-235CB567D258}" type="pres">
      <dgm:prSet presAssocID="{FEA0839E-D790-4FDB-BF66-EEC7907A1A12}" presName="accent_3" presStyleCnt="0"/>
      <dgm:spPr/>
    </dgm:pt>
    <dgm:pt modelId="{7B9DDA88-EE76-4340-A5DB-E647DF15C15A}" type="pres">
      <dgm:prSet presAssocID="{FEA0839E-D790-4FDB-BF66-EEC7907A1A12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655E378-DF91-492A-B345-1615D3AECB2D}" type="presOf" srcId="{E2BFCAA6-8E6E-41AB-AA04-AA5008D50580}" destId="{3676C18E-1EA7-4400-AEA1-7D938958BB97}" srcOrd="0" destOrd="0" presId="urn:microsoft.com/office/officeart/2008/layout/VerticalCurvedList"/>
    <dgm:cxn modelId="{507F290A-E2FF-4324-BCE9-3B78A48FC698}" srcId="{F822C519-E132-46DB-9337-A691FAB41AA9}" destId="{D0FF1FB1-BEA0-4041-A297-40426032F32A}" srcOrd="1" destOrd="0" parTransId="{969278F4-2142-45E4-96AD-12B882B37D29}" sibTransId="{20403672-529F-4484-83F2-E964AA3D27C6}"/>
    <dgm:cxn modelId="{7CE4DEF6-6A5C-4B45-9712-9FD96374E9F6}" type="presOf" srcId="{D0FF1FB1-BEA0-4041-A297-40426032F32A}" destId="{3441ABFE-9F90-4F19-8B2D-DE6693C5BF02}" srcOrd="0" destOrd="0" presId="urn:microsoft.com/office/officeart/2008/layout/VerticalCurvedList"/>
    <dgm:cxn modelId="{049AE738-14AF-4BE4-8CF1-F41AC9F1DAA3}" type="presOf" srcId="{CFFA332F-63A2-4231-A3C3-D439FAD76F0D}" destId="{8D6821B9-9F40-41F7-9B81-EDAE631E50A7}" srcOrd="0" destOrd="0" presId="urn:microsoft.com/office/officeart/2008/layout/VerticalCurvedList"/>
    <dgm:cxn modelId="{8A2955D8-C9CB-432A-9AE6-851598B0E408}" type="presOf" srcId="{F822C519-E132-46DB-9337-A691FAB41AA9}" destId="{1131AC90-D6BB-4862-97B0-431A18040188}" srcOrd="0" destOrd="0" presId="urn:microsoft.com/office/officeart/2008/layout/VerticalCurvedList"/>
    <dgm:cxn modelId="{1C724AC2-4C63-4944-A151-72AB524E0FA3}" srcId="{F822C519-E132-46DB-9337-A691FAB41AA9}" destId="{FEA0839E-D790-4FDB-BF66-EEC7907A1A12}" srcOrd="2" destOrd="0" parTransId="{FE5E6B57-FC94-41DA-A961-EA72E16775C6}" sibTransId="{7D21E2E7-5F62-4818-BC39-9DBF53D4D481}"/>
    <dgm:cxn modelId="{1C3CA3A2-22D3-46BC-A425-D50AD472C915}" srcId="{F822C519-E132-46DB-9337-A691FAB41AA9}" destId="{E2BFCAA6-8E6E-41AB-AA04-AA5008D50580}" srcOrd="0" destOrd="0" parTransId="{ECCDDC14-67EA-42FA-A29F-39E54EF1419D}" sibTransId="{CFFA332F-63A2-4231-A3C3-D439FAD76F0D}"/>
    <dgm:cxn modelId="{6FFA259D-5260-4B2F-A1C2-5E7EB69EAC8D}" type="presOf" srcId="{FEA0839E-D790-4FDB-BF66-EEC7907A1A12}" destId="{001141BB-0EB2-4D4D-A8E3-C0C55FB3C27D}" srcOrd="0" destOrd="0" presId="urn:microsoft.com/office/officeart/2008/layout/VerticalCurvedList"/>
    <dgm:cxn modelId="{0A260515-9564-448A-A82D-B787D37E7F97}" type="presParOf" srcId="{1131AC90-D6BB-4862-97B0-431A18040188}" destId="{544AD13C-BEB8-4021-9EFF-7F049A5566F7}" srcOrd="0" destOrd="0" presId="urn:microsoft.com/office/officeart/2008/layout/VerticalCurvedList"/>
    <dgm:cxn modelId="{9E0B6312-62E1-4CC5-90F0-AD72762105CC}" type="presParOf" srcId="{544AD13C-BEB8-4021-9EFF-7F049A5566F7}" destId="{D24BFF0D-0227-4099-9886-667A3EB215F0}" srcOrd="0" destOrd="0" presId="urn:microsoft.com/office/officeart/2008/layout/VerticalCurvedList"/>
    <dgm:cxn modelId="{2B93C834-FD17-49E0-8DB0-230CC715A1F5}" type="presParOf" srcId="{D24BFF0D-0227-4099-9886-667A3EB215F0}" destId="{F16E28A2-6854-4176-80A7-76320EE87103}" srcOrd="0" destOrd="0" presId="urn:microsoft.com/office/officeart/2008/layout/VerticalCurvedList"/>
    <dgm:cxn modelId="{3A207623-C4F2-4F14-9904-1C992429DF66}" type="presParOf" srcId="{D24BFF0D-0227-4099-9886-667A3EB215F0}" destId="{8D6821B9-9F40-41F7-9B81-EDAE631E50A7}" srcOrd="1" destOrd="0" presId="urn:microsoft.com/office/officeart/2008/layout/VerticalCurvedList"/>
    <dgm:cxn modelId="{2412669F-C397-40AA-91EB-40A0E0EA1378}" type="presParOf" srcId="{D24BFF0D-0227-4099-9886-667A3EB215F0}" destId="{E9DBE856-5F06-491F-9956-6AD97BFBFCB0}" srcOrd="2" destOrd="0" presId="urn:microsoft.com/office/officeart/2008/layout/VerticalCurvedList"/>
    <dgm:cxn modelId="{698E0AA3-FD6F-4136-B969-007CC01FEECF}" type="presParOf" srcId="{D24BFF0D-0227-4099-9886-667A3EB215F0}" destId="{C56D2268-2D8B-4FC1-8410-A001816C8103}" srcOrd="3" destOrd="0" presId="urn:microsoft.com/office/officeart/2008/layout/VerticalCurvedList"/>
    <dgm:cxn modelId="{8A7BC7A1-F84A-495D-940F-E4D2BA309FFD}" type="presParOf" srcId="{544AD13C-BEB8-4021-9EFF-7F049A5566F7}" destId="{3676C18E-1EA7-4400-AEA1-7D938958BB97}" srcOrd="1" destOrd="0" presId="urn:microsoft.com/office/officeart/2008/layout/VerticalCurvedList"/>
    <dgm:cxn modelId="{4583E169-D5C9-4649-A624-1E8759BF68C7}" type="presParOf" srcId="{544AD13C-BEB8-4021-9EFF-7F049A5566F7}" destId="{C41C7E06-F83A-47CF-821F-42AA16439641}" srcOrd="2" destOrd="0" presId="urn:microsoft.com/office/officeart/2008/layout/VerticalCurvedList"/>
    <dgm:cxn modelId="{4BD163C0-8B9C-4E1E-8A9B-8ACB493F1D86}" type="presParOf" srcId="{C41C7E06-F83A-47CF-821F-42AA16439641}" destId="{97F0A70E-E492-4E30-B9FF-027BDDE83E5C}" srcOrd="0" destOrd="0" presId="urn:microsoft.com/office/officeart/2008/layout/VerticalCurvedList"/>
    <dgm:cxn modelId="{E7B0D38B-D0FC-418F-A2B3-D8947E7D7836}" type="presParOf" srcId="{544AD13C-BEB8-4021-9EFF-7F049A5566F7}" destId="{3441ABFE-9F90-4F19-8B2D-DE6693C5BF02}" srcOrd="3" destOrd="0" presId="urn:microsoft.com/office/officeart/2008/layout/VerticalCurvedList"/>
    <dgm:cxn modelId="{8FCE17C6-8501-400A-B04A-E728BA8F21F2}" type="presParOf" srcId="{544AD13C-BEB8-4021-9EFF-7F049A5566F7}" destId="{521F5BB4-CCE6-46F1-A83C-546F8DDBBB25}" srcOrd="4" destOrd="0" presId="urn:microsoft.com/office/officeart/2008/layout/VerticalCurvedList"/>
    <dgm:cxn modelId="{6C9D5C71-F980-4A0F-95CE-4D095EF02CA9}" type="presParOf" srcId="{521F5BB4-CCE6-46F1-A83C-546F8DDBBB25}" destId="{12716935-9E6C-4198-8D00-E7B9F79BA45D}" srcOrd="0" destOrd="0" presId="urn:microsoft.com/office/officeart/2008/layout/VerticalCurvedList"/>
    <dgm:cxn modelId="{AB731376-9C3F-420A-BDEF-F4FDBA14C464}" type="presParOf" srcId="{544AD13C-BEB8-4021-9EFF-7F049A5566F7}" destId="{001141BB-0EB2-4D4D-A8E3-C0C55FB3C27D}" srcOrd="5" destOrd="0" presId="urn:microsoft.com/office/officeart/2008/layout/VerticalCurvedList"/>
    <dgm:cxn modelId="{32B6760D-6831-4D9C-AF83-84CBFF51BCF1}" type="presParOf" srcId="{544AD13C-BEB8-4021-9EFF-7F049A5566F7}" destId="{DE29EC7D-A3C1-4292-AAFD-235CB567D258}" srcOrd="6" destOrd="0" presId="urn:microsoft.com/office/officeart/2008/layout/VerticalCurvedList"/>
    <dgm:cxn modelId="{863CB27A-A806-4406-8701-B3D1EE2C1305}" type="presParOf" srcId="{DE29EC7D-A3C1-4292-AAFD-235CB567D258}" destId="{7B9DDA88-EE76-4340-A5DB-E647DF15C1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93DBF-0CB3-4377-BA23-D4731F01BF38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0304ADD4-22D8-494E-882A-C99CCD7C91B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/>
            <a:t>Докторантура</a:t>
          </a:r>
          <a:endParaRPr lang="ru-RU" sz="2400" b="1" dirty="0"/>
        </a:p>
      </dgm:t>
    </dgm:pt>
    <dgm:pt modelId="{B6C6523D-A8D3-44F7-A19F-A9FD9E2B05B3}" type="parTrans" cxnId="{695F349D-DA3A-427E-8067-EF19EF8DAC5A}">
      <dgm:prSet/>
      <dgm:spPr/>
      <dgm:t>
        <a:bodyPr/>
        <a:lstStyle/>
        <a:p>
          <a:endParaRPr lang="ru-RU" sz="2400" b="1"/>
        </a:p>
      </dgm:t>
    </dgm:pt>
    <dgm:pt modelId="{B3630964-C3D4-4506-8C63-9B84406263F7}" type="sibTrans" cxnId="{695F349D-DA3A-427E-8067-EF19EF8DAC5A}">
      <dgm:prSet custT="1"/>
      <dgm:spPr/>
      <dgm:t>
        <a:bodyPr/>
        <a:lstStyle/>
        <a:p>
          <a:endParaRPr lang="ru-RU" sz="2400" b="1"/>
        </a:p>
      </dgm:t>
    </dgm:pt>
    <dgm:pt modelId="{3028FB8B-B0AE-42A7-91E8-B5E47540FB30}">
      <dgm:prSet phldrT="[Текст]" custT="1"/>
      <dgm:spPr/>
      <dgm:t>
        <a:bodyPr/>
        <a:lstStyle/>
        <a:p>
          <a:r>
            <a:rPr lang="ru-RU" sz="2400" b="1" dirty="0" smtClean="0"/>
            <a:t>16</a:t>
          </a:r>
          <a:endParaRPr lang="ru-RU" sz="2400" b="1" dirty="0"/>
        </a:p>
      </dgm:t>
    </dgm:pt>
    <dgm:pt modelId="{84B8513C-2FE6-4B02-9F09-ADC872FECEAD}" type="parTrans" cxnId="{BA5323E5-7EE9-4945-BFE3-58FDB390DF14}">
      <dgm:prSet/>
      <dgm:spPr/>
      <dgm:t>
        <a:bodyPr/>
        <a:lstStyle/>
        <a:p>
          <a:endParaRPr lang="ru-RU" sz="2400" b="1"/>
        </a:p>
      </dgm:t>
    </dgm:pt>
    <dgm:pt modelId="{7938A561-DE77-4459-B082-FCBA2C1F8D39}" type="sibTrans" cxnId="{BA5323E5-7EE9-4945-BFE3-58FDB390DF14}">
      <dgm:prSet custT="1"/>
      <dgm:spPr/>
      <dgm:t>
        <a:bodyPr/>
        <a:lstStyle/>
        <a:p>
          <a:endParaRPr lang="ru-RU" sz="2400" b="1"/>
        </a:p>
      </dgm:t>
    </dgm:pt>
    <dgm:pt modelId="{456D54C2-6E75-4770-B89D-D85AA0118062}">
      <dgm:prSet phldrT="[Текст]" custT="1"/>
      <dgm:spPr/>
      <dgm:t>
        <a:bodyPr/>
        <a:lstStyle/>
        <a:p>
          <a:r>
            <a:rPr lang="ru-RU" sz="2400" b="1" dirty="0" smtClean="0"/>
            <a:t>4 специальности</a:t>
          </a:r>
          <a:endParaRPr lang="ru-RU" sz="2400" b="1" dirty="0"/>
        </a:p>
      </dgm:t>
    </dgm:pt>
    <dgm:pt modelId="{390D8FA2-AAB7-4BDA-AF31-96B66984EA9C}" type="parTrans" cxnId="{246B99CE-BD0B-4A52-BAFC-24324B0E5628}">
      <dgm:prSet/>
      <dgm:spPr/>
      <dgm:t>
        <a:bodyPr/>
        <a:lstStyle/>
        <a:p>
          <a:endParaRPr lang="ru-RU" sz="2400" b="1"/>
        </a:p>
      </dgm:t>
    </dgm:pt>
    <dgm:pt modelId="{BE3BF86A-5612-44A6-A6EF-7EDD59132CED}" type="sibTrans" cxnId="{246B99CE-BD0B-4A52-BAFC-24324B0E5628}">
      <dgm:prSet/>
      <dgm:spPr/>
      <dgm:t>
        <a:bodyPr/>
        <a:lstStyle/>
        <a:p>
          <a:endParaRPr lang="ru-RU" sz="2400" b="1"/>
        </a:p>
      </dgm:t>
    </dgm:pt>
    <dgm:pt modelId="{3DA77C4B-B5AD-467A-BD0C-89E7E3EE9E20}" type="pres">
      <dgm:prSet presAssocID="{E3A93DBF-0CB3-4377-BA23-D4731F01BF38}" presName="Name0" presStyleCnt="0">
        <dgm:presLayoutVars>
          <dgm:dir/>
          <dgm:resizeHandles val="exact"/>
        </dgm:presLayoutVars>
      </dgm:prSet>
      <dgm:spPr/>
    </dgm:pt>
    <dgm:pt modelId="{1C299FD1-287F-4E79-A4D1-75327E79FA72}" type="pres">
      <dgm:prSet presAssocID="{0304ADD4-22D8-494E-882A-C99CCD7C91B0}" presName="node" presStyleLbl="node1" presStyleIdx="0" presStyleCnt="3" custScaleX="212886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78D1ED6E-8C5E-4A0A-834C-944FE23795EB}" type="pres">
      <dgm:prSet presAssocID="{B3630964-C3D4-4506-8C63-9B84406263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6B29A54-F0FB-45A8-9655-B4F83AA45550}" type="pres">
      <dgm:prSet presAssocID="{B3630964-C3D4-4506-8C63-9B84406263F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9E85208-6A0E-43C4-B2F8-D774289BA331}" type="pres">
      <dgm:prSet presAssocID="{3028FB8B-B0AE-42A7-91E8-B5E47540FB30}" presName="node" presStyleLbl="node1" presStyleIdx="1" presStyleCnt="3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985DD352-21CF-45F9-ADD9-09F50D68D2C0}" type="pres">
      <dgm:prSet presAssocID="{7938A561-DE77-4459-B082-FCBA2C1F8D3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ADA11A6-EE0A-48F0-A0F0-58A50040059E}" type="pres">
      <dgm:prSet presAssocID="{7938A561-DE77-4459-B082-FCBA2C1F8D3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D850066-373F-45B8-883F-E578FBA50CCA}" type="pres">
      <dgm:prSet presAssocID="{456D54C2-6E75-4770-B89D-D85AA0118062}" presName="node" presStyleLbl="node1" presStyleIdx="2" presStyleCnt="3" custScaleX="193761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F213806F-A9DB-47D0-BC63-9CAFF07687E1}" type="presOf" srcId="{7938A561-DE77-4459-B082-FCBA2C1F8D39}" destId="{985DD352-21CF-45F9-ADD9-09F50D68D2C0}" srcOrd="0" destOrd="0" presId="urn:microsoft.com/office/officeart/2005/8/layout/process1"/>
    <dgm:cxn modelId="{246B99CE-BD0B-4A52-BAFC-24324B0E5628}" srcId="{E3A93DBF-0CB3-4377-BA23-D4731F01BF38}" destId="{456D54C2-6E75-4770-B89D-D85AA0118062}" srcOrd="2" destOrd="0" parTransId="{390D8FA2-AAB7-4BDA-AF31-96B66984EA9C}" sibTransId="{BE3BF86A-5612-44A6-A6EF-7EDD59132CED}"/>
    <dgm:cxn modelId="{695F349D-DA3A-427E-8067-EF19EF8DAC5A}" srcId="{E3A93DBF-0CB3-4377-BA23-D4731F01BF38}" destId="{0304ADD4-22D8-494E-882A-C99CCD7C91B0}" srcOrd="0" destOrd="0" parTransId="{B6C6523D-A8D3-44F7-A19F-A9FD9E2B05B3}" sibTransId="{B3630964-C3D4-4506-8C63-9B84406263F7}"/>
    <dgm:cxn modelId="{6F014D22-2F1F-421E-8984-2FDE43A52F49}" type="presOf" srcId="{B3630964-C3D4-4506-8C63-9B84406263F7}" destId="{78D1ED6E-8C5E-4A0A-834C-944FE23795EB}" srcOrd="0" destOrd="0" presId="urn:microsoft.com/office/officeart/2005/8/layout/process1"/>
    <dgm:cxn modelId="{AAF1C1EC-5690-415A-8E2E-E69E4F824FB9}" type="presOf" srcId="{E3A93DBF-0CB3-4377-BA23-D4731F01BF38}" destId="{3DA77C4B-B5AD-467A-BD0C-89E7E3EE9E20}" srcOrd="0" destOrd="0" presId="urn:microsoft.com/office/officeart/2005/8/layout/process1"/>
    <dgm:cxn modelId="{BA5323E5-7EE9-4945-BFE3-58FDB390DF14}" srcId="{E3A93DBF-0CB3-4377-BA23-D4731F01BF38}" destId="{3028FB8B-B0AE-42A7-91E8-B5E47540FB30}" srcOrd="1" destOrd="0" parTransId="{84B8513C-2FE6-4B02-9F09-ADC872FECEAD}" sibTransId="{7938A561-DE77-4459-B082-FCBA2C1F8D39}"/>
    <dgm:cxn modelId="{A4273992-612F-4509-8D47-EDA036AED7BF}" type="presOf" srcId="{0304ADD4-22D8-494E-882A-C99CCD7C91B0}" destId="{1C299FD1-287F-4E79-A4D1-75327E79FA72}" srcOrd="0" destOrd="0" presId="urn:microsoft.com/office/officeart/2005/8/layout/process1"/>
    <dgm:cxn modelId="{7B34E2EE-88A3-4C9F-8C11-50B0D3A47D4A}" type="presOf" srcId="{3028FB8B-B0AE-42A7-91E8-B5E47540FB30}" destId="{19E85208-6A0E-43C4-B2F8-D774289BA331}" srcOrd="0" destOrd="0" presId="urn:microsoft.com/office/officeart/2005/8/layout/process1"/>
    <dgm:cxn modelId="{AEC8FAC7-7DA4-40DA-839E-0F4F78CDF408}" type="presOf" srcId="{456D54C2-6E75-4770-B89D-D85AA0118062}" destId="{3D850066-373F-45B8-883F-E578FBA50CCA}" srcOrd="0" destOrd="0" presId="urn:microsoft.com/office/officeart/2005/8/layout/process1"/>
    <dgm:cxn modelId="{EDDB4C44-7B1E-4D2E-9EED-47CF91C7CCB5}" type="presOf" srcId="{B3630964-C3D4-4506-8C63-9B84406263F7}" destId="{36B29A54-F0FB-45A8-9655-B4F83AA45550}" srcOrd="1" destOrd="0" presId="urn:microsoft.com/office/officeart/2005/8/layout/process1"/>
    <dgm:cxn modelId="{37824CD9-05D3-4163-8095-D4C575905FD3}" type="presOf" srcId="{7938A561-DE77-4459-B082-FCBA2C1F8D39}" destId="{AADA11A6-EE0A-48F0-A0F0-58A50040059E}" srcOrd="1" destOrd="0" presId="urn:microsoft.com/office/officeart/2005/8/layout/process1"/>
    <dgm:cxn modelId="{FBB4FE31-40CA-4C10-97AD-E589F7585F5E}" type="presParOf" srcId="{3DA77C4B-B5AD-467A-BD0C-89E7E3EE9E20}" destId="{1C299FD1-287F-4E79-A4D1-75327E79FA72}" srcOrd="0" destOrd="0" presId="urn:microsoft.com/office/officeart/2005/8/layout/process1"/>
    <dgm:cxn modelId="{5E84F944-2114-4A51-BC51-85FE6F15B503}" type="presParOf" srcId="{3DA77C4B-B5AD-467A-BD0C-89E7E3EE9E20}" destId="{78D1ED6E-8C5E-4A0A-834C-944FE23795EB}" srcOrd="1" destOrd="0" presId="urn:microsoft.com/office/officeart/2005/8/layout/process1"/>
    <dgm:cxn modelId="{5C7D7B7E-5ECD-4755-9B78-D7BE923E948F}" type="presParOf" srcId="{78D1ED6E-8C5E-4A0A-834C-944FE23795EB}" destId="{36B29A54-F0FB-45A8-9655-B4F83AA45550}" srcOrd="0" destOrd="0" presId="urn:microsoft.com/office/officeart/2005/8/layout/process1"/>
    <dgm:cxn modelId="{E38A29E5-08E1-4D16-BD92-5B2F423B6E8B}" type="presParOf" srcId="{3DA77C4B-B5AD-467A-BD0C-89E7E3EE9E20}" destId="{19E85208-6A0E-43C4-B2F8-D774289BA331}" srcOrd="2" destOrd="0" presId="urn:microsoft.com/office/officeart/2005/8/layout/process1"/>
    <dgm:cxn modelId="{9A95CE10-9B1A-4B16-9D59-82C2BFE79423}" type="presParOf" srcId="{3DA77C4B-B5AD-467A-BD0C-89E7E3EE9E20}" destId="{985DD352-21CF-45F9-ADD9-09F50D68D2C0}" srcOrd="3" destOrd="0" presId="urn:microsoft.com/office/officeart/2005/8/layout/process1"/>
    <dgm:cxn modelId="{ABAEB21F-6DBA-4CF6-BD2B-1EB9377D9ADE}" type="presParOf" srcId="{985DD352-21CF-45F9-ADD9-09F50D68D2C0}" destId="{AADA11A6-EE0A-48F0-A0F0-58A50040059E}" srcOrd="0" destOrd="0" presId="urn:microsoft.com/office/officeart/2005/8/layout/process1"/>
    <dgm:cxn modelId="{92B01F8B-C1F3-4811-BE6C-2CF5A85D75C8}" type="presParOf" srcId="{3DA77C4B-B5AD-467A-BD0C-89E7E3EE9E20}" destId="{3D850066-373F-45B8-883F-E578FBA50C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93DBF-0CB3-4377-BA23-D4731F01BF38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0304ADD4-22D8-494E-882A-C99CCD7C91B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/>
            <a:t>Резидентура</a:t>
          </a:r>
          <a:endParaRPr lang="ru-RU" sz="2400" b="1" dirty="0"/>
        </a:p>
      </dgm:t>
    </dgm:pt>
    <dgm:pt modelId="{B6C6523D-A8D3-44F7-A19F-A9FD9E2B05B3}" type="parTrans" cxnId="{695F349D-DA3A-427E-8067-EF19EF8DAC5A}">
      <dgm:prSet/>
      <dgm:spPr/>
      <dgm:t>
        <a:bodyPr/>
        <a:lstStyle/>
        <a:p>
          <a:endParaRPr lang="ru-RU" sz="2400"/>
        </a:p>
      </dgm:t>
    </dgm:pt>
    <dgm:pt modelId="{B3630964-C3D4-4506-8C63-9B84406263F7}" type="sibTrans" cxnId="{695F349D-DA3A-427E-8067-EF19EF8DAC5A}">
      <dgm:prSet custT="1"/>
      <dgm:spPr/>
      <dgm:t>
        <a:bodyPr/>
        <a:lstStyle/>
        <a:p>
          <a:endParaRPr lang="ru-RU" sz="2400"/>
        </a:p>
      </dgm:t>
    </dgm:pt>
    <dgm:pt modelId="{3028FB8B-B0AE-42A7-91E8-B5E47540FB30}">
      <dgm:prSet phldrT="[Текст]" custT="1"/>
      <dgm:spPr/>
      <dgm:t>
        <a:bodyPr/>
        <a:lstStyle/>
        <a:p>
          <a:r>
            <a:rPr lang="ru-RU" sz="2400" b="1" dirty="0" smtClean="0"/>
            <a:t>103</a:t>
          </a:r>
          <a:endParaRPr lang="ru-RU" sz="2400" b="1" dirty="0"/>
        </a:p>
      </dgm:t>
    </dgm:pt>
    <dgm:pt modelId="{84B8513C-2FE6-4B02-9F09-ADC872FECEAD}" type="parTrans" cxnId="{BA5323E5-7EE9-4945-BFE3-58FDB390DF14}">
      <dgm:prSet/>
      <dgm:spPr/>
      <dgm:t>
        <a:bodyPr/>
        <a:lstStyle/>
        <a:p>
          <a:endParaRPr lang="ru-RU" sz="2400"/>
        </a:p>
      </dgm:t>
    </dgm:pt>
    <dgm:pt modelId="{7938A561-DE77-4459-B082-FCBA2C1F8D39}" type="sibTrans" cxnId="{BA5323E5-7EE9-4945-BFE3-58FDB390DF14}">
      <dgm:prSet custT="1"/>
      <dgm:spPr/>
      <dgm:t>
        <a:bodyPr/>
        <a:lstStyle/>
        <a:p>
          <a:endParaRPr lang="ru-RU" sz="2400"/>
        </a:p>
      </dgm:t>
    </dgm:pt>
    <dgm:pt modelId="{456D54C2-6E75-4770-B89D-D85AA0118062}">
      <dgm:prSet phldrT="[Текст]" custT="1"/>
      <dgm:spPr/>
      <dgm:t>
        <a:bodyPr/>
        <a:lstStyle/>
        <a:p>
          <a:r>
            <a:rPr lang="ru-RU" sz="2400" b="1" dirty="0" smtClean="0"/>
            <a:t>31 </a:t>
          </a:r>
        </a:p>
        <a:p>
          <a:r>
            <a:rPr lang="ru-RU" sz="2400" b="1" dirty="0" smtClean="0"/>
            <a:t>специальность</a:t>
          </a:r>
          <a:endParaRPr lang="ru-RU" sz="2400" b="1" dirty="0"/>
        </a:p>
      </dgm:t>
    </dgm:pt>
    <dgm:pt modelId="{390D8FA2-AAB7-4BDA-AF31-96B66984EA9C}" type="parTrans" cxnId="{246B99CE-BD0B-4A52-BAFC-24324B0E5628}">
      <dgm:prSet/>
      <dgm:spPr/>
      <dgm:t>
        <a:bodyPr/>
        <a:lstStyle/>
        <a:p>
          <a:endParaRPr lang="ru-RU" sz="2400"/>
        </a:p>
      </dgm:t>
    </dgm:pt>
    <dgm:pt modelId="{BE3BF86A-5612-44A6-A6EF-7EDD59132CED}" type="sibTrans" cxnId="{246B99CE-BD0B-4A52-BAFC-24324B0E5628}">
      <dgm:prSet/>
      <dgm:spPr/>
      <dgm:t>
        <a:bodyPr/>
        <a:lstStyle/>
        <a:p>
          <a:endParaRPr lang="ru-RU" sz="2400"/>
        </a:p>
      </dgm:t>
    </dgm:pt>
    <dgm:pt modelId="{3DA77C4B-B5AD-467A-BD0C-89E7E3EE9E20}" type="pres">
      <dgm:prSet presAssocID="{E3A93DBF-0CB3-4377-BA23-D4731F01BF38}" presName="Name0" presStyleCnt="0">
        <dgm:presLayoutVars>
          <dgm:dir/>
          <dgm:resizeHandles val="exact"/>
        </dgm:presLayoutVars>
      </dgm:prSet>
      <dgm:spPr/>
    </dgm:pt>
    <dgm:pt modelId="{1C299FD1-287F-4E79-A4D1-75327E79FA72}" type="pres">
      <dgm:prSet presAssocID="{0304ADD4-22D8-494E-882A-C99CCD7C91B0}" presName="node" presStyleLbl="node1" presStyleIdx="0" presStyleCnt="3" custScaleX="137986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78D1ED6E-8C5E-4A0A-834C-944FE23795EB}" type="pres">
      <dgm:prSet presAssocID="{B3630964-C3D4-4506-8C63-9B84406263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6B29A54-F0FB-45A8-9655-B4F83AA45550}" type="pres">
      <dgm:prSet presAssocID="{B3630964-C3D4-4506-8C63-9B84406263F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9E85208-6A0E-43C4-B2F8-D774289BA331}" type="pres">
      <dgm:prSet presAssocID="{3028FB8B-B0AE-42A7-91E8-B5E47540FB30}" presName="node" presStyleLbl="node1" presStyleIdx="1" presStyleCnt="3" custScaleX="70443" custLinFactNeighborX="39411" custLinFactNeighborY="2691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985DD352-21CF-45F9-ADD9-09F50D68D2C0}" type="pres">
      <dgm:prSet presAssocID="{7938A561-DE77-4459-B082-FCBA2C1F8D3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ADA11A6-EE0A-48F0-A0F0-58A50040059E}" type="pres">
      <dgm:prSet presAssocID="{7938A561-DE77-4459-B082-FCBA2C1F8D3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D850066-373F-45B8-883F-E578FBA50CCA}" type="pres">
      <dgm:prSet presAssocID="{456D54C2-6E75-4770-B89D-D85AA0118062}" presName="node" presStyleLbl="node1" presStyleIdx="2" presStyleCnt="3" custScaleX="154829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695F349D-DA3A-427E-8067-EF19EF8DAC5A}" srcId="{E3A93DBF-0CB3-4377-BA23-D4731F01BF38}" destId="{0304ADD4-22D8-494E-882A-C99CCD7C91B0}" srcOrd="0" destOrd="0" parTransId="{B6C6523D-A8D3-44F7-A19F-A9FD9E2B05B3}" sibTransId="{B3630964-C3D4-4506-8C63-9B84406263F7}"/>
    <dgm:cxn modelId="{246B99CE-BD0B-4A52-BAFC-24324B0E5628}" srcId="{E3A93DBF-0CB3-4377-BA23-D4731F01BF38}" destId="{456D54C2-6E75-4770-B89D-D85AA0118062}" srcOrd="2" destOrd="0" parTransId="{390D8FA2-AAB7-4BDA-AF31-96B66984EA9C}" sibTransId="{BE3BF86A-5612-44A6-A6EF-7EDD59132CED}"/>
    <dgm:cxn modelId="{E22E972F-F0D8-448C-A174-5ADD855DC5C4}" type="presOf" srcId="{7938A561-DE77-4459-B082-FCBA2C1F8D39}" destId="{985DD352-21CF-45F9-ADD9-09F50D68D2C0}" srcOrd="0" destOrd="0" presId="urn:microsoft.com/office/officeart/2005/8/layout/process1"/>
    <dgm:cxn modelId="{520B678C-2B0E-402A-AA31-35EACC908238}" type="presOf" srcId="{E3A93DBF-0CB3-4377-BA23-D4731F01BF38}" destId="{3DA77C4B-B5AD-467A-BD0C-89E7E3EE9E20}" srcOrd="0" destOrd="0" presId="urn:microsoft.com/office/officeart/2005/8/layout/process1"/>
    <dgm:cxn modelId="{129445BA-A0B9-4617-9B6D-C989697232D2}" type="presOf" srcId="{456D54C2-6E75-4770-B89D-D85AA0118062}" destId="{3D850066-373F-45B8-883F-E578FBA50CCA}" srcOrd="0" destOrd="0" presId="urn:microsoft.com/office/officeart/2005/8/layout/process1"/>
    <dgm:cxn modelId="{3E6B65C3-DDEF-4E13-8D89-8B2B3EA37CF6}" type="presOf" srcId="{7938A561-DE77-4459-B082-FCBA2C1F8D39}" destId="{AADA11A6-EE0A-48F0-A0F0-58A50040059E}" srcOrd="1" destOrd="0" presId="urn:microsoft.com/office/officeart/2005/8/layout/process1"/>
    <dgm:cxn modelId="{60197F1D-EB3A-4DA5-9BED-ED7786E12CE3}" type="presOf" srcId="{0304ADD4-22D8-494E-882A-C99CCD7C91B0}" destId="{1C299FD1-287F-4E79-A4D1-75327E79FA72}" srcOrd="0" destOrd="0" presId="urn:microsoft.com/office/officeart/2005/8/layout/process1"/>
    <dgm:cxn modelId="{BA5323E5-7EE9-4945-BFE3-58FDB390DF14}" srcId="{E3A93DBF-0CB3-4377-BA23-D4731F01BF38}" destId="{3028FB8B-B0AE-42A7-91E8-B5E47540FB30}" srcOrd="1" destOrd="0" parTransId="{84B8513C-2FE6-4B02-9F09-ADC872FECEAD}" sibTransId="{7938A561-DE77-4459-B082-FCBA2C1F8D39}"/>
    <dgm:cxn modelId="{4AEEDFD5-056D-4775-818D-F327B868155E}" type="presOf" srcId="{B3630964-C3D4-4506-8C63-9B84406263F7}" destId="{36B29A54-F0FB-45A8-9655-B4F83AA45550}" srcOrd="1" destOrd="0" presId="urn:microsoft.com/office/officeart/2005/8/layout/process1"/>
    <dgm:cxn modelId="{1849D587-549A-40BF-ADC0-8F3E08978B11}" type="presOf" srcId="{3028FB8B-B0AE-42A7-91E8-B5E47540FB30}" destId="{19E85208-6A0E-43C4-B2F8-D774289BA331}" srcOrd="0" destOrd="0" presId="urn:microsoft.com/office/officeart/2005/8/layout/process1"/>
    <dgm:cxn modelId="{398ABDD3-644A-4FF6-AE86-17717DE32709}" type="presOf" srcId="{B3630964-C3D4-4506-8C63-9B84406263F7}" destId="{78D1ED6E-8C5E-4A0A-834C-944FE23795EB}" srcOrd="0" destOrd="0" presId="urn:microsoft.com/office/officeart/2005/8/layout/process1"/>
    <dgm:cxn modelId="{514F8121-D315-4F0D-A1D1-C5BADAA69C8B}" type="presParOf" srcId="{3DA77C4B-B5AD-467A-BD0C-89E7E3EE9E20}" destId="{1C299FD1-287F-4E79-A4D1-75327E79FA72}" srcOrd="0" destOrd="0" presId="urn:microsoft.com/office/officeart/2005/8/layout/process1"/>
    <dgm:cxn modelId="{CADA13C9-70B5-43F3-B9FB-65FF8FF73B8B}" type="presParOf" srcId="{3DA77C4B-B5AD-467A-BD0C-89E7E3EE9E20}" destId="{78D1ED6E-8C5E-4A0A-834C-944FE23795EB}" srcOrd="1" destOrd="0" presId="urn:microsoft.com/office/officeart/2005/8/layout/process1"/>
    <dgm:cxn modelId="{745CF91D-61F5-4E28-B42B-FCA5EC04D95C}" type="presParOf" srcId="{78D1ED6E-8C5E-4A0A-834C-944FE23795EB}" destId="{36B29A54-F0FB-45A8-9655-B4F83AA45550}" srcOrd="0" destOrd="0" presId="urn:microsoft.com/office/officeart/2005/8/layout/process1"/>
    <dgm:cxn modelId="{25E2D63B-EE63-4315-8352-7B50DD40D5CC}" type="presParOf" srcId="{3DA77C4B-B5AD-467A-BD0C-89E7E3EE9E20}" destId="{19E85208-6A0E-43C4-B2F8-D774289BA331}" srcOrd="2" destOrd="0" presId="urn:microsoft.com/office/officeart/2005/8/layout/process1"/>
    <dgm:cxn modelId="{066AF37F-8C2C-42BB-B717-E541A7518101}" type="presParOf" srcId="{3DA77C4B-B5AD-467A-BD0C-89E7E3EE9E20}" destId="{985DD352-21CF-45F9-ADD9-09F50D68D2C0}" srcOrd="3" destOrd="0" presId="urn:microsoft.com/office/officeart/2005/8/layout/process1"/>
    <dgm:cxn modelId="{B27E0EF6-FE67-433F-8389-A75C473504B7}" type="presParOf" srcId="{985DD352-21CF-45F9-ADD9-09F50D68D2C0}" destId="{AADA11A6-EE0A-48F0-A0F0-58A50040059E}" srcOrd="0" destOrd="0" presId="urn:microsoft.com/office/officeart/2005/8/layout/process1"/>
    <dgm:cxn modelId="{2A76A0A5-C74A-48A7-94EC-A4F631DA6B43}" type="presParOf" srcId="{3DA77C4B-B5AD-467A-BD0C-89E7E3EE9E20}" destId="{3D850066-373F-45B8-883F-E578FBA50C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A93DBF-0CB3-4377-BA23-D4731F01BF38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0304ADD4-22D8-494E-882A-C99CCD7C91B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/>
            <a:t>Магистратура</a:t>
          </a:r>
          <a:endParaRPr lang="ru-RU" sz="2400" b="1" dirty="0"/>
        </a:p>
      </dgm:t>
    </dgm:pt>
    <dgm:pt modelId="{B6C6523D-A8D3-44F7-A19F-A9FD9E2B05B3}" type="parTrans" cxnId="{695F349D-DA3A-427E-8067-EF19EF8DAC5A}">
      <dgm:prSet/>
      <dgm:spPr/>
      <dgm:t>
        <a:bodyPr/>
        <a:lstStyle/>
        <a:p>
          <a:endParaRPr lang="ru-RU" sz="2400" b="1"/>
        </a:p>
      </dgm:t>
    </dgm:pt>
    <dgm:pt modelId="{B3630964-C3D4-4506-8C63-9B84406263F7}" type="sibTrans" cxnId="{695F349D-DA3A-427E-8067-EF19EF8DAC5A}">
      <dgm:prSet custT="1"/>
      <dgm:spPr/>
      <dgm:t>
        <a:bodyPr/>
        <a:lstStyle/>
        <a:p>
          <a:endParaRPr lang="ru-RU" sz="2400" b="1"/>
        </a:p>
      </dgm:t>
    </dgm:pt>
    <dgm:pt modelId="{3028FB8B-B0AE-42A7-91E8-B5E47540FB30}">
      <dgm:prSet phldrT="[Текст]" custT="1"/>
      <dgm:spPr/>
      <dgm:t>
        <a:bodyPr/>
        <a:lstStyle/>
        <a:p>
          <a:r>
            <a:rPr lang="ru-RU" sz="2400" b="1" dirty="0" smtClean="0"/>
            <a:t>71</a:t>
          </a:r>
          <a:endParaRPr lang="ru-RU" sz="2400" b="1" dirty="0"/>
        </a:p>
      </dgm:t>
    </dgm:pt>
    <dgm:pt modelId="{84B8513C-2FE6-4B02-9F09-ADC872FECEAD}" type="parTrans" cxnId="{BA5323E5-7EE9-4945-BFE3-58FDB390DF14}">
      <dgm:prSet/>
      <dgm:spPr/>
      <dgm:t>
        <a:bodyPr/>
        <a:lstStyle/>
        <a:p>
          <a:endParaRPr lang="ru-RU" sz="2400" b="1"/>
        </a:p>
      </dgm:t>
    </dgm:pt>
    <dgm:pt modelId="{7938A561-DE77-4459-B082-FCBA2C1F8D39}" type="sibTrans" cxnId="{BA5323E5-7EE9-4945-BFE3-58FDB390DF14}">
      <dgm:prSet custT="1"/>
      <dgm:spPr/>
      <dgm:t>
        <a:bodyPr/>
        <a:lstStyle/>
        <a:p>
          <a:endParaRPr lang="ru-RU" sz="2400" b="1"/>
        </a:p>
      </dgm:t>
    </dgm:pt>
    <dgm:pt modelId="{456D54C2-6E75-4770-B89D-D85AA0118062}">
      <dgm:prSet phldrT="[Текст]" custT="1"/>
      <dgm:spPr/>
      <dgm:t>
        <a:bodyPr/>
        <a:lstStyle/>
        <a:p>
          <a:r>
            <a:rPr lang="ru-RU" sz="2400" b="1" dirty="0" smtClean="0"/>
            <a:t>6 специальности</a:t>
          </a:r>
          <a:endParaRPr lang="ru-RU" sz="2400" b="1" dirty="0"/>
        </a:p>
      </dgm:t>
    </dgm:pt>
    <dgm:pt modelId="{390D8FA2-AAB7-4BDA-AF31-96B66984EA9C}" type="parTrans" cxnId="{246B99CE-BD0B-4A52-BAFC-24324B0E5628}">
      <dgm:prSet/>
      <dgm:spPr/>
      <dgm:t>
        <a:bodyPr/>
        <a:lstStyle/>
        <a:p>
          <a:endParaRPr lang="ru-RU" sz="2400" b="1"/>
        </a:p>
      </dgm:t>
    </dgm:pt>
    <dgm:pt modelId="{BE3BF86A-5612-44A6-A6EF-7EDD59132CED}" type="sibTrans" cxnId="{246B99CE-BD0B-4A52-BAFC-24324B0E5628}">
      <dgm:prSet/>
      <dgm:spPr/>
      <dgm:t>
        <a:bodyPr/>
        <a:lstStyle/>
        <a:p>
          <a:endParaRPr lang="ru-RU" sz="2400" b="1"/>
        </a:p>
      </dgm:t>
    </dgm:pt>
    <dgm:pt modelId="{3DA77C4B-B5AD-467A-BD0C-89E7E3EE9E20}" type="pres">
      <dgm:prSet presAssocID="{E3A93DBF-0CB3-4377-BA23-D4731F01BF38}" presName="Name0" presStyleCnt="0">
        <dgm:presLayoutVars>
          <dgm:dir/>
          <dgm:resizeHandles val="exact"/>
        </dgm:presLayoutVars>
      </dgm:prSet>
      <dgm:spPr/>
    </dgm:pt>
    <dgm:pt modelId="{1C299FD1-287F-4E79-A4D1-75327E79FA72}" type="pres">
      <dgm:prSet presAssocID="{0304ADD4-22D8-494E-882A-C99CCD7C91B0}" presName="node" presStyleLbl="node1" presStyleIdx="0" presStyleCnt="3" custScaleX="152708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78D1ED6E-8C5E-4A0A-834C-944FE23795EB}" type="pres">
      <dgm:prSet presAssocID="{B3630964-C3D4-4506-8C63-9B84406263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6B29A54-F0FB-45A8-9655-B4F83AA45550}" type="pres">
      <dgm:prSet presAssocID="{B3630964-C3D4-4506-8C63-9B84406263F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9E85208-6A0E-43C4-B2F8-D774289BA331}" type="pres">
      <dgm:prSet presAssocID="{3028FB8B-B0AE-42A7-91E8-B5E47540FB30}" presName="node" presStyleLbl="node1" presStyleIdx="1" presStyleCnt="3" custScaleX="70879" custLinFactNeighborX="41874" custLinFactNeighborY="-7089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  <dgm:pt modelId="{985DD352-21CF-45F9-ADD9-09F50D68D2C0}" type="pres">
      <dgm:prSet presAssocID="{7938A561-DE77-4459-B082-FCBA2C1F8D3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ADA11A6-EE0A-48F0-A0F0-58A50040059E}" type="pres">
      <dgm:prSet presAssocID="{7938A561-DE77-4459-B082-FCBA2C1F8D3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D850066-373F-45B8-883F-E578FBA50CCA}" type="pres">
      <dgm:prSet presAssocID="{456D54C2-6E75-4770-B89D-D85AA0118062}" presName="node" presStyleLbl="node1" presStyleIdx="2" presStyleCnt="3" custScaleX="165456">
        <dgm:presLayoutVars>
          <dgm:bulletEnabled val="1"/>
        </dgm:presLayoutVars>
      </dgm:prSet>
      <dgm:spPr>
        <a:prstGeom prst="wave">
          <a:avLst/>
        </a:prstGeom>
      </dgm:spPr>
      <dgm:t>
        <a:bodyPr/>
        <a:lstStyle/>
        <a:p>
          <a:endParaRPr lang="ru-RU"/>
        </a:p>
      </dgm:t>
    </dgm:pt>
  </dgm:ptLst>
  <dgm:cxnLst>
    <dgm:cxn modelId="{695F349D-DA3A-427E-8067-EF19EF8DAC5A}" srcId="{E3A93DBF-0CB3-4377-BA23-D4731F01BF38}" destId="{0304ADD4-22D8-494E-882A-C99CCD7C91B0}" srcOrd="0" destOrd="0" parTransId="{B6C6523D-A8D3-44F7-A19F-A9FD9E2B05B3}" sibTransId="{B3630964-C3D4-4506-8C63-9B84406263F7}"/>
    <dgm:cxn modelId="{64249714-1AA0-4B05-B313-67D9FC1D8C74}" type="presOf" srcId="{E3A93DBF-0CB3-4377-BA23-D4731F01BF38}" destId="{3DA77C4B-B5AD-467A-BD0C-89E7E3EE9E20}" srcOrd="0" destOrd="0" presId="urn:microsoft.com/office/officeart/2005/8/layout/process1"/>
    <dgm:cxn modelId="{246B99CE-BD0B-4A52-BAFC-24324B0E5628}" srcId="{E3A93DBF-0CB3-4377-BA23-D4731F01BF38}" destId="{456D54C2-6E75-4770-B89D-D85AA0118062}" srcOrd="2" destOrd="0" parTransId="{390D8FA2-AAB7-4BDA-AF31-96B66984EA9C}" sibTransId="{BE3BF86A-5612-44A6-A6EF-7EDD59132CED}"/>
    <dgm:cxn modelId="{BA5323E5-7EE9-4945-BFE3-58FDB390DF14}" srcId="{E3A93DBF-0CB3-4377-BA23-D4731F01BF38}" destId="{3028FB8B-B0AE-42A7-91E8-B5E47540FB30}" srcOrd="1" destOrd="0" parTransId="{84B8513C-2FE6-4B02-9F09-ADC872FECEAD}" sibTransId="{7938A561-DE77-4459-B082-FCBA2C1F8D39}"/>
    <dgm:cxn modelId="{1852F86D-7BD4-459D-A981-170B471510B2}" type="presOf" srcId="{B3630964-C3D4-4506-8C63-9B84406263F7}" destId="{78D1ED6E-8C5E-4A0A-834C-944FE23795EB}" srcOrd="0" destOrd="0" presId="urn:microsoft.com/office/officeart/2005/8/layout/process1"/>
    <dgm:cxn modelId="{13FF6E18-6091-4D67-88F8-9372F9E10487}" type="presOf" srcId="{0304ADD4-22D8-494E-882A-C99CCD7C91B0}" destId="{1C299FD1-287F-4E79-A4D1-75327E79FA72}" srcOrd="0" destOrd="0" presId="urn:microsoft.com/office/officeart/2005/8/layout/process1"/>
    <dgm:cxn modelId="{5643C091-0071-4CF5-AF60-607FF7AEFE51}" type="presOf" srcId="{7938A561-DE77-4459-B082-FCBA2C1F8D39}" destId="{AADA11A6-EE0A-48F0-A0F0-58A50040059E}" srcOrd="1" destOrd="0" presId="urn:microsoft.com/office/officeart/2005/8/layout/process1"/>
    <dgm:cxn modelId="{01AEB53E-CEB9-4992-91C6-4C3FAB55CEC8}" type="presOf" srcId="{7938A561-DE77-4459-B082-FCBA2C1F8D39}" destId="{985DD352-21CF-45F9-ADD9-09F50D68D2C0}" srcOrd="0" destOrd="0" presId="urn:microsoft.com/office/officeart/2005/8/layout/process1"/>
    <dgm:cxn modelId="{4DA8076A-22C2-4AEB-A37F-C1E6BE1B0F76}" type="presOf" srcId="{456D54C2-6E75-4770-B89D-D85AA0118062}" destId="{3D850066-373F-45B8-883F-E578FBA50CCA}" srcOrd="0" destOrd="0" presId="urn:microsoft.com/office/officeart/2005/8/layout/process1"/>
    <dgm:cxn modelId="{E4FE401F-EAC3-4572-BDD5-60B6AB4B8830}" type="presOf" srcId="{B3630964-C3D4-4506-8C63-9B84406263F7}" destId="{36B29A54-F0FB-45A8-9655-B4F83AA45550}" srcOrd="1" destOrd="0" presId="urn:microsoft.com/office/officeart/2005/8/layout/process1"/>
    <dgm:cxn modelId="{80CB869C-897D-4BC2-9177-7B6CCFBDF18E}" type="presOf" srcId="{3028FB8B-B0AE-42A7-91E8-B5E47540FB30}" destId="{19E85208-6A0E-43C4-B2F8-D774289BA331}" srcOrd="0" destOrd="0" presId="urn:microsoft.com/office/officeart/2005/8/layout/process1"/>
    <dgm:cxn modelId="{2AB3E9F3-BA51-4B6F-B611-DA5AFF464E84}" type="presParOf" srcId="{3DA77C4B-B5AD-467A-BD0C-89E7E3EE9E20}" destId="{1C299FD1-287F-4E79-A4D1-75327E79FA72}" srcOrd="0" destOrd="0" presId="urn:microsoft.com/office/officeart/2005/8/layout/process1"/>
    <dgm:cxn modelId="{E066B0F7-C529-4B74-A8E2-18088913D0E0}" type="presParOf" srcId="{3DA77C4B-B5AD-467A-BD0C-89E7E3EE9E20}" destId="{78D1ED6E-8C5E-4A0A-834C-944FE23795EB}" srcOrd="1" destOrd="0" presId="urn:microsoft.com/office/officeart/2005/8/layout/process1"/>
    <dgm:cxn modelId="{4D23E9F8-9B5F-4196-898B-0C380E70195B}" type="presParOf" srcId="{78D1ED6E-8C5E-4A0A-834C-944FE23795EB}" destId="{36B29A54-F0FB-45A8-9655-B4F83AA45550}" srcOrd="0" destOrd="0" presId="urn:microsoft.com/office/officeart/2005/8/layout/process1"/>
    <dgm:cxn modelId="{982B2E0B-DA57-422B-BD95-7C4EE0382627}" type="presParOf" srcId="{3DA77C4B-B5AD-467A-BD0C-89E7E3EE9E20}" destId="{19E85208-6A0E-43C4-B2F8-D774289BA331}" srcOrd="2" destOrd="0" presId="urn:microsoft.com/office/officeart/2005/8/layout/process1"/>
    <dgm:cxn modelId="{ED593F5F-057C-4D48-9053-B906198DF67C}" type="presParOf" srcId="{3DA77C4B-B5AD-467A-BD0C-89E7E3EE9E20}" destId="{985DD352-21CF-45F9-ADD9-09F50D68D2C0}" srcOrd="3" destOrd="0" presId="urn:microsoft.com/office/officeart/2005/8/layout/process1"/>
    <dgm:cxn modelId="{3D8EDC70-1D22-46AB-A8D6-A816FB124559}" type="presParOf" srcId="{985DD352-21CF-45F9-ADD9-09F50D68D2C0}" destId="{AADA11A6-EE0A-48F0-A0F0-58A50040059E}" srcOrd="0" destOrd="0" presId="urn:microsoft.com/office/officeart/2005/8/layout/process1"/>
    <dgm:cxn modelId="{C78AB4FD-5993-4F8F-8C34-C525BE8A8C05}" type="presParOf" srcId="{3DA77C4B-B5AD-467A-BD0C-89E7E3EE9E20}" destId="{3D850066-373F-45B8-883F-E578FBA50C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22C519-E132-46DB-9337-A691FAB41AA9}" type="doc">
      <dgm:prSet loTypeId="urn:microsoft.com/office/officeart/2008/layout/VerticalCurvedList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2BFCAA6-8E6E-41AB-AA04-AA5008D5058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kk-KZ" sz="2400" b="1" dirty="0" smtClean="0">
              <a:latin typeface="+mn-lt"/>
              <a:cs typeface="Arial" pitchFamily="34" charset="0"/>
            </a:rPr>
            <a:t> </a:t>
          </a:r>
          <a:r>
            <a:rPr lang="kk-KZ" sz="24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Докторантура </a:t>
          </a:r>
          <a:r>
            <a:rPr lang="en-US" sz="24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PhD</a:t>
          </a:r>
          <a:endParaRPr lang="ru-RU" sz="2400" b="1" dirty="0">
            <a:solidFill>
              <a:srgbClr val="FF0000"/>
            </a:solidFill>
            <a:latin typeface="+mn-lt"/>
            <a:cs typeface="Arial" pitchFamily="34" charset="0"/>
          </a:endParaRPr>
        </a:p>
      </dgm:t>
    </dgm:pt>
    <dgm:pt modelId="{ECCDDC14-67EA-42FA-A29F-39E54EF1419D}" type="parTrans" cxnId="{1C3CA3A2-22D3-46BC-A425-D50AD472C915}">
      <dgm:prSet/>
      <dgm:spPr/>
      <dgm:t>
        <a:bodyPr/>
        <a:lstStyle/>
        <a:p>
          <a:endParaRPr lang="ru-RU"/>
        </a:p>
      </dgm:t>
    </dgm:pt>
    <dgm:pt modelId="{CFFA332F-63A2-4231-A3C3-D439FAD76F0D}" type="sibTrans" cxnId="{1C3CA3A2-22D3-46BC-A425-D50AD472C915}">
      <dgm:prSet/>
      <dgm:spPr/>
      <dgm:t>
        <a:bodyPr/>
        <a:lstStyle/>
        <a:p>
          <a:endParaRPr lang="ru-RU"/>
        </a:p>
      </dgm:t>
    </dgm:pt>
    <dgm:pt modelId="{D0FF1FB1-BEA0-4041-A297-40426032F32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Магистратура</a:t>
          </a:r>
          <a:endParaRPr lang="ru-RU" sz="2400" b="1" dirty="0">
            <a:solidFill>
              <a:srgbClr val="FF0000"/>
            </a:solidFill>
            <a:latin typeface="+mn-lt"/>
            <a:cs typeface="Arial" pitchFamily="34" charset="0"/>
          </a:endParaRPr>
        </a:p>
      </dgm:t>
    </dgm:pt>
    <dgm:pt modelId="{969278F4-2142-45E4-96AD-12B882B37D29}" type="parTrans" cxnId="{507F290A-E2FF-4324-BCE9-3B78A48FC698}">
      <dgm:prSet/>
      <dgm:spPr/>
      <dgm:t>
        <a:bodyPr/>
        <a:lstStyle/>
        <a:p>
          <a:endParaRPr lang="ru-RU"/>
        </a:p>
      </dgm:t>
    </dgm:pt>
    <dgm:pt modelId="{20403672-529F-4484-83F2-E964AA3D27C6}" type="sibTrans" cxnId="{507F290A-E2FF-4324-BCE9-3B78A48FC698}">
      <dgm:prSet/>
      <dgm:spPr/>
      <dgm:t>
        <a:bodyPr/>
        <a:lstStyle/>
        <a:p>
          <a:endParaRPr lang="ru-RU"/>
        </a:p>
      </dgm:t>
    </dgm:pt>
    <dgm:pt modelId="{52EC9564-DBEA-4362-8E1B-8ADD45870A1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>
              <a:solidFill>
                <a:srgbClr val="FF0000"/>
              </a:solidFill>
              <a:latin typeface="+mn-lt"/>
              <a:cs typeface="Arial" pitchFamily="34" charset="0"/>
            </a:rPr>
            <a:t>Резидентура</a:t>
          </a:r>
          <a:endParaRPr lang="ru-RU" sz="2400" b="1" dirty="0">
            <a:solidFill>
              <a:srgbClr val="FF0000"/>
            </a:solidFill>
            <a:latin typeface="+mn-lt"/>
            <a:cs typeface="Arial" pitchFamily="34" charset="0"/>
          </a:endParaRPr>
        </a:p>
      </dgm:t>
    </dgm:pt>
    <dgm:pt modelId="{A595A26B-1789-4472-8798-5C441E053B14}" type="parTrans" cxnId="{A84AA7BD-80F5-415E-8F6F-28FF404CDB5E}">
      <dgm:prSet/>
      <dgm:spPr/>
      <dgm:t>
        <a:bodyPr/>
        <a:lstStyle/>
        <a:p>
          <a:endParaRPr lang="ru-RU"/>
        </a:p>
      </dgm:t>
    </dgm:pt>
    <dgm:pt modelId="{2BE1465C-1CD5-46E7-9FF5-F3D7B2D89867}" type="sibTrans" cxnId="{A84AA7BD-80F5-415E-8F6F-28FF404CDB5E}">
      <dgm:prSet/>
      <dgm:spPr/>
      <dgm:t>
        <a:bodyPr/>
        <a:lstStyle/>
        <a:p>
          <a:endParaRPr lang="ru-RU"/>
        </a:p>
      </dgm:t>
    </dgm:pt>
    <dgm:pt modelId="{1131AC90-D6BB-4862-97B0-431A18040188}" type="pres">
      <dgm:prSet presAssocID="{F822C519-E132-46DB-9337-A691FAB41A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4AD13C-BEB8-4021-9EFF-7F049A5566F7}" type="pres">
      <dgm:prSet presAssocID="{F822C519-E132-46DB-9337-A691FAB41AA9}" presName="Name1" presStyleCnt="0"/>
      <dgm:spPr/>
      <dgm:t>
        <a:bodyPr/>
        <a:lstStyle/>
        <a:p>
          <a:endParaRPr lang="ru-RU"/>
        </a:p>
      </dgm:t>
    </dgm:pt>
    <dgm:pt modelId="{D24BFF0D-0227-4099-9886-667A3EB215F0}" type="pres">
      <dgm:prSet presAssocID="{F822C519-E132-46DB-9337-A691FAB41AA9}" presName="cycle" presStyleCnt="0"/>
      <dgm:spPr/>
      <dgm:t>
        <a:bodyPr/>
        <a:lstStyle/>
        <a:p>
          <a:endParaRPr lang="ru-RU"/>
        </a:p>
      </dgm:t>
    </dgm:pt>
    <dgm:pt modelId="{F16E28A2-6854-4176-80A7-76320EE87103}" type="pres">
      <dgm:prSet presAssocID="{F822C519-E132-46DB-9337-A691FAB41AA9}" presName="srcNode" presStyleLbl="node1" presStyleIdx="0" presStyleCnt="3"/>
      <dgm:spPr/>
      <dgm:t>
        <a:bodyPr/>
        <a:lstStyle/>
        <a:p>
          <a:endParaRPr lang="ru-RU"/>
        </a:p>
      </dgm:t>
    </dgm:pt>
    <dgm:pt modelId="{8D6821B9-9F40-41F7-9B81-EDAE631E50A7}" type="pres">
      <dgm:prSet presAssocID="{F822C519-E132-46DB-9337-A691FAB41AA9}" presName="conn" presStyleLbl="parChTrans1D2" presStyleIdx="0" presStyleCnt="1"/>
      <dgm:spPr/>
      <dgm:t>
        <a:bodyPr/>
        <a:lstStyle/>
        <a:p>
          <a:endParaRPr lang="ru-RU"/>
        </a:p>
      </dgm:t>
    </dgm:pt>
    <dgm:pt modelId="{E9DBE856-5F06-491F-9956-6AD97BFBFCB0}" type="pres">
      <dgm:prSet presAssocID="{F822C519-E132-46DB-9337-A691FAB41AA9}" presName="extraNode" presStyleLbl="node1" presStyleIdx="0" presStyleCnt="3"/>
      <dgm:spPr/>
      <dgm:t>
        <a:bodyPr/>
        <a:lstStyle/>
        <a:p>
          <a:endParaRPr lang="ru-RU"/>
        </a:p>
      </dgm:t>
    </dgm:pt>
    <dgm:pt modelId="{C56D2268-2D8B-4FC1-8410-A001816C8103}" type="pres">
      <dgm:prSet presAssocID="{F822C519-E132-46DB-9337-A691FAB41AA9}" presName="dstNode" presStyleLbl="node1" presStyleIdx="0" presStyleCnt="3"/>
      <dgm:spPr/>
      <dgm:t>
        <a:bodyPr/>
        <a:lstStyle/>
        <a:p>
          <a:endParaRPr lang="ru-RU"/>
        </a:p>
      </dgm:t>
    </dgm:pt>
    <dgm:pt modelId="{3676C18E-1EA7-4400-AEA1-7D938958BB97}" type="pres">
      <dgm:prSet presAssocID="{E2BFCAA6-8E6E-41AB-AA04-AA5008D5058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C7E06-F83A-47CF-821F-42AA16439641}" type="pres">
      <dgm:prSet presAssocID="{E2BFCAA6-8E6E-41AB-AA04-AA5008D50580}" presName="accent_1" presStyleCnt="0"/>
      <dgm:spPr/>
      <dgm:t>
        <a:bodyPr/>
        <a:lstStyle/>
        <a:p>
          <a:endParaRPr lang="ru-RU"/>
        </a:p>
      </dgm:t>
    </dgm:pt>
    <dgm:pt modelId="{97F0A70E-E492-4E30-B9FF-027BDDE83E5C}" type="pres">
      <dgm:prSet presAssocID="{E2BFCAA6-8E6E-41AB-AA04-AA5008D50580}" presName="accentRepeatNode" presStyleLbl="solidFgAcc1" presStyleIdx="0" presStyleCnt="3" custScaleX="122599" custScaleY="111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41ABFE-9F90-4F19-8B2D-DE6693C5BF02}" type="pres">
      <dgm:prSet presAssocID="{D0FF1FB1-BEA0-4041-A297-40426032F32A}" presName="text_2" presStyleLbl="node1" presStyleIdx="1" presStyleCnt="3" custScaleY="126803" custLinFactNeighborX="-2545" custLinFactNeighborY="-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F5BB4-CCE6-46F1-A83C-546F8DDBBB25}" type="pres">
      <dgm:prSet presAssocID="{D0FF1FB1-BEA0-4041-A297-40426032F32A}" presName="accent_2" presStyleCnt="0"/>
      <dgm:spPr/>
      <dgm:t>
        <a:bodyPr/>
        <a:lstStyle/>
        <a:p>
          <a:endParaRPr lang="ru-RU"/>
        </a:p>
      </dgm:t>
    </dgm:pt>
    <dgm:pt modelId="{12716935-9E6C-4198-8D00-E7B9F79BA45D}" type="pres">
      <dgm:prSet presAssocID="{D0FF1FB1-BEA0-4041-A297-40426032F32A}" presName="accentRepeatNode" presStyleLbl="solidFgAcc1" presStyleIdx="1" presStyleCnt="3" custScaleX="102933" custScaleY="887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4D03E5-24D8-4B16-836B-41A09A3B961E}" type="pres">
      <dgm:prSet presAssocID="{52EC9564-DBEA-4362-8E1B-8ADD45870A1A}" presName="text_3" presStyleLbl="node1" presStyleIdx="2" presStyleCnt="3" custScaleY="78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252E8-7805-40ED-B3A2-EB1B7713AEDE}" type="pres">
      <dgm:prSet presAssocID="{52EC9564-DBEA-4362-8E1B-8ADD45870A1A}" presName="accent_3" presStyleCnt="0"/>
      <dgm:spPr/>
      <dgm:t>
        <a:bodyPr/>
        <a:lstStyle/>
        <a:p>
          <a:endParaRPr lang="ru-RU"/>
        </a:p>
      </dgm:t>
    </dgm:pt>
    <dgm:pt modelId="{7B78B7F9-B124-4B84-AE93-6771D0D215C8}" type="pres">
      <dgm:prSet presAssocID="{52EC9564-DBEA-4362-8E1B-8ADD45870A1A}" presName="accentRepeatNode" presStyleLbl="solidFgAcc1" presStyleIdx="2" presStyleCnt="3" custScaleX="120414" custScaleY="1233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7F3B710-2EA5-41E9-883E-688080FD9F0E}" type="presOf" srcId="{E2BFCAA6-8E6E-41AB-AA04-AA5008D50580}" destId="{3676C18E-1EA7-4400-AEA1-7D938958BB97}" srcOrd="0" destOrd="0" presId="urn:microsoft.com/office/officeart/2008/layout/VerticalCurvedList"/>
    <dgm:cxn modelId="{8AC5431C-E6D0-4679-AC84-C659ADA4F9AA}" type="presOf" srcId="{52EC9564-DBEA-4362-8E1B-8ADD45870A1A}" destId="{E24D03E5-24D8-4B16-836B-41A09A3B961E}" srcOrd="0" destOrd="0" presId="urn:microsoft.com/office/officeart/2008/layout/VerticalCurvedList"/>
    <dgm:cxn modelId="{6AB1D63B-6A9F-4BEA-954E-EF720C10A60F}" type="presOf" srcId="{D0FF1FB1-BEA0-4041-A297-40426032F32A}" destId="{3441ABFE-9F90-4F19-8B2D-DE6693C5BF02}" srcOrd="0" destOrd="0" presId="urn:microsoft.com/office/officeart/2008/layout/VerticalCurvedList"/>
    <dgm:cxn modelId="{A84AA7BD-80F5-415E-8F6F-28FF404CDB5E}" srcId="{F822C519-E132-46DB-9337-A691FAB41AA9}" destId="{52EC9564-DBEA-4362-8E1B-8ADD45870A1A}" srcOrd="2" destOrd="0" parTransId="{A595A26B-1789-4472-8798-5C441E053B14}" sibTransId="{2BE1465C-1CD5-46E7-9FF5-F3D7B2D89867}"/>
    <dgm:cxn modelId="{507F290A-E2FF-4324-BCE9-3B78A48FC698}" srcId="{F822C519-E132-46DB-9337-A691FAB41AA9}" destId="{D0FF1FB1-BEA0-4041-A297-40426032F32A}" srcOrd="1" destOrd="0" parTransId="{969278F4-2142-45E4-96AD-12B882B37D29}" sibTransId="{20403672-529F-4484-83F2-E964AA3D27C6}"/>
    <dgm:cxn modelId="{67511083-83F8-46A4-AF60-031EC42E0247}" type="presOf" srcId="{CFFA332F-63A2-4231-A3C3-D439FAD76F0D}" destId="{8D6821B9-9F40-41F7-9B81-EDAE631E50A7}" srcOrd="0" destOrd="0" presId="urn:microsoft.com/office/officeart/2008/layout/VerticalCurvedList"/>
    <dgm:cxn modelId="{1C3CA3A2-22D3-46BC-A425-D50AD472C915}" srcId="{F822C519-E132-46DB-9337-A691FAB41AA9}" destId="{E2BFCAA6-8E6E-41AB-AA04-AA5008D50580}" srcOrd="0" destOrd="0" parTransId="{ECCDDC14-67EA-42FA-A29F-39E54EF1419D}" sibTransId="{CFFA332F-63A2-4231-A3C3-D439FAD76F0D}"/>
    <dgm:cxn modelId="{DB16493C-953D-4BD4-8476-2AC956A88EF0}" type="presOf" srcId="{F822C519-E132-46DB-9337-A691FAB41AA9}" destId="{1131AC90-D6BB-4862-97B0-431A18040188}" srcOrd="0" destOrd="0" presId="urn:microsoft.com/office/officeart/2008/layout/VerticalCurvedList"/>
    <dgm:cxn modelId="{315E2031-847E-444B-B5FD-E31AF839AD1D}" type="presParOf" srcId="{1131AC90-D6BB-4862-97B0-431A18040188}" destId="{544AD13C-BEB8-4021-9EFF-7F049A5566F7}" srcOrd="0" destOrd="0" presId="urn:microsoft.com/office/officeart/2008/layout/VerticalCurvedList"/>
    <dgm:cxn modelId="{568759CC-3CF5-444C-A4E3-CB57AE848B35}" type="presParOf" srcId="{544AD13C-BEB8-4021-9EFF-7F049A5566F7}" destId="{D24BFF0D-0227-4099-9886-667A3EB215F0}" srcOrd="0" destOrd="0" presId="urn:microsoft.com/office/officeart/2008/layout/VerticalCurvedList"/>
    <dgm:cxn modelId="{B2787E39-CBC7-4346-86B7-32CD8528AB67}" type="presParOf" srcId="{D24BFF0D-0227-4099-9886-667A3EB215F0}" destId="{F16E28A2-6854-4176-80A7-76320EE87103}" srcOrd="0" destOrd="0" presId="urn:microsoft.com/office/officeart/2008/layout/VerticalCurvedList"/>
    <dgm:cxn modelId="{DB3231D0-4EDE-46B2-9E3F-C7C7E5D4EA47}" type="presParOf" srcId="{D24BFF0D-0227-4099-9886-667A3EB215F0}" destId="{8D6821B9-9F40-41F7-9B81-EDAE631E50A7}" srcOrd="1" destOrd="0" presId="urn:microsoft.com/office/officeart/2008/layout/VerticalCurvedList"/>
    <dgm:cxn modelId="{755E1226-CD14-48F3-BB3E-00940A3E7F7E}" type="presParOf" srcId="{D24BFF0D-0227-4099-9886-667A3EB215F0}" destId="{E9DBE856-5F06-491F-9956-6AD97BFBFCB0}" srcOrd="2" destOrd="0" presId="urn:microsoft.com/office/officeart/2008/layout/VerticalCurvedList"/>
    <dgm:cxn modelId="{BE399288-2B39-459A-AD96-9697CEB2EBB2}" type="presParOf" srcId="{D24BFF0D-0227-4099-9886-667A3EB215F0}" destId="{C56D2268-2D8B-4FC1-8410-A001816C8103}" srcOrd="3" destOrd="0" presId="urn:microsoft.com/office/officeart/2008/layout/VerticalCurvedList"/>
    <dgm:cxn modelId="{15F7E7B6-957A-48C0-87A2-242638FFEA07}" type="presParOf" srcId="{544AD13C-BEB8-4021-9EFF-7F049A5566F7}" destId="{3676C18E-1EA7-4400-AEA1-7D938958BB97}" srcOrd="1" destOrd="0" presId="urn:microsoft.com/office/officeart/2008/layout/VerticalCurvedList"/>
    <dgm:cxn modelId="{C788651B-843A-476F-BF2A-A3CF798DA3B8}" type="presParOf" srcId="{544AD13C-BEB8-4021-9EFF-7F049A5566F7}" destId="{C41C7E06-F83A-47CF-821F-42AA16439641}" srcOrd="2" destOrd="0" presId="urn:microsoft.com/office/officeart/2008/layout/VerticalCurvedList"/>
    <dgm:cxn modelId="{C6EB6D4C-7E56-455F-BEA8-E51F6340AAD0}" type="presParOf" srcId="{C41C7E06-F83A-47CF-821F-42AA16439641}" destId="{97F0A70E-E492-4E30-B9FF-027BDDE83E5C}" srcOrd="0" destOrd="0" presId="urn:microsoft.com/office/officeart/2008/layout/VerticalCurvedList"/>
    <dgm:cxn modelId="{30DC9F08-04E8-4DB5-B6D2-CE0F4FC4ECF6}" type="presParOf" srcId="{544AD13C-BEB8-4021-9EFF-7F049A5566F7}" destId="{3441ABFE-9F90-4F19-8B2D-DE6693C5BF02}" srcOrd="3" destOrd="0" presId="urn:microsoft.com/office/officeart/2008/layout/VerticalCurvedList"/>
    <dgm:cxn modelId="{EAFE4376-D2A3-4EDC-8E29-509C3039D7AD}" type="presParOf" srcId="{544AD13C-BEB8-4021-9EFF-7F049A5566F7}" destId="{521F5BB4-CCE6-46F1-A83C-546F8DDBBB25}" srcOrd="4" destOrd="0" presId="urn:microsoft.com/office/officeart/2008/layout/VerticalCurvedList"/>
    <dgm:cxn modelId="{4A036A36-331A-46AD-BF78-D67B9CDA1ED3}" type="presParOf" srcId="{521F5BB4-CCE6-46F1-A83C-546F8DDBBB25}" destId="{12716935-9E6C-4198-8D00-E7B9F79BA45D}" srcOrd="0" destOrd="0" presId="urn:microsoft.com/office/officeart/2008/layout/VerticalCurvedList"/>
    <dgm:cxn modelId="{96ACDB3C-1A4D-43BF-8EDF-DD0051B6F4B0}" type="presParOf" srcId="{544AD13C-BEB8-4021-9EFF-7F049A5566F7}" destId="{E24D03E5-24D8-4B16-836B-41A09A3B961E}" srcOrd="5" destOrd="0" presId="urn:microsoft.com/office/officeart/2008/layout/VerticalCurvedList"/>
    <dgm:cxn modelId="{0FF7801E-23FC-4A7C-94A0-34E5E55AEFC1}" type="presParOf" srcId="{544AD13C-BEB8-4021-9EFF-7F049A5566F7}" destId="{807252E8-7805-40ED-B3A2-EB1B7713AEDE}" srcOrd="6" destOrd="0" presId="urn:microsoft.com/office/officeart/2008/layout/VerticalCurvedList"/>
    <dgm:cxn modelId="{DADCD7DC-7F23-46E5-9E25-C085E29E89AA}" type="presParOf" srcId="{807252E8-7805-40ED-B3A2-EB1B7713AEDE}" destId="{7B78B7F9-B124-4B84-AE93-6771D0D215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821B9-9F40-41F7-9B81-EDAE631E50A7}">
      <dsp:nvSpPr>
        <dsp:cNvPr id="0" name=""/>
        <dsp:cNvSpPr/>
      </dsp:nvSpPr>
      <dsp:spPr>
        <a:xfrm>
          <a:off x="-5208599" y="-788434"/>
          <a:ext cx="6129397" cy="6129397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6C18E-1EA7-4400-AEA1-7D938958BB97}">
      <dsp:nvSpPr>
        <dsp:cNvPr id="0" name=""/>
        <dsp:cNvSpPr/>
      </dsp:nvSpPr>
      <dsp:spPr>
        <a:xfrm>
          <a:off x="570261" y="455252"/>
          <a:ext cx="3343884" cy="910505"/>
        </a:xfrm>
        <a:prstGeom prst="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271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+mn-lt"/>
              <a:cs typeface="Arial" pitchFamily="34" charset="0"/>
            </a:rPr>
            <a:t>      </a:t>
          </a:r>
          <a:r>
            <a:rPr lang="kk-KZ" sz="2400" b="1" kern="1200" dirty="0" smtClean="0">
              <a:solidFill>
                <a:srgbClr val="FF0000"/>
              </a:solidFill>
              <a:latin typeface="+mn-lt"/>
              <a:cs typeface="Arial" pitchFamily="34" charset="0"/>
            </a:rPr>
            <a:t>ОМ (5 напр)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+mn-lt"/>
              <a:cs typeface="Arial" pitchFamily="34" charset="0"/>
            </a:rPr>
            <a:t>ГОСО 2006</a:t>
          </a:r>
          <a:endParaRPr lang="ru-RU" sz="2400" b="1" kern="1200" dirty="0">
            <a:latin typeface="+mn-lt"/>
            <a:cs typeface="Arial" pitchFamily="34" charset="0"/>
          </a:endParaRPr>
        </a:p>
      </dsp:txBody>
      <dsp:txXfrm>
        <a:off x="570261" y="455252"/>
        <a:ext cx="3343884" cy="910505"/>
      </dsp:txXfrm>
    </dsp:sp>
    <dsp:sp modelId="{97F0A70E-E492-4E30-B9FF-027BDDE83E5C}">
      <dsp:nvSpPr>
        <dsp:cNvPr id="0" name=""/>
        <dsp:cNvSpPr/>
      </dsp:nvSpPr>
      <dsp:spPr>
        <a:xfrm>
          <a:off x="35333" y="404691"/>
          <a:ext cx="1069855" cy="10116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41ABFE-9F90-4F19-8B2D-DE6693C5BF02}">
      <dsp:nvSpPr>
        <dsp:cNvPr id="0" name=""/>
        <dsp:cNvSpPr/>
      </dsp:nvSpPr>
      <dsp:spPr>
        <a:xfrm>
          <a:off x="701293" y="1815889"/>
          <a:ext cx="3259432" cy="919328"/>
        </a:xfrm>
        <a:prstGeom prst="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271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Arial" pitchFamily="34" charset="0"/>
            </a:rPr>
            <a:t>Стоматология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Arial" pitchFamily="34" charset="0"/>
            </a:rPr>
            <a:t>ГОСО 2006</a:t>
          </a:r>
          <a:endParaRPr lang="ru-RU" sz="2400" b="1" kern="1200" dirty="0">
            <a:latin typeface="+mn-lt"/>
            <a:cs typeface="Arial" pitchFamily="34" charset="0"/>
          </a:endParaRPr>
        </a:p>
      </dsp:txBody>
      <dsp:txXfrm>
        <a:off x="701293" y="1815889"/>
        <a:ext cx="3259432" cy="919328"/>
      </dsp:txXfrm>
    </dsp:sp>
    <dsp:sp modelId="{12716935-9E6C-4198-8D00-E7B9F79BA45D}">
      <dsp:nvSpPr>
        <dsp:cNvPr id="0" name=""/>
        <dsp:cNvSpPr/>
      </dsp:nvSpPr>
      <dsp:spPr>
        <a:xfrm>
          <a:off x="407372" y="1720525"/>
          <a:ext cx="987716" cy="11114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1141BB-0EB2-4D4D-A8E3-C0C55FB3C27D}">
      <dsp:nvSpPr>
        <dsp:cNvPr id="0" name=""/>
        <dsp:cNvSpPr/>
      </dsp:nvSpPr>
      <dsp:spPr>
        <a:xfrm>
          <a:off x="570261" y="3186769"/>
          <a:ext cx="3343884" cy="910505"/>
        </a:xfrm>
        <a:prstGeom prst="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2271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Лечебное дело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ГОСО 2005</a:t>
          </a:r>
          <a:endParaRPr lang="ru-RU" sz="2400" b="1" kern="1200" dirty="0"/>
        </a:p>
      </dsp:txBody>
      <dsp:txXfrm>
        <a:off x="570261" y="3186769"/>
        <a:ext cx="3343884" cy="910505"/>
      </dsp:txXfrm>
    </dsp:sp>
    <dsp:sp modelId="{7B9DDA88-EE76-4340-A5DB-E647DF15C15A}">
      <dsp:nvSpPr>
        <dsp:cNvPr id="0" name=""/>
        <dsp:cNvSpPr/>
      </dsp:nvSpPr>
      <dsp:spPr>
        <a:xfrm>
          <a:off x="1195" y="3072956"/>
          <a:ext cx="1138132" cy="11381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9FD1-287F-4E79-A4D1-75327E79FA72}">
      <dsp:nvSpPr>
        <dsp:cNvPr id="0" name=""/>
        <dsp:cNvSpPr/>
      </dsp:nvSpPr>
      <dsp:spPr>
        <a:xfrm>
          <a:off x="5311" y="0"/>
          <a:ext cx="3031059" cy="1384176"/>
        </a:xfrm>
        <a:prstGeom prst="wave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Докторантура</a:t>
          </a:r>
          <a:endParaRPr lang="ru-RU" sz="2400" b="1" kern="1200" dirty="0"/>
        </a:p>
      </dsp:txBody>
      <dsp:txXfrm>
        <a:off x="5311" y="346044"/>
        <a:ext cx="3031059" cy="692088"/>
      </dsp:txXfrm>
    </dsp:sp>
    <dsp:sp modelId="{78D1ED6E-8C5E-4A0A-834C-944FE23795EB}">
      <dsp:nvSpPr>
        <dsp:cNvPr id="0" name=""/>
        <dsp:cNvSpPr/>
      </dsp:nvSpPr>
      <dsp:spPr>
        <a:xfrm>
          <a:off x="3178750" y="515537"/>
          <a:ext cx="301844" cy="353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/>
        </a:p>
      </dsp:txBody>
      <dsp:txXfrm>
        <a:off x="3178750" y="586157"/>
        <a:ext cx="211291" cy="211861"/>
      </dsp:txXfrm>
    </dsp:sp>
    <dsp:sp modelId="{19E85208-6A0E-43C4-B2F8-D774289BA331}">
      <dsp:nvSpPr>
        <dsp:cNvPr id="0" name=""/>
        <dsp:cNvSpPr/>
      </dsp:nvSpPr>
      <dsp:spPr>
        <a:xfrm>
          <a:off x="3605889" y="0"/>
          <a:ext cx="1423794" cy="1384176"/>
        </a:xfrm>
        <a:prstGeom prst="wav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16</a:t>
          </a:r>
          <a:endParaRPr lang="ru-RU" sz="2400" b="1" kern="1200" dirty="0"/>
        </a:p>
      </dsp:txBody>
      <dsp:txXfrm>
        <a:off x="3605889" y="346044"/>
        <a:ext cx="1423794" cy="692088"/>
      </dsp:txXfrm>
    </dsp:sp>
    <dsp:sp modelId="{985DD352-21CF-45F9-ADD9-09F50D68D2C0}">
      <dsp:nvSpPr>
        <dsp:cNvPr id="0" name=""/>
        <dsp:cNvSpPr/>
      </dsp:nvSpPr>
      <dsp:spPr>
        <a:xfrm>
          <a:off x="5172063" y="515537"/>
          <a:ext cx="301844" cy="353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/>
        </a:p>
      </dsp:txBody>
      <dsp:txXfrm>
        <a:off x="5172063" y="586157"/>
        <a:ext cx="211291" cy="211861"/>
      </dsp:txXfrm>
    </dsp:sp>
    <dsp:sp modelId="{3D850066-373F-45B8-883F-E578FBA50CCA}">
      <dsp:nvSpPr>
        <dsp:cNvPr id="0" name=""/>
        <dsp:cNvSpPr/>
      </dsp:nvSpPr>
      <dsp:spPr>
        <a:xfrm>
          <a:off x="5599201" y="0"/>
          <a:ext cx="2758758" cy="1384176"/>
        </a:xfrm>
        <a:prstGeom prst="wav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4 специальности</a:t>
          </a:r>
          <a:endParaRPr lang="ru-RU" sz="2400" b="1" kern="1200" dirty="0"/>
        </a:p>
      </dsp:txBody>
      <dsp:txXfrm>
        <a:off x="5599201" y="346044"/>
        <a:ext cx="2758758" cy="692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9FD1-287F-4E79-A4D1-75327E79FA72}">
      <dsp:nvSpPr>
        <dsp:cNvPr id="0" name=""/>
        <dsp:cNvSpPr/>
      </dsp:nvSpPr>
      <dsp:spPr>
        <a:xfrm>
          <a:off x="4380" y="0"/>
          <a:ext cx="2597535" cy="1384176"/>
        </a:xfrm>
        <a:prstGeom prst="wave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Резидентура</a:t>
          </a:r>
          <a:endParaRPr lang="ru-RU" sz="2400" b="1" kern="1200" dirty="0"/>
        </a:p>
      </dsp:txBody>
      <dsp:txXfrm>
        <a:off x="4380" y="346044"/>
        <a:ext cx="2597535" cy="692088"/>
      </dsp:txXfrm>
    </dsp:sp>
    <dsp:sp modelId="{78D1ED6E-8C5E-4A0A-834C-944FE23795EB}">
      <dsp:nvSpPr>
        <dsp:cNvPr id="0" name=""/>
        <dsp:cNvSpPr/>
      </dsp:nvSpPr>
      <dsp:spPr>
        <a:xfrm>
          <a:off x="2864351" y="458662"/>
          <a:ext cx="556364" cy="4668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864351" y="552032"/>
        <a:ext cx="416309" cy="280110"/>
      </dsp:txXfrm>
    </dsp:sp>
    <dsp:sp modelId="{19E85208-6A0E-43C4-B2F8-D774289BA331}">
      <dsp:nvSpPr>
        <dsp:cNvPr id="0" name=""/>
        <dsp:cNvSpPr/>
      </dsp:nvSpPr>
      <dsp:spPr>
        <a:xfrm>
          <a:off x="3651659" y="0"/>
          <a:ext cx="1326063" cy="1384176"/>
        </a:xfrm>
        <a:prstGeom prst="wav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103</a:t>
          </a:r>
          <a:endParaRPr lang="ru-RU" sz="2400" b="1" kern="1200" dirty="0"/>
        </a:p>
      </dsp:txBody>
      <dsp:txXfrm>
        <a:off x="3651659" y="346044"/>
        <a:ext cx="1326063" cy="692088"/>
      </dsp:txXfrm>
    </dsp:sp>
    <dsp:sp modelId="{985DD352-21CF-45F9-ADD9-09F50D68D2C0}">
      <dsp:nvSpPr>
        <dsp:cNvPr id="0" name=""/>
        <dsp:cNvSpPr/>
      </dsp:nvSpPr>
      <dsp:spPr>
        <a:xfrm>
          <a:off x="5091779" y="458662"/>
          <a:ext cx="241799" cy="4668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091779" y="552032"/>
        <a:ext cx="169259" cy="280110"/>
      </dsp:txXfrm>
    </dsp:sp>
    <dsp:sp modelId="{3D850066-373F-45B8-883F-E578FBA50CCA}">
      <dsp:nvSpPr>
        <dsp:cNvPr id="0" name=""/>
        <dsp:cNvSpPr/>
      </dsp:nvSpPr>
      <dsp:spPr>
        <a:xfrm>
          <a:off x="5433949" y="0"/>
          <a:ext cx="2914598" cy="1384176"/>
        </a:xfrm>
        <a:prstGeom prst="wav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31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специальность</a:t>
          </a:r>
          <a:endParaRPr lang="ru-RU" sz="2400" b="1" kern="1200" dirty="0"/>
        </a:p>
      </dsp:txBody>
      <dsp:txXfrm>
        <a:off x="5433949" y="346044"/>
        <a:ext cx="2914598" cy="692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9FD1-287F-4E79-A4D1-75327E79FA72}">
      <dsp:nvSpPr>
        <dsp:cNvPr id="0" name=""/>
        <dsp:cNvSpPr/>
      </dsp:nvSpPr>
      <dsp:spPr>
        <a:xfrm>
          <a:off x="5310" y="0"/>
          <a:ext cx="2692590" cy="1384176"/>
        </a:xfrm>
        <a:prstGeom prst="wave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Магистратура</a:t>
          </a:r>
          <a:endParaRPr lang="ru-RU" sz="2400" b="1" kern="1200" dirty="0"/>
        </a:p>
      </dsp:txBody>
      <dsp:txXfrm>
        <a:off x="5310" y="346044"/>
        <a:ext cx="2692590" cy="692088"/>
      </dsp:txXfrm>
    </dsp:sp>
    <dsp:sp modelId="{78D1ED6E-8C5E-4A0A-834C-944FE23795EB}">
      <dsp:nvSpPr>
        <dsp:cNvPr id="0" name=""/>
        <dsp:cNvSpPr/>
      </dsp:nvSpPr>
      <dsp:spPr>
        <a:xfrm>
          <a:off x="2948057" y="473447"/>
          <a:ext cx="530331" cy="4372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/>
        </a:p>
      </dsp:txBody>
      <dsp:txXfrm>
        <a:off x="2948057" y="560903"/>
        <a:ext cx="399147" cy="262368"/>
      </dsp:txXfrm>
    </dsp:sp>
    <dsp:sp modelId="{19E85208-6A0E-43C4-B2F8-D774289BA331}">
      <dsp:nvSpPr>
        <dsp:cNvPr id="0" name=""/>
        <dsp:cNvSpPr/>
      </dsp:nvSpPr>
      <dsp:spPr>
        <a:xfrm>
          <a:off x="3698526" y="0"/>
          <a:ext cx="1249758" cy="1384176"/>
        </a:xfrm>
        <a:prstGeom prst="wav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71</a:t>
          </a:r>
          <a:endParaRPr lang="ru-RU" sz="2400" b="1" kern="1200" dirty="0"/>
        </a:p>
      </dsp:txBody>
      <dsp:txXfrm>
        <a:off x="3698526" y="346044"/>
        <a:ext cx="1249758" cy="692088"/>
      </dsp:txXfrm>
    </dsp:sp>
    <dsp:sp modelId="{985DD352-21CF-45F9-ADD9-09F50D68D2C0}">
      <dsp:nvSpPr>
        <dsp:cNvPr id="0" name=""/>
        <dsp:cNvSpPr/>
      </dsp:nvSpPr>
      <dsp:spPr>
        <a:xfrm>
          <a:off x="5050774" y="473447"/>
          <a:ext cx="217277" cy="4372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tint val="6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/>
        </a:p>
      </dsp:txBody>
      <dsp:txXfrm>
        <a:off x="5050774" y="560903"/>
        <a:ext cx="152094" cy="262368"/>
      </dsp:txXfrm>
    </dsp:sp>
    <dsp:sp modelId="{3D850066-373F-45B8-883F-E578FBA50CCA}">
      <dsp:nvSpPr>
        <dsp:cNvPr id="0" name=""/>
        <dsp:cNvSpPr/>
      </dsp:nvSpPr>
      <dsp:spPr>
        <a:xfrm>
          <a:off x="5358242" y="0"/>
          <a:ext cx="2917367" cy="1384176"/>
        </a:xfrm>
        <a:prstGeom prst="wav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6 специальности</a:t>
          </a:r>
          <a:endParaRPr lang="ru-RU" sz="2400" b="1" kern="1200" dirty="0"/>
        </a:p>
      </dsp:txBody>
      <dsp:txXfrm>
        <a:off x="5358242" y="346044"/>
        <a:ext cx="2917367" cy="692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821B9-9F40-41F7-9B81-EDAE631E50A7}">
      <dsp:nvSpPr>
        <dsp:cNvPr id="0" name=""/>
        <dsp:cNvSpPr/>
      </dsp:nvSpPr>
      <dsp:spPr>
        <a:xfrm>
          <a:off x="-5502754" y="-853222"/>
          <a:ext cx="6635642" cy="6635642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6C18E-1EA7-4400-AEA1-7D938958BB97}">
      <dsp:nvSpPr>
        <dsp:cNvPr id="0" name=""/>
        <dsp:cNvSpPr/>
      </dsp:nvSpPr>
      <dsp:spPr>
        <a:xfrm>
          <a:off x="753794" y="492919"/>
          <a:ext cx="3286404" cy="985839"/>
        </a:xfrm>
        <a:prstGeom prst="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8251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+mn-lt"/>
              <a:cs typeface="Arial" pitchFamily="34" charset="0"/>
            </a:rPr>
            <a:t> </a:t>
          </a:r>
          <a:r>
            <a:rPr lang="kk-KZ" sz="2400" b="1" kern="1200" dirty="0" smtClean="0">
              <a:solidFill>
                <a:srgbClr val="FF0000"/>
              </a:solidFill>
              <a:latin typeface="+mn-lt"/>
              <a:cs typeface="Arial" pitchFamily="34" charset="0"/>
            </a:rPr>
            <a:t>Докторантура </a:t>
          </a:r>
          <a:r>
            <a:rPr lang="en-US" sz="2400" b="1" kern="1200" dirty="0" smtClean="0">
              <a:solidFill>
                <a:srgbClr val="FF0000"/>
              </a:solidFill>
              <a:latin typeface="+mn-lt"/>
              <a:cs typeface="Arial" pitchFamily="34" charset="0"/>
            </a:rPr>
            <a:t>PhD</a:t>
          </a:r>
          <a:endParaRPr lang="ru-RU" sz="2400" b="1" kern="1200" dirty="0">
            <a:solidFill>
              <a:srgbClr val="FF0000"/>
            </a:solidFill>
            <a:latin typeface="+mn-lt"/>
            <a:cs typeface="Arial" pitchFamily="34" charset="0"/>
          </a:endParaRPr>
        </a:p>
      </dsp:txBody>
      <dsp:txXfrm>
        <a:off x="753794" y="492919"/>
        <a:ext cx="3286404" cy="985839"/>
      </dsp:txXfrm>
    </dsp:sp>
    <dsp:sp modelId="{97F0A70E-E492-4E30-B9FF-027BDDE83E5C}">
      <dsp:nvSpPr>
        <dsp:cNvPr id="0" name=""/>
        <dsp:cNvSpPr/>
      </dsp:nvSpPr>
      <dsp:spPr>
        <a:xfrm>
          <a:off x="-1598" y="301395"/>
          <a:ext cx="1510786" cy="13688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41ABFE-9F90-4F19-8B2D-DE6693C5BF02}">
      <dsp:nvSpPr>
        <dsp:cNvPr id="0" name=""/>
        <dsp:cNvSpPr/>
      </dsp:nvSpPr>
      <dsp:spPr>
        <a:xfrm>
          <a:off x="1037628" y="1838792"/>
          <a:ext cx="2928051" cy="1250074"/>
        </a:xfrm>
        <a:prstGeom prst="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82510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Arial" pitchFamily="34" charset="0"/>
            </a:rPr>
            <a:t>Магистратура</a:t>
          </a:r>
          <a:endParaRPr lang="ru-RU" sz="2400" b="1" kern="1200" dirty="0">
            <a:solidFill>
              <a:srgbClr val="FF0000"/>
            </a:solidFill>
            <a:latin typeface="+mn-lt"/>
            <a:cs typeface="Arial" pitchFamily="34" charset="0"/>
          </a:endParaRPr>
        </a:p>
      </dsp:txBody>
      <dsp:txXfrm>
        <a:off x="1037628" y="1838792"/>
        <a:ext cx="2928051" cy="1250074"/>
      </dsp:txXfrm>
    </dsp:sp>
    <dsp:sp modelId="{12716935-9E6C-4198-8D00-E7B9F79BA45D}">
      <dsp:nvSpPr>
        <dsp:cNvPr id="0" name=""/>
        <dsp:cNvSpPr/>
      </dsp:nvSpPr>
      <dsp:spPr>
        <a:xfrm>
          <a:off x="477925" y="1918068"/>
          <a:ext cx="1268442" cy="10930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D03E5-24D8-4B16-836B-41A09A3B961E}">
      <dsp:nvSpPr>
        <dsp:cNvPr id="0" name=""/>
        <dsp:cNvSpPr/>
      </dsp:nvSpPr>
      <dsp:spPr>
        <a:xfrm>
          <a:off x="753794" y="3553971"/>
          <a:ext cx="3286404" cy="778773"/>
        </a:xfrm>
        <a:prstGeom prst="rect">
          <a:avLst/>
        </a:prstGeom>
        <a:gradFill rotWithShape="1"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8251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Arial" pitchFamily="34" charset="0"/>
            </a:rPr>
            <a:t>Резидентура</a:t>
          </a:r>
          <a:endParaRPr lang="ru-RU" sz="2400" b="1" kern="1200" dirty="0">
            <a:solidFill>
              <a:srgbClr val="FF0000"/>
            </a:solidFill>
            <a:latin typeface="+mn-lt"/>
            <a:cs typeface="Arial" pitchFamily="34" charset="0"/>
          </a:endParaRPr>
        </a:p>
      </dsp:txBody>
      <dsp:txXfrm>
        <a:off x="753794" y="3553971"/>
        <a:ext cx="3286404" cy="778773"/>
      </dsp:txXfrm>
    </dsp:sp>
    <dsp:sp modelId="{7B78B7F9-B124-4B84-AE93-6771D0D215C8}">
      <dsp:nvSpPr>
        <dsp:cNvPr id="0" name=""/>
        <dsp:cNvSpPr/>
      </dsp:nvSpPr>
      <dsp:spPr>
        <a:xfrm>
          <a:off x="11863" y="3183313"/>
          <a:ext cx="1483861" cy="15200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0.19477</cdr:x>
      <cdr:y>0.24555</cdr:y>
    </cdr:from>
    <cdr:to>
      <cdr:x>0.35266</cdr:x>
      <cdr:y>0.43466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1003" y="799976"/>
          <a:ext cx="689858" cy="616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19 %</a:t>
          </a:r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0.08047</cdr:x>
      <cdr:y>0</cdr:y>
    </cdr:from>
    <cdr:to>
      <cdr:x>0.2375</cdr:x>
      <cdr:y>0.18432</cdr:y>
    </cdr:to>
    <cdr:sp macro="" textlink="">
      <cdr:nvSpPr>
        <cdr:cNvPr id="2" name="TextBox 1"/>
        <cdr:cNvSpPr txBox="1"/>
      </cdr:nvSpPr>
      <cdr:spPr>
        <a:xfrm xmlns:a="http://schemas.openxmlformats.org/drawingml/2006/main" rot="20683415">
          <a:off x="492468" y="-2038226"/>
          <a:ext cx="960994" cy="517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32 % </a:t>
          </a:r>
          <a:endParaRPr lang="ru-RU" sz="3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0.66469</cdr:x>
      <cdr:y>0.03432</cdr:y>
    </cdr:from>
    <cdr:to>
      <cdr:x>0.97975</cdr:x>
      <cdr:y>0.16737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211960" y="111460"/>
          <a:ext cx="1996442" cy="432047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</a:rPr>
            <a:t>2012 -2013 </a:t>
          </a:r>
          <a:endParaRPr lang="ru-RU" sz="1800" b="1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rPr/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6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38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83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83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04EFDB-A9DB-4E64-8836-8D8367E4D319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21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22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922158D-428B-4987-8B28-745A2AFA1252}" type="datetimeFigureOut">
              <a:rPr lang="ru-RU" smtClean="0"/>
              <a:pPr/>
              <a:t>29.08.2013</a:t>
            </a:fld>
            <a:endParaRPr kumimoji="0"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5FC477-0A05-4F3E-8EE9-E015C9089D56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ru/url?sa=i&amp;rct=j&amp;q=%D0%BA%D0%B0%D1%80%D1%82%D0%B0+%D0%BA%D0%B0%D0%B7%D0%B0%D1%85%D1%81%D1%82%D0%B0%D0%BD%D0%B0&amp;source=images&amp;cd=&amp;cad=rja&amp;docid=PAHbcsjXS7llHM&amp;tbnid=Ql7jsPDJdeUlwM:&amp;ved=0CAUQjRw&amp;url=http://geoo.ucoz.kz/publ/geologicheskaja_karta_kazakhstana/8-1-0-144&amp;ei=XLxuUf2jBIHmswbKyoGoCw&amp;bvm=bv.45368065,d.Yms&amp;psig=AFQjCNEMLKeFwnxlBUSx0M_PKRXpx3AGnQ&amp;ust=1366297913327132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Подготовка профессиональных медицинских кадров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КазНМУ</a:t>
            </a:r>
            <a:r>
              <a:rPr lang="ru-RU" sz="3600" b="1" dirty="0" smtClean="0">
                <a:solidFill>
                  <a:srgbClr val="C00000"/>
                </a:solidFill>
              </a:rPr>
              <a:t> им. </a:t>
            </a:r>
            <a:r>
              <a:rPr lang="ru-RU" sz="3600" b="1" dirty="0" err="1" smtClean="0">
                <a:solidFill>
                  <a:srgbClr val="C00000"/>
                </a:solidFill>
              </a:rPr>
              <a:t>С.Д.Асфендиярова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8691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Проф. А.Д. </a:t>
            </a:r>
            <a:r>
              <a:rPr lang="ru-RU" b="1" dirty="0" err="1" smtClean="0"/>
              <a:t>Дуйсекеев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Проф. А.В. </a:t>
            </a:r>
            <a:r>
              <a:rPr lang="ru-RU" b="1" dirty="0" err="1" smtClean="0"/>
              <a:t>Балмуханова</a:t>
            </a:r>
            <a:endParaRPr lang="ru-RU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71600" y="3428999"/>
            <a:ext cx="348816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4008" y="3428999"/>
            <a:ext cx="3672408" cy="127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459765" y="3336878"/>
            <a:ext cx="184243" cy="18424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227872" y="4300984"/>
            <a:ext cx="936104" cy="643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9757633">
            <a:off x="454654" y="2149263"/>
            <a:ext cx="965468" cy="5962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98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Потребность в медицинских кадрах по РК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7539630"/>
              </p:ext>
            </p:extLst>
          </p:nvPr>
        </p:nvGraphicFramePr>
        <p:xfrm>
          <a:off x="4499992" y="3501008"/>
          <a:ext cx="4369231" cy="325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 rot="20842156">
            <a:off x="5854154" y="2585499"/>
            <a:ext cx="3236547" cy="96692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2012 – 2013 </a:t>
            </a:r>
            <a:r>
              <a:rPr lang="ru-RU" sz="2400" b="1" dirty="0" err="1" smtClean="0"/>
              <a:t>уч.г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Горизонтальный свиток 6"/>
          <p:cNvSpPr/>
          <p:nvPr/>
        </p:nvSpPr>
        <p:spPr>
          <a:xfrm rot="20842156">
            <a:off x="2552274" y="1658775"/>
            <a:ext cx="3075143" cy="96692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2011 – 2012 </a:t>
            </a:r>
            <a:r>
              <a:rPr lang="ru-RU" sz="2400" b="1" dirty="0" err="1" smtClean="0"/>
              <a:t>уч.г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22315025"/>
              </p:ext>
            </p:extLst>
          </p:nvPr>
        </p:nvGraphicFramePr>
        <p:xfrm>
          <a:off x="0" y="2155681"/>
          <a:ext cx="6119813" cy="280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468143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1316799"/>
              </p:ext>
            </p:extLst>
          </p:nvPr>
        </p:nvGraphicFramePr>
        <p:xfrm>
          <a:off x="0" y="1589348"/>
          <a:ext cx="6336704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958295"/>
              </p:ext>
            </p:extLst>
          </p:nvPr>
        </p:nvGraphicFramePr>
        <p:xfrm>
          <a:off x="3995936" y="4221088"/>
          <a:ext cx="5148064" cy="262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516216" y="3722846"/>
            <a:ext cx="2448272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2011 - 2012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88832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Потребность в медицинских кадрах по курируемым областям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63280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62033244"/>
              </p:ext>
            </p:extLst>
          </p:nvPr>
        </p:nvGraphicFramePr>
        <p:xfrm>
          <a:off x="323528" y="1268760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2699792" y="620688"/>
            <a:ext cx="3888432" cy="86409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Потребность 2012-2013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 специальностям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96521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37" y="692696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Потребность и распределение по специальностям по </a:t>
            </a:r>
            <a:r>
              <a:rPr lang="ru-RU" sz="2800" b="1" dirty="0" err="1" smtClean="0"/>
              <a:t>г.Алматы</a:t>
            </a:r>
            <a:r>
              <a:rPr lang="ru-RU" sz="2800" b="1" dirty="0" smtClean="0"/>
              <a:t> в 2012-2013г.</a:t>
            </a:r>
            <a:endParaRPr lang="ru-RU" sz="2800" b="1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rot="16200000" flipV="1">
            <a:off x="3578966" y="6113352"/>
            <a:ext cx="361784" cy="1112024"/>
          </a:xfrm>
          <a:prstGeom prst="cube">
            <a:avLst>
              <a:gd name="adj" fmla="val 2379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 rot="16200000" flipV="1">
            <a:off x="3427223" y="5706946"/>
            <a:ext cx="667619" cy="1112025"/>
          </a:xfrm>
          <a:prstGeom prst="cube">
            <a:avLst>
              <a:gd name="adj" fmla="val 1808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gray">
          <a:xfrm rot="16200000" flipV="1">
            <a:off x="1532959" y="5375439"/>
            <a:ext cx="1713289" cy="1251832"/>
          </a:xfrm>
          <a:prstGeom prst="cube">
            <a:avLst>
              <a:gd name="adj" fmla="val 2379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gray">
          <a:xfrm rot="16200000" flipV="1">
            <a:off x="1891430" y="4341486"/>
            <a:ext cx="933479" cy="1188967"/>
          </a:xfrm>
          <a:prstGeom prst="cube">
            <a:avLst>
              <a:gd name="adj" fmla="val 23792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gray">
          <a:xfrm rot="16200000" flipV="1">
            <a:off x="-140002" y="5243569"/>
            <a:ext cx="1979768" cy="1249096"/>
          </a:xfrm>
          <a:prstGeom prst="cube">
            <a:avLst>
              <a:gd name="adj" fmla="val 2379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gray">
          <a:xfrm rot="16200000" flipV="1">
            <a:off x="-604103" y="3066178"/>
            <a:ext cx="2921635" cy="1235433"/>
          </a:xfrm>
          <a:prstGeom prst="cube">
            <a:avLst>
              <a:gd name="adj" fmla="val 23792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gray">
          <a:xfrm>
            <a:off x="376872" y="1577419"/>
            <a:ext cx="1126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Терапия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1656914" y="3140968"/>
            <a:ext cx="1762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1C1C1C"/>
                </a:solidFill>
                <a:latin typeface="Arial" charset="0"/>
              </a:rPr>
              <a:t>Акуш</a:t>
            </a:r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. и </a:t>
            </a:r>
            <a:r>
              <a:rPr lang="ru-RU" b="1" dirty="0" err="1" smtClean="0">
                <a:solidFill>
                  <a:srgbClr val="1C1C1C"/>
                </a:solidFill>
                <a:latin typeface="Arial" charset="0"/>
              </a:rPr>
              <a:t>гин</a:t>
            </a:r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.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gray">
          <a:xfrm>
            <a:off x="5940151" y="3086458"/>
            <a:ext cx="1432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Педиатрия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830" y="3452380"/>
            <a:ext cx="73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82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5746" y="5467609"/>
            <a:ext cx="605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55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98320" y="5779427"/>
            <a:ext cx="64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40</a:t>
            </a:r>
            <a:endParaRPr lang="ru-RU" sz="2400" b="1" dirty="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gray">
          <a:xfrm rot="16200000" flipV="1">
            <a:off x="4832919" y="6029667"/>
            <a:ext cx="494316" cy="1112024"/>
          </a:xfrm>
          <a:prstGeom prst="cube">
            <a:avLst>
              <a:gd name="adj" fmla="val 2379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 rot="16200000" flipV="1">
            <a:off x="4530496" y="5312104"/>
            <a:ext cx="1128027" cy="1112025"/>
          </a:xfrm>
          <a:prstGeom prst="cube">
            <a:avLst>
              <a:gd name="adj" fmla="val 13513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gray">
          <a:xfrm rot="16200000" flipV="1">
            <a:off x="5731296" y="5353566"/>
            <a:ext cx="1669543" cy="1251832"/>
          </a:xfrm>
          <a:prstGeom prst="cube">
            <a:avLst>
              <a:gd name="adj" fmla="val 2379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gray">
          <a:xfrm rot="16200000" flipV="1">
            <a:off x="5833914" y="4044639"/>
            <a:ext cx="1464304" cy="1251833"/>
          </a:xfrm>
          <a:prstGeom prst="cube">
            <a:avLst>
              <a:gd name="adj" fmla="val 1808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 rot="16200000" flipV="1">
            <a:off x="7788416" y="6027110"/>
            <a:ext cx="396623" cy="1112024"/>
          </a:xfrm>
          <a:prstGeom prst="cube">
            <a:avLst>
              <a:gd name="adj" fmla="val 23792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 rot="16200000" flipV="1">
            <a:off x="7381226" y="5264964"/>
            <a:ext cx="1222307" cy="1112025"/>
          </a:xfrm>
          <a:prstGeom prst="cube">
            <a:avLst>
              <a:gd name="adj" fmla="val 10086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907704" y="4814501"/>
            <a:ext cx="63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63888" y="6488669"/>
            <a:ext cx="39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gray">
          <a:xfrm>
            <a:off x="7342207" y="3103900"/>
            <a:ext cx="18017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Стоматология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gray">
          <a:xfrm>
            <a:off x="4588237" y="3134400"/>
            <a:ext cx="1289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Хирургия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gray">
          <a:xfrm>
            <a:off x="3216546" y="3143390"/>
            <a:ext cx="1496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C1C1C"/>
                </a:solidFill>
                <a:latin typeface="Arial" charset="0"/>
              </a:rPr>
              <a:t>Дет. Хир.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4815" y="6412102"/>
            <a:ext cx="42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402736" y="6027138"/>
            <a:ext cx="7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598043" y="5606506"/>
            <a:ext cx="81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23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56176" y="586811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42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56176" y="446923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37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12360" y="641107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662691" y="54987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10260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5" y="476672"/>
            <a:ext cx="8229600" cy="12870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Образовательные программы и специальности последипломного уровня обучения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на2013-2014 </a:t>
            </a:r>
            <a:r>
              <a:rPr lang="ru-RU" sz="2400" b="1" dirty="0" err="1" smtClean="0">
                <a:solidFill>
                  <a:schemeClr val="accent2"/>
                </a:solidFill>
              </a:rPr>
              <a:t>уч.г</a:t>
            </a:r>
            <a:r>
              <a:rPr lang="ru-RU" sz="2400" b="1" dirty="0" smtClean="0">
                <a:solidFill>
                  <a:schemeClr val="accent2"/>
                </a:solidFill>
              </a:rPr>
              <a:t>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gray">
          <a:xfrm>
            <a:off x="438150" y="2168525"/>
            <a:ext cx="3659188" cy="1812925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2147483647 h 1184"/>
              <a:gd name="T8" fmla="*/ 0 w 2305"/>
              <a:gd name="T9" fmla="*/ 2147483647 h 1184"/>
              <a:gd name="T10" fmla="*/ 2147483647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438150" y="2168525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9" name="Freeform 5"/>
          <p:cNvSpPr>
            <a:spLocks/>
          </p:cNvSpPr>
          <p:nvPr/>
        </p:nvSpPr>
        <p:spPr bwMode="gray">
          <a:xfrm>
            <a:off x="4252913" y="2182813"/>
            <a:ext cx="3657600" cy="1879600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2147483647 w 2305"/>
              <a:gd name="T7" fmla="*/ 2147483647 h 1184"/>
              <a:gd name="T8" fmla="*/ 2147483647 w 2305"/>
              <a:gd name="T9" fmla="*/ 2147483647 h 1184"/>
              <a:gd name="T10" fmla="*/ 0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 flipH="1">
            <a:off x="4232275" y="2171700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Freeform 7"/>
          <p:cNvSpPr>
            <a:spLocks/>
          </p:cNvSpPr>
          <p:nvPr/>
        </p:nvSpPr>
        <p:spPr bwMode="gray">
          <a:xfrm>
            <a:off x="434975" y="3990975"/>
            <a:ext cx="3659188" cy="1947863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0 h 1184"/>
              <a:gd name="T8" fmla="*/ 0 w 2305"/>
              <a:gd name="T9" fmla="*/ 2147483647 h 1184"/>
              <a:gd name="T10" fmla="*/ 2147483647 w 2305"/>
              <a:gd name="T11" fmla="*/ 2147483647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gray">
          <a:xfrm>
            <a:off x="4237038" y="4062413"/>
            <a:ext cx="3659187" cy="1868487"/>
          </a:xfrm>
          <a:custGeom>
            <a:avLst/>
            <a:gdLst>
              <a:gd name="T0" fmla="*/ 2147483647 w 2305"/>
              <a:gd name="T1" fmla="*/ 2147483647 h 1185"/>
              <a:gd name="T2" fmla="*/ 2147483647 w 2305"/>
              <a:gd name="T3" fmla="*/ 2147483647 h 1185"/>
              <a:gd name="T4" fmla="*/ 2147483647 w 2305"/>
              <a:gd name="T5" fmla="*/ 0 h 1185"/>
              <a:gd name="T6" fmla="*/ 2147483647 w 2305"/>
              <a:gd name="T7" fmla="*/ 2147483647 h 1185"/>
              <a:gd name="T8" fmla="*/ 2147483647 w 2305"/>
              <a:gd name="T9" fmla="*/ 2147483647 h 1185"/>
              <a:gd name="T10" fmla="*/ 0 w 2305"/>
              <a:gd name="T11" fmla="*/ 2147483647 h 1185"/>
              <a:gd name="T12" fmla="*/ 2147483647 w 2305"/>
              <a:gd name="T13" fmla="*/ 2147483647 h 1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5"/>
              <a:gd name="T23" fmla="*/ 2305 w 2305"/>
              <a:gd name="T24" fmla="*/ 1185 h 1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>
            <a:off x="4699000" y="4076013"/>
            <a:ext cx="3186113" cy="461962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84000">
                <a:srgbClr val="2D2D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434975" y="4028103"/>
            <a:ext cx="3165475" cy="461963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>
            <a:off x="584200" y="2171700"/>
            <a:ext cx="2257425" cy="400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Интернатура: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gray">
          <a:xfrm>
            <a:off x="584200" y="3976625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Резидентура: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gray">
          <a:xfrm>
            <a:off x="5489575" y="2182813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chemeClr val="bg1"/>
                </a:solidFill>
              </a:rPr>
              <a:t>Магистратура: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>
            <a:off x="5627688" y="4088475"/>
            <a:ext cx="225742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Докторантура: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508000" y="2624138"/>
            <a:ext cx="3589337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ГОСО </a:t>
            </a:r>
            <a:r>
              <a:rPr lang="ru-RU" sz="2000" b="1" dirty="0">
                <a:solidFill>
                  <a:srgbClr val="0070C0"/>
                </a:solidFill>
              </a:rPr>
              <a:t>-</a:t>
            </a:r>
            <a:r>
              <a:rPr lang="ru-RU" sz="2000" b="1" dirty="0" smtClean="0">
                <a:solidFill>
                  <a:srgbClr val="0070C0"/>
                </a:solidFill>
              </a:rPr>
              <a:t>2006г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2060"/>
                </a:solidFill>
              </a:rPr>
              <a:t> – </a:t>
            </a:r>
          </a:p>
          <a:p>
            <a:pPr>
              <a:defRPr/>
            </a:pPr>
            <a:r>
              <a:rPr lang="ru-RU" sz="2000" b="1" dirty="0"/>
              <a:t>     </a:t>
            </a:r>
            <a:r>
              <a:rPr lang="ru-RU" sz="2000" b="1" dirty="0" smtClean="0"/>
              <a:t>2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специальности </a:t>
            </a:r>
          </a:p>
          <a:p>
            <a:pPr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(6 направлений</a:t>
            </a:r>
            <a:r>
              <a:rPr lang="kk-KZ" sz="2000" b="1" dirty="0" smtClean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kk-KZ" sz="2000" b="1" dirty="0" smtClean="0"/>
              <a:t>     </a:t>
            </a:r>
            <a:r>
              <a:rPr lang="kk-K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ГОСО-2005г.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gray">
          <a:xfrm>
            <a:off x="4919472" y="2795588"/>
            <a:ext cx="28592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  </a:t>
            </a:r>
            <a:r>
              <a:rPr lang="ru-RU" sz="2000" b="1" dirty="0">
                <a:solidFill>
                  <a:srgbClr val="0070C0"/>
                </a:solidFill>
              </a:rPr>
              <a:t>ГОСО </a:t>
            </a:r>
            <a:r>
              <a:rPr lang="ru-RU" sz="2000" b="1" dirty="0" smtClean="0">
                <a:solidFill>
                  <a:srgbClr val="0070C0"/>
                </a:solidFill>
              </a:rPr>
              <a:t>2011г</a:t>
            </a:r>
            <a:r>
              <a:rPr lang="ru-RU" sz="2000" b="1" dirty="0">
                <a:solidFill>
                  <a:srgbClr val="0070C0"/>
                </a:solidFill>
              </a:rPr>
              <a:t>. – </a:t>
            </a:r>
          </a:p>
          <a:p>
            <a:r>
              <a:rPr lang="ru-RU" sz="2000" b="1" dirty="0" smtClean="0"/>
              <a:t>6 специальностей</a:t>
            </a:r>
            <a:endParaRPr lang="ru-RU" sz="2000" b="1" dirty="0"/>
          </a:p>
        </p:txBody>
      </p:sp>
      <p:sp>
        <p:nvSpPr>
          <p:cNvPr id="6161" name="Text Box 26"/>
          <p:cNvSpPr txBox="1">
            <a:spLocks noChangeArrowheads="1"/>
          </p:cNvSpPr>
          <p:nvPr/>
        </p:nvSpPr>
        <p:spPr bwMode="gray">
          <a:xfrm>
            <a:off x="508000" y="4975225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ГОСО 2009г. – </a:t>
            </a:r>
          </a:p>
          <a:p>
            <a:pPr marL="0" indent="0" eaLnBrk="1" hangingPunct="1"/>
            <a:r>
              <a:rPr lang="ru-RU" sz="2000" b="1" dirty="0" smtClean="0"/>
              <a:t>31 </a:t>
            </a:r>
            <a:r>
              <a:rPr lang="ru-RU" sz="2000" b="1" dirty="0" smtClean="0"/>
              <a:t>специальности</a:t>
            </a:r>
            <a:endParaRPr lang="ru-RU" b="1" dirty="0"/>
          </a:p>
        </p:txBody>
      </p:sp>
      <p:sp>
        <p:nvSpPr>
          <p:cNvPr id="6162" name="Text Box 27"/>
          <p:cNvSpPr txBox="1">
            <a:spLocks noChangeArrowheads="1"/>
          </p:cNvSpPr>
          <p:nvPr/>
        </p:nvSpPr>
        <p:spPr bwMode="gray">
          <a:xfrm>
            <a:off x="4405313" y="5007725"/>
            <a:ext cx="3352800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ГОСО </a:t>
            </a:r>
            <a:r>
              <a:rPr lang="ru-RU" sz="2000" b="1" dirty="0" smtClean="0">
                <a:solidFill>
                  <a:srgbClr val="0070C0"/>
                </a:solidFill>
              </a:rPr>
              <a:t>2011г</a:t>
            </a:r>
            <a:r>
              <a:rPr lang="ru-RU" sz="2000" b="1" dirty="0">
                <a:solidFill>
                  <a:srgbClr val="0070C0"/>
                </a:solidFill>
              </a:rPr>
              <a:t>. – </a:t>
            </a:r>
          </a:p>
          <a:p>
            <a:pPr marL="0" lvl="2"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sz="2000" b="1" dirty="0" smtClean="0"/>
              <a:t>4 </a:t>
            </a:r>
            <a:r>
              <a:rPr lang="ru-RU" sz="2000" b="1" dirty="0"/>
              <a:t>специальности 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163" name="Group 35"/>
          <p:cNvGrpSpPr>
            <a:grpSpLocks/>
          </p:cNvGrpSpPr>
          <p:nvPr/>
        </p:nvGrpSpPr>
        <p:grpSpPr bwMode="auto">
          <a:xfrm>
            <a:off x="3324225" y="3149600"/>
            <a:ext cx="1682750" cy="1682750"/>
            <a:chOff x="2350" y="2010"/>
            <a:chExt cx="1060" cy="1060"/>
          </a:xfrm>
        </p:grpSpPr>
        <p:sp>
          <p:nvSpPr>
            <p:cNvPr id="6165" name="Oval 29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6" name="Group 30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6168" name="Picture 31" descr="circuler_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9" name="Oval 3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170" name="Picture 33" descr="Picture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67" name="Picture 3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 l="-1057" r="56750"/>
          <a:stretch>
            <a:fillRect/>
          </a:stretch>
        </p:blipFill>
        <p:spPr bwMode="auto">
          <a:xfrm>
            <a:off x="3406667" y="3230437"/>
            <a:ext cx="1512805" cy="1520824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06792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50764628"/>
              </p:ext>
            </p:extLst>
          </p:nvPr>
        </p:nvGraphicFramePr>
        <p:xfrm>
          <a:off x="457200" y="1828800"/>
          <a:ext cx="4038600" cy="45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>
            <a:off x="5114528" y="1772816"/>
            <a:ext cx="0" cy="4381500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 rot="16200000">
            <a:off x="4409866" y="2677476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52120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00818" y="2218972"/>
            <a:ext cx="3456384" cy="6385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942</a:t>
            </a:r>
            <a:r>
              <a:rPr lang="ru-RU" sz="2400" b="1" dirty="0" smtClean="0"/>
              <a:t>   </a:t>
            </a: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427984" y="3861048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3501007"/>
            <a:ext cx="3456384" cy="7138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83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786322"/>
            <a:ext cx="3456384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58</a:t>
            </a:r>
            <a:endParaRPr lang="ru-RU" sz="2400" b="1" dirty="0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409866" y="5229200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71604" y="694435"/>
            <a:ext cx="642942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2400" b="1" smtClean="0"/>
              <a:t>Прием 2013-2014уч.г</a:t>
            </a:r>
          </a:p>
          <a:p>
            <a:pPr algn="ctr"/>
            <a:r>
              <a:rPr lang="ru-RU" sz="2400" b="1" dirty="0" smtClean="0"/>
              <a:t>И</a:t>
            </a:r>
            <a:r>
              <a:rPr sz="2400" b="1" smtClean="0"/>
              <a:t>нтернатура:</a:t>
            </a:r>
            <a:endParaRPr lang="ru-RU" sz="2400" b="1" dirty="0"/>
          </a:p>
        </p:txBody>
      </p:sp>
      <p:pic>
        <p:nvPicPr>
          <p:cNvPr id="1026" name="Picture 2" descr="D:\Anisa\Pictures\MM9002830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065"/>
            <a:ext cx="1663934" cy="16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5736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5667406"/>
              </p:ext>
            </p:extLst>
          </p:nvPr>
        </p:nvGraphicFramePr>
        <p:xfrm>
          <a:off x="457200" y="1828801"/>
          <a:ext cx="8363272" cy="13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6020253"/>
              </p:ext>
            </p:extLst>
          </p:nvPr>
        </p:nvGraphicFramePr>
        <p:xfrm>
          <a:off x="539552" y="3356992"/>
          <a:ext cx="8352928" cy="13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6732473"/>
              </p:ext>
            </p:extLst>
          </p:nvPr>
        </p:nvGraphicFramePr>
        <p:xfrm>
          <a:off x="611560" y="5013176"/>
          <a:ext cx="8280920" cy="13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Блок-схема: перфолента 10"/>
          <p:cNvSpPr/>
          <p:nvPr/>
        </p:nvSpPr>
        <p:spPr>
          <a:xfrm>
            <a:off x="2000232" y="714356"/>
            <a:ext cx="5112568" cy="936104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</a:t>
            </a:r>
            <a:r>
              <a:rPr sz="2400" b="1" smtClean="0"/>
              <a:t>рием </a:t>
            </a:r>
          </a:p>
          <a:p>
            <a:pPr algn="ctr"/>
            <a:r>
              <a:rPr sz="2400" b="1" smtClean="0"/>
              <a:t>2013-2014уч.год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6036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29545393"/>
              </p:ext>
            </p:extLst>
          </p:nvPr>
        </p:nvGraphicFramePr>
        <p:xfrm>
          <a:off x="500034" y="1714488"/>
          <a:ext cx="403860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>
            <a:off x="5220072" y="1706301"/>
            <a:ext cx="0" cy="4381500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 rot="16200000">
            <a:off x="4427984" y="2507196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52120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00818" y="2218972"/>
            <a:ext cx="345638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37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427984" y="3717032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3501007"/>
            <a:ext cx="345638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130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725143"/>
            <a:ext cx="3456384" cy="12041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278</a:t>
            </a:r>
            <a:endParaRPr lang="ru-RU" sz="2400" b="1" dirty="0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409866" y="5063480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699792" y="1799562"/>
            <a:ext cx="36004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Anisa\Pictures\MM9002830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6648"/>
            <a:ext cx="1580834" cy="15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1538" y="1071546"/>
            <a:ext cx="692948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2400" b="1" smtClean="0"/>
              <a:t>Контингент 2013-2014уч.г: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40914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86" y="404664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Задачи на 2013-2014уч.г.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62246" y="3999538"/>
            <a:ext cx="5772937" cy="923925"/>
            <a:chOff x="1267" y="2532"/>
            <a:chExt cx="3185" cy="582"/>
          </a:xfrm>
          <a:solidFill>
            <a:srgbClr val="3366FF"/>
          </a:solidFill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051720" y="5195768"/>
            <a:ext cx="5973545" cy="1029028"/>
            <a:chOff x="1092" y="3282"/>
            <a:chExt cx="3265" cy="590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1092" y="3290"/>
              <a:ext cx="3265" cy="58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59832" y="2925762"/>
            <a:ext cx="5277329" cy="923925"/>
            <a:chOff x="1314" y="1782"/>
            <a:chExt cx="3203" cy="582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lt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ltGray">
            <a:xfrm>
              <a:off x="1418" y="2361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ltGray">
            <a:xfrm>
              <a:off x="1392" y="1784"/>
              <a:ext cx="295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400510" y="1734600"/>
            <a:ext cx="7059921" cy="923925"/>
            <a:chOff x="1255" y="1050"/>
            <a:chExt cx="3167" cy="582"/>
          </a:xfrm>
          <a:solidFill>
            <a:srgbClr val="FFCCFF"/>
          </a:solidFill>
        </p:grpSpPr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gray">
          <a:xfrm>
            <a:off x="1857824" y="4050765"/>
            <a:ext cx="487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обеспечение взаимосвязи  между потребностью в специалистах и рынком образовательных услуг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gray">
          <a:xfrm>
            <a:off x="2628034" y="5209132"/>
            <a:ext cx="52835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формирование</a:t>
            </a:r>
            <a:r>
              <a:rPr lang="ru-RU" sz="1600" b="1" dirty="0">
                <a:solidFill>
                  <a:schemeClr val="bg1"/>
                </a:solidFill>
              </a:rPr>
              <a:t>  конкурентоспособности выпускников за счет </a:t>
            </a:r>
            <a:r>
              <a:rPr lang="ru-RU" sz="1600" b="1" dirty="0" smtClean="0">
                <a:solidFill>
                  <a:schemeClr val="bg1"/>
                </a:solidFill>
              </a:rPr>
              <a:t>ориентации </a:t>
            </a:r>
            <a:r>
              <a:rPr lang="ru-RU" sz="1600" b="1" dirty="0">
                <a:solidFill>
                  <a:schemeClr val="bg1"/>
                </a:solidFill>
              </a:rPr>
              <a:t>образовательных  программ на критерии </a:t>
            </a:r>
            <a:r>
              <a:rPr lang="ru-RU" sz="1600" b="1" dirty="0" smtClean="0">
                <a:solidFill>
                  <a:schemeClr val="bg1"/>
                </a:solidFill>
              </a:rPr>
              <a:t>квалификационных характеристик </a:t>
            </a:r>
            <a:r>
              <a:rPr lang="ru-RU" sz="1600" b="1" dirty="0">
                <a:solidFill>
                  <a:schemeClr val="bg1"/>
                </a:solidFill>
              </a:rPr>
              <a:t>врачей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gray">
          <a:xfrm>
            <a:off x="3249244" y="3014866"/>
            <a:ext cx="4719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sz="2000" b="1" dirty="0" smtClean="0">
                <a:solidFill>
                  <a:schemeClr val="bg1"/>
                </a:solidFill>
              </a:rPr>
              <a:t>П</a:t>
            </a:r>
            <a:r>
              <a:rPr sz="2000" b="1" dirty="0" smtClean="0">
                <a:solidFill>
                  <a:schemeClr val="bg1"/>
                </a:solidFill>
              </a:rPr>
              <a:t>одготовка к независимой оценке знаний выпускников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571472" y="1643050"/>
            <a:ext cx="1081681" cy="1080294"/>
            <a:chOff x="802" y="845"/>
            <a:chExt cx="827" cy="826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25400" dir="54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sz="24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sz="2400" b="1" dirty="0" smtClean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7924411" y="2744787"/>
            <a:ext cx="1081681" cy="1080294"/>
            <a:chOff x="802" y="845"/>
            <a:chExt cx="827" cy="826"/>
          </a:xfrm>
        </p:grpSpPr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4" name="Text Box 16"/>
          <p:cNvSpPr txBox="1">
            <a:spLocks noChangeArrowheads="1"/>
          </p:cNvSpPr>
          <p:nvPr/>
        </p:nvSpPr>
        <p:spPr bwMode="gray">
          <a:xfrm>
            <a:off x="7946832" y="3084879"/>
            <a:ext cx="1081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80808"/>
                </a:solidFill>
              </a:rPr>
              <a:t>2</a:t>
            </a:r>
            <a:endParaRPr lang="en-US" sz="2000" b="1" dirty="0">
              <a:solidFill>
                <a:srgbClr val="080808"/>
              </a:solidFill>
            </a:endParaRPr>
          </a:p>
        </p:txBody>
      </p: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660413" y="3849687"/>
            <a:ext cx="1081681" cy="1080294"/>
            <a:chOff x="802" y="845"/>
            <a:chExt cx="827" cy="826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9" name="Text Box 23"/>
          <p:cNvSpPr txBox="1">
            <a:spLocks noChangeArrowheads="1"/>
          </p:cNvSpPr>
          <p:nvPr/>
        </p:nvSpPr>
        <p:spPr bwMode="gray">
          <a:xfrm>
            <a:off x="704884" y="4189778"/>
            <a:ext cx="1082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80808"/>
                </a:solidFill>
              </a:rPr>
              <a:t>3</a:t>
            </a:r>
            <a:endParaRPr lang="en-US" sz="2000" b="1" dirty="0">
              <a:solidFill>
                <a:srgbClr val="080808"/>
              </a:solidFill>
            </a:endParaRPr>
          </a:p>
        </p:txBody>
      </p: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7741253" y="5144501"/>
            <a:ext cx="1081681" cy="1080294"/>
            <a:chOff x="802" y="845"/>
            <a:chExt cx="827" cy="826"/>
          </a:xfrm>
        </p:grpSpPr>
        <p:sp>
          <p:nvSpPr>
            <p:cNvPr id="41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3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44" name="Text Box 30"/>
          <p:cNvSpPr txBox="1">
            <a:spLocks noChangeArrowheads="1"/>
          </p:cNvSpPr>
          <p:nvPr/>
        </p:nvSpPr>
        <p:spPr bwMode="gray">
          <a:xfrm>
            <a:off x="7740895" y="5460289"/>
            <a:ext cx="1081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80808"/>
                </a:solidFill>
              </a:rPr>
              <a:t>4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40842" y="1724147"/>
            <a:ext cx="5971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dirty="0"/>
              <a:t>стремление развивать непрерывность образования, </a:t>
            </a:r>
          </a:p>
          <a:p>
            <a:pPr algn="ctr" eaLnBrk="0" hangingPunct="0">
              <a:defRPr/>
            </a:pPr>
            <a:r>
              <a:rPr lang="ru-RU" dirty="0"/>
              <a:t> стимулировать  интеграцию науки, практики </a:t>
            </a:r>
          </a:p>
          <a:p>
            <a:pPr algn="ctr" eaLnBrk="0" hangingPunct="0">
              <a:defRPr/>
            </a:pPr>
            <a:r>
              <a:rPr lang="ru-RU" dirty="0"/>
              <a:t>и образования и неустанно повышать его качество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972425" cy="71596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Вопросы, требующие решения:</a:t>
            </a:r>
          </a:p>
        </p:txBody>
      </p:sp>
      <p:sp>
        <p:nvSpPr>
          <p:cNvPr id="38915" name="Текст 4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040188" cy="500063"/>
          </a:xfrm>
        </p:spPr>
        <p:txBody>
          <a:bodyPr/>
          <a:lstStyle/>
          <a:p>
            <a:r>
              <a:rPr lang="ru-RU" sz="2400" dirty="0" smtClean="0"/>
              <a:t>             ВУЗа</a:t>
            </a:r>
          </a:p>
        </p:txBody>
      </p:sp>
      <p:sp>
        <p:nvSpPr>
          <p:cNvPr id="38916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2187576"/>
            <a:ext cx="3888432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Перезагруженность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клинических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Недостаточная оснащенность для проведения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научных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</a:p>
          <a:p>
            <a:pPr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разграничений, т.е. повторяемость  учебных программ на  разных уровнях подготовки врача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8917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4041775" cy="504056"/>
          </a:xfrm>
        </p:spPr>
        <p:txBody>
          <a:bodyPr/>
          <a:lstStyle/>
          <a:p>
            <a:r>
              <a:rPr lang="ru-RU" sz="2400" dirty="0" smtClean="0"/>
              <a:t>         Обучающихся</a:t>
            </a:r>
          </a:p>
        </p:txBody>
      </p:sp>
      <p:sp>
        <p:nvSpPr>
          <p:cNvPr id="38918" name="Содержимое 6"/>
          <p:cNvSpPr>
            <a:spLocks noGrp="1"/>
          </p:cNvSpPr>
          <p:nvPr>
            <p:ph sz="quarter" idx="4"/>
          </p:nvPr>
        </p:nvSpPr>
        <p:spPr>
          <a:xfrm>
            <a:off x="4572000" y="2205038"/>
            <a:ext cx="4032448" cy="4492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Превалирование теоретических знаний (из-за преимущества тестирования)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навыков самостоятельной работы с источниками информации и их обработки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навыков применения научных и литературных данных в практической работе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Недостаточное развитие клинического мышления</a:t>
            </a:r>
          </a:p>
          <a:p>
            <a:endParaRPr lang="ru-RU" sz="2000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427538" y="1412875"/>
            <a:ext cx="0" cy="52562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350" y="260350"/>
            <a:ext cx="7740650" cy="1223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 на последипломном уровне в 2012-2013уч.г: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 descr="http://upload.wikimedia.org/wikipedia/ru/e/ed/Logotip_KazN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403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13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5409" y="1988840"/>
            <a:ext cx="6696744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БЛАГОДАРИМ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4266" y="3311477"/>
            <a:ext cx="3672408" cy="127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115616" y="3324177"/>
            <a:ext cx="348816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603781" y="3232056"/>
            <a:ext cx="184243" cy="18424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08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Образовательные программы и специальности последипломного уровня обучения в 2012-2013 </a:t>
            </a:r>
            <a:r>
              <a:rPr lang="ru-RU" sz="2800" b="1" dirty="0" err="1" smtClean="0">
                <a:solidFill>
                  <a:srgbClr val="0070C0"/>
                </a:solidFill>
              </a:rPr>
              <a:t>уч.г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gray">
          <a:xfrm>
            <a:off x="470718" y="2450355"/>
            <a:ext cx="4186129" cy="2073995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2147483647 h 1184"/>
              <a:gd name="T8" fmla="*/ 0 w 2305"/>
              <a:gd name="T9" fmla="*/ 2147483647 h 1184"/>
              <a:gd name="T10" fmla="*/ 2147483647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467762" y="2456114"/>
            <a:ext cx="4178863" cy="48308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2000" b="1" dirty="0"/>
          </a:p>
        </p:txBody>
      </p:sp>
      <p:sp>
        <p:nvSpPr>
          <p:cNvPr id="6149" name="Freeform 5"/>
          <p:cNvSpPr>
            <a:spLocks/>
          </p:cNvSpPr>
          <p:nvPr/>
        </p:nvSpPr>
        <p:spPr bwMode="gray">
          <a:xfrm>
            <a:off x="4593071" y="2456114"/>
            <a:ext cx="4184313" cy="2129368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2147483647 w 2305"/>
              <a:gd name="T7" fmla="*/ 2147483647 h 1184"/>
              <a:gd name="T8" fmla="*/ 2147483647 w 2305"/>
              <a:gd name="T9" fmla="*/ 2147483647 h 1184"/>
              <a:gd name="T10" fmla="*/ 0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 flipH="1">
            <a:off x="4593071" y="2450355"/>
            <a:ext cx="4155448" cy="48308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Freeform 7"/>
          <p:cNvSpPr>
            <a:spLocks/>
          </p:cNvSpPr>
          <p:nvPr/>
        </p:nvSpPr>
        <p:spPr bwMode="gray">
          <a:xfrm>
            <a:off x="467544" y="4401405"/>
            <a:ext cx="4186128" cy="2228365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0 h 1184"/>
              <a:gd name="T8" fmla="*/ 0 w 2305"/>
              <a:gd name="T9" fmla="*/ 2147483647 h 1184"/>
              <a:gd name="T10" fmla="*/ 2147483647 w 2305"/>
              <a:gd name="T11" fmla="*/ 2147483647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gray">
          <a:xfrm>
            <a:off x="4640785" y="4504878"/>
            <a:ext cx="4107733" cy="2124892"/>
          </a:xfrm>
          <a:custGeom>
            <a:avLst/>
            <a:gdLst>
              <a:gd name="T0" fmla="*/ 2147483647 w 2305"/>
              <a:gd name="T1" fmla="*/ 2147483647 h 1185"/>
              <a:gd name="T2" fmla="*/ 2147483647 w 2305"/>
              <a:gd name="T3" fmla="*/ 2147483647 h 1185"/>
              <a:gd name="T4" fmla="*/ 2147483647 w 2305"/>
              <a:gd name="T5" fmla="*/ 0 h 1185"/>
              <a:gd name="T6" fmla="*/ 2147483647 w 2305"/>
              <a:gd name="T7" fmla="*/ 2147483647 h 1185"/>
              <a:gd name="T8" fmla="*/ 2147483647 w 2305"/>
              <a:gd name="T9" fmla="*/ 2147483647 h 1185"/>
              <a:gd name="T10" fmla="*/ 0 w 2305"/>
              <a:gd name="T11" fmla="*/ 2147483647 h 1185"/>
              <a:gd name="T12" fmla="*/ 2147483647 w 2305"/>
              <a:gd name="T13" fmla="*/ 2147483647 h 1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5"/>
              <a:gd name="T23" fmla="*/ 2305 w 2305"/>
              <a:gd name="T24" fmla="*/ 1185 h 1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gray">
          <a:xfrm>
            <a:off x="4946330" y="4398387"/>
            <a:ext cx="3831054" cy="528487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84000">
                <a:srgbClr val="2D2D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520775" y="4426124"/>
            <a:ext cx="3621320" cy="528488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>
            <a:off x="712473" y="2446206"/>
            <a:ext cx="2582506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Интернатура: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gray">
          <a:xfrm>
            <a:off x="686482" y="4453497"/>
            <a:ext cx="2582506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Резидентура: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gray">
          <a:xfrm>
            <a:off x="5720521" y="2456114"/>
            <a:ext cx="268517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Магистратура: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>
            <a:off x="5720521" y="4446823"/>
            <a:ext cx="2824094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Докторантура: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545337" y="2907871"/>
            <a:ext cx="4106219" cy="17667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ГОСО -</a:t>
            </a:r>
            <a:r>
              <a:rPr lang="ru-RU" b="1" dirty="0" smtClean="0">
                <a:solidFill>
                  <a:srgbClr val="0070C0"/>
                </a:solidFill>
              </a:rPr>
              <a:t>2005г.  </a:t>
            </a:r>
            <a:r>
              <a:rPr lang="ru-RU" b="1" dirty="0">
                <a:solidFill>
                  <a:srgbClr val="0070C0"/>
                </a:solidFill>
              </a:rPr>
              <a:t>- 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b="1" dirty="0" smtClean="0"/>
              <a:t>10 специальностей</a:t>
            </a:r>
            <a:endParaRPr lang="ru-RU" b="1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ГОСО -</a:t>
            </a:r>
            <a:r>
              <a:rPr lang="ru-RU" b="1" dirty="0" smtClean="0">
                <a:solidFill>
                  <a:srgbClr val="0070C0"/>
                </a:solidFill>
              </a:rPr>
              <a:t>2006г</a:t>
            </a:r>
            <a:r>
              <a:rPr lang="ru-RU" b="1" dirty="0">
                <a:solidFill>
                  <a:srgbClr val="0070C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     </a:t>
            </a:r>
            <a:r>
              <a:rPr lang="ru-RU" b="1" dirty="0" smtClean="0"/>
              <a:t>2</a:t>
            </a:r>
            <a:r>
              <a:rPr lang="en-US" b="1" dirty="0" smtClean="0"/>
              <a:t> </a:t>
            </a:r>
            <a:r>
              <a:rPr lang="ru-RU" b="1" dirty="0" smtClean="0"/>
              <a:t>специальности </a:t>
            </a:r>
          </a:p>
          <a:p>
            <a:pPr>
              <a:defRPr/>
            </a:pPr>
            <a:r>
              <a:rPr lang="ru-RU" b="1" dirty="0" smtClean="0"/>
              <a:t>(6 направлений</a:t>
            </a:r>
            <a:r>
              <a:rPr lang="kk-KZ" b="1" dirty="0" smtClean="0"/>
              <a:t>)</a:t>
            </a:r>
            <a:endParaRPr lang="en-US" b="1" dirty="0"/>
          </a:p>
          <a:p>
            <a:pPr eaLnBrk="0" hangingPunct="0">
              <a:lnSpc>
                <a:spcPct val="110000"/>
              </a:lnSpc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gray">
          <a:xfrm>
            <a:off x="5473389" y="3131884"/>
            <a:ext cx="3071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</a:rPr>
              <a:t>  ГОСО </a:t>
            </a:r>
            <a:r>
              <a:rPr lang="ru-RU" sz="2000" b="1" dirty="0" smtClean="0">
                <a:solidFill>
                  <a:srgbClr val="0070C0"/>
                </a:solidFill>
              </a:rPr>
              <a:t> - 2009г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/>
              <a:t>– </a:t>
            </a:r>
          </a:p>
          <a:p>
            <a:r>
              <a:rPr lang="ru-RU" sz="2000" b="1" dirty="0" smtClean="0"/>
              <a:t>7 </a:t>
            </a:r>
            <a:r>
              <a:rPr lang="ru-RU" sz="2000" b="1" dirty="0"/>
              <a:t>специальностей</a:t>
            </a:r>
          </a:p>
        </p:txBody>
      </p:sp>
      <p:sp>
        <p:nvSpPr>
          <p:cNvPr id="6161" name="Text Box 26"/>
          <p:cNvSpPr txBox="1">
            <a:spLocks noChangeArrowheads="1"/>
          </p:cNvSpPr>
          <p:nvPr/>
        </p:nvSpPr>
        <p:spPr bwMode="gray">
          <a:xfrm>
            <a:off x="561487" y="5297661"/>
            <a:ext cx="3835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ГОСО - 2009г. </a:t>
            </a:r>
            <a:r>
              <a:rPr lang="ru-RU" sz="2400" b="1" dirty="0" smtClean="0"/>
              <a:t>– </a:t>
            </a:r>
          </a:p>
          <a:p>
            <a:pPr marL="0" indent="0" eaLnBrk="1" hangingPunct="1"/>
            <a:r>
              <a:rPr lang="ru-RU" sz="2400" b="1" dirty="0" smtClean="0"/>
              <a:t>31 специальность</a:t>
            </a:r>
            <a:endParaRPr lang="ru-RU" sz="2000" b="1" dirty="0"/>
          </a:p>
        </p:txBody>
      </p:sp>
      <p:sp>
        <p:nvSpPr>
          <p:cNvPr id="6162" name="Text Box 27"/>
          <p:cNvSpPr txBox="1">
            <a:spLocks noChangeArrowheads="1"/>
          </p:cNvSpPr>
          <p:nvPr/>
        </p:nvSpPr>
        <p:spPr bwMode="gray">
          <a:xfrm>
            <a:off x="4991290" y="5299687"/>
            <a:ext cx="3835622" cy="10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ГОСО - </a:t>
            </a:r>
            <a:r>
              <a:rPr lang="ru-RU" sz="2400" b="1" dirty="0">
                <a:solidFill>
                  <a:srgbClr val="0070C0"/>
                </a:solidFill>
              </a:rPr>
              <a:t>2009г. </a:t>
            </a:r>
            <a:r>
              <a:rPr lang="ru-RU" sz="2400" b="1" dirty="0"/>
              <a:t>– </a:t>
            </a:r>
          </a:p>
          <a:p>
            <a:pPr marL="0" lvl="2"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sz="2400" b="1" dirty="0" smtClean="0"/>
              <a:t>3 </a:t>
            </a:r>
            <a:r>
              <a:rPr lang="ru-RU" sz="2400" b="1" dirty="0"/>
              <a:t>специальности </a:t>
            </a:r>
          </a:p>
          <a:p>
            <a:pPr algn="r" eaLnBrk="1" hangingPunct="1">
              <a:lnSpc>
                <a:spcPct val="6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163" name="Group 35"/>
          <p:cNvGrpSpPr>
            <a:grpSpLocks/>
          </p:cNvGrpSpPr>
          <p:nvPr/>
        </p:nvGrpSpPr>
        <p:grpSpPr bwMode="auto">
          <a:xfrm>
            <a:off x="3548315" y="3428175"/>
            <a:ext cx="1925074" cy="1925074"/>
            <a:chOff x="2350" y="2010"/>
            <a:chExt cx="1060" cy="1060"/>
          </a:xfrm>
        </p:grpSpPr>
        <p:sp>
          <p:nvSpPr>
            <p:cNvPr id="6165" name="Oval 29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6" name="Group 30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6168" name="Picture 31" descr="circuler_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9" name="Oval 3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170" name="Picture 33" descr="Picture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67" name="Picture 3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0" descr="C:\Documents and Settings\Администратор\Рабочий стол\777\logo_fin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 l="-1057" r="56750"/>
          <a:stretch>
            <a:fillRect/>
          </a:stretch>
        </p:blipFill>
        <p:spPr bwMode="auto">
          <a:xfrm>
            <a:off x="3643265" y="3532450"/>
            <a:ext cx="1730655" cy="1739828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0701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764704"/>
            <a:ext cx="8136904" cy="64239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Выпуск контингента последипломного и послевузовского этапа в  2012-2013 </a:t>
            </a:r>
            <a:r>
              <a:rPr lang="ru-RU" sz="3000" b="1" dirty="0" err="1" smtClean="0">
                <a:solidFill>
                  <a:srgbClr val="0070C0"/>
                </a:solidFill>
              </a:rPr>
              <a:t>уч.г</a:t>
            </a:r>
            <a:r>
              <a:rPr lang="ru-RU" sz="3000" b="1" dirty="0" smtClean="0">
                <a:solidFill>
                  <a:srgbClr val="0070C0"/>
                </a:solidFill>
              </a:rPr>
              <a:t>.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267744" y="2233318"/>
            <a:ext cx="4752528" cy="1224136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1369</a:t>
            </a:r>
            <a:r>
              <a:rPr lang="ru-RU" dirty="0" smtClean="0"/>
              <a:t>  </a:t>
            </a:r>
            <a:r>
              <a:rPr lang="ru-RU" sz="3600" dirty="0" smtClean="0"/>
              <a:t>выпускников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83" y="4283959"/>
            <a:ext cx="2880320" cy="1260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Интернатура</a:t>
            </a:r>
            <a:r>
              <a:rPr lang="ru-RU" sz="2800" b="1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4252429"/>
            <a:ext cx="2736304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Резидентура</a:t>
            </a:r>
            <a:r>
              <a:rPr lang="ru-RU" sz="2400" i="1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98658" y="4221087"/>
            <a:ext cx="2987824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Магистратура</a:t>
            </a:r>
            <a:r>
              <a:rPr lang="ru-RU" sz="2400" i="1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835696" y="3320389"/>
            <a:ext cx="2736304" cy="857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72000" y="3347990"/>
            <a:ext cx="0" cy="873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35007" y="3304437"/>
            <a:ext cx="2727303" cy="873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9576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488832" cy="100811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Выпуск и распределение клиницистов 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в 2012-2013 </a:t>
            </a:r>
            <a:r>
              <a:rPr lang="ru-RU" sz="2600" b="1" dirty="0" err="1" smtClean="0">
                <a:solidFill>
                  <a:srgbClr val="0070C0"/>
                </a:solidFill>
              </a:rPr>
              <a:t>уч.г</a:t>
            </a:r>
            <a:r>
              <a:rPr lang="ru-RU" sz="2600" b="1" dirty="0" smtClean="0">
                <a:solidFill>
                  <a:srgbClr val="0070C0"/>
                </a:solidFill>
              </a:rPr>
              <a:t>. </a:t>
            </a:r>
            <a:r>
              <a:rPr lang="kk-KZ" sz="2600" b="1" dirty="0" smtClean="0">
                <a:solidFill>
                  <a:srgbClr val="0070C0"/>
                </a:solidFill>
              </a:rPr>
              <a:t>(</a:t>
            </a:r>
            <a:r>
              <a:rPr lang="ru-RU" sz="2600" b="1" dirty="0" smtClean="0">
                <a:solidFill>
                  <a:srgbClr val="0070C0"/>
                </a:solidFill>
              </a:rPr>
              <a:t>ГОСО – 2005г)</a:t>
            </a:r>
            <a:endParaRPr lang="ru-RU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45942665"/>
              </p:ext>
            </p:extLst>
          </p:nvPr>
        </p:nvGraphicFramePr>
        <p:xfrm>
          <a:off x="0" y="1844823"/>
          <a:ext cx="4572000" cy="501317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71095"/>
                <a:gridCol w="1000905"/>
              </a:tblGrid>
              <a:tr h="6505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Специальности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Терапия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273</a:t>
                      </a:r>
                      <a:endParaRPr lang="ru-RU" dirty="0"/>
                    </a:p>
                  </a:txBody>
                  <a:tcPr marL="72087" marR="72087"/>
                </a:tc>
              </a:tr>
              <a:tr h="55232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Акушерство и гинекология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Хирургия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ВОП (лечебное дело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144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ВОП педиатрия</a:t>
                      </a:r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Педиатрия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Детская хирургия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Узкие специальности</a:t>
                      </a:r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Стоматология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 marL="72087" marR="72087"/>
                </a:tc>
              </a:tr>
              <a:tr h="3717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Резидентура</a:t>
                      </a:r>
                      <a:endParaRPr lang="ru-RU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 marL="72087" marR="72087"/>
                </a:tc>
              </a:tr>
              <a:tr h="464671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ru-RU" sz="2400" dirty="0" smtClean="0"/>
                        <a:t>ВСЕГО:</a:t>
                      </a:r>
                      <a:endParaRPr lang="ru-RU" sz="2400" b="1" dirty="0"/>
                    </a:p>
                  </a:txBody>
                  <a:tcPr marL="72087" marR="72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1013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72087" marR="72087"/>
                </a:tc>
              </a:tr>
            </a:tbl>
          </a:graphicData>
        </a:graphic>
      </p:graphicFrame>
      <p:pic>
        <p:nvPicPr>
          <p:cNvPr id="1026" name="Picture 2" descr="D:\Anisa\Downloads\MP9004227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20877" y="3171825"/>
            <a:ext cx="3686175" cy="368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 rot="20866687">
            <a:off x="4949678" y="1597555"/>
            <a:ext cx="4017262" cy="2154706"/>
          </a:xfrm>
          <a:prstGeom prst="horizontalScroll">
            <a:avLst>
              <a:gd name="adj" fmla="val 1604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Распределены по ЛПУ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80 %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20 %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свободное  трудоустройство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70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92825268"/>
              </p:ext>
            </p:extLst>
          </p:nvPr>
        </p:nvGraphicFramePr>
        <p:xfrm>
          <a:off x="4680" y="1988840"/>
          <a:ext cx="9144000" cy="48691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03386"/>
                <a:gridCol w="3316585"/>
                <a:gridCol w="2817435"/>
                <a:gridCol w="2306594"/>
              </a:tblGrid>
              <a:tr h="1030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№ п/п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Специальности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Распределены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Свободное распределение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93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1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>
                          <a:effectLst/>
                        </a:rPr>
                        <a:t>Лечебное дело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23%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93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2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>
                          <a:effectLst/>
                        </a:rPr>
                        <a:t>Педиатрия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82%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18%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93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3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>
                          <a:effectLst/>
                        </a:rPr>
                        <a:t>Стоматология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</a:rPr>
                        <a:t>71%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29%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83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effectLst/>
                        </a:rPr>
                        <a:t>4</a:t>
                      </a:r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>
                          <a:effectLst/>
                        </a:rPr>
                        <a:t>Узкие специальности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97%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93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5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>
                          <a:effectLst/>
                        </a:rPr>
                        <a:t>Резидентура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25%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00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</a:rPr>
                        <a:t>6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>
                          <a:effectLst/>
                        </a:rPr>
                        <a:t>Магистратура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79%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21%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782121"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1" u="none" strike="noStrike" dirty="0" smtClean="0">
                          <a:effectLst/>
                        </a:rPr>
                        <a:t>ВСЕГО: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 smtClean="0">
                          <a:effectLst/>
                        </a:rPr>
                        <a:t>100</a:t>
                      </a:r>
                      <a:r>
                        <a:rPr lang="ru-RU" sz="3200" b="1" u="none" strike="noStrike" baseline="0" dirty="0" smtClean="0">
                          <a:effectLst/>
                        </a:rPr>
                        <a:t> %</a:t>
                      </a:r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552867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Распределение выпускников </a:t>
            </a:r>
            <a:r>
              <a:rPr lang="ru-RU" sz="2800" b="1" dirty="0" smtClean="0">
                <a:solidFill>
                  <a:srgbClr val="0070C0"/>
                </a:solidFill>
              </a:rPr>
              <a:t>(в т.ч. </a:t>
            </a:r>
          </a:p>
          <a:p>
            <a:pPr algn="ctr"/>
            <a:r>
              <a:rPr sz="2800" b="1" smtClean="0">
                <a:solidFill>
                  <a:srgbClr val="0070C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 магистратура) последипломного обучения в 2012-2013 </a:t>
            </a:r>
            <a:r>
              <a:rPr lang="ru-RU" sz="2800" b="1" dirty="0" err="1" smtClean="0">
                <a:solidFill>
                  <a:srgbClr val="0070C0"/>
                </a:solidFill>
              </a:rPr>
              <a:t>уч.г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547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173" y="476672"/>
            <a:ext cx="7679227" cy="1031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География распределенных выпускников в 2012-2013 </a:t>
            </a:r>
            <a:r>
              <a:rPr lang="ru-RU" sz="2800" b="1" dirty="0" err="1" smtClean="0">
                <a:solidFill>
                  <a:srgbClr val="0070C0"/>
                </a:solidFill>
              </a:rPr>
              <a:t>уч.г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http://geoo.ucoz.kz/_pu/1/5064166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1738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348068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7565" y="2977160"/>
            <a:ext cx="47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1585" y="39423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1949" y="299695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3997" y="206084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0675" y="32285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902" y="3648500"/>
            <a:ext cx="55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8043" y="54731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58112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7644" y="4127014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355095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49504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1837" y="2746328"/>
            <a:ext cx="60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458112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252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8085" y="528504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>
                <a:solidFill>
                  <a:srgbClr val="C00000"/>
                </a:solidFill>
              </a:rPr>
              <a:t>363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503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4316748"/>
              </p:ext>
            </p:extLst>
          </p:nvPr>
        </p:nvGraphicFramePr>
        <p:xfrm>
          <a:off x="0" y="1556792"/>
          <a:ext cx="47525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8340191"/>
              </p:ext>
            </p:extLst>
          </p:nvPr>
        </p:nvGraphicFramePr>
        <p:xfrm>
          <a:off x="4932040" y="1412776"/>
          <a:ext cx="4104456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0517760"/>
              </p:ext>
            </p:extLst>
          </p:nvPr>
        </p:nvGraphicFramePr>
        <p:xfrm>
          <a:off x="2483768" y="4581128"/>
          <a:ext cx="6660232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3" y="476672"/>
            <a:ext cx="773619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Распределение выпускников по курируемым областям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620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Мониторинг процесса распределения выпускников за 2010-2013 </a:t>
            </a:r>
            <a:r>
              <a:rPr lang="ru-RU" sz="2800" b="1" dirty="0" err="1" smtClean="0"/>
              <a:t>уч.г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1813498"/>
              </p:ext>
            </p:extLst>
          </p:nvPr>
        </p:nvGraphicFramePr>
        <p:xfrm>
          <a:off x="655636" y="2204864"/>
          <a:ext cx="802081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reeform 8"/>
          <p:cNvSpPr>
            <a:spLocks/>
          </p:cNvSpPr>
          <p:nvPr/>
        </p:nvSpPr>
        <p:spPr bwMode="gray">
          <a:xfrm rot="10800000">
            <a:off x="2987824" y="1628800"/>
            <a:ext cx="3888432" cy="2251075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646</Words>
  <Application>Microsoft Office PowerPoint</Application>
  <PresentationFormat>Экран (4:3)</PresentationFormat>
  <Paragraphs>257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Подготовка профессиональных медицинских кадров в  КазНМУ им. С.Д.Асфендиярова </vt:lpstr>
      <vt:lpstr>Слайд 2</vt:lpstr>
      <vt:lpstr>Образовательные программы и специальности последипломного уровня обучения в 2012-2013 уч.г.</vt:lpstr>
      <vt:lpstr>Выпуск контингента последипломного и послевузовского этапа в  2012-2013 уч.г.</vt:lpstr>
      <vt:lpstr>Выпуск и распределение клиницистов  в 2012-2013 уч.г. (ГОСО – 2005г)</vt:lpstr>
      <vt:lpstr>Слайд 6</vt:lpstr>
      <vt:lpstr>География распределенных выпускников в 2012-2013 уч.г. </vt:lpstr>
      <vt:lpstr>Распределение выпускников по курируемым областям</vt:lpstr>
      <vt:lpstr>Мониторинг процесса распределения выпускников за 2010-2013 уч.г.</vt:lpstr>
      <vt:lpstr>Потребность в медицинских кадрах по РК</vt:lpstr>
      <vt:lpstr>Потребность в медицинских кадрах по курируемым областям</vt:lpstr>
      <vt:lpstr>Слайд 12</vt:lpstr>
      <vt:lpstr>Потребность и распределение по специальностям по г.Алматы в 2012-2013г.</vt:lpstr>
      <vt:lpstr> Образовательные программы и специальности последипломного уровня обучения  на2013-2014 уч.г.</vt:lpstr>
      <vt:lpstr>Слайд 15</vt:lpstr>
      <vt:lpstr>Слайд 16</vt:lpstr>
      <vt:lpstr>Слайд 17</vt:lpstr>
      <vt:lpstr>Задачи на 2013-2014уч.г. </vt:lpstr>
      <vt:lpstr>Вопросы, требующие решения:</vt:lpstr>
      <vt:lpstr>БЛАГОДАРИМ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2013-08-22T05:02:53Z</dcterms:created>
  <dcterms:modified xsi:type="dcterms:W3CDTF">2013-08-29T03:01:11Z</dcterms:modified>
</cp:coreProperties>
</file>