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85" r:id="rId3"/>
    <p:sldId id="297" r:id="rId4"/>
    <p:sldId id="288" r:id="rId5"/>
    <p:sldId id="286" r:id="rId6"/>
    <p:sldId id="287" r:id="rId7"/>
    <p:sldId id="295" r:id="rId8"/>
    <p:sldId id="296" r:id="rId9"/>
    <p:sldId id="290" r:id="rId10"/>
    <p:sldId id="291" r:id="rId11"/>
    <p:sldId id="299" r:id="rId12"/>
    <p:sldId id="298" r:id="rId13"/>
    <p:sldId id="300" r:id="rId14"/>
    <p:sldId id="301" r:id="rId15"/>
    <p:sldId id="30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D8E1"/>
    <a:srgbClr val="0E39F2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4017E-992E-4C89-96FA-B4089551521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DFFDEE-6432-4E28-B363-D24531723712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bg1"/>
              </a:solidFill>
            </a:rPr>
            <a:t>Инструктивное письмо № 6 «По  разработке учебно-методической документации на кафедрах  медицинских и фармацевтических вузов РК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bg1"/>
              </a:solidFill>
            </a:rPr>
            <a:t>ГОСО – 2006», Астана 2007</a:t>
          </a:r>
          <a:endParaRPr lang="ru-RU" sz="2400" b="1" i="0" spc="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B89EFE8-139D-46F8-80A2-1FFE8F1AC03D}" type="parTrans" cxnId="{F615FA7D-CECB-428A-8406-5EED1B33990B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E36FBE-E32F-4B28-A372-7A1D4BC5914E}" type="sibTrans" cxnId="{F615FA7D-CECB-428A-8406-5EED1B33990B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1A0B20-7F97-45DD-A71D-469B3F692D9F}">
      <dgm:prSet phldrT="[Текст]" custT="1"/>
      <dgm:spPr/>
      <dgm:t>
        <a:bodyPr/>
        <a:lstStyle/>
        <a:p>
          <a:r>
            <a:rPr lang="ru-RU" sz="2400" b="1" dirty="0" smtClean="0"/>
            <a:t>Документированная процедура качества: управление документацией (утверждена приказом ректора </a:t>
          </a:r>
          <a:r>
            <a:rPr lang="ru-RU" sz="2400" b="1" dirty="0" err="1" smtClean="0"/>
            <a:t>КазНМУ</a:t>
          </a:r>
          <a:r>
            <a:rPr lang="ru-RU" sz="2400" b="1" dirty="0" smtClean="0"/>
            <a:t> № 360 от 21.06.2010г.</a:t>
          </a:r>
          <a:endParaRPr lang="ru-RU" sz="2400" b="1" i="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0E4A9E-5D63-4D49-A047-01AE5096A52E}" type="parTrans" cxnId="{4C69A5A1-BFC5-48AF-98BA-A332DD4E8931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9C525B-76A8-463E-8D1D-F52B683C2E2B}" type="sibTrans" cxnId="{4C69A5A1-BFC5-48AF-98BA-A332DD4E8931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D51D06B-5062-46F6-9B9A-80889982408C}">
      <dgm:prSet phldrT="[Текст]" custT="1"/>
      <dgm:spPr/>
      <dgm:t>
        <a:bodyPr/>
        <a:lstStyle/>
        <a:p>
          <a:endParaRPr lang="ru-RU" sz="1800" b="1" i="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4F1DCA0-AD4F-45C8-8DC9-65CEACDE37F1}" type="sibTrans" cxnId="{07827ADC-C426-4A06-BB1F-A7218184CCCD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B16E6D4-4545-4683-B55D-B06C1BF9B8AC}" type="parTrans" cxnId="{07827ADC-C426-4A06-BB1F-A7218184CCCD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27386A1-E35A-46CB-96A2-95136F0E3DEA}" type="pres">
      <dgm:prSet presAssocID="{AD74017E-992E-4C89-96FA-B408955152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C1F323-C40E-4706-9316-25AAEDDBF73B}" type="pres">
      <dgm:prSet presAssocID="{3CDFFDEE-6432-4E28-B363-D24531723712}" presName="parentLin" presStyleCnt="0"/>
      <dgm:spPr/>
    </dgm:pt>
    <dgm:pt modelId="{DE37A1B9-A494-4339-ACDE-9A3672DE5693}" type="pres">
      <dgm:prSet presAssocID="{3CDFFDEE-6432-4E28-B363-D245317237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3DB67E-1A68-4F63-9520-2BA14B3CA27E}" type="pres">
      <dgm:prSet presAssocID="{3CDFFDEE-6432-4E28-B363-D24531723712}" presName="parentText" presStyleLbl="node1" presStyleIdx="0" presStyleCnt="3" custScaleX="150191" custScaleY="302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15312-311D-4128-AD4D-2A890782E07F}" type="pres">
      <dgm:prSet presAssocID="{3CDFFDEE-6432-4E28-B363-D24531723712}" presName="negativeSpace" presStyleCnt="0"/>
      <dgm:spPr/>
    </dgm:pt>
    <dgm:pt modelId="{008A0091-E703-4495-9E02-0AAE613A1010}" type="pres">
      <dgm:prSet presAssocID="{3CDFFDEE-6432-4E28-B363-D24531723712}" presName="childText" presStyleLbl="conFgAcc1" presStyleIdx="0" presStyleCnt="3" custLinFactNeighborY="18893">
        <dgm:presLayoutVars>
          <dgm:bulletEnabled val="1"/>
        </dgm:presLayoutVars>
      </dgm:prSet>
      <dgm:spPr/>
    </dgm:pt>
    <dgm:pt modelId="{AE2CFA39-4442-404D-84C7-75124250198A}" type="pres">
      <dgm:prSet presAssocID="{ABE36FBE-E32F-4B28-A372-7A1D4BC5914E}" presName="spaceBetweenRectangles" presStyleCnt="0"/>
      <dgm:spPr/>
    </dgm:pt>
    <dgm:pt modelId="{75C59EF1-9E5A-4E0B-9576-015B28535464}" type="pres">
      <dgm:prSet presAssocID="{8D51D06B-5062-46F6-9B9A-80889982408C}" presName="parentLin" presStyleCnt="0"/>
      <dgm:spPr/>
    </dgm:pt>
    <dgm:pt modelId="{BB8B8C7C-BCF6-42B2-AE60-7D835A20CDE3}" type="pres">
      <dgm:prSet presAssocID="{8D51D06B-5062-46F6-9B9A-8088998240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7660219-1578-4F5A-A0BA-02D386D76B53}" type="pres">
      <dgm:prSet presAssocID="{8D51D06B-5062-46F6-9B9A-80889982408C}" presName="parentText" presStyleLbl="node1" presStyleIdx="1" presStyleCnt="3" custFlipVert="1" custScaleX="2169" custScaleY="8480" custLinFactX="117268" custLinFactY="-20369" custLinFactNeighborX="2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7C35A-02F8-42C5-B777-6B74E09D0B01}" type="pres">
      <dgm:prSet presAssocID="{8D51D06B-5062-46F6-9B9A-80889982408C}" presName="negativeSpace" presStyleCnt="0"/>
      <dgm:spPr/>
    </dgm:pt>
    <dgm:pt modelId="{3EAA361B-FC50-479E-B1A0-89AD590AC528}" type="pres">
      <dgm:prSet presAssocID="{8D51D06B-5062-46F6-9B9A-80889982408C}" presName="childText" presStyleLbl="conFgAcc1" presStyleIdx="1" presStyleCnt="3" custLinFactNeighborX="971" custLinFactNeighborY="9934">
        <dgm:presLayoutVars>
          <dgm:bulletEnabled val="1"/>
        </dgm:presLayoutVars>
      </dgm:prSet>
      <dgm:spPr/>
    </dgm:pt>
    <dgm:pt modelId="{9FFFD4A0-47DE-4D7B-BF98-BF4435E30437}" type="pres">
      <dgm:prSet presAssocID="{74F1DCA0-AD4F-45C8-8DC9-65CEACDE37F1}" presName="spaceBetweenRectangles" presStyleCnt="0"/>
      <dgm:spPr/>
    </dgm:pt>
    <dgm:pt modelId="{63AA1E25-844E-4F67-99D2-1E90ECD9F113}" type="pres">
      <dgm:prSet presAssocID="{EC1A0B20-7F97-45DD-A71D-469B3F692D9F}" presName="parentLin" presStyleCnt="0"/>
      <dgm:spPr/>
    </dgm:pt>
    <dgm:pt modelId="{41FEB93A-FF29-4ECC-9C56-7401BE11B78B}" type="pres">
      <dgm:prSet presAssocID="{EC1A0B20-7F97-45DD-A71D-469B3F692D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C2CBAAA-3F78-4491-8AA4-B69417327628}" type="pres">
      <dgm:prSet presAssocID="{EC1A0B20-7F97-45DD-A71D-469B3F692D9F}" presName="parentText" presStyleLbl="node1" presStyleIdx="2" presStyleCnt="3" custScaleX="142997" custScaleY="241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67F16-F9E1-49BA-856C-17728932ECD0}" type="pres">
      <dgm:prSet presAssocID="{EC1A0B20-7F97-45DD-A71D-469B3F692D9F}" presName="negativeSpace" presStyleCnt="0"/>
      <dgm:spPr/>
    </dgm:pt>
    <dgm:pt modelId="{C0D778A1-37E5-4A11-8758-AD6F0B475E74}" type="pres">
      <dgm:prSet presAssocID="{EC1A0B20-7F97-45DD-A71D-469B3F692D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90E850-6363-4C2E-98C2-30A2C54C997F}" type="presOf" srcId="{EC1A0B20-7F97-45DD-A71D-469B3F692D9F}" destId="{41FEB93A-FF29-4ECC-9C56-7401BE11B78B}" srcOrd="0" destOrd="0" presId="urn:microsoft.com/office/officeart/2005/8/layout/list1"/>
    <dgm:cxn modelId="{CA0A611E-39B3-4B86-8909-A364DCA9096F}" type="presOf" srcId="{AD74017E-992E-4C89-96FA-B40895515212}" destId="{927386A1-E35A-46CB-96A2-95136F0E3DEA}" srcOrd="0" destOrd="0" presId="urn:microsoft.com/office/officeart/2005/8/layout/list1"/>
    <dgm:cxn modelId="{F615FA7D-CECB-428A-8406-5EED1B33990B}" srcId="{AD74017E-992E-4C89-96FA-B40895515212}" destId="{3CDFFDEE-6432-4E28-B363-D24531723712}" srcOrd="0" destOrd="0" parTransId="{3B89EFE8-139D-46F8-80A2-1FFE8F1AC03D}" sibTransId="{ABE36FBE-E32F-4B28-A372-7A1D4BC5914E}"/>
    <dgm:cxn modelId="{61601AC3-29F7-431E-822B-0B222F470A2B}" type="presOf" srcId="{8D51D06B-5062-46F6-9B9A-80889982408C}" destId="{67660219-1578-4F5A-A0BA-02D386D76B53}" srcOrd="1" destOrd="0" presId="urn:microsoft.com/office/officeart/2005/8/layout/list1"/>
    <dgm:cxn modelId="{5096E2A7-B37E-42B4-B55A-D6A8332237BC}" type="presOf" srcId="{8D51D06B-5062-46F6-9B9A-80889982408C}" destId="{BB8B8C7C-BCF6-42B2-AE60-7D835A20CDE3}" srcOrd="0" destOrd="0" presId="urn:microsoft.com/office/officeart/2005/8/layout/list1"/>
    <dgm:cxn modelId="{A2191D53-22F2-4E6D-B128-67406477FECB}" type="presOf" srcId="{EC1A0B20-7F97-45DD-A71D-469B3F692D9F}" destId="{BC2CBAAA-3F78-4491-8AA4-B69417327628}" srcOrd="1" destOrd="0" presId="urn:microsoft.com/office/officeart/2005/8/layout/list1"/>
    <dgm:cxn modelId="{5EEA9D8D-0E9F-40AB-B035-887DBC9444D8}" type="presOf" srcId="{3CDFFDEE-6432-4E28-B363-D24531723712}" destId="{773DB67E-1A68-4F63-9520-2BA14B3CA27E}" srcOrd="1" destOrd="0" presId="urn:microsoft.com/office/officeart/2005/8/layout/list1"/>
    <dgm:cxn modelId="{22DD6C5E-5ECB-4FDB-BED3-61A7B86AA49A}" type="presOf" srcId="{3CDFFDEE-6432-4E28-B363-D24531723712}" destId="{DE37A1B9-A494-4339-ACDE-9A3672DE5693}" srcOrd="0" destOrd="0" presId="urn:microsoft.com/office/officeart/2005/8/layout/list1"/>
    <dgm:cxn modelId="{07827ADC-C426-4A06-BB1F-A7218184CCCD}" srcId="{AD74017E-992E-4C89-96FA-B40895515212}" destId="{8D51D06B-5062-46F6-9B9A-80889982408C}" srcOrd="1" destOrd="0" parTransId="{CB16E6D4-4545-4683-B55D-B06C1BF9B8AC}" sibTransId="{74F1DCA0-AD4F-45C8-8DC9-65CEACDE37F1}"/>
    <dgm:cxn modelId="{4C69A5A1-BFC5-48AF-98BA-A332DD4E8931}" srcId="{AD74017E-992E-4C89-96FA-B40895515212}" destId="{EC1A0B20-7F97-45DD-A71D-469B3F692D9F}" srcOrd="2" destOrd="0" parTransId="{460E4A9E-5D63-4D49-A047-01AE5096A52E}" sibTransId="{389C525B-76A8-463E-8D1D-F52B683C2E2B}"/>
    <dgm:cxn modelId="{86EAA83D-076D-4D77-A989-6CA8E9C3B408}" type="presParOf" srcId="{927386A1-E35A-46CB-96A2-95136F0E3DEA}" destId="{1DC1F323-C40E-4706-9316-25AAEDDBF73B}" srcOrd="0" destOrd="0" presId="urn:microsoft.com/office/officeart/2005/8/layout/list1"/>
    <dgm:cxn modelId="{A6177761-91BE-4D47-BFE6-AD3A2CD1C1D7}" type="presParOf" srcId="{1DC1F323-C40E-4706-9316-25AAEDDBF73B}" destId="{DE37A1B9-A494-4339-ACDE-9A3672DE5693}" srcOrd="0" destOrd="0" presId="urn:microsoft.com/office/officeart/2005/8/layout/list1"/>
    <dgm:cxn modelId="{C6F51800-618E-4A28-B93B-F938B578CF8F}" type="presParOf" srcId="{1DC1F323-C40E-4706-9316-25AAEDDBF73B}" destId="{773DB67E-1A68-4F63-9520-2BA14B3CA27E}" srcOrd="1" destOrd="0" presId="urn:microsoft.com/office/officeart/2005/8/layout/list1"/>
    <dgm:cxn modelId="{130C0ADA-ED19-49A7-BFA4-35E6333933D6}" type="presParOf" srcId="{927386A1-E35A-46CB-96A2-95136F0E3DEA}" destId="{C2B15312-311D-4128-AD4D-2A890782E07F}" srcOrd="1" destOrd="0" presId="urn:microsoft.com/office/officeart/2005/8/layout/list1"/>
    <dgm:cxn modelId="{7B59E212-8035-4BF0-8911-0C38E7C323DC}" type="presParOf" srcId="{927386A1-E35A-46CB-96A2-95136F0E3DEA}" destId="{008A0091-E703-4495-9E02-0AAE613A1010}" srcOrd="2" destOrd="0" presId="urn:microsoft.com/office/officeart/2005/8/layout/list1"/>
    <dgm:cxn modelId="{FC809DB4-1D56-4344-B24A-1581B0744585}" type="presParOf" srcId="{927386A1-E35A-46CB-96A2-95136F0E3DEA}" destId="{AE2CFA39-4442-404D-84C7-75124250198A}" srcOrd="3" destOrd="0" presId="urn:microsoft.com/office/officeart/2005/8/layout/list1"/>
    <dgm:cxn modelId="{FDBBF207-0E2A-4939-B149-2CB38CF133F7}" type="presParOf" srcId="{927386A1-E35A-46CB-96A2-95136F0E3DEA}" destId="{75C59EF1-9E5A-4E0B-9576-015B28535464}" srcOrd="4" destOrd="0" presId="urn:microsoft.com/office/officeart/2005/8/layout/list1"/>
    <dgm:cxn modelId="{81303FD3-D71E-41C0-8A00-7124B7812331}" type="presParOf" srcId="{75C59EF1-9E5A-4E0B-9576-015B28535464}" destId="{BB8B8C7C-BCF6-42B2-AE60-7D835A20CDE3}" srcOrd="0" destOrd="0" presId="urn:microsoft.com/office/officeart/2005/8/layout/list1"/>
    <dgm:cxn modelId="{AC4036F5-55F7-448A-B118-E19FED29B64C}" type="presParOf" srcId="{75C59EF1-9E5A-4E0B-9576-015B28535464}" destId="{67660219-1578-4F5A-A0BA-02D386D76B53}" srcOrd="1" destOrd="0" presId="urn:microsoft.com/office/officeart/2005/8/layout/list1"/>
    <dgm:cxn modelId="{02863120-0452-4081-88BA-6D9D88C8F462}" type="presParOf" srcId="{927386A1-E35A-46CB-96A2-95136F0E3DEA}" destId="{C177C35A-02F8-42C5-B777-6B74E09D0B01}" srcOrd="5" destOrd="0" presId="urn:microsoft.com/office/officeart/2005/8/layout/list1"/>
    <dgm:cxn modelId="{E789F365-A2F6-4139-BC07-52B141EC6AE3}" type="presParOf" srcId="{927386A1-E35A-46CB-96A2-95136F0E3DEA}" destId="{3EAA361B-FC50-479E-B1A0-89AD590AC528}" srcOrd="6" destOrd="0" presId="urn:microsoft.com/office/officeart/2005/8/layout/list1"/>
    <dgm:cxn modelId="{72DB00DD-A5F3-4A6D-A4D1-E3DAA90E7862}" type="presParOf" srcId="{927386A1-E35A-46CB-96A2-95136F0E3DEA}" destId="{9FFFD4A0-47DE-4D7B-BF98-BF4435E30437}" srcOrd="7" destOrd="0" presId="urn:microsoft.com/office/officeart/2005/8/layout/list1"/>
    <dgm:cxn modelId="{7DB318F7-F8EA-4B4B-86D5-4081352193FC}" type="presParOf" srcId="{927386A1-E35A-46CB-96A2-95136F0E3DEA}" destId="{63AA1E25-844E-4F67-99D2-1E90ECD9F113}" srcOrd="8" destOrd="0" presId="urn:microsoft.com/office/officeart/2005/8/layout/list1"/>
    <dgm:cxn modelId="{4FD50A63-A7F8-49D1-9A3A-7415EC036F08}" type="presParOf" srcId="{63AA1E25-844E-4F67-99D2-1E90ECD9F113}" destId="{41FEB93A-FF29-4ECC-9C56-7401BE11B78B}" srcOrd="0" destOrd="0" presId="urn:microsoft.com/office/officeart/2005/8/layout/list1"/>
    <dgm:cxn modelId="{D87F3384-2EB7-4238-8CA0-306720437AD9}" type="presParOf" srcId="{63AA1E25-844E-4F67-99D2-1E90ECD9F113}" destId="{BC2CBAAA-3F78-4491-8AA4-B69417327628}" srcOrd="1" destOrd="0" presId="urn:microsoft.com/office/officeart/2005/8/layout/list1"/>
    <dgm:cxn modelId="{666F5474-5E1C-4333-8D8B-5611F1D925A0}" type="presParOf" srcId="{927386A1-E35A-46CB-96A2-95136F0E3DEA}" destId="{5D767F16-F9E1-49BA-856C-17728932ECD0}" srcOrd="9" destOrd="0" presId="urn:microsoft.com/office/officeart/2005/8/layout/list1"/>
    <dgm:cxn modelId="{84AEE289-D55D-4023-8654-E5A324060F2C}" type="presParOf" srcId="{927386A1-E35A-46CB-96A2-95136F0E3DEA}" destId="{C0D778A1-37E5-4A11-8758-AD6F0B475E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788E3-30D4-46E6-AAC7-EE13CFC935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FD63FB-F1B4-4EED-A1CD-A4ECA0B0ED98}">
      <dgm:prSet custT="1"/>
      <dgm:spPr>
        <a:solidFill>
          <a:srgbClr val="0E39F2"/>
        </a:solidFill>
      </dgm:spPr>
      <dgm:t>
        <a:bodyPr/>
        <a:lstStyle/>
        <a:p>
          <a:r>
            <a:rPr lang="ru-RU" sz="2000" b="1" dirty="0" smtClean="0"/>
            <a:t>конкретизировать цели и задачи для каждой темы занятия</a:t>
          </a:r>
        </a:p>
      </dgm:t>
    </dgm:pt>
    <dgm:pt modelId="{460194A6-5D5C-4ECF-84EB-48B3E3D6C5AE}" type="parTrans" cxnId="{A68BA278-0DA7-41A0-969C-74677268CDD0}">
      <dgm:prSet/>
      <dgm:spPr/>
      <dgm:t>
        <a:bodyPr/>
        <a:lstStyle/>
        <a:p>
          <a:endParaRPr lang="ru-RU"/>
        </a:p>
      </dgm:t>
    </dgm:pt>
    <dgm:pt modelId="{5C8F83BD-A961-4FDC-B271-58E41A5B33E1}" type="sibTrans" cxnId="{A68BA278-0DA7-41A0-969C-74677268CDD0}">
      <dgm:prSet/>
      <dgm:spPr/>
      <dgm:t>
        <a:bodyPr/>
        <a:lstStyle/>
        <a:p>
          <a:endParaRPr lang="ru-RU"/>
        </a:p>
      </dgm:t>
    </dgm:pt>
    <dgm:pt modelId="{0317EEC2-3064-4567-9793-9DEC9C92C1FE}">
      <dgm:prSet custT="1"/>
      <dgm:spPr>
        <a:solidFill>
          <a:srgbClr val="0E39F2"/>
        </a:solidFill>
      </dgm:spPr>
      <dgm:t>
        <a:bodyPr/>
        <a:lstStyle/>
        <a:p>
          <a:r>
            <a:rPr lang="ru-RU" sz="2000" b="1" dirty="0" smtClean="0"/>
            <a:t>количество формируемых   компетенций должно определяться тематикой занятия</a:t>
          </a:r>
        </a:p>
      </dgm:t>
    </dgm:pt>
    <dgm:pt modelId="{1BE54CC9-E65F-4F29-B8F6-123EFD06E351}" type="parTrans" cxnId="{0773A959-9631-43CF-A269-AA49E272B07D}">
      <dgm:prSet/>
      <dgm:spPr/>
      <dgm:t>
        <a:bodyPr/>
        <a:lstStyle/>
        <a:p>
          <a:endParaRPr lang="ru-RU"/>
        </a:p>
      </dgm:t>
    </dgm:pt>
    <dgm:pt modelId="{99B74133-AFFB-4FDD-AC8A-FD773D24FBED}" type="sibTrans" cxnId="{0773A959-9631-43CF-A269-AA49E272B07D}">
      <dgm:prSet/>
      <dgm:spPr/>
      <dgm:t>
        <a:bodyPr/>
        <a:lstStyle/>
        <a:p>
          <a:endParaRPr lang="ru-RU"/>
        </a:p>
      </dgm:t>
    </dgm:pt>
    <dgm:pt modelId="{9B9B1134-7171-47ED-9A39-E10949C400F1}">
      <dgm:prSet custT="1"/>
      <dgm:spPr>
        <a:solidFill>
          <a:srgbClr val="0E39F2"/>
        </a:solidFill>
      </dgm:spPr>
      <dgm:t>
        <a:bodyPr/>
        <a:lstStyle/>
        <a:p>
          <a:r>
            <a:rPr lang="ru-RU" sz="2000" b="1" dirty="0" smtClean="0"/>
            <a:t>основные вопросы должны охватывать ключевые аспекты темы занятия</a:t>
          </a:r>
        </a:p>
      </dgm:t>
    </dgm:pt>
    <dgm:pt modelId="{F5703B65-F5A8-4250-B0C7-F3C40A3443C5}" type="parTrans" cxnId="{9674E322-1784-4789-98BF-D520FFB71055}">
      <dgm:prSet/>
      <dgm:spPr/>
      <dgm:t>
        <a:bodyPr/>
        <a:lstStyle/>
        <a:p>
          <a:endParaRPr lang="ru-RU"/>
        </a:p>
      </dgm:t>
    </dgm:pt>
    <dgm:pt modelId="{CA95802F-4607-400B-830E-AC99C3BAE6E6}" type="sibTrans" cxnId="{9674E322-1784-4789-98BF-D520FFB71055}">
      <dgm:prSet/>
      <dgm:spPr/>
      <dgm:t>
        <a:bodyPr/>
        <a:lstStyle/>
        <a:p>
          <a:endParaRPr lang="ru-RU"/>
        </a:p>
      </dgm:t>
    </dgm:pt>
    <dgm:pt modelId="{71212E86-FF79-4B5F-A51F-2DA776B217B6}">
      <dgm:prSet custT="1"/>
      <dgm:spPr>
        <a:solidFill>
          <a:srgbClr val="0E39F2"/>
        </a:solidFill>
      </dgm:spPr>
      <dgm:t>
        <a:bodyPr/>
        <a:lstStyle/>
        <a:p>
          <a:r>
            <a:rPr lang="ru-RU" sz="1800" dirty="0" smtClean="0"/>
            <a:t>уточнить методы обучения с учетом специфики темы, дисциплины, направления подготовки, курса обучения, на каждом занятии могут использоваться несколько (комбинированные) методов обучения</a:t>
          </a:r>
        </a:p>
      </dgm:t>
    </dgm:pt>
    <dgm:pt modelId="{142CC689-D43E-4F09-AFFA-3DF018E16F4A}" type="parTrans" cxnId="{F2933CD2-9A75-4887-95C2-5903276986BA}">
      <dgm:prSet/>
      <dgm:spPr/>
      <dgm:t>
        <a:bodyPr/>
        <a:lstStyle/>
        <a:p>
          <a:endParaRPr lang="ru-RU"/>
        </a:p>
      </dgm:t>
    </dgm:pt>
    <dgm:pt modelId="{C3E2AEE7-0A06-4383-BD95-8593955136DF}" type="sibTrans" cxnId="{F2933CD2-9A75-4887-95C2-5903276986BA}">
      <dgm:prSet/>
      <dgm:spPr/>
      <dgm:t>
        <a:bodyPr/>
        <a:lstStyle/>
        <a:p>
          <a:endParaRPr lang="ru-RU"/>
        </a:p>
      </dgm:t>
    </dgm:pt>
    <dgm:pt modelId="{DF938ADF-98E7-4254-BD6F-D3C3871CF87D}">
      <dgm:prSet custT="1"/>
      <dgm:spPr>
        <a:solidFill>
          <a:srgbClr val="0E39F2"/>
        </a:solidFill>
      </dgm:spPr>
      <dgm:t>
        <a:bodyPr/>
        <a:lstStyle/>
        <a:p>
          <a:pPr algn="ctr"/>
          <a:r>
            <a:rPr lang="ru-RU" sz="2000" b="1" dirty="0" smtClean="0"/>
            <a:t>определить методы контроля формируемых на занятии компетенций </a:t>
          </a:r>
        </a:p>
      </dgm:t>
    </dgm:pt>
    <dgm:pt modelId="{8D6C4D79-93CE-467A-8481-917ED13FE919}" type="parTrans" cxnId="{A176D8D8-EE3E-4457-859A-133EB3B1131B}">
      <dgm:prSet/>
      <dgm:spPr/>
      <dgm:t>
        <a:bodyPr/>
        <a:lstStyle/>
        <a:p>
          <a:endParaRPr lang="ru-RU"/>
        </a:p>
      </dgm:t>
    </dgm:pt>
    <dgm:pt modelId="{19F96E12-8876-4F0B-B54B-751D63237FC6}" type="sibTrans" cxnId="{A176D8D8-EE3E-4457-859A-133EB3B1131B}">
      <dgm:prSet/>
      <dgm:spPr/>
      <dgm:t>
        <a:bodyPr/>
        <a:lstStyle/>
        <a:p>
          <a:endParaRPr lang="ru-RU"/>
        </a:p>
      </dgm:t>
    </dgm:pt>
    <dgm:pt modelId="{84159C7C-E704-466B-B755-2AE3A9B9AD8C}">
      <dgm:prSet custT="1"/>
      <dgm:spPr>
        <a:solidFill>
          <a:srgbClr val="0E39F2"/>
        </a:solidFill>
      </dgm:spPr>
      <dgm:t>
        <a:bodyPr/>
        <a:lstStyle/>
        <a:p>
          <a:r>
            <a:rPr lang="ru-RU" sz="1800" b="1" dirty="0" smtClean="0"/>
            <a:t>в списке основных литературных источников указывать страницы, на которых имеются ссылки для  получения ответа на поставленные вопросы занятия</a:t>
          </a:r>
        </a:p>
      </dgm:t>
    </dgm:pt>
    <dgm:pt modelId="{1803D8D4-16D9-418A-9D57-251BF1988CFB}" type="parTrans" cxnId="{61B3CFF2-6226-4ED9-A90F-342D0BEF8600}">
      <dgm:prSet/>
      <dgm:spPr/>
      <dgm:t>
        <a:bodyPr/>
        <a:lstStyle/>
        <a:p>
          <a:endParaRPr lang="ru-RU"/>
        </a:p>
      </dgm:t>
    </dgm:pt>
    <dgm:pt modelId="{5173921D-0397-4BA1-955E-104A0E58C251}" type="sibTrans" cxnId="{61B3CFF2-6226-4ED9-A90F-342D0BEF8600}">
      <dgm:prSet/>
      <dgm:spPr/>
      <dgm:t>
        <a:bodyPr/>
        <a:lstStyle/>
        <a:p>
          <a:endParaRPr lang="ru-RU"/>
        </a:p>
      </dgm:t>
    </dgm:pt>
    <dgm:pt modelId="{FE61D129-32CD-43A1-85DF-1402736D969B}" type="pres">
      <dgm:prSet presAssocID="{73B788E3-30D4-46E6-AAC7-EE13CFC935A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8C70AE-E443-406E-AB30-73A6F1B8BD8F}" type="pres">
      <dgm:prSet presAssocID="{EEFD63FB-F1B4-4EED-A1CD-A4ECA0B0ED98}" presName="composite" presStyleCnt="0"/>
      <dgm:spPr/>
    </dgm:pt>
    <dgm:pt modelId="{6A579DE9-6E83-452D-9C13-C13B4B9F2D5D}" type="pres">
      <dgm:prSet presAssocID="{EEFD63FB-F1B4-4EED-A1CD-A4ECA0B0ED98}" presName="imgShp" presStyleLbl="fgImgPlace1" presStyleIdx="0" presStyleCnt="6" custScaleX="62365" custScaleY="99999" custLinFactX="-100000" custLinFactNeighborX="-115029" custLinFactNeighborY="17807"/>
      <dgm:spPr>
        <a:solidFill>
          <a:srgbClr val="00B0F0"/>
        </a:solidFill>
      </dgm:spPr>
    </dgm:pt>
    <dgm:pt modelId="{1DB94ABF-A36B-4B5B-A5A6-6ADB43F96FB9}" type="pres">
      <dgm:prSet presAssocID="{EEFD63FB-F1B4-4EED-A1CD-A4ECA0B0ED98}" presName="txShp" presStyleLbl="node1" presStyleIdx="0" presStyleCnt="6" custScaleX="138729" custScaleY="202124" custLinFactNeighborX="3398" custLinFactNeighborY="1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7FAFB-53A4-43A4-833F-DBFBBA11FADA}" type="pres">
      <dgm:prSet presAssocID="{5C8F83BD-A961-4FDC-B271-58E41A5B33E1}" presName="spacing" presStyleCnt="0"/>
      <dgm:spPr/>
    </dgm:pt>
    <dgm:pt modelId="{F82CA3BB-C47F-4AB3-95F5-6F377BBC8922}" type="pres">
      <dgm:prSet presAssocID="{0317EEC2-3064-4567-9793-9DEC9C92C1FE}" presName="composite" presStyleCnt="0"/>
      <dgm:spPr/>
    </dgm:pt>
    <dgm:pt modelId="{41E083F1-58E5-4258-ABD6-7B786923AF63}" type="pres">
      <dgm:prSet presAssocID="{0317EEC2-3064-4567-9793-9DEC9C92C1FE}" presName="imgShp" presStyleLbl="fgImgPlace1" presStyleIdx="1" presStyleCnt="6" custLinFactX="-100000" custLinFactNeighborX="-127934" custLinFactNeighborY="11709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87A69E27-05BF-4F2A-B128-E67E97E685C1}" type="pres">
      <dgm:prSet presAssocID="{0317EEC2-3064-4567-9793-9DEC9C92C1FE}" presName="txShp" presStyleLbl="node1" presStyleIdx="1" presStyleCnt="6" custScaleX="138073" custScaleY="176179" custLinFactNeighborX="3726" custLinFactNeighborY="12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B1FFF-F7A6-49FA-9FD8-87C46610C25B}" type="pres">
      <dgm:prSet presAssocID="{99B74133-AFFB-4FDD-AC8A-FD773D24FBED}" presName="spacing" presStyleCnt="0"/>
      <dgm:spPr/>
    </dgm:pt>
    <dgm:pt modelId="{181FA6A3-7F06-4A6A-BA8B-E8D74B35EE48}" type="pres">
      <dgm:prSet presAssocID="{9B9B1134-7171-47ED-9A39-E10949C400F1}" presName="composite" presStyleCnt="0"/>
      <dgm:spPr/>
    </dgm:pt>
    <dgm:pt modelId="{D6863E44-F97A-4E90-A6F4-729403CD5C87}" type="pres">
      <dgm:prSet presAssocID="{9B9B1134-7171-47ED-9A39-E10949C400F1}" presName="imgShp" presStyleLbl="fgImgPlace1" presStyleIdx="2" presStyleCnt="6" custLinFactX="-100000" custLinFactNeighborX="-127934" custLinFactNeighborY="-4031"/>
      <dgm:spPr>
        <a:solidFill>
          <a:srgbClr val="00B0F0"/>
        </a:solidFill>
      </dgm:spPr>
    </dgm:pt>
    <dgm:pt modelId="{729BB934-429C-4E7A-93A5-A13BCF311FBC}" type="pres">
      <dgm:prSet presAssocID="{9B9B1134-7171-47ED-9A39-E10949C400F1}" presName="txShp" presStyleLbl="node1" presStyleIdx="2" presStyleCnt="6" custScaleX="138071" custScaleY="171950" custLinFactNeighborX="3549" custLinFactNeighborY="1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5E702-C90B-4236-8FF3-DCEA4DB94EB0}" type="pres">
      <dgm:prSet presAssocID="{CA95802F-4607-400B-830E-AC99C3BAE6E6}" presName="spacing" presStyleCnt="0"/>
      <dgm:spPr/>
    </dgm:pt>
    <dgm:pt modelId="{FB972A7F-6B0C-472A-8CE7-1F8A94478B21}" type="pres">
      <dgm:prSet presAssocID="{71212E86-FF79-4B5F-A51F-2DA776B217B6}" presName="composite" presStyleCnt="0"/>
      <dgm:spPr/>
    </dgm:pt>
    <dgm:pt modelId="{0BA05924-B9EE-4ADD-B06C-56CF9C78BBA1}" type="pres">
      <dgm:prSet presAssocID="{71212E86-FF79-4B5F-A51F-2DA776B217B6}" presName="imgShp" presStyleLbl="fgImgPlace1" presStyleIdx="3" presStyleCnt="6" custLinFactX="-100000" custLinFactNeighborX="-127934" custLinFactNeighborY="-10857"/>
      <dgm:spPr>
        <a:solidFill>
          <a:srgbClr val="00B0F0"/>
        </a:solidFill>
      </dgm:spPr>
    </dgm:pt>
    <dgm:pt modelId="{BE8E3DA0-A419-4E2E-B680-DA018E2C7466}" type="pres">
      <dgm:prSet presAssocID="{71212E86-FF79-4B5F-A51F-2DA776B217B6}" presName="txShp" presStyleLbl="node1" presStyleIdx="3" presStyleCnt="6" custScaleX="138073" custScaleY="233620" custLinFactNeighborX="3550" custLinFactNeighborY="-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17166-6EEF-4947-BB79-4D58C352913C}" type="pres">
      <dgm:prSet presAssocID="{C3E2AEE7-0A06-4383-BD95-8593955136DF}" presName="spacing" presStyleCnt="0"/>
      <dgm:spPr/>
    </dgm:pt>
    <dgm:pt modelId="{A0859681-B79F-4AA6-8B0F-6CB3697B17D4}" type="pres">
      <dgm:prSet presAssocID="{DF938ADF-98E7-4254-BD6F-D3C3871CF87D}" presName="composite" presStyleCnt="0"/>
      <dgm:spPr/>
    </dgm:pt>
    <dgm:pt modelId="{3C79EE41-F2C8-4944-8F49-56D45FBC00E7}" type="pres">
      <dgm:prSet presAssocID="{DF938ADF-98E7-4254-BD6F-D3C3871CF87D}" presName="imgShp" presStyleLbl="fgImgPlace1" presStyleIdx="4" presStyleCnt="6" custLinFactX="-100000" custLinFactNeighborX="-127934" custLinFactNeighborY="-644"/>
      <dgm:spPr>
        <a:solidFill>
          <a:srgbClr val="00B0F0"/>
        </a:solidFill>
      </dgm:spPr>
    </dgm:pt>
    <dgm:pt modelId="{322FD893-658F-4D32-8574-0E5F681699B9}" type="pres">
      <dgm:prSet presAssocID="{DF938ADF-98E7-4254-BD6F-D3C3871CF87D}" presName="txShp" presStyleLbl="node1" presStyleIdx="4" presStyleCnt="6" custScaleX="135647" custScaleY="137874" custLinFactNeighborX="4763" custLinFactNeighborY="-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64284-5C27-4CE7-B1F9-43BF9801D9B8}" type="pres">
      <dgm:prSet presAssocID="{19F96E12-8876-4F0B-B54B-751D63237FC6}" presName="spacing" presStyleCnt="0"/>
      <dgm:spPr/>
    </dgm:pt>
    <dgm:pt modelId="{6BA5A7FE-E788-4FA4-A4E6-6E2954C30453}" type="pres">
      <dgm:prSet presAssocID="{84159C7C-E704-466B-B755-2AE3A9B9AD8C}" presName="composite" presStyleCnt="0"/>
      <dgm:spPr/>
    </dgm:pt>
    <dgm:pt modelId="{1D7DF25B-84D6-4212-BA0A-58C5CD4EC8DC}" type="pres">
      <dgm:prSet presAssocID="{84159C7C-E704-466B-B755-2AE3A9B9AD8C}" presName="imgShp" presStyleLbl="fgImgPlace1" presStyleIdx="5" presStyleCnt="6" custLinFactX="-100000" custLinFactNeighborX="-127934" custLinFactNeighborY="-23532"/>
      <dgm:spPr>
        <a:solidFill>
          <a:srgbClr val="00B0F0"/>
        </a:solidFill>
      </dgm:spPr>
    </dgm:pt>
    <dgm:pt modelId="{3FF99D27-73E2-47FE-83E8-E355FF61BD54}" type="pres">
      <dgm:prSet presAssocID="{84159C7C-E704-466B-B755-2AE3A9B9AD8C}" presName="txShp" presStyleLbl="node1" presStyleIdx="5" presStyleCnt="6" custScaleX="138427" custScaleY="190659" custLinFactNeighborX="3549" custLinFactNeighborY="-15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7B3B8-B377-47F6-87F1-96EEE4B0A10B}" type="presOf" srcId="{DF938ADF-98E7-4254-BD6F-D3C3871CF87D}" destId="{322FD893-658F-4D32-8574-0E5F681699B9}" srcOrd="0" destOrd="0" presId="urn:microsoft.com/office/officeart/2005/8/layout/vList3"/>
    <dgm:cxn modelId="{453D425B-C27F-4BFB-A6CF-1A883CFC344C}" type="presOf" srcId="{0317EEC2-3064-4567-9793-9DEC9C92C1FE}" destId="{87A69E27-05BF-4F2A-B128-E67E97E685C1}" srcOrd="0" destOrd="0" presId="urn:microsoft.com/office/officeart/2005/8/layout/vList3"/>
    <dgm:cxn modelId="{A68BA278-0DA7-41A0-969C-74677268CDD0}" srcId="{73B788E3-30D4-46E6-AAC7-EE13CFC935A9}" destId="{EEFD63FB-F1B4-4EED-A1CD-A4ECA0B0ED98}" srcOrd="0" destOrd="0" parTransId="{460194A6-5D5C-4ECF-84EB-48B3E3D6C5AE}" sibTransId="{5C8F83BD-A961-4FDC-B271-58E41A5B33E1}"/>
    <dgm:cxn modelId="{72E44B63-0419-44AB-A5A7-F553796B12E3}" type="presOf" srcId="{9B9B1134-7171-47ED-9A39-E10949C400F1}" destId="{729BB934-429C-4E7A-93A5-A13BCF311FBC}" srcOrd="0" destOrd="0" presId="urn:microsoft.com/office/officeart/2005/8/layout/vList3"/>
    <dgm:cxn modelId="{375AD167-45C9-407D-8172-ACE87607C3BD}" type="presOf" srcId="{73B788E3-30D4-46E6-AAC7-EE13CFC935A9}" destId="{FE61D129-32CD-43A1-85DF-1402736D969B}" srcOrd="0" destOrd="0" presId="urn:microsoft.com/office/officeart/2005/8/layout/vList3"/>
    <dgm:cxn modelId="{1CB14553-EB36-4527-B999-3F3DE208DA3E}" type="presOf" srcId="{EEFD63FB-F1B4-4EED-A1CD-A4ECA0B0ED98}" destId="{1DB94ABF-A36B-4B5B-A5A6-6ADB43F96FB9}" srcOrd="0" destOrd="0" presId="urn:microsoft.com/office/officeart/2005/8/layout/vList3"/>
    <dgm:cxn modelId="{A176D8D8-EE3E-4457-859A-133EB3B1131B}" srcId="{73B788E3-30D4-46E6-AAC7-EE13CFC935A9}" destId="{DF938ADF-98E7-4254-BD6F-D3C3871CF87D}" srcOrd="4" destOrd="0" parTransId="{8D6C4D79-93CE-467A-8481-917ED13FE919}" sibTransId="{19F96E12-8876-4F0B-B54B-751D63237FC6}"/>
    <dgm:cxn modelId="{0773A959-9631-43CF-A269-AA49E272B07D}" srcId="{73B788E3-30D4-46E6-AAC7-EE13CFC935A9}" destId="{0317EEC2-3064-4567-9793-9DEC9C92C1FE}" srcOrd="1" destOrd="0" parTransId="{1BE54CC9-E65F-4F29-B8F6-123EFD06E351}" sibTransId="{99B74133-AFFB-4FDD-AC8A-FD773D24FBED}"/>
    <dgm:cxn modelId="{719158B5-4E03-44CD-919E-9BAC37C5CFAF}" type="presOf" srcId="{84159C7C-E704-466B-B755-2AE3A9B9AD8C}" destId="{3FF99D27-73E2-47FE-83E8-E355FF61BD54}" srcOrd="0" destOrd="0" presId="urn:microsoft.com/office/officeart/2005/8/layout/vList3"/>
    <dgm:cxn modelId="{9674E322-1784-4789-98BF-D520FFB71055}" srcId="{73B788E3-30D4-46E6-AAC7-EE13CFC935A9}" destId="{9B9B1134-7171-47ED-9A39-E10949C400F1}" srcOrd="2" destOrd="0" parTransId="{F5703B65-F5A8-4250-B0C7-F3C40A3443C5}" sibTransId="{CA95802F-4607-400B-830E-AC99C3BAE6E6}"/>
    <dgm:cxn modelId="{F2933CD2-9A75-4887-95C2-5903276986BA}" srcId="{73B788E3-30D4-46E6-AAC7-EE13CFC935A9}" destId="{71212E86-FF79-4B5F-A51F-2DA776B217B6}" srcOrd="3" destOrd="0" parTransId="{142CC689-D43E-4F09-AFFA-3DF018E16F4A}" sibTransId="{C3E2AEE7-0A06-4383-BD95-8593955136DF}"/>
    <dgm:cxn modelId="{61B3CFF2-6226-4ED9-A90F-342D0BEF8600}" srcId="{73B788E3-30D4-46E6-AAC7-EE13CFC935A9}" destId="{84159C7C-E704-466B-B755-2AE3A9B9AD8C}" srcOrd="5" destOrd="0" parTransId="{1803D8D4-16D9-418A-9D57-251BF1988CFB}" sibTransId="{5173921D-0397-4BA1-955E-104A0E58C251}"/>
    <dgm:cxn modelId="{2BC99B01-8FA9-4A13-91C8-7BC9816C47C6}" type="presOf" srcId="{71212E86-FF79-4B5F-A51F-2DA776B217B6}" destId="{BE8E3DA0-A419-4E2E-B680-DA018E2C7466}" srcOrd="0" destOrd="0" presId="urn:microsoft.com/office/officeart/2005/8/layout/vList3"/>
    <dgm:cxn modelId="{651E355C-26EA-47B5-88B1-B1BBB76102E7}" type="presParOf" srcId="{FE61D129-32CD-43A1-85DF-1402736D969B}" destId="{F38C70AE-E443-406E-AB30-73A6F1B8BD8F}" srcOrd="0" destOrd="0" presId="urn:microsoft.com/office/officeart/2005/8/layout/vList3"/>
    <dgm:cxn modelId="{FBC73A50-9825-42ED-AA2D-256DD053F63D}" type="presParOf" srcId="{F38C70AE-E443-406E-AB30-73A6F1B8BD8F}" destId="{6A579DE9-6E83-452D-9C13-C13B4B9F2D5D}" srcOrd="0" destOrd="0" presId="urn:microsoft.com/office/officeart/2005/8/layout/vList3"/>
    <dgm:cxn modelId="{9A66D77F-FF8A-49FA-B6DE-76639259893A}" type="presParOf" srcId="{F38C70AE-E443-406E-AB30-73A6F1B8BD8F}" destId="{1DB94ABF-A36B-4B5B-A5A6-6ADB43F96FB9}" srcOrd="1" destOrd="0" presId="urn:microsoft.com/office/officeart/2005/8/layout/vList3"/>
    <dgm:cxn modelId="{EE5C5DA6-4C78-4776-9652-17E2C76658AE}" type="presParOf" srcId="{FE61D129-32CD-43A1-85DF-1402736D969B}" destId="{A8E7FAFB-53A4-43A4-833F-DBFBBA11FADA}" srcOrd="1" destOrd="0" presId="urn:microsoft.com/office/officeart/2005/8/layout/vList3"/>
    <dgm:cxn modelId="{DF40DD78-925E-4DEE-94DE-743CBE22A874}" type="presParOf" srcId="{FE61D129-32CD-43A1-85DF-1402736D969B}" destId="{F82CA3BB-C47F-4AB3-95F5-6F377BBC8922}" srcOrd="2" destOrd="0" presId="urn:microsoft.com/office/officeart/2005/8/layout/vList3"/>
    <dgm:cxn modelId="{96A73055-8DAD-4254-ACBC-D976848FE6C8}" type="presParOf" srcId="{F82CA3BB-C47F-4AB3-95F5-6F377BBC8922}" destId="{41E083F1-58E5-4258-ABD6-7B786923AF63}" srcOrd="0" destOrd="0" presId="urn:microsoft.com/office/officeart/2005/8/layout/vList3"/>
    <dgm:cxn modelId="{6B189DDB-8917-4843-ACA8-D595224862BE}" type="presParOf" srcId="{F82CA3BB-C47F-4AB3-95F5-6F377BBC8922}" destId="{87A69E27-05BF-4F2A-B128-E67E97E685C1}" srcOrd="1" destOrd="0" presId="urn:microsoft.com/office/officeart/2005/8/layout/vList3"/>
    <dgm:cxn modelId="{1D29366C-9B3E-4874-A2C8-7F4C4E0B0622}" type="presParOf" srcId="{FE61D129-32CD-43A1-85DF-1402736D969B}" destId="{892B1FFF-F7A6-49FA-9FD8-87C46610C25B}" srcOrd="3" destOrd="0" presId="urn:microsoft.com/office/officeart/2005/8/layout/vList3"/>
    <dgm:cxn modelId="{F0699271-4758-4119-9265-9D4091FBBE7F}" type="presParOf" srcId="{FE61D129-32CD-43A1-85DF-1402736D969B}" destId="{181FA6A3-7F06-4A6A-BA8B-E8D74B35EE48}" srcOrd="4" destOrd="0" presId="urn:microsoft.com/office/officeart/2005/8/layout/vList3"/>
    <dgm:cxn modelId="{A6895EED-C3F5-4FBA-85E0-3BC6C3DC38F4}" type="presParOf" srcId="{181FA6A3-7F06-4A6A-BA8B-E8D74B35EE48}" destId="{D6863E44-F97A-4E90-A6F4-729403CD5C87}" srcOrd="0" destOrd="0" presId="urn:microsoft.com/office/officeart/2005/8/layout/vList3"/>
    <dgm:cxn modelId="{608A9595-E48E-4C13-97D4-A1BCFC7FDDD7}" type="presParOf" srcId="{181FA6A3-7F06-4A6A-BA8B-E8D74B35EE48}" destId="{729BB934-429C-4E7A-93A5-A13BCF311FBC}" srcOrd="1" destOrd="0" presId="urn:microsoft.com/office/officeart/2005/8/layout/vList3"/>
    <dgm:cxn modelId="{4B51963B-3E5A-43A2-BA7B-3390253B5BA7}" type="presParOf" srcId="{FE61D129-32CD-43A1-85DF-1402736D969B}" destId="{B005E702-C90B-4236-8FF3-DCEA4DB94EB0}" srcOrd="5" destOrd="0" presId="urn:microsoft.com/office/officeart/2005/8/layout/vList3"/>
    <dgm:cxn modelId="{141CE769-0F5D-4762-B4C6-C4F14879304C}" type="presParOf" srcId="{FE61D129-32CD-43A1-85DF-1402736D969B}" destId="{FB972A7F-6B0C-472A-8CE7-1F8A94478B21}" srcOrd="6" destOrd="0" presId="urn:microsoft.com/office/officeart/2005/8/layout/vList3"/>
    <dgm:cxn modelId="{6AE4FB18-92D3-40C3-9F8C-75EDA9933CA0}" type="presParOf" srcId="{FB972A7F-6B0C-472A-8CE7-1F8A94478B21}" destId="{0BA05924-B9EE-4ADD-B06C-56CF9C78BBA1}" srcOrd="0" destOrd="0" presId="urn:microsoft.com/office/officeart/2005/8/layout/vList3"/>
    <dgm:cxn modelId="{DC848BE4-31DA-4579-A8EA-08B3C388A715}" type="presParOf" srcId="{FB972A7F-6B0C-472A-8CE7-1F8A94478B21}" destId="{BE8E3DA0-A419-4E2E-B680-DA018E2C7466}" srcOrd="1" destOrd="0" presId="urn:microsoft.com/office/officeart/2005/8/layout/vList3"/>
    <dgm:cxn modelId="{D7E86A7F-813E-435D-B33C-5153E34F2E79}" type="presParOf" srcId="{FE61D129-32CD-43A1-85DF-1402736D969B}" destId="{85B17166-6EEF-4947-BB79-4D58C352913C}" srcOrd="7" destOrd="0" presId="urn:microsoft.com/office/officeart/2005/8/layout/vList3"/>
    <dgm:cxn modelId="{8068FEA3-F26B-44CD-8F69-EC862478151D}" type="presParOf" srcId="{FE61D129-32CD-43A1-85DF-1402736D969B}" destId="{A0859681-B79F-4AA6-8B0F-6CB3697B17D4}" srcOrd="8" destOrd="0" presId="urn:microsoft.com/office/officeart/2005/8/layout/vList3"/>
    <dgm:cxn modelId="{5BC2750C-7FAD-44D6-88CD-75AC98B61000}" type="presParOf" srcId="{A0859681-B79F-4AA6-8B0F-6CB3697B17D4}" destId="{3C79EE41-F2C8-4944-8F49-56D45FBC00E7}" srcOrd="0" destOrd="0" presId="urn:microsoft.com/office/officeart/2005/8/layout/vList3"/>
    <dgm:cxn modelId="{21671227-3322-4F3C-8B2A-93574C3DE401}" type="presParOf" srcId="{A0859681-B79F-4AA6-8B0F-6CB3697B17D4}" destId="{322FD893-658F-4D32-8574-0E5F681699B9}" srcOrd="1" destOrd="0" presId="urn:microsoft.com/office/officeart/2005/8/layout/vList3"/>
    <dgm:cxn modelId="{8B8469D9-D035-486C-8166-9115148D62C4}" type="presParOf" srcId="{FE61D129-32CD-43A1-85DF-1402736D969B}" destId="{9CC64284-5C27-4CE7-B1F9-43BF9801D9B8}" srcOrd="9" destOrd="0" presId="urn:microsoft.com/office/officeart/2005/8/layout/vList3"/>
    <dgm:cxn modelId="{6C628C5C-D464-4EED-AF6A-EEEEBC097E5F}" type="presParOf" srcId="{FE61D129-32CD-43A1-85DF-1402736D969B}" destId="{6BA5A7FE-E788-4FA4-A4E6-6E2954C30453}" srcOrd="10" destOrd="0" presId="urn:microsoft.com/office/officeart/2005/8/layout/vList3"/>
    <dgm:cxn modelId="{1DD7BB24-E739-4828-AB8A-67444EF34797}" type="presParOf" srcId="{6BA5A7FE-E788-4FA4-A4E6-6E2954C30453}" destId="{1D7DF25B-84D6-4212-BA0A-58C5CD4EC8DC}" srcOrd="0" destOrd="0" presId="urn:microsoft.com/office/officeart/2005/8/layout/vList3"/>
    <dgm:cxn modelId="{ACC371D1-0395-4744-9492-48E010F58F2F}" type="presParOf" srcId="{6BA5A7FE-E788-4FA4-A4E6-6E2954C30453}" destId="{3FF99D27-73E2-47FE-83E8-E355FF61BD54}" srcOrd="1" destOrd="0" presId="urn:microsoft.com/office/officeart/2005/8/layout/vList3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8A0091-E703-4495-9E02-0AAE613A1010}">
      <dsp:nvSpPr>
        <dsp:cNvPr id="0" name=""/>
        <dsp:cNvSpPr/>
      </dsp:nvSpPr>
      <dsp:spPr>
        <a:xfrm>
          <a:off x="0" y="1680476"/>
          <a:ext cx="735811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DB67E-1A68-4F63-9520-2BA14B3CA27E}">
      <dsp:nvSpPr>
        <dsp:cNvPr id="0" name=""/>
        <dsp:cNvSpPr/>
      </dsp:nvSpPr>
      <dsp:spPr>
        <a:xfrm>
          <a:off x="333773" y="96090"/>
          <a:ext cx="7018175" cy="1872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Инструктивное письмо № 6 «По  разработке учебно-методической документации на кафедрах  медицинских и фармацевтических вузов РК 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ГОСО – 2006», Астана 2007</a:t>
          </a:r>
          <a:endParaRPr lang="ru-RU" sz="2400" b="1" i="0" kern="1200" spc="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3773" y="96090"/>
        <a:ext cx="7018175" cy="1872920"/>
      </dsp:txXfrm>
    </dsp:sp>
    <dsp:sp modelId="{3EAA361B-FC50-479E-B1A0-89AD590AC528}">
      <dsp:nvSpPr>
        <dsp:cNvPr id="0" name=""/>
        <dsp:cNvSpPr/>
      </dsp:nvSpPr>
      <dsp:spPr>
        <a:xfrm>
          <a:off x="0" y="2055525"/>
          <a:ext cx="735811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60219-1578-4F5A-A0BA-02D386D76B53}">
      <dsp:nvSpPr>
        <dsp:cNvPr id="0" name=""/>
        <dsp:cNvSpPr/>
      </dsp:nvSpPr>
      <dsp:spPr>
        <a:xfrm flipV="1">
          <a:off x="7143816" y="1555460"/>
          <a:ext cx="111718" cy="525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0" kern="120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flipV="1">
        <a:off x="7143816" y="1555460"/>
        <a:ext cx="111718" cy="52569"/>
      </dsp:txXfrm>
    </dsp:sp>
    <dsp:sp modelId="{C0D778A1-37E5-4A11-8758-AD6F0B475E74}">
      <dsp:nvSpPr>
        <dsp:cNvPr id="0" name=""/>
        <dsp:cNvSpPr/>
      </dsp:nvSpPr>
      <dsp:spPr>
        <a:xfrm>
          <a:off x="0" y="3875303"/>
          <a:ext cx="735811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CBAAA-3F78-4491-8AA4-B69417327628}">
      <dsp:nvSpPr>
        <dsp:cNvPr id="0" name=""/>
        <dsp:cNvSpPr/>
      </dsp:nvSpPr>
      <dsp:spPr>
        <a:xfrm>
          <a:off x="349941" y="2686860"/>
          <a:ext cx="7005682" cy="14984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Документированная процедура качества: управление документацией (утверждена приказом ректора </a:t>
          </a:r>
          <a:r>
            <a:rPr lang="ru-RU" sz="2400" b="1" kern="1200" dirty="0" err="1" smtClean="0"/>
            <a:t>КазНМУ</a:t>
          </a:r>
          <a:r>
            <a:rPr lang="ru-RU" sz="2400" b="1" kern="1200" dirty="0" smtClean="0"/>
            <a:t> № 360 от 21.06.2010г.</a:t>
          </a:r>
          <a:endParaRPr lang="ru-RU" sz="2400" b="1" i="0" kern="120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49941" y="2686860"/>
        <a:ext cx="7005682" cy="14984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B94ABF-A36B-4B5B-A5A6-6ADB43F96FB9}">
      <dsp:nvSpPr>
        <dsp:cNvPr id="0" name=""/>
        <dsp:cNvSpPr/>
      </dsp:nvSpPr>
      <dsp:spPr>
        <a:xfrm rot="10800000">
          <a:off x="543216" y="53097"/>
          <a:ext cx="8172216" cy="846411"/>
        </a:xfrm>
        <a:prstGeom prst="homePlate">
          <a:avLst/>
        </a:prstGeom>
        <a:solidFill>
          <a:srgbClr val="0E39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66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конкретизировать цели и задачи для каждой темы занятия</a:t>
          </a:r>
        </a:p>
      </dsp:txBody>
      <dsp:txXfrm rot="10800000">
        <a:off x="543216" y="53097"/>
        <a:ext cx="8172216" cy="846411"/>
      </dsp:txXfrm>
    </dsp:sp>
    <dsp:sp modelId="{6A579DE9-6E83-452D-9C13-C13B4B9F2D5D}">
      <dsp:nvSpPr>
        <dsp:cNvPr id="0" name=""/>
        <dsp:cNvSpPr/>
      </dsp:nvSpPr>
      <dsp:spPr>
        <a:xfrm>
          <a:off x="452735" y="289937"/>
          <a:ext cx="261158" cy="41875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69E27-05BF-4F2A-B128-E67E97E685C1}">
      <dsp:nvSpPr>
        <dsp:cNvPr id="0" name=""/>
        <dsp:cNvSpPr/>
      </dsp:nvSpPr>
      <dsp:spPr>
        <a:xfrm rot="10800000">
          <a:off x="581859" y="1023887"/>
          <a:ext cx="8133573" cy="737764"/>
        </a:xfrm>
        <a:prstGeom prst="homePlate">
          <a:avLst/>
        </a:prstGeom>
        <a:solidFill>
          <a:srgbClr val="0E39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66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количество формируемых   компетенций должно определяться тематикой занятия</a:t>
          </a:r>
        </a:p>
      </dsp:txBody>
      <dsp:txXfrm rot="10800000">
        <a:off x="581859" y="1023887"/>
        <a:ext cx="8133573" cy="737764"/>
      </dsp:txXfrm>
    </dsp:sp>
    <dsp:sp modelId="{41E083F1-58E5-4258-ABD6-7B786923AF63}">
      <dsp:nvSpPr>
        <dsp:cNvPr id="0" name=""/>
        <dsp:cNvSpPr/>
      </dsp:nvSpPr>
      <dsp:spPr>
        <a:xfrm>
          <a:off x="319894" y="1181489"/>
          <a:ext cx="418758" cy="41875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BB934-429C-4E7A-93A5-A13BCF311FBC}">
      <dsp:nvSpPr>
        <dsp:cNvPr id="0" name=""/>
        <dsp:cNvSpPr/>
      </dsp:nvSpPr>
      <dsp:spPr>
        <a:xfrm rot="10800000">
          <a:off x="571492" y="1890687"/>
          <a:ext cx="8133455" cy="720055"/>
        </a:xfrm>
        <a:prstGeom prst="homePlate">
          <a:avLst/>
        </a:prstGeom>
        <a:solidFill>
          <a:srgbClr val="0E39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66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вопросы должны охватывать ключевые аспекты темы занятия</a:t>
          </a:r>
        </a:p>
      </dsp:txBody>
      <dsp:txXfrm rot="10800000">
        <a:off x="571492" y="1890687"/>
        <a:ext cx="8133455" cy="720055"/>
      </dsp:txXfrm>
    </dsp:sp>
    <dsp:sp modelId="{D6863E44-F97A-4E90-A6F4-729403CD5C87}">
      <dsp:nvSpPr>
        <dsp:cNvPr id="0" name=""/>
        <dsp:cNvSpPr/>
      </dsp:nvSpPr>
      <dsp:spPr>
        <a:xfrm>
          <a:off x="319894" y="1969489"/>
          <a:ext cx="418758" cy="41875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E3DA0-A419-4E2E-B680-DA018E2C7466}">
      <dsp:nvSpPr>
        <dsp:cNvPr id="0" name=""/>
        <dsp:cNvSpPr/>
      </dsp:nvSpPr>
      <dsp:spPr>
        <a:xfrm rot="10800000">
          <a:off x="571492" y="2678689"/>
          <a:ext cx="8133573" cy="978303"/>
        </a:xfrm>
        <a:prstGeom prst="homePlate">
          <a:avLst/>
        </a:prstGeom>
        <a:solidFill>
          <a:srgbClr val="0E39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66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уточнить методы обучения с учетом специфики темы, дисциплины, направления подготовки, курса обучения, на каждом занятии могут использоваться несколько (комбинированные) методов обучения</a:t>
          </a:r>
        </a:p>
      </dsp:txBody>
      <dsp:txXfrm rot="10800000">
        <a:off x="571492" y="2678689"/>
        <a:ext cx="8133573" cy="978303"/>
      </dsp:txXfrm>
    </dsp:sp>
    <dsp:sp modelId="{0BA05924-B9EE-4ADD-B06C-56CF9C78BBA1}">
      <dsp:nvSpPr>
        <dsp:cNvPr id="0" name=""/>
        <dsp:cNvSpPr/>
      </dsp:nvSpPr>
      <dsp:spPr>
        <a:xfrm>
          <a:off x="319894" y="2915087"/>
          <a:ext cx="418758" cy="41875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FD893-658F-4D32-8574-0E5F681699B9}">
      <dsp:nvSpPr>
        <dsp:cNvPr id="0" name=""/>
        <dsp:cNvSpPr/>
      </dsp:nvSpPr>
      <dsp:spPr>
        <a:xfrm rot="10800000">
          <a:off x="714402" y="3781886"/>
          <a:ext cx="7990662" cy="577359"/>
        </a:xfrm>
        <a:prstGeom prst="homePlate">
          <a:avLst/>
        </a:prstGeom>
        <a:solidFill>
          <a:srgbClr val="0E39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66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определить методы контроля формируемых на занятии компетенций </a:t>
          </a:r>
        </a:p>
      </dsp:txBody>
      <dsp:txXfrm rot="10800000">
        <a:off x="714402" y="3781886"/>
        <a:ext cx="7990662" cy="577359"/>
      </dsp:txXfrm>
    </dsp:sp>
    <dsp:sp modelId="{3C79EE41-F2C8-4944-8F49-56D45FBC00E7}">
      <dsp:nvSpPr>
        <dsp:cNvPr id="0" name=""/>
        <dsp:cNvSpPr/>
      </dsp:nvSpPr>
      <dsp:spPr>
        <a:xfrm>
          <a:off x="319894" y="3860688"/>
          <a:ext cx="418758" cy="41875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99D27-73E2-47FE-83E8-E355FF61BD54}">
      <dsp:nvSpPr>
        <dsp:cNvPr id="0" name=""/>
        <dsp:cNvSpPr/>
      </dsp:nvSpPr>
      <dsp:spPr>
        <a:xfrm rot="10800000">
          <a:off x="561006" y="4420124"/>
          <a:ext cx="8154426" cy="798400"/>
        </a:xfrm>
        <a:prstGeom prst="homePlate">
          <a:avLst/>
        </a:prstGeom>
        <a:solidFill>
          <a:srgbClr val="0E39F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66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списке основных литературных источников указывать страницы, на которых имеются ссылки для  получения ответа на поставленные вопросы занятия</a:t>
          </a:r>
        </a:p>
      </dsp:txBody>
      <dsp:txXfrm rot="10800000">
        <a:off x="561006" y="4420124"/>
        <a:ext cx="8154426" cy="798400"/>
      </dsp:txXfrm>
    </dsp:sp>
    <dsp:sp modelId="{1D7DF25B-84D6-4212-BA0A-58C5CD4EC8DC}">
      <dsp:nvSpPr>
        <dsp:cNvPr id="0" name=""/>
        <dsp:cNvSpPr/>
      </dsp:nvSpPr>
      <dsp:spPr>
        <a:xfrm>
          <a:off x="319894" y="4577725"/>
          <a:ext cx="418758" cy="41875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15582-4CA5-4873-BE37-5F30F3F9D3E2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1285-C0A4-4B9B-92D0-2A9F79FF7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A7C78D6-06FC-49C3-A831-564989B376A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9725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453188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chemeClr val="bg1"/>
                </a:solidFill>
              </a:defRPr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jl:30150383.0%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807249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Некоторые вопросы составления рабочих программ по дисциплинам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72066" y="5105400"/>
            <a:ext cx="3643306" cy="1181120"/>
          </a:xfrm>
        </p:spPr>
        <p:txBody>
          <a:bodyPr/>
          <a:lstStyle/>
          <a:p>
            <a:pPr algn="r"/>
            <a:r>
              <a:rPr lang="kk-KZ" sz="2800" b="1" dirty="0" smtClean="0">
                <a:solidFill>
                  <a:srgbClr val="0070C0"/>
                </a:solidFill>
              </a:rPr>
              <a:t>Начальник ОУМР</a:t>
            </a:r>
          </a:p>
          <a:p>
            <a:pPr algn="r"/>
            <a:r>
              <a:rPr lang="kk-KZ" sz="2800" b="1" dirty="0" smtClean="0">
                <a:solidFill>
                  <a:srgbClr val="0070C0"/>
                </a:solidFill>
              </a:rPr>
              <a:t>Славко Е</a:t>
            </a:r>
            <a:r>
              <a:rPr lang="ru-RU" sz="2800" b="1" dirty="0" smtClean="0">
                <a:solidFill>
                  <a:srgbClr val="0070C0"/>
                </a:solidFill>
              </a:rPr>
              <a:t>.А.</a:t>
            </a:r>
          </a:p>
          <a:p>
            <a:pPr algn="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7409" name="Object 2"/>
          <p:cNvGraphicFramePr>
            <a:graphicFrameLocks noChangeAspect="1"/>
          </p:cNvGraphicFramePr>
          <p:nvPr/>
        </p:nvGraphicFramePr>
        <p:xfrm>
          <a:off x="285720" y="4500570"/>
          <a:ext cx="2643188" cy="1619250"/>
        </p:xfrm>
        <a:graphic>
          <a:graphicData uri="http://schemas.openxmlformats.org/presentationml/2006/ole">
            <p:oleObj spid="_x0000_s17409" name="Clip" r:id="rId3" imgW="4582440" imgH="3042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0011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 smtClean="0"/>
              <a:t>Распределение учебных часов для специальностей «Общая медицина» и «Стоматология»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500175"/>
          <a:ext cx="9143998" cy="472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80"/>
                <a:gridCol w="4528708"/>
                <a:gridCol w="2362804"/>
                <a:gridCol w="1701206"/>
              </a:tblGrid>
              <a:tr h="8466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работа: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71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кредит равен 45 часам из них: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Контактные часы </a:t>
                      </a:r>
                      <a:r>
                        <a:rPr lang="ru-RU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(л</a:t>
                      </a: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екции, практические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занятия)- аудиторная работа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" algn="l"/>
                        </a:tabLs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СРСП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 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П.2.9. Методы оценки знаний и навыков обучающихся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786876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143008"/>
                <a:gridCol w="1000132"/>
                <a:gridCol w="1000132"/>
                <a:gridCol w="2071702"/>
                <a:gridCol w="1530816"/>
                <a:gridCol w="1255268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п\п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Тема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занятия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Методы оценки компетенций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Знания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Навыки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Коммуникатив-ная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компетенция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Правовая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компетен-ция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Самораз-витие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П.2.10 Рекомендуемая литература:</a:t>
            </a:r>
            <a:br>
              <a:rPr lang="ru-RU" sz="3200" b="1" dirty="0" smtClean="0"/>
            </a:br>
            <a:r>
              <a:rPr lang="ru-RU" sz="3200" b="1" dirty="0" smtClean="0"/>
              <a:t> основная и дополнительная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Рекомендуемая литература должна соответствовать Типовой программе и согласовываться с Картой обеспеченности литературой по дисциплине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 bwMode="auto">
          <a:xfrm>
            <a:off x="357126" y="3429000"/>
            <a:ext cx="8786874" cy="28575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4572000" y="4214818"/>
            <a:ext cx="3857652" cy="8572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1357290" y="4214818"/>
            <a:ext cx="3000396" cy="8572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36197" name="WordArt 5"/>
          <p:cNvSpPr>
            <a:spLocks noChangeArrowheads="1" noChangeShapeType="1" noTextEdit="1"/>
          </p:cNvSpPr>
          <p:nvPr/>
        </p:nvSpPr>
        <p:spPr bwMode="auto">
          <a:xfrm>
            <a:off x="4140200" y="188913"/>
            <a:ext cx="3217882" cy="8826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Силлабус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36198" name="AutoShape 6"/>
          <p:cNvSpPr>
            <a:spLocks noChangeArrowheads="1"/>
          </p:cNvSpPr>
          <p:nvPr/>
        </p:nvSpPr>
        <p:spPr bwMode="auto">
          <a:xfrm>
            <a:off x="2714612" y="1357298"/>
            <a:ext cx="6250001" cy="7302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Разрабатывается в соответствии с рабочей </a:t>
            </a:r>
          </a:p>
          <a:p>
            <a:r>
              <a:rPr lang="ru-RU" sz="2000" b="1" dirty="0" smtClean="0"/>
              <a:t>программой </a:t>
            </a:r>
            <a:r>
              <a:rPr lang="ru-RU" sz="2000" b="1" dirty="0" smtClean="0">
                <a:solidFill>
                  <a:srgbClr val="7030A0"/>
                </a:solidFill>
              </a:rPr>
              <a:t>ежегодно</a:t>
            </a:r>
          </a:p>
        </p:txBody>
      </p:sp>
      <p:sp>
        <p:nvSpPr>
          <p:cNvPr id="136199" name="AutoShape 7"/>
          <p:cNvSpPr>
            <a:spLocks noChangeArrowheads="1"/>
          </p:cNvSpPr>
          <p:nvPr/>
        </p:nvSpPr>
        <p:spPr bwMode="auto">
          <a:xfrm>
            <a:off x="2857488" y="2214554"/>
            <a:ext cx="62865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Обсуждается на заседании кафедры</a:t>
            </a:r>
          </a:p>
        </p:txBody>
      </p:sp>
      <p:sp>
        <p:nvSpPr>
          <p:cNvPr id="136204" name="WordArt 12"/>
          <p:cNvSpPr>
            <a:spLocks noChangeArrowheads="1" noChangeShapeType="1" noTextEdit="1"/>
          </p:cNvSpPr>
          <p:nvPr/>
        </p:nvSpPr>
        <p:spPr bwMode="auto">
          <a:xfrm>
            <a:off x="3214678" y="2857496"/>
            <a:ext cx="264320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Пересмотреть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 flipH="1">
            <a:off x="2714612" y="3429000"/>
            <a:ext cx="1000132" cy="428628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>
            <a:off x="5214942" y="3429000"/>
            <a:ext cx="1000132" cy="35719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WordArt 15"/>
          <p:cNvSpPr>
            <a:spLocks noChangeArrowheads="1" noChangeShapeType="1" noTextEdit="1"/>
          </p:cNvSpPr>
          <p:nvPr/>
        </p:nvSpPr>
        <p:spPr bwMode="auto">
          <a:xfrm>
            <a:off x="1785918" y="4286256"/>
            <a:ext cx="2500330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66"/>
                </a:solidFill>
                <a:latin typeface="Times New Roman"/>
                <a:cs typeface="Times New Roman"/>
              </a:rPr>
              <a:t>Лекционный комплекс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6666"/>
              </a:solidFill>
              <a:latin typeface="Times New Roman"/>
              <a:cs typeface="Times New Roman"/>
            </a:endParaRPr>
          </a:p>
        </p:txBody>
      </p:sp>
      <p:sp>
        <p:nvSpPr>
          <p:cNvPr id="27" name="WordArt 17"/>
          <p:cNvSpPr>
            <a:spLocks noChangeArrowheads="1" noChangeShapeType="1" noTextEdit="1"/>
          </p:cNvSpPr>
          <p:nvPr/>
        </p:nvSpPr>
        <p:spPr bwMode="auto">
          <a:xfrm>
            <a:off x="4786314" y="4143380"/>
            <a:ext cx="3214710" cy="1039816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Методические рекомендации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1571612"/>
          <a:ext cx="2643174" cy="1618688"/>
        </p:xfrm>
        <a:graphic>
          <a:graphicData uri="http://schemas.openxmlformats.org/presentationml/2006/ole">
            <p:oleObj spid="_x0000_s33794" name="Clip" r:id="rId3" imgW="4582440" imgH="3042000" progId="">
              <p:embed/>
            </p:oleObj>
          </a:graphicData>
        </a:graphic>
      </p:graphicFrame>
      <p:sp>
        <p:nvSpPr>
          <p:cNvPr id="16" name="Скругленный прямоугольник 15"/>
          <p:cNvSpPr/>
          <p:nvPr/>
        </p:nvSpPr>
        <p:spPr bwMode="auto">
          <a:xfrm>
            <a:off x="1643042" y="5286388"/>
            <a:ext cx="6429420" cy="914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Контрольно-измерительные средства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 bwMode="auto">
          <a:xfrm rot="5400000">
            <a:off x="3643306" y="4357694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1362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357298"/>
          <a:ext cx="885831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2402" y="285728"/>
            <a:ext cx="87390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</a:t>
            </a:r>
            <a:r>
              <a:rPr lang="ru-RU" sz="3200" b="1" dirty="0" smtClean="0">
                <a:solidFill>
                  <a:schemeClr val="bg1"/>
                </a:solidFill>
              </a:rPr>
              <a:t> рекомендации для занятий</a:t>
            </a:r>
            <a:endParaRPr lang="ru-RU" sz="3200" b="1" dirty="0">
              <a:ln w="1905"/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1643050"/>
            <a:ext cx="379635" cy="37963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006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На </a:t>
            </a:r>
            <a:r>
              <a:rPr lang="ru-RU" dirty="0" smtClean="0"/>
              <a:t>2013-2014 </a:t>
            </a:r>
            <a:r>
              <a:rPr lang="ru-RU" dirty="0" smtClean="0"/>
              <a:t>учебный год при проведении итоговой аттестации по дисциплине сохранить </a:t>
            </a:r>
            <a:r>
              <a:rPr lang="ru-RU" b="1" dirty="0" smtClean="0">
                <a:solidFill>
                  <a:srgbClr val="7030A0"/>
                </a:solidFill>
              </a:rPr>
              <a:t>2-х этапное проведение  экзамена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I </a:t>
            </a:r>
            <a:r>
              <a:rPr lang="kk-KZ" b="1" dirty="0" smtClean="0">
                <a:solidFill>
                  <a:srgbClr val="7030A0"/>
                </a:solidFill>
              </a:rPr>
              <a:t>этап – компьютерное тестирование</a:t>
            </a:r>
            <a:r>
              <a:rPr lang="kk-KZ" b="1" dirty="0" smtClean="0"/>
              <a:t>: </a:t>
            </a:r>
            <a:r>
              <a:rPr lang="kk-KZ" dirty="0" smtClean="0"/>
              <a:t>оценивается уровень сформированности следующих компетенций: </a:t>
            </a:r>
            <a:r>
              <a:rPr lang="kk-KZ" b="1" dirty="0" smtClean="0">
                <a:solidFill>
                  <a:srgbClr val="7030A0"/>
                </a:solidFill>
              </a:rPr>
              <a:t>когнитивная (знания) </a:t>
            </a:r>
            <a:r>
              <a:rPr lang="kk-KZ" dirty="0" smtClean="0">
                <a:solidFill>
                  <a:srgbClr val="7030A0"/>
                </a:solidFill>
              </a:rPr>
              <a:t>и </a:t>
            </a:r>
            <a:r>
              <a:rPr lang="kk-KZ" b="1" dirty="0" smtClean="0">
                <a:solidFill>
                  <a:srgbClr val="7030A0"/>
                </a:solidFill>
              </a:rPr>
              <a:t>правовая компетенции</a:t>
            </a:r>
            <a:r>
              <a:rPr lang="kk-KZ" dirty="0" smtClean="0">
                <a:solidFill>
                  <a:srgbClr val="7030A0"/>
                </a:solidFill>
              </a:rPr>
              <a:t>;</a:t>
            </a:r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II </a:t>
            </a:r>
            <a:r>
              <a:rPr lang="kk-KZ" b="1" dirty="0" smtClean="0">
                <a:solidFill>
                  <a:srgbClr val="7030A0"/>
                </a:solidFill>
              </a:rPr>
              <a:t>этап </a:t>
            </a:r>
            <a:r>
              <a:rPr lang="ru-RU" b="1" dirty="0" smtClean="0">
                <a:solidFill>
                  <a:srgbClr val="7030A0"/>
                </a:solidFill>
              </a:rPr>
              <a:t>– прием практических навыков </a:t>
            </a:r>
            <a:r>
              <a:rPr lang="ru-RU" dirty="0" smtClean="0"/>
              <a:t>(ОСКЭ/ОСПЭ и решение ситуационных и клинических задач) – оценка уровня сформированности </a:t>
            </a:r>
            <a:r>
              <a:rPr lang="ru-RU" b="1" dirty="0" err="1" smtClean="0">
                <a:solidFill>
                  <a:srgbClr val="7030A0"/>
                </a:solidFill>
              </a:rPr>
              <a:t>операциональной</a:t>
            </a:r>
            <a:r>
              <a:rPr lang="ru-RU" b="1" dirty="0" smtClean="0">
                <a:solidFill>
                  <a:srgbClr val="7030A0"/>
                </a:solidFill>
              </a:rPr>
              <a:t> и коммуникативной компетенции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Конкретизировать задания и критерии оценки 2 этапа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728" y="1357298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285728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500306"/>
          </a:xfrm>
        </p:spPr>
        <p:txBody>
          <a:bodyPr/>
          <a:lstStyle/>
          <a:p>
            <a:pPr algn="just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Приказ Министра образования и науки Республики Казахстан от 29 ноября 2007 года № 583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 утверждении Правил организации и осуществления учебно-методической работы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(с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hlinkClick r:id="rId2" action="ppaction://hlinkfile"/>
              </a:rPr>
              <a:t>дополнениями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по состоянию на 21.05.2008 г.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00306"/>
            <a:ext cx="8715436" cy="4071966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   </a:t>
            </a:r>
            <a:r>
              <a:rPr lang="ru-RU" sz="2800" dirty="0" smtClean="0"/>
              <a:t>«Рабочие учебные программы и поурочные планы разрабатываются преподавателями </a:t>
            </a:r>
            <a:r>
              <a:rPr lang="ru-RU" sz="2800" b="1" dirty="0" smtClean="0">
                <a:solidFill>
                  <a:srgbClr val="7030A0"/>
                </a:solidFill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соответствии с типовой учебной программой</a:t>
            </a:r>
            <a:r>
              <a:rPr lang="ru-RU" sz="2800" dirty="0" smtClean="0"/>
              <a:t>, рассматриваются </a:t>
            </a:r>
            <a:r>
              <a:rPr lang="ru-RU" sz="2800" b="1" dirty="0" smtClean="0">
                <a:solidFill>
                  <a:srgbClr val="7030A0"/>
                </a:solidFill>
              </a:rPr>
              <a:t>методическим советом структурного подразделения</a:t>
            </a:r>
            <a:r>
              <a:rPr lang="ru-RU" sz="2800" dirty="0" smtClean="0"/>
              <a:t>, организации образования и </a:t>
            </a:r>
            <a:r>
              <a:rPr lang="ru-RU" sz="2800" b="1" dirty="0" smtClean="0">
                <a:solidFill>
                  <a:srgbClr val="7030A0"/>
                </a:solidFill>
              </a:rPr>
              <a:t>утверждается заместителем руководителя организации образования по учебной (учебно-методической) работе</a:t>
            </a:r>
            <a:r>
              <a:rPr lang="ru-RU" sz="2800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Образец заполнения титульного листа рабочей программы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4210080" cy="5000660"/>
          </a:xfrm>
        </p:spPr>
        <p:txBody>
          <a:bodyPr/>
          <a:lstStyle/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проректор по УВР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проф. Тулебаев К.А.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«__»_________2012г.</a:t>
            </a: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Дисциплина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Объем учебных часов  (кредитов)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                     Семестр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Форма контроля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6863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составлена на основании  Типовой учебной  программы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обсуждена на заседании кафедры _________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«____» _____ 2012 г., протокол №____.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Зав.кафедрой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обсуждена на заседании Комитета образовательных программ _________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«____» _____ 2012 г., протокол №____.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Председатель КОП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обсуждена  на заседании Методического совета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«____» _____ 2012 г., протокол №____.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Председатель Методического совета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Учебно-методический комплекс дисциплины</a:t>
            </a:r>
            <a:br>
              <a:rPr lang="ru-RU" sz="2800" b="1" dirty="0" smtClean="0"/>
            </a:br>
            <a:r>
              <a:rPr lang="ru-RU" sz="2000" b="1" dirty="0" smtClean="0"/>
              <a:t>Инструктивное письмо МЗ РК №6 от 22.06.2007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357850"/>
          </a:xfrm>
        </p:spPr>
        <p:txBody>
          <a:bodyPr/>
          <a:lstStyle/>
          <a:p>
            <a:r>
              <a:rPr lang="ru-RU" sz="2400" dirty="0" smtClean="0"/>
              <a:t>Типовая программа дисциплины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Рабочая программа дисциплины</a:t>
            </a:r>
          </a:p>
          <a:p>
            <a:r>
              <a:rPr lang="ru-RU" sz="2400" dirty="0" smtClean="0"/>
              <a:t>Рабочая программа по профессиональной практике</a:t>
            </a:r>
          </a:p>
          <a:p>
            <a:r>
              <a:rPr lang="ru-RU" sz="2400" dirty="0" smtClean="0"/>
              <a:t>Методические указания по прохождению практик, формы отчетной документации</a:t>
            </a:r>
          </a:p>
          <a:p>
            <a:r>
              <a:rPr lang="ru-RU" sz="2400" dirty="0" err="1" smtClean="0"/>
              <a:t>Силлабус</a:t>
            </a:r>
            <a:endParaRPr lang="ru-RU" sz="2400" dirty="0" smtClean="0"/>
          </a:p>
          <a:p>
            <a:r>
              <a:rPr lang="ru-RU" sz="2400" dirty="0" smtClean="0"/>
              <a:t>Лекционный комплекс</a:t>
            </a:r>
          </a:p>
          <a:p>
            <a:r>
              <a:rPr lang="ru-RU" sz="2400" dirty="0" smtClean="0"/>
              <a:t>Методические рекомендации для занятий</a:t>
            </a:r>
          </a:p>
          <a:p>
            <a:r>
              <a:rPr lang="ru-RU" sz="2400" dirty="0" smtClean="0"/>
              <a:t>Методические рекомендации для СРСП</a:t>
            </a:r>
          </a:p>
          <a:p>
            <a:r>
              <a:rPr lang="ru-RU" sz="2400" dirty="0" smtClean="0"/>
              <a:t>Методические рекомендации для СРС</a:t>
            </a:r>
          </a:p>
          <a:p>
            <a:r>
              <a:rPr lang="ru-RU" sz="2400" dirty="0" smtClean="0"/>
              <a:t>Контрольно-измерительные средства</a:t>
            </a:r>
          </a:p>
          <a:p>
            <a:r>
              <a:rPr lang="ru-RU" sz="2400" dirty="0" smtClean="0"/>
              <a:t>Карта учебно-методической обеспеченности дисциплины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072098"/>
          </a:xfrm>
        </p:spPr>
        <p:txBody>
          <a:bodyPr/>
          <a:lstStyle/>
          <a:p>
            <a:pPr algn="just"/>
            <a:r>
              <a:rPr lang="ru-RU" dirty="0" smtClean="0"/>
              <a:t>Новые рабочие программы на </a:t>
            </a:r>
            <a:r>
              <a:rPr lang="ru-RU" dirty="0" smtClean="0"/>
              <a:t>2013-2014 </a:t>
            </a:r>
            <a:r>
              <a:rPr lang="ru-RU" dirty="0" smtClean="0"/>
              <a:t>учебный год составляются по всем дисциплинам 1 курса, 3 курса МПД, интернатуры и элективным дисциплинам, впервые включенным в КЭД </a:t>
            </a:r>
          </a:p>
          <a:p>
            <a:pPr algn="just"/>
            <a:r>
              <a:rPr lang="ru-RU" dirty="0" smtClean="0"/>
              <a:t>Для остальных рабочих программ готовится форма №2 «Дополнения и изменения в Рабочей программе на 2012-2013 учебный год». Форма №2 утверждается на заседании кафедры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Структура Рабочей программы должна соответствовать Инструктивному письму № 6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Необходимо обратить внимание на следующие моменты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1"/>
            <a:ext cx="83582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соответствии с  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Моделью медицинского образования </a:t>
            </a:r>
            <a:r>
              <a:rPr lang="ru-RU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КазНМУ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УМКД </a:t>
            </a:r>
            <a:r>
              <a:rPr lang="ru-RU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должы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быть отражены: </a:t>
            </a:r>
          </a:p>
          <a:p>
            <a:pPr>
              <a:spcBef>
                <a:spcPts val="600"/>
              </a:spcBef>
            </a:pPr>
            <a:endParaRPr lang="ru-RU" sz="40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Формируемые на дисциплине компетенции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ru-RU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Методы формирования компетенций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ru-RU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Методы оценки компетенций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" name="Picture 4" descr="1b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033963"/>
            <a:ext cx="3203575" cy="182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pPr lvl="0"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sz="3600" b="1" dirty="0" smtClean="0"/>
              <a:t>Распределение учебных часов 1 кредита</a:t>
            </a:r>
            <a:br>
              <a:rPr lang="kk-KZ" sz="3600" b="1" dirty="0" smtClean="0"/>
            </a:br>
            <a:r>
              <a:rPr lang="kk-KZ" sz="3600" b="1" dirty="0" smtClean="0"/>
              <a:t> (1 кредит = 45 часов) в % и часах: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59"/>
          <a:ext cx="9144001" cy="50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18"/>
                <a:gridCol w="4099683"/>
                <a:gridCol w="2286000"/>
                <a:gridCol w="2286000"/>
              </a:tblGrid>
              <a:tr h="10362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работа: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Контактные часы </a:t>
                      </a:r>
                      <a:r>
                        <a:rPr lang="ru-RU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(л</a:t>
                      </a: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екции, практические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ru-RU" sz="2800" b="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" algn="l"/>
                        </a:tabLs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СРСП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 часа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ынок труда">
  <a:themeElements>
    <a:clrScheme name="Рынок труда 13">
      <a:dk1>
        <a:srgbClr val="205FF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1A50D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ынок труд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ынок труд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3">
        <a:dk1>
          <a:srgbClr val="205FF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A50D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menedgment</Template>
  <TotalTime>844</TotalTime>
  <Words>630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Рынок труда</vt:lpstr>
      <vt:lpstr>Clip</vt:lpstr>
      <vt:lpstr>Некоторые вопросы составления рабочих программ по дисциплинам</vt:lpstr>
      <vt:lpstr>Слайд 2</vt:lpstr>
      <vt:lpstr>  Приказ Министра образования и науки Республики Казахстан от 29 ноября 2007 года № 583 Об утверждении Правил организации и осуществления учебно-методической работы (с дополнениями по состоянию на 21.05.2008 г.): </vt:lpstr>
      <vt:lpstr>Образец заполнения титульного листа рабочей программы</vt:lpstr>
      <vt:lpstr>Учебно-методический комплекс дисциплины Инструктивное письмо МЗ РК №6 от 22.06.2007</vt:lpstr>
      <vt:lpstr>Слайд 6</vt:lpstr>
      <vt:lpstr>Слайд 7</vt:lpstr>
      <vt:lpstr>Слайд 8</vt:lpstr>
      <vt:lpstr>   Распределение учебных часов 1 кредита  (1 кредит = 45 часов) в % и часах:     </vt:lpstr>
      <vt:lpstr>Распределение учебных часов для специальностей «Общая медицина» и «Стоматология»</vt:lpstr>
      <vt:lpstr>П.2.9. Методы оценки знаний и навыков обучающихся</vt:lpstr>
      <vt:lpstr>П.2.10 Рекомендуемая литература:  основная и дополнительная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оформления календарно-тематических планов занятий при фронтальной форме проведения занятий</dc:title>
  <dc:creator>Владелец</dc:creator>
  <cp:lastModifiedBy>Kaznmu</cp:lastModifiedBy>
  <cp:revision>124</cp:revision>
  <dcterms:created xsi:type="dcterms:W3CDTF">2011-09-02T05:01:04Z</dcterms:created>
  <dcterms:modified xsi:type="dcterms:W3CDTF">2013-08-26T15:07:05Z</dcterms:modified>
</cp:coreProperties>
</file>