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056" r:id="rId2"/>
  </p:sldMasterIdLst>
  <p:notesMasterIdLst>
    <p:notesMasterId r:id="rId32"/>
  </p:notesMasterIdLst>
  <p:sldIdLst>
    <p:sldId id="256" r:id="rId3"/>
    <p:sldId id="258" r:id="rId4"/>
    <p:sldId id="268" r:id="rId5"/>
    <p:sldId id="260" r:id="rId6"/>
    <p:sldId id="261" r:id="rId7"/>
    <p:sldId id="306" r:id="rId8"/>
    <p:sldId id="272" r:id="rId9"/>
    <p:sldId id="312" r:id="rId10"/>
    <p:sldId id="277" r:id="rId11"/>
    <p:sldId id="276" r:id="rId12"/>
    <p:sldId id="274" r:id="rId13"/>
    <p:sldId id="278" r:id="rId14"/>
    <p:sldId id="298" r:id="rId15"/>
    <p:sldId id="293" r:id="rId16"/>
    <p:sldId id="289" r:id="rId17"/>
    <p:sldId id="280" r:id="rId18"/>
    <p:sldId id="310" r:id="rId19"/>
    <p:sldId id="295" r:id="rId20"/>
    <p:sldId id="294" r:id="rId21"/>
    <p:sldId id="282" r:id="rId22"/>
    <p:sldId id="288" r:id="rId23"/>
    <p:sldId id="286" r:id="rId24"/>
    <p:sldId id="311" r:id="rId25"/>
    <p:sldId id="287" r:id="rId26"/>
    <p:sldId id="307" r:id="rId27"/>
    <p:sldId id="299" r:id="rId28"/>
    <p:sldId id="300" r:id="rId29"/>
    <p:sldId id="301" r:id="rId30"/>
    <p:sldId id="30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97906" autoAdjust="0"/>
  </p:normalViewPr>
  <p:slideViewPr>
    <p:cSldViewPr>
      <p:cViewPr>
        <p:scale>
          <a:sx n="78" d="100"/>
          <a:sy n="78" d="100"/>
        </p:scale>
        <p:origin x="-9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987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248231271483929E-2"/>
          <c:y val="2.2299565693211617E-2"/>
          <c:w val="0.93081761006289332"/>
          <c:h val="0.487795896241413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Комитет по Делам Молодежи</c:v>
                </c:pt>
                <c:pt idx="1">
                  <c:v>Отдел по воспитательной работе</c:v>
                </c:pt>
                <c:pt idx="2">
                  <c:v>Управление по социально-воспитательной работе</c:v>
                </c:pt>
                <c:pt idx="3">
                  <c:v>Департамент по развитию социально-культурных компетенций студентов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Комитет по Делам Молодежи</c:v>
                </c:pt>
                <c:pt idx="1">
                  <c:v>Отдел по воспитательной работе</c:v>
                </c:pt>
                <c:pt idx="2">
                  <c:v>Управление по социально-воспитательной работе</c:v>
                </c:pt>
                <c:pt idx="3">
                  <c:v>Департамент по развитию социально-культурных компетенций студентов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Комитет по Делам Молодежи</c:v>
                </c:pt>
                <c:pt idx="1">
                  <c:v>Отдел по воспитательной работе</c:v>
                </c:pt>
                <c:pt idx="2">
                  <c:v>Управление по социально-воспитательной работе</c:v>
                </c:pt>
                <c:pt idx="3">
                  <c:v>Департамент по развитию социально-культурных компетенций студентов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747584"/>
        <c:axId val="19749120"/>
      </c:barChart>
      <c:catAx>
        <c:axId val="19747584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txPr>
          <a:bodyPr rot="-5400000" vert="horz" anchor="t" anchorCtr="0"/>
          <a:lstStyle/>
          <a:p>
            <a: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19749120"/>
        <c:crosses val="autoZero"/>
        <c:auto val="1"/>
        <c:lblAlgn val="ctr"/>
        <c:lblOffset val="100"/>
        <c:noMultiLvlLbl val="0"/>
      </c:catAx>
      <c:valAx>
        <c:axId val="197491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97475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A94E68-F897-407C-84A3-4397CE9C388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1E733E-ED92-43C2-8BF5-73E038E00947}">
      <dgm:prSet/>
      <dgm:spPr>
        <a:solidFill>
          <a:schemeClr val="tx2">
            <a:lumMod val="2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Гуманизм</a:t>
          </a:r>
          <a:endParaRPr lang="ru-RU" dirty="0">
            <a:solidFill>
              <a:schemeClr val="tx1"/>
            </a:solidFill>
          </a:endParaRPr>
        </a:p>
      </dgm:t>
    </dgm:pt>
    <dgm:pt modelId="{F8B741BB-5A82-40A0-B983-9755910CDB98}" type="parTrans" cxnId="{B377DA2B-2BED-4128-B103-02037BC34971}">
      <dgm:prSet/>
      <dgm:spPr/>
      <dgm:t>
        <a:bodyPr/>
        <a:lstStyle/>
        <a:p>
          <a:endParaRPr lang="ru-RU"/>
        </a:p>
      </dgm:t>
    </dgm:pt>
    <dgm:pt modelId="{91C70FC3-A0AC-4344-AE34-8F73EA626B58}" type="sibTrans" cxnId="{B377DA2B-2BED-4128-B103-02037BC34971}">
      <dgm:prSet/>
      <dgm:spPr/>
      <dgm:t>
        <a:bodyPr/>
        <a:lstStyle/>
        <a:p>
          <a:endParaRPr lang="ru-RU"/>
        </a:p>
      </dgm:t>
    </dgm:pt>
    <dgm:pt modelId="{83926B1B-C5EE-4E42-8165-A53D5E90F6ED}">
      <dgm:prSet/>
      <dgm:spPr>
        <a:solidFill>
          <a:schemeClr val="tx2">
            <a:lumMod val="2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Патриотизм</a:t>
          </a:r>
          <a:endParaRPr lang="ru-RU" dirty="0">
            <a:solidFill>
              <a:schemeClr val="tx1"/>
            </a:solidFill>
          </a:endParaRPr>
        </a:p>
      </dgm:t>
    </dgm:pt>
    <dgm:pt modelId="{11EA259C-042D-4A8C-A369-299DB3114AB4}" type="parTrans" cxnId="{FFF690B0-5E10-4191-B8EE-D5BC1E81B029}">
      <dgm:prSet/>
      <dgm:spPr/>
      <dgm:t>
        <a:bodyPr/>
        <a:lstStyle/>
        <a:p>
          <a:endParaRPr lang="ru-RU"/>
        </a:p>
      </dgm:t>
    </dgm:pt>
    <dgm:pt modelId="{7FE6FF65-254C-4B74-A10D-9AF4F9614D58}" type="sibTrans" cxnId="{FFF690B0-5E10-4191-B8EE-D5BC1E81B029}">
      <dgm:prSet/>
      <dgm:spPr/>
      <dgm:t>
        <a:bodyPr/>
        <a:lstStyle/>
        <a:p>
          <a:endParaRPr lang="ru-RU"/>
        </a:p>
      </dgm:t>
    </dgm:pt>
    <dgm:pt modelId="{50B52A4E-44CF-411F-A115-0F84C8047D57}">
      <dgm:prSet/>
      <dgm:spPr>
        <a:solidFill>
          <a:schemeClr val="tx2">
            <a:lumMod val="2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Толерантность</a:t>
          </a:r>
          <a:endParaRPr lang="ru-RU" dirty="0">
            <a:solidFill>
              <a:schemeClr val="tx1"/>
            </a:solidFill>
          </a:endParaRPr>
        </a:p>
      </dgm:t>
    </dgm:pt>
    <dgm:pt modelId="{F49290C4-6C83-4B19-8CB3-FA5CED4DCA67}" type="parTrans" cxnId="{723932C3-EC14-4014-B622-59ED5B0E4FD6}">
      <dgm:prSet/>
      <dgm:spPr/>
      <dgm:t>
        <a:bodyPr/>
        <a:lstStyle/>
        <a:p>
          <a:endParaRPr lang="ru-RU"/>
        </a:p>
      </dgm:t>
    </dgm:pt>
    <dgm:pt modelId="{95001F45-C186-4BCB-BA17-E473BAC937E0}" type="sibTrans" cxnId="{723932C3-EC14-4014-B622-59ED5B0E4FD6}">
      <dgm:prSet/>
      <dgm:spPr/>
      <dgm:t>
        <a:bodyPr/>
        <a:lstStyle/>
        <a:p>
          <a:endParaRPr lang="ru-RU"/>
        </a:p>
      </dgm:t>
    </dgm:pt>
    <dgm:pt modelId="{7DD6DF6A-9707-4EE6-BC2E-CE49571B905B}">
      <dgm:prSet/>
      <dgm:spPr>
        <a:solidFill>
          <a:schemeClr val="tx2">
            <a:lumMod val="2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Высокая культура</a:t>
          </a:r>
          <a:endParaRPr lang="ru-RU" dirty="0">
            <a:solidFill>
              <a:schemeClr val="tx1"/>
            </a:solidFill>
          </a:endParaRPr>
        </a:p>
      </dgm:t>
    </dgm:pt>
    <dgm:pt modelId="{F6EA59C9-32DE-41DC-AF5A-6F3E6558FF75}" type="parTrans" cxnId="{0D6AE26A-8B2E-467A-95CA-48D24697E450}">
      <dgm:prSet/>
      <dgm:spPr/>
      <dgm:t>
        <a:bodyPr/>
        <a:lstStyle/>
        <a:p>
          <a:endParaRPr lang="ru-RU"/>
        </a:p>
      </dgm:t>
    </dgm:pt>
    <dgm:pt modelId="{901D4F0D-E296-4474-AFEF-FC4E95C77E4A}" type="sibTrans" cxnId="{0D6AE26A-8B2E-467A-95CA-48D24697E450}">
      <dgm:prSet/>
      <dgm:spPr/>
      <dgm:t>
        <a:bodyPr/>
        <a:lstStyle/>
        <a:p>
          <a:endParaRPr lang="ru-RU"/>
        </a:p>
      </dgm:t>
    </dgm:pt>
    <dgm:pt modelId="{2DE82C4F-CC99-4F49-ADF7-3942A39E39A5}">
      <dgm:prSet/>
      <dgm:spPr>
        <a:solidFill>
          <a:schemeClr val="tx2">
            <a:lumMod val="2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Лидерство</a:t>
          </a:r>
          <a:endParaRPr lang="ru-RU" dirty="0">
            <a:solidFill>
              <a:schemeClr val="tx1"/>
            </a:solidFill>
          </a:endParaRPr>
        </a:p>
      </dgm:t>
    </dgm:pt>
    <dgm:pt modelId="{2D1DA09D-5029-462E-B406-B83C4B849AAB}" type="parTrans" cxnId="{2939C4EE-4F9D-4B5A-9638-1EB6B1E973BF}">
      <dgm:prSet/>
      <dgm:spPr/>
      <dgm:t>
        <a:bodyPr/>
        <a:lstStyle/>
        <a:p>
          <a:endParaRPr lang="ru-RU"/>
        </a:p>
      </dgm:t>
    </dgm:pt>
    <dgm:pt modelId="{1991EAE8-C1D3-4A87-B47A-0A2B379F821B}" type="sibTrans" cxnId="{2939C4EE-4F9D-4B5A-9638-1EB6B1E973BF}">
      <dgm:prSet/>
      <dgm:spPr/>
      <dgm:t>
        <a:bodyPr/>
        <a:lstStyle/>
        <a:p>
          <a:endParaRPr lang="ru-RU"/>
        </a:p>
      </dgm:t>
    </dgm:pt>
    <dgm:pt modelId="{FCD2B4F0-3C8F-4FD6-9C7E-537733278EB0}" type="pres">
      <dgm:prSet presAssocID="{87A94E68-F897-407C-84A3-4397CE9C38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F45B14-5019-4913-A067-112DD7E05FEC}" type="pres">
      <dgm:prSet presAssocID="{A11E733E-ED92-43C2-8BF5-73E038E00947}" presName="linNode" presStyleCnt="0"/>
      <dgm:spPr/>
    </dgm:pt>
    <dgm:pt modelId="{E3B2D878-67D7-491E-8E1A-66976A01664E}" type="pres">
      <dgm:prSet presAssocID="{A11E733E-ED92-43C2-8BF5-73E038E00947}" presName="parentText" presStyleLbl="node1" presStyleIdx="0" presStyleCnt="5" custScaleX="277778" custLinFactNeighborX="2605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276D5-9CBE-4D12-A3C7-1545FAA337F8}" type="pres">
      <dgm:prSet presAssocID="{91C70FC3-A0AC-4344-AE34-8F73EA626B58}" presName="sp" presStyleCnt="0"/>
      <dgm:spPr/>
    </dgm:pt>
    <dgm:pt modelId="{B45CEBD2-AD49-4206-81FD-453D077B7BA8}" type="pres">
      <dgm:prSet presAssocID="{83926B1B-C5EE-4E42-8165-A53D5E90F6ED}" presName="linNode" presStyleCnt="0"/>
      <dgm:spPr/>
    </dgm:pt>
    <dgm:pt modelId="{51BBF532-7CE5-4388-9BE2-726FCC21310B}" type="pres">
      <dgm:prSet presAssocID="{83926B1B-C5EE-4E42-8165-A53D5E90F6ED}" presName="parentText" presStyleLbl="node1" presStyleIdx="1" presStyleCnt="5" custScaleX="277778" custLinFactNeighborX="-136" custLinFactNeighborY="23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42968-D495-4CC5-A6DC-BC1C030721FE}" type="pres">
      <dgm:prSet presAssocID="{7FE6FF65-254C-4B74-A10D-9AF4F9614D58}" presName="sp" presStyleCnt="0"/>
      <dgm:spPr/>
    </dgm:pt>
    <dgm:pt modelId="{4EB575FE-64B6-4281-AF75-99E63C418C82}" type="pres">
      <dgm:prSet presAssocID="{50B52A4E-44CF-411F-A115-0F84C8047D57}" presName="linNode" presStyleCnt="0"/>
      <dgm:spPr/>
    </dgm:pt>
    <dgm:pt modelId="{5CE6461B-60F9-49BD-815E-727688A2C05F}" type="pres">
      <dgm:prSet presAssocID="{50B52A4E-44CF-411F-A115-0F84C8047D57}" presName="parentText" presStyleLbl="node1" presStyleIdx="2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8FF97-72A9-40CE-AFBB-F31E9D935FC8}" type="pres">
      <dgm:prSet presAssocID="{95001F45-C186-4BCB-BA17-E473BAC937E0}" presName="sp" presStyleCnt="0"/>
      <dgm:spPr/>
    </dgm:pt>
    <dgm:pt modelId="{D34E001D-3669-4132-AAAD-FA323673E67B}" type="pres">
      <dgm:prSet presAssocID="{7DD6DF6A-9707-4EE6-BC2E-CE49571B905B}" presName="linNode" presStyleCnt="0"/>
      <dgm:spPr/>
    </dgm:pt>
    <dgm:pt modelId="{2B22730D-78D1-4564-B51C-B306DF306661}" type="pres">
      <dgm:prSet presAssocID="{7DD6DF6A-9707-4EE6-BC2E-CE49571B905B}" presName="parentText" presStyleLbl="node1" presStyleIdx="3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BCB46-3FB1-4E3B-B024-180DA54BACEC}" type="pres">
      <dgm:prSet presAssocID="{901D4F0D-E296-4474-AFEF-FC4E95C77E4A}" presName="sp" presStyleCnt="0"/>
      <dgm:spPr/>
    </dgm:pt>
    <dgm:pt modelId="{E2F3DBFC-D78B-42A9-ABA7-F35D00320076}" type="pres">
      <dgm:prSet presAssocID="{2DE82C4F-CC99-4F49-ADF7-3942A39E39A5}" presName="linNode" presStyleCnt="0"/>
      <dgm:spPr/>
    </dgm:pt>
    <dgm:pt modelId="{34912B36-A3F2-4C9C-97C8-81542E6B6818}" type="pres">
      <dgm:prSet presAssocID="{2DE82C4F-CC99-4F49-ADF7-3942A39E39A5}" presName="parentText" presStyleLbl="node1" presStyleIdx="4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E292A3-34A2-4F24-BAC5-4BEF6F32F602}" type="presOf" srcId="{83926B1B-C5EE-4E42-8165-A53D5E90F6ED}" destId="{51BBF532-7CE5-4388-9BE2-726FCC21310B}" srcOrd="0" destOrd="0" presId="urn:microsoft.com/office/officeart/2005/8/layout/vList5"/>
    <dgm:cxn modelId="{AB19D870-61FF-40EA-BBB8-69C5CF5ACC73}" type="presOf" srcId="{7DD6DF6A-9707-4EE6-BC2E-CE49571B905B}" destId="{2B22730D-78D1-4564-B51C-B306DF306661}" srcOrd="0" destOrd="0" presId="urn:microsoft.com/office/officeart/2005/8/layout/vList5"/>
    <dgm:cxn modelId="{2939C4EE-4F9D-4B5A-9638-1EB6B1E973BF}" srcId="{87A94E68-F897-407C-84A3-4397CE9C388D}" destId="{2DE82C4F-CC99-4F49-ADF7-3942A39E39A5}" srcOrd="4" destOrd="0" parTransId="{2D1DA09D-5029-462E-B406-B83C4B849AAB}" sibTransId="{1991EAE8-C1D3-4A87-B47A-0A2B379F821B}"/>
    <dgm:cxn modelId="{445D79D3-EB8E-46A2-84B6-F3E9E0412055}" type="presOf" srcId="{50B52A4E-44CF-411F-A115-0F84C8047D57}" destId="{5CE6461B-60F9-49BD-815E-727688A2C05F}" srcOrd="0" destOrd="0" presId="urn:microsoft.com/office/officeart/2005/8/layout/vList5"/>
    <dgm:cxn modelId="{723932C3-EC14-4014-B622-59ED5B0E4FD6}" srcId="{87A94E68-F897-407C-84A3-4397CE9C388D}" destId="{50B52A4E-44CF-411F-A115-0F84C8047D57}" srcOrd="2" destOrd="0" parTransId="{F49290C4-6C83-4B19-8CB3-FA5CED4DCA67}" sibTransId="{95001F45-C186-4BCB-BA17-E473BAC937E0}"/>
    <dgm:cxn modelId="{DAAE03FA-53B0-4766-B55F-479C0141EB06}" type="presOf" srcId="{2DE82C4F-CC99-4F49-ADF7-3942A39E39A5}" destId="{34912B36-A3F2-4C9C-97C8-81542E6B6818}" srcOrd="0" destOrd="0" presId="urn:microsoft.com/office/officeart/2005/8/layout/vList5"/>
    <dgm:cxn modelId="{0D6AE26A-8B2E-467A-95CA-48D24697E450}" srcId="{87A94E68-F897-407C-84A3-4397CE9C388D}" destId="{7DD6DF6A-9707-4EE6-BC2E-CE49571B905B}" srcOrd="3" destOrd="0" parTransId="{F6EA59C9-32DE-41DC-AF5A-6F3E6558FF75}" sibTransId="{901D4F0D-E296-4474-AFEF-FC4E95C77E4A}"/>
    <dgm:cxn modelId="{B377DA2B-2BED-4128-B103-02037BC34971}" srcId="{87A94E68-F897-407C-84A3-4397CE9C388D}" destId="{A11E733E-ED92-43C2-8BF5-73E038E00947}" srcOrd="0" destOrd="0" parTransId="{F8B741BB-5A82-40A0-B983-9755910CDB98}" sibTransId="{91C70FC3-A0AC-4344-AE34-8F73EA626B58}"/>
    <dgm:cxn modelId="{FFF690B0-5E10-4191-B8EE-D5BC1E81B029}" srcId="{87A94E68-F897-407C-84A3-4397CE9C388D}" destId="{83926B1B-C5EE-4E42-8165-A53D5E90F6ED}" srcOrd="1" destOrd="0" parTransId="{11EA259C-042D-4A8C-A369-299DB3114AB4}" sibTransId="{7FE6FF65-254C-4B74-A10D-9AF4F9614D58}"/>
    <dgm:cxn modelId="{3AF97EBD-4E8F-459A-A3E6-623C1940D585}" type="presOf" srcId="{A11E733E-ED92-43C2-8BF5-73E038E00947}" destId="{E3B2D878-67D7-491E-8E1A-66976A01664E}" srcOrd="0" destOrd="0" presId="urn:microsoft.com/office/officeart/2005/8/layout/vList5"/>
    <dgm:cxn modelId="{49834A22-81E6-4935-BFBE-D95978D2BDD2}" type="presOf" srcId="{87A94E68-F897-407C-84A3-4397CE9C388D}" destId="{FCD2B4F0-3C8F-4FD6-9C7E-537733278EB0}" srcOrd="0" destOrd="0" presId="urn:microsoft.com/office/officeart/2005/8/layout/vList5"/>
    <dgm:cxn modelId="{68CC4F74-F590-4EEB-A4BE-73F9B039E46B}" type="presParOf" srcId="{FCD2B4F0-3C8F-4FD6-9C7E-537733278EB0}" destId="{E8F45B14-5019-4913-A067-112DD7E05FEC}" srcOrd="0" destOrd="0" presId="urn:microsoft.com/office/officeart/2005/8/layout/vList5"/>
    <dgm:cxn modelId="{DBAF7CE5-6E08-4FAC-AE7F-D81E971BACAB}" type="presParOf" srcId="{E8F45B14-5019-4913-A067-112DD7E05FEC}" destId="{E3B2D878-67D7-491E-8E1A-66976A01664E}" srcOrd="0" destOrd="0" presId="urn:microsoft.com/office/officeart/2005/8/layout/vList5"/>
    <dgm:cxn modelId="{E0A169F4-AA94-411B-884C-BD012441435F}" type="presParOf" srcId="{FCD2B4F0-3C8F-4FD6-9C7E-537733278EB0}" destId="{682276D5-9CBE-4D12-A3C7-1545FAA337F8}" srcOrd="1" destOrd="0" presId="urn:microsoft.com/office/officeart/2005/8/layout/vList5"/>
    <dgm:cxn modelId="{1F30BE3E-1E69-4D2C-97A8-F259D22E4A3A}" type="presParOf" srcId="{FCD2B4F0-3C8F-4FD6-9C7E-537733278EB0}" destId="{B45CEBD2-AD49-4206-81FD-453D077B7BA8}" srcOrd="2" destOrd="0" presId="urn:microsoft.com/office/officeart/2005/8/layout/vList5"/>
    <dgm:cxn modelId="{749C2351-4A33-4210-9E93-7C4835DB8C33}" type="presParOf" srcId="{B45CEBD2-AD49-4206-81FD-453D077B7BA8}" destId="{51BBF532-7CE5-4388-9BE2-726FCC21310B}" srcOrd="0" destOrd="0" presId="urn:microsoft.com/office/officeart/2005/8/layout/vList5"/>
    <dgm:cxn modelId="{35302EB8-B8AE-4163-B002-6184245AE842}" type="presParOf" srcId="{FCD2B4F0-3C8F-4FD6-9C7E-537733278EB0}" destId="{38742968-D495-4CC5-A6DC-BC1C030721FE}" srcOrd="3" destOrd="0" presId="urn:microsoft.com/office/officeart/2005/8/layout/vList5"/>
    <dgm:cxn modelId="{CBB4708B-DACC-4FC3-BEC9-09FCFA26BBED}" type="presParOf" srcId="{FCD2B4F0-3C8F-4FD6-9C7E-537733278EB0}" destId="{4EB575FE-64B6-4281-AF75-99E63C418C82}" srcOrd="4" destOrd="0" presId="urn:microsoft.com/office/officeart/2005/8/layout/vList5"/>
    <dgm:cxn modelId="{F063565E-5704-4890-83DE-2A6BA5EBDD44}" type="presParOf" srcId="{4EB575FE-64B6-4281-AF75-99E63C418C82}" destId="{5CE6461B-60F9-49BD-815E-727688A2C05F}" srcOrd="0" destOrd="0" presId="urn:microsoft.com/office/officeart/2005/8/layout/vList5"/>
    <dgm:cxn modelId="{128D9D78-C2DF-40C0-BB16-F766ABFC7986}" type="presParOf" srcId="{FCD2B4F0-3C8F-4FD6-9C7E-537733278EB0}" destId="{2878FF97-72A9-40CE-AFBB-F31E9D935FC8}" srcOrd="5" destOrd="0" presId="urn:microsoft.com/office/officeart/2005/8/layout/vList5"/>
    <dgm:cxn modelId="{FDDEE02B-504D-4BDE-9DDA-0E7E72865B8A}" type="presParOf" srcId="{FCD2B4F0-3C8F-4FD6-9C7E-537733278EB0}" destId="{D34E001D-3669-4132-AAAD-FA323673E67B}" srcOrd="6" destOrd="0" presId="urn:microsoft.com/office/officeart/2005/8/layout/vList5"/>
    <dgm:cxn modelId="{973C31B4-9273-4F38-AB76-3FA51079CC12}" type="presParOf" srcId="{D34E001D-3669-4132-AAAD-FA323673E67B}" destId="{2B22730D-78D1-4564-B51C-B306DF306661}" srcOrd="0" destOrd="0" presId="urn:microsoft.com/office/officeart/2005/8/layout/vList5"/>
    <dgm:cxn modelId="{0F4178C1-C548-47EE-AA1E-1643C9BF3960}" type="presParOf" srcId="{FCD2B4F0-3C8F-4FD6-9C7E-537733278EB0}" destId="{F49BCB46-3FB1-4E3B-B024-180DA54BACEC}" srcOrd="7" destOrd="0" presId="urn:microsoft.com/office/officeart/2005/8/layout/vList5"/>
    <dgm:cxn modelId="{E1AE3089-02C0-4AA0-9F5A-B7553E82D4F0}" type="presParOf" srcId="{FCD2B4F0-3C8F-4FD6-9C7E-537733278EB0}" destId="{E2F3DBFC-D78B-42A9-ABA7-F35D00320076}" srcOrd="8" destOrd="0" presId="urn:microsoft.com/office/officeart/2005/8/layout/vList5"/>
    <dgm:cxn modelId="{3C8F83AA-DDFD-4625-B845-D7AE871D7E34}" type="presParOf" srcId="{E2F3DBFC-D78B-42A9-ABA7-F35D00320076}" destId="{34912B36-A3F2-4C9C-97C8-81542E6B681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694C8-ADA6-46E5-B8A5-94D87E2C2DA2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BAA3E-7EB2-4133-8725-2661B218BC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4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BAA3E-7EB2-4133-8725-2661B218BCD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43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E7DEC9"/>
                </a:solidFill>
              </a:rPr>
              <a:pPr/>
              <a:t>28.08.2013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7D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>
              <a:solidFill>
                <a:srgbClr val="E7DEC9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rgbClr val="E7DEC9">
                        <a:alpha val="60000"/>
                      </a:srgbClr>
                    </a:solidFill>
                  </a:ln>
                  <a:solidFill>
                    <a:srgbClr val="E7DEC9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E7DEC9">
                      <a:alpha val="60000"/>
                    </a:srgbClr>
                  </a:solidFill>
                </a:ln>
                <a:solidFill>
                  <a:srgbClr val="E7DEC9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061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7DEC9"/>
                </a:solidFill>
              </a:rPr>
              <a:pPr/>
              <a:t>28.08.2013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>
              <a:solidFill>
                <a:srgbClr val="E7DEC9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E7DEC9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E7DEC9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317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7DEC9"/>
                </a:solidFill>
              </a:rPr>
              <a:pPr/>
              <a:t>28.08.2013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>
              <a:solidFill>
                <a:srgbClr val="E7DEC9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E7DEC9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E7DEC9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3395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7DEC9"/>
                </a:solidFill>
              </a:rPr>
              <a:pPr/>
              <a:t>28.08.2013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E7DEC9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E7DEC9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5677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E7DEC9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E7DEC9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7DEC9"/>
                </a:solidFill>
              </a:rPr>
              <a:pPr/>
              <a:t>28.08.2013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7DEC9"/>
                </a:solidFill>
              </a:rPr>
              <a:pPr/>
              <a:t>28.08.2013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E7DEC9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E7DEC9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0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7DEC9"/>
                </a:solidFill>
              </a:rPr>
              <a:pPr/>
              <a:t>28.08.2013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>
              <a:solidFill>
                <a:srgbClr val="E7DEC9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E7DEC9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E7DEC9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73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7DEC9"/>
                </a:solidFill>
              </a:rPr>
              <a:pPr/>
              <a:t>28.08.2013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>
              <a:solidFill>
                <a:srgbClr val="E7DEC9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E7DEC9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E7DEC9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74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7DEC9"/>
                </a:solidFill>
              </a:rPr>
              <a:pPr/>
              <a:t>28.08.2013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07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7DEC9"/>
                </a:solidFill>
              </a:rPr>
              <a:pPr/>
              <a:t>28.08.2013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7DEC9"/>
                </a:solidFill>
              </a:rPr>
              <a:pPr/>
              <a:t>28.08.2013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E7DEC9"/>
                </a:solidFill>
              </a:rPr>
              <a:pPr/>
              <a:t>28.08.2013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7D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00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E7DEC9"/>
                </a:solidFill>
              </a:rPr>
              <a:pPr/>
              <a:t>28.08.2013</a:t>
            </a:fld>
            <a:endParaRPr lang="ru-RU">
              <a:solidFill>
                <a:srgbClr val="E7D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E7D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>
              <a:solidFill>
                <a:srgbClr val="E7DEC9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38164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Модель личностного роста студента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КазНМУ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опыт и перспективы развития.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1145" y="5027230"/>
            <a:ext cx="4655297" cy="1128495"/>
          </a:xfrm>
        </p:spPr>
        <p:txBody>
          <a:bodyPr/>
          <a:lstStyle/>
          <a:p>
            <a:r>
              <a:rPr lang="ru-RU" dirty="0" smtClean="0"/>
              <a:t>Докладчик : директор ДРСККС </a:t>
            </a:r>
            <a:r>
              <a:rPr lang="ru-RU" dirty="0" err="1" smtClean="0"/>
              <a:t>Шынгысбаев</a:t>
            </a:r>
            <a:r>
              <a:rPr lang="ru-RU" dirty="0" smtClean="0"/>
              <a:t> Л.С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0492" y="188640"/>
            <a:ext cx="1584176" cy="49006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3"/>
            <a:ext cx="8229600" cy="3456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«Зона свободная от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табакокурения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user\Мои документы\Файлы Mail.Ru Агента\ainur_mekebaeva@mail.ru\gulmira.akchina@mail.ru\IMG_4609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6179" y="1403292"/>
            <a:ext cx="4073525" cy="2784475"/>
          </a:xfrm>
          <a:prstGeom prst="rect">
            <a:avLst/>
          </a:prstGeom>
        </p:spPr>
      </p:pic>
      <p:pic>
        <p:nvPicPr>
          <p:cNvPr id="5" name="Рисунок 4" descr="C:\Documents and Settings\user\Мои документы\Файлы Mail.Ru Агента\ainur_mekebaeva@mail.ru\gulmira.akchina@mail.ru\IMG_4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81588"/>
            <a:ext cx="378618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Мои документы\Файлы Mail.Ru Агента\ainur_mekebaeva@mail.ru\kupik88@mail.ru\IMG_0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437112"/>
            <a:ext cx="3857625" cy="223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6601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фото\Foto\IMG_08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664" y="3492495"/>
            <a:ext cx="4718335" cy="274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фото\Foto\1802201233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" y="3506085"/>
            <a:ext cx="4413699" cy="273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E:\MOL_protiv_SPI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" y="1220070"/>
            <a:ext cx="4413698" cy="228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E:\ppt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665" y="1220069"/>
            <a:ext cx="4718335" cy="22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0100" y="142852"/>
            <a:ext cx="68511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«Молодежь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против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наркотиков»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«Нет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СПИДу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780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Рисунок 6" descr="C:\Documents and Settings\user\Мои документы\Файлы Mail.Ru Агента\ainur_mekebaeva@mail.ru\kupik88@mail.ru\P1000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822" y="0"/>
            <a:ext cx="4572178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D:\Здоровая улыбка\Bard. 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96"/>
            <a:ext cx="4572000" cy="277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Здоровая улыбка\CIMG45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0928"/>
            <a:ext cx="4572000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8" descr="C:\Documents and Settings\user\Мои документы\Файлы Mail.Ru Агента\ainur_mekebaeva@mail.ru\gulmira.akchina@mail.ru\IMG_84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780928"/>
            <a:ext cx="4572000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9082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IMG_22542-580x3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965" y="13846"/>
            <a:ext cx="4453768" cy="348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IMG_23062-580x3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0" y="3501008"/>
            <a:ext cx="4632695" cy="332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фото\Foto\DSC012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6965" cy="348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суреттер\помощь ветеранам\IMG_86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241" y="3501008"/>
            <a:ext cx="4428492" cy="332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65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04"/>
            <a:ext cx="9144000" cy="684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017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992888" cy="1695631"/>
          </a:xfrm>
        </p:spPr>
        <p:txBody>
          <a:bodyPr>
            <a:normAutofit/>
          </a:bodyPr>
          <a:lstStyle/>
          <a:p>
            <a:r>
              <a:rPr lang="ru-RU" dirty="0" smtClean="0"/>
              <a:t>Формирование патриотизма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и толерантности.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420888"/>
            <a:ext cx="8712968" cy="4285535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3891A7"/>
              </a:buCl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Реализуется через:</a:t>
            </a:r>
          </a:p>
          <a:p>
            <a:pPr marL="0" lvl="0" indent="0">
              <a:buClr>
                <a:srgbClr val="3891A7"/>
              </a:buCl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привитие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общественно-политической грамотности, предотвращение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распространения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молодежной среде деструктивных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религиозных течений,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поддержка поликультурного общение, толерантного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уважительного отношения 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традициям, культуре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искусству и религии народов мира, в том числе проживающих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многонациональном Казахстане;</a:t>
            </a:r>
          </a:p>
          <a:p>
            <a:pPr marL="0" lvl="0" indent="0">
              <a:buClr>
                <a:srgbClr val="3891A7"/>
              </a:buCl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пропаганда антикоррупционного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мировоззрения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поведения;</a:t>
            </a:r>
          </a:p>
          <a:p>
            <a:pPr marL="0" lvl="0" indent="0">
              <a:buClr>
                <a:srgbClr val="3891A7"/>
              </a:buCl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беречь и развивать традиции университета, сохранять  и приумножать их.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627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 descr="C:\Documents and Settings\user\Мои документы\Файлы Mail.Ru Агента\ainur_mekebaeva@mail.ru\malika_beknazarkyzy@mail.ru\DSC_93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684"/>
            <a:ext cx="4499992" cy="3202284"/>
          </a:xfrm>
          <a:noFill/>
        </p:spPr>
      </p:pic>
      <p:pic>
        <p:nvPicPr>
          <p:cNvPr id="8" name="Рисунок 6" descr="C:\Documents and Settings\user\Мои документы\Файлы Mail.Ru Агента\ainur_mekebaeva@mail.ru\malika_beknazarkyzy@mail.ru\IMG_2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-1"/>
            <a:ext cx="4726019" cy="320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7" descr="C:\Documents and Settings\user\Мои документы\Файлы Mail.Ru Агента\ainur_mekebaeva@mail.ru\malika_beknazarkyzy@mail.ru\IMG_35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352247"/>
            <a:ext cx="4708084" cy="350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352248"/>
            <a:ext cx="4499993" cy="35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Объект 3" descr="C:\Documents and Settings\user\Мои документы\Файлы Mail.Ru Агента\ainur_mekebaeva@mail.ru\malika_beknazarkyzy@mail.ru\DSC_9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4657"/>
            <a:ext cx="4499992" cy="3202284"/>
          </a:xfrm>
          <a:prstGeom prst="rect">
            <a:avLst/>
          </a:prstGeom>
          <a:noFill/>
        </p:spPr>
      </p:pic>
      <p:pic>
        <p:nvPicPr>
          <p:cNvPr id="10" name="Объект 3" descr="C:\Documents and Settings\user\Мои документы\Файлы Mail.Ru Агента\ainur_mekebaeva@mail.ru\malika_beknazarkyzy@mail.ru\DSC_9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-2435"/>
            <a:ext cx="4499992" cy="3202284"/>
          </a:xfrm>
          <a:prstGeom prst="rect">
            <a:avLst/>
          </a:prstGeom>
          <a:noFill/>
        </p:spPr>
      </p:pic>
      <p:pic>
        <p:nvPicPr>
          <p:cNvPr id="11" name="Объект 3" descr="C:\Documents and Settings\user\Мои документы\Файлы Mail.Ru Агента\ainur_mekebaeva@mail.ru\malika_beknazarkyzy@mail.ru\DSC_9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4880"/>
            <a:ext cx="4499992" cy="3337368"/>
          </a:xfrm>
          <a:prstGeom prst="rect">
            <a:avLst/>
          </a:prstGeom>
          <a:noFill/>
        </p:spPr>
      </p:pic>
      <p:pic>
        <p:nvPicPr>
          <p:cNvPr id="4098" name="Picture 2" descr="C:\Users\user\Desktop\Документы Багдат\9 мамырга\IMG_8876 - коп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657"/>
            <a:ext cx="4636076" cy="334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027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Высокая культура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332656"/>
            <a:ext cx="4658735" cy="5560667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Clr>
                <a:srgbClr val="3891A7"/>
              </a:buCl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формирования духовного мира будущих врачей, как важнейшему элементу нравственного потенциала, уже с первого курса наши студенты приобщаются к духовным и художественным ценностям,  миру культуры и искусства.  Ежегодно с февраль-март  проходит «Театральный сезон»;</a:t>
            </a:r>
          </a:p>
          <a:p>
            <a:pPr marL="0" lvl="0" indent="0">
              <a:buClr>
                <a:srgbClr val="3891A7"/>
              </a:buCl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Творческие встречи в театре 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Concordia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 Празднование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Наурыз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проведение таких мероприятий как;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Этнофестиваль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Ек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і жұлдыз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Весенний балл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и многое др.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041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Документы Багдат\коктем балы сайтка\IMG_9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суреттер\этнофестиваль\IMG_84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197"/>
            <a:ext cx="4577662" cy="35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суреттер\этнофестиваль\IMG_83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4572000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Документы Багдат\коктем балы сайтка\IMG_93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4572000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0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Творческие коллективы:</a:t>
            </a:r>
            <a:br>
              <a:rPr lang="ru-RU" sz="54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764704"/>
            <a:ext cx="4658735" cy="5832648"/>
          </a:xfrm>
        </p:spPr>
        <p:txBody>
          <a:bodyPr>
            <a:normAutofit lnSpcReduction="10000"/>
          </a:bodyPr>
          <a:lstStyle/>
          <a:p>
            <a:pPr marL="365760" lvl="0" indent="-365760">
              <a:buClr>
                <a:srgbClr val="3891A7"/>
              </a:buClr>
              <a:buFont typeface="Wingdings" pitchFamily="2" charset="2"/>
              <a:buChar char="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-Студенческий хор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университета;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65760" lvl="0" indent="-365760">
              <a:buClr>
                <a:srgbClr val="3891A7"/>
              </a:buClr>
              <a:buFont typeface="Wingdings" pitchFamily="2" charset="2"/>
              <a:buChar char="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-Танцевальный коллектив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Concordia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65760" lvl="0" indent="-365760">
              <a:buClr>
                <a:srgbClr val="3891A7"/>
              </a:buClr>
              <a:buFont typeface="Wingdings" pitchFamily="2" charset="2"/>
              <a:buChar char="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-ВИА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Сырттан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65760" lvl="0" indent="-365760">
              <a:buClr>
                <a:srgbClr val="3891A7"/>
              </a:buClr>
              <a:buFont typeface="Wingdings" pitchFamily="2" charset="2"/>
              <a:buChar char="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-Школа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ведущих;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65760" lvl="0" indent="-365760">
              <a:buClr>
                <a:srgbClr val="3891A7"/>
              </a:buClr>
              <a:buFont typeface="Wingdings" pitchFamily="2" charset="2"/>
              <a:buChar char="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-Художественное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чтение;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65760" lvl="0" indent="-365760">
              <a:buClr>
                <a:srgbClr val="3891A7"/>
              </a:buClr>
              <a:buFont typeface="Wingdings" pitchFamily="2" charset="2"/>
              <a:buChar char="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СТЭМ;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65760" lvl="0" indent="-365760">
              <a:buClr>
                <a:srgbClr val="3891A7"/>
              </a:buClr>
              <a:buFont typeface="Wingdings" pitchFamily="2" charset="2"/>
              <a:buChar char="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-Вокально-эстрадное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пение;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65760" lvl="0" indent="-365760">
              <a:buClr>
                <a:srgbClr val="3891A7"/>
              </a:buClr>
              <a:buFont typeface="Wingdings" pitchFamily="2" charset="2"/>
              <a:buChar char="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-Студенческий ансамбль казахских народных инструментов «Дала сазы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  <a:buFont typeface="Wingdings" pitchFamily="2" charset="2"/>
              <a:buChar char="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Посещение театров, музеев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365760">
              <a:buClr>
                <a:srgbClr val="3891A7"/>
              </a:buClr>
              <a:buFont typeface="Wingdings" pitchFamily="2" charset="2"/>
              <a:buChar char="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888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09" y="3501008"/>
            <a:ext cx="9144000" cy="3143272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sz="26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МОДЕРНИЗАЦИЯ СИСТЕМЫ ОБРАЗОВАНИЯ В КАЗАХСТАНЕ ЦЕЛЕСООБРАЗНА ПО ТРЕМ ГЛАВНЫМ НАПРАВЛЕНИЯМ: ОПТИМИЗАЦИЯ ОБРАЗОВАТЕЛЬНЫХ УЧРЕЖДЕНИЙ, МОДЕРНИЗАЦИЯ УЧЕБНО-ВОСПИТАТЕЛЬНОГО ПРОЦЕССА, ПОВЫШЕНИЕ ЭФФЕКТИВНОСТИ И ДОСТУПНОСТИ ОБРАЗОВАТЕЛЬНЫХ УСЛУГ.</a:t>
            </a:r>
          </a:p>
          <a:p>
            <a:pPr algn="r">
              <a:buNone/>
            </a:pPr>
            <a:endParaRPr lang="en-US" sz="2600" b="1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>
              <a:buNone/>
            </a:pPr>
            <a:r>
              <a:rPr lang="ru-RU" sz="26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Президент Н.  Назарбаев «Социальная модернизация Казахстана: Двадцать шагов к Обществу Всеобщего Труда», 2012 г.</a:t>
            </a:r>
            <a:endParaRPr lang="ru-RU" sz="2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C0E09ED-47B1-4739-87DC-FC3B477AEEEA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 descr="C:\Users\user\Desktop\12225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38"/>
            <a:ext cx="5343132" cy="297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5" descr="C:\Documents and Settings\user\Мои документы\Файлы Mail.Ru Агента\ainur_mekebaeva@mail.ru\malika_beknazarkyzy@mail.ru\DSC_2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9" y="3415534"/>
            <a:ext cx="4499991" cy="345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4" descr="C:\Documents and Settings\user\Рабочий стол\СПУ-фото 2-декабря\DSC_009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6743" y="-1"/>
            <a:ext cx="4497257" cy="3415534"/>
          </a:xfr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44008" cy="341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03" y="3415533"/>
            <a:ext cx="4609772" cy="345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user\Desktop\суреттер\13 куни театр\IMG_35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08" y="3430666"/>
            <a:ext cx="4677783" cy="344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суреттер\Новая папка 2\IMG_344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57176" cy="343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046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Лидерство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4556" y="1844824"/>
            <a:ext cx="5125420" cy="5013176"/>
          </a:xfrm>
        </p:spPr>
        <p:txBody>
          <a:bodyPr>
            <a:normAutofit fontScale="70000" lnSpcReduction="20000"/>
          </a:bodyPr>
          <a:lstStyle/>
          <a:p>
            <a:r>
              <a:rPr lang="kk-KZ" sz="3100" dirty="0" smtClean="0">
                <a:latin typeface="Times New Roman" pitchFamily="18" charset="0"/>
                <a:cs typeface="Times New Roman" pitchFamily="18" charset="0"/>
              </a:rPr>
              <a:t>Студенческое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правительство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университета;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Комитет по делам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молодежи;  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Дебатные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клубы;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Студенческая дружина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университета;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Студенческий строительный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отряд;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Интеллектуальный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клуб;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школа лидеров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Топ100;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Международная ассоциация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студентов-медиков;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студенческий профсоюз  «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Демеу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kk-KZ" sz="3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100" dirty="0">
                <a:latin typeface="Times New Roman" pitchFamily="18" charset="0"/>
                <a:cs typeface="Times New Roman" pitchFamily="18" charset="0"/>
              </a:rPr>
              <a:t> студенческие советы </a:t>
            </a:r>
            <a:r>
              <a:rPr lang="kk-KZ" sz="3100" dirty="0" smtClean="0">
                <a:latin typeface="Times New Roman" pitchFamily="18" charset="0"/>
                <a:cs typeface="Times New Roman" pitchFamily="18" charset="0"/>
              </a:rPr>
              <a:t>общежитий;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4895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92576" y="99152"/>
            <a:ext cx="49685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целях усиления роли студентов в университете , </a:t>
            </a:r>
            <a:endParaRPr lang="ru-RU" sz="2000" dirty="0" smtClean="0"/>
          </a:p>
          <a:p>
            <a:r>
              <a:rPr lang="ru-RU" sz="2000" dirty="0" smtClean="0"/>
              <a:t>а </a:t>
            </a:r>
            <a:r>
              <a:rPr lang="ru-RU" sz="2000" dirty="0"/>
              <a:t>также для формирования их лидерских качеств  функционируют следующие студенческие организации:</a:t>
            </a:r>
          </a:p>
        </p:txBody>
      </p:sp>
    </p:spTree>
    <p:extLst>
      <p:ext uri="{BB962C8B-B14F-4D97-AF65-F5344CB8AC3E}">
        <p14:creationId xmlns:p14="http://schemas.microsoft.com/office/powerpoint/2010/main" val="1900347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Студенческое самоуправление</a:t>
            </a:r>
          </a:p>
        </p:txBody>
      </p:sp>
      <p:pic>
        <p:nvPicPr>
          <p:cNvPr id="36867" name="Содержимое 3" descr="C:\Documents and Settings\user\Рабочий стол\СПУ-фото 2-декабря\DSC_025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838" y="963341"/>
            <a:ext cx="4000500" cy="2428875"/>
          </a:xfrm>
        </p:spPr>
      </p:pic>
      <p:pic>
        <p:nvPicPr>
          <p:cNvPr id="36868" name="Рисунок 4" descr="C:\Documents and Settings\user\Мои документы\Файлы Mail.Ru Агента\ainur_mekebaeva@mail.ru\saltanat_64_64@mail.ru\IMG_4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1000125"/>
            <a:ext cx="4071937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Рисунок 6" descr="C:\Documents and Settings\user\Мои документы\Файлы Mail.Ru Агента\ainur_mekebaeva@mail.ru\malika_beknazarkyzy@mail.ru\SAM_5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1338" y="3436938"/>
            <a:ext cx="4083050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Рисунок 4" descr="C:\Documents and Settings\user\Мои документы\Файлы Mail.Ru Агента\ainur_mekebaeva@mail.ru\saltanat_64_64@mail.ru\IMG_4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980728"/>
            <a:ext cx="4071938" cy="242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402112"/>
            <a:ext cx="3961528" cy="28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93054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Documents and Settings\Гульнар Калижанкызы\Рабочий стол\123\IMG_007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"/>
            <a:ext cx="4427625" cy="338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98915"/>
            <a:ext cx="4716016" cy="3459085"/>
          </a:xfrm>
          <a:prstGeom prst="rect">
            <a:avLst/>
          </a:prstGeom>
        </p:spPr>
      </p:pic>
      <p:pic>
        <p:nvPicPr>
          <p:cNvPr id="6" name="Рисунок 5" descr="C:\Documents and Settings\User\Рабочий стол\фото политех гор брейн 20 апр 13\DEy4LYenJp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398915"/>
            <a:ext cx="4427624" cy="345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:\СПУ-фото 2-декабря\DSC_025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18091"/>
            <a:ext cx="4704576" cy="341700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123302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ТЬЮТОРСТВО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548680"/>
            <a:ext cx="4874759" cy="5488659"/>
          </a:xfrm>
        </p:spPr>
        <p:txBody>
          <a:bodyPr/>
          <a:lstStyle/>
          <a:p>
            <a:r>
              <a:rPr lang="ru-RU" dirty="0" smtClean="0"/>
              <a:t>С целью адаптации вчерашних школьников к студенческой среде и к жизни в мегаполисе, возникла острая необходимость в организации деятельности кураторов новой формаций -</a:t>
            </a:r>
            <a:r>
              <a:rPr lang="ru-RU" u="sng" dirty="0" err="1" smtClean="0"/>
              <a:t>тьюторов</a:t>
            </a:r>
            <a:r>
              <a:rPr lang="ru-RU" u="sng" dirty="0" smtClean="0"/>
              <a:t>.</a:t>
            </a:r>
            <a:endParaRPr lang="ru-RU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er\Desktop\Документы Багдат\сайтка 17 05 2013\IMG_92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15969"/>
            <a:ext cx="4248166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256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ТЬЮТОРСТВО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332656"/>
            <a:ext cx="4658735" cy="5904656"/>
          </a:xfrm>
        </p:spPr>
        <p:txBody>
          <a:bodyPr>
            <a:normAutofit/>
          </a:bodyPr>
          <a:lstStyle/>
          <a:p>
            <a:r>
              <a:rPr lang="ru-RU" dirty="0" smtClean="0"/>
              <a:t>В текущем учебном году </a:t>
            </a:r>
            <a:r>
              <a:rPr lang="ru-RU" dirty="0" err="1" smtClean="0"/>
              <a:t>тьюторство</a:t>
            </a:r>
            <a:r>
              <a:rPr lang="ru-RU" dirty="0" smtClean="0"/>
              <a:t> введено на 1 и 2 курсах, с нового учебного года планируется на последующих курсах</a:t>
            </a:r>
          </a:p>
          <a:p>
            <a:r>
              <a:rPr lang="ru-RU" dirty="0" smtClean="0"/>
              <a:t> на старших курсах вводится наставничество.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5400" dirty="0" smtClean="0"/>
              <a:t>Перспективы: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643552"/>
            <a:ext cx="4968552" cy="619268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повышение  корпоративного духа, чувство гордости за принадлежность к студенческому сообществу </a:t>
            </a:r>
            <a:r>
              <a:rPr lang="ru-RU" dirty="0" err="1" smtClean="0"/>
              <a:t>КазНМУ</a:t>
            </a:r>
            <a:r>
              <a:rPr lang="ru-RU" dirty="0"/>
              <a:t> </a:t>
            </a:r>
            <a:r>
              <a:rPr lang="ru-RU" dirty="0" smtClean="0"/>
              <a:t>-«Ассоциация выпускников </a:t>
            </a:r>
            <a:r>
              <a:rPr lang="ru-RU" dirty="0" err="1" smtClean="0"/>
              <a:t>КазНМУ</a:t>
            </a:r>
            <a:r>
              <a:rPr lang="ru-RU" dirty="0" smtClean="0"/>
              <a:t>»;</a:t>
            </a:r>
          </a:p>
          <a:p>
            <a:pPr lvl="0"/>
            <a:r>
              <a:rPr lang="ru-RU" dirty="0" smtClean="0"/>
              <a:t>формирование  у студентов  негативного отношения к коррупции;</a:t>
            </a:r>
          </a:p>
          <a:p>
            <a:pPr lvl="0"/>
            <a:r>
              <a:rPr lang="ru-RU" dirty="0" smtClean="0"/>
              <a:t>формирование  научного мировоззрения о здоровом образе  жизни и привитие  ее студентам;</a:t>
            </a:r>
          </a:p>
          <a:p>
            <a:pPr lvl="0"/>
            <a:r>
              <a:rPr lang="ru-RU" dirty="0" smtClean="0"/>
              <a:t>формирование  межнационального и межконфессионального общения создания при университете малой ассамблей народов;</a:t>
            </a:r>
          </a:p>
          <a:p>
            <a:pPr lvl="0"/>
            <a:r>
              <a:rPr lang="ru-RU" dirty="0" smtClean="0"/>
              <a:t>расширение деятельности студенческого самоуправления– активное использование его возможностей в системе воспитательной и социальной работы;</a:t>
            </a:r>
          </a:p>
          <a:p>
            <a:pPr lvl="0"/>
            <a:r>
              <a:rPr lang="ru-RU" dirty="0" smtClean="0"/>
              <a:t>развивать волонтерское движение;</a:t>
            </a:r>
          </a:p>
          <a:p>
            <a:pPr lvl="0"/>
            <a:r>
              <a:rPr lang="kk-KZ" dirty="0" smtClean="0"/>
              <a:t>Активизация студенческой самоуправление, внедрение должности студенческого декана из числа студентов;</a:t>
            </a:r>
          </a:p>
          <a:p>
            <a:pPr marL="0" lvl="0" indent="0">
              <a:buNone/>
            </a:pPr>
            <a:r>
              <a:rPr lang="kk-KZ" dirty="0" smtClean="0"/>
              <a:t>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5400" dirty="0" smtClean="0"/>
              <a:t>Перспективы: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476672"/>
            <a:ext cx="4658735" cy="5560667"/>
          </a:xfrm>
        </p:spPr>
        <p:txBody>
          <a:bodyPr>
            <a:normAutofit/>
          </a:bodyPr>
          <a:lstStyle/>
          <a:p>
            <a:r>
              <a:rPr lang="ru-RU" dirty="0" smtClean="0"/>
              <a:t>создание «Школы </a:t>
            </a:r>
            <a:r>
              <a:rPr lang="ru-RU" dirty="0" err="1" smtClean="0"/>
              <a:t>тьюторов</a:t>
            </a:r>
            <a:r>
              <a:rPr lang="ru-RU" dirty="0" smtClean="0"/>
              <a:t>»; </a:t>
            </a:r>
          </a:p>
          <a:p>
            <a:r>
              <a:rPr lang="ru-RU" dirty="0" smtClean="0"/>
              <a:t>введение единой  унифицированной формы дневника </a:t>
            </a:r>
            <a:r>
              <a:rPr lang="ru-RU" dirty="0" err="1" smtClean="0"/>
              <a:t>тьютора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  </a:t>
            </a:r>
            <a:r>
              <a:rPr lang="ru-RU" dirty="0" err="1" smtClean="0"/>
              <a:t>портфолия</a:t>
            </a:r>
            <a:r>
              <a:rPr lang="ru-RU" dirty="0" smtClean="0"/>
              <a:t> студента;</a:t>
            </a:r>
          </a:p>
          <a:p>
            <a:r>
              <a:rPr lang="kk-KZ" dirty="0" smtClean="0"/>
              <a:t>Разработать новые механизмы стимулирования студентов;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7" cy="4970329"/>
          </a:xfrm>
        </p:spPr>
        <p:txBody>
          <a:bodyPr>
            <a:normAutofit/>
          </a:bodyPr>
          <a:lstStyle/>
          <a:p>
            <a:endParaRPr lang="ru-RU" sz="5400" dirty="0" smtClean="0"/>
          </a:p>
          <a:p>
            <a:pPr marL="0" indent="0">
              <a:buNone/>
            </a:pPr>
            <a:r>
              <a:rPr lang="kk-KZ" sz="5400" i="1" dirty="0" smtClean="0">
                <a:latin typeface="Times New Roman" pitchFamily="18" charset="0"/>
                <a:cs typeface="Times New Roman" pitchFamily="18" charset="0"/>
              </a:rPr>
              <a:t>  Благодарим за внимание!!!</a:t>
            </a:r>
            <a:r>
              <a:rPr lang="kk-KZ" sz="5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5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7776864" cy="597666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indent="0" algn="ctr">
              <a:lnSpc>
                <a:spcPct val="130000"/>
              </a:lnSpc>
              <a:buNone/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Деятельность </a:t>
            </a:r>
            <a:r>
              <a:rPr lang="ru-RU" sz="2400" dirty="0">
                <a:effectLst/>
                <a:latin typeface="Times New Roman"/>
                <a:ea typeface="Times New Roman"/>
                <a:cs typeface="Times New Roman"/>
              </a:rPr>
              <a:t>высших медицинских учебных заведений в условиях модернизации  высшего образования, перехода на новые образовательные стандарты, расширения международных связей согласно Болонского процесса, обусловливают актуальность вопроса  воспитания будущего специалиста. </a:t>
            </a:r>
            <a:endParaRPr lang="ru-RU" dirty="0">
              <a:effectLst/>
            </a:endParaRPr>
          </a:p>
          <a:p>
            <a:pPr marL="0" indent="0">
              <a:buNone/>
            </a:pPr>
            <a:r>
              <a:rPr lang="kk-KZ" sz="2400" dirty="0" smtClean="0">
                <a:effectLst/>
                <a:latin typeface="Times New Roman"/>
                <a:ea typeface="Calibri"/>
              </a:rPr>
              <a:t>    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6162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88432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332656"/>
            <a:ext cx="5306807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Стратегия  воспитательной работы в университете ориентирована на активное участие вуза в процессе становления личности студента. Воспитательный процесс в университете интегрирован в общий процесс обучения и развития.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73597074"/>
              </p:ext>
            </p:extLst>
          </p:nvPr>
        </p:nvGraphicFramePr>
        <p:xfrm>
          <a:off x="323528" y="404664"/>
          <a:ext cx="4398640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404664"/>
            <a:ext cx="4244280" cy="6120680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Для этого в нашем университете  делается  очень многое. Вначале  был только Комитет по делам молодежи,  после отдел по воспитательной работе, в прошлом учебном  году  были созданы:  вначале Управление по социально-воспитательной работе, затем  Департамент развития социально-культурных компетенций студентов.</a:t>
            </a:r>
          </a:p>
          <a:p>
            <a:endParaRPr lang="ru-RU" sz="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8680"/>
            <a:ext cx="828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828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828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828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777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772400" cy="194421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«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ичностные качества  выпускника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КазНМУ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им.С.Д.Асфендиярова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97979415"/>
              </p:ext>
            </p:extLst>
          </p:nvPr>
        </p:nvGraphicFramePr>
        <p:xfrm>
          <a:off x="899592" y="2852936"/>
          <a:ext cx="7304856" cy="2785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-180975" y="0"/>
          <a:ext cx="9526588" cy="648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Visio" r:id="rId3" imgW="10757154" imgH="7625334" progId="Visio.Drawing.11">
                  <p:embed/>
                </p:oleObj>
              </mc:Choice>
              <mc:Fallback>
                <p:oleObj name="Visio" r:id="rId3" imgW="10757154" imgH="7625334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975" y="0"/>
                        <a:ext cx="9526588" cy="648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70550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5781328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Привитие гуманизма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700808"/>
            <a:ext cx="68407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существляется через волонтерское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движение: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-работа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хосписе;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домах инвалидов 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малютки; 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курация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ветеранов;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участие в различных акциях;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пропаганда ЗОЖ;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817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642</Words>
  <Application>Microsoft Office PowerPoint</Application>
  <PresentationFormat>Экран (4:3)</PresentationFormat>
  <Paragraphs>84</Paragraphs>
  <Slides>29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Твердый переплет</vt:lpstr>
      <vt:lpstr>Kilter</vt:lpstr>
      <vt:lpstr>Visio</vt:lpstr>
      <vt:lpstr>Модель личностного роста студента КазНМУ: опыт и перспективы развития.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«Личностные качества  выпускника  КазНМУ им.С.Д.Асфендиярова»</vt:lpstr>
      <vt:lpstr>Презентация PowerPoint</vt:lpstr>
      <vt:lpstr>Привитие гуманизма</vt:lpstr>
      <vt:lpstr>АКЦИИ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Формирование патриотизма  и толерантности.</vt:lpstr>
      <vt:lpstr>Презентация PowerPoint</vt:lpstr>
      <vt:lpstr>Высокая культура</vt:lpstr>
      <vt:lpstr>Презентация PowerPoint</vt:lpstr>
      <vt:lpstr>Творческие коллективы: </vt:lpstr>
      <vt:lpstr>Презентация PowerPoint</vt:lpstr>
      <vt:lpstr>Лидерство</vt:lpstr>
      <vt:lpstr>Студенческое самоуправление</vt:lpstr>
      <vt:lpstr>Презентация PowerPoint</vt:lpstr>
      <vt:lpstr>ТЬЮТОРСТВО</vt:lpstr>
      <vt:lpstr>Презентация PowerPoint</vt:lpstr>
      <vt:lpstr>ТЬЮТОРСТВО</vt:lpstr>
      <vt:lpstr>Перспективы:</vt:lpstr>
      <vt:lpstr>Перспективы: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личностного роста студента КазНМУ: опыт и перспективы развития.</dc:title>
  <dc:creator>user</dc:creator>
  <cp:lastModifiedBy>Жанар</cp:lastModifiedBy>
  <cp:revision>61</cp:revision>
  <dcterms:modified xsi:type="dcterms:W3CDTF">2013-08-28T06:47:10Z</dcterms:modified>
</cp:coreProperties>
</file>