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3B3DEF-F065-4C89-916B-C112FC93E6EA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CB33D3-7F5F-4D62-8124-4A4F1BDEEA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08721"/>
            <a:ext cx="8964488" cy="4248472"/>
          </a:xfrm>
        </p:spPr>
        <p:txBody>
          <a:bodyPr>
            <a:normAutofit/>
          </a:bodyPr>
          <a:lstStyle/>
          <a:p>
            <a:r>
              <a:rPr lang="ru-RU" dirty="0" smtClean="0"/>
              <a:t>Предпрофессиональное обучение как условие социального самоопределения будущего врача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Преподаватель кафедры коммуникативных навыков, основ психотерапии, общей и медицинской психологии </a:t>
            </a:r>
            <a:r>
              <a:rPr lang="ru-RU" dirty="0" err="1" smtClean="0"/>
              <a:t>Мадалиева</a:t>
            </a:r>
            <a:r>
              <a:rPr lang="ru-RU" dirty="0" smtClean="0"/>
              <a:t> С.Х.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0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Поступление </a:t>
            </a:r>
            <a:r>
              <a:rPr lang="ru-RU" dirty="0"/>
              <a:t>в медицинские вузы РК  регулируется результатами ЕНТ без проведения работы по профпригодности. </a:t>
            </a:r>
            <a:endParaRPr lang="ru-RU" dirty="0" smtClean="0"/>
          </a:p>
          <a:p>
            <a:r>
              <a:rPr lang="ru-RU" dirty="0" smtClean="0"/>
              <a:t>Следствием </a:t>
            </a:r>
            <a:r>
              <a:rPr lang="ru-RU" dirty="0"/>
              <a:t>этого является то, что до 30% студентов отчисляются на 1-3 курсах обучения. </a:t>
            </a:r>
            <a:endParaRPr lang="ru-RU" dirty="0" smtClean="0"/>
          </a:p>
          <a:p>
            <a:r>
              <a:rPr lang="ru-RU" dirty="0" smtClean="0"/>
              <a:t>Своевременное самоопределение позволит </a:t>
            </a:r>
            <a:r>
              <a:rPr lang="ru-RU" dirty="0"/>
              <a:t>выпускнику вуза </a:t>
            </a:r>
            <a:r>
              <a:rPr lang="ru-RU" dirty="0" smtClean="0"/>
              <a:t>впоследствии </a:t>
            </a:r>
            <a:r>
              <a:rPr lang="ru-RU" dirty="0"/>
              <a:t>с большим успехом для собственного здоровья справляться со своими должностными обязанностями.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8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отсева студентов-медиков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3" y="1484784"/>
            <a:ext cx="6863581" cy="481399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оказал</a:t>
            </a:r>
            <a:r>
              <a:rPr lang="ru-RU" dirty="0"/>
              <a:t>, что независимо от направлений подготовки, наибольшая частота их приходится на первые три курса обучения (70,5%), </a:t>
            </a:r>
            <a:r>
              <a:rPr lang="ru-RU" dirty="0" smtClean="0"/>
              <a:t>максимальный </a:t>
            </a:r>
            <a:r>
              <a:rPr lang="ru-RU" dirty="0"/>
              <a:t>уровень отсева соответствует второму курсу. </a:t>
            </a:r>
            <a:endParaRPr lang="ru-RU" dirty="0" smtClean="0"/>
          </a:p>
          <a:p>
            <a:r>
              <a:rPr lang="ru-RU" dirty="0" smtClean="0"/>
              <a:t>академическая неуспеваемость -  </a:t>
            </a:r>
            <a:r>
              <a:rPr lang="ru-RU" dirty="0"/>
              <a:t>43,0%,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уход в академический отпуск </a:t>
            </a:r>
            <a:r>
              <a:rPr lang="ru-RU" dirty="0" smtClean="0"/>
              <a:t>- 25,5%</a:t>
            </a:r>
          </a:p>
          <a:p>
            <a:r>
              <a:rPr lang="ru-RU" dirty="0" smtClean="0"/>
              <a:t> </a:t>
            </a:r>
            <a:r>
              <a:rPr lang="ru-RU" dirty="0"/>
              <a:t>перевод в другие учебные заведения (14,2</a:t>
            </a:r>
            <a:r>
              <a:rPr lang="ru-RU" dirty="0" smtClean="0"/>
              <a:t>%)</a:t>
            </a:r>
          </a:p>
          <a:p>
            <a:r>
              <a:rPr lang="ru-RU" dirty="0" smtClean="0"/>
              <a:t> уход </a:t>
            </a:r>
            <a:r>
              <a:rPr lang="ru-RU" dirty="0"/>
              <a:t>обучающегося по собственному желанию (9,1</a:t>
            </a:r>
            <a:r>
              <a:rPr lang="ru-RU" dirty="0" smtClean="0"/>
              <a:t>%) </a:t>
            </a:r>
          </a:p>
          <a:p>
            <a:r>
              <a:rPr lang="ru-RU" dirty="0"/>
              <a:t>д</a:t>
            </a:r>
            <a:r>
              <a:rPr lang="ru-RU" dirty="0" smtClean="0"/>
              <a:t>ругие </a:t>
            </a:r>
            <a:r>
              <a:rPr lang="ru-RU" dirty="0"/>
              <a:t>причины составляют в среднем 8,1</a:t>
            </a:r>
            <a:r>
              <a:rPr lang="ru-RU" dirty="0" smtClean="0"/>
              <a:t>% (</a:t>
            </a:r>
            <a:r>
              <a:rPr lang="ru-RU" dirty="0" err="1" smtClean="0"/>
              <a:t>АсимовМ.А</a:t>
            </a:r>
            <a:r>
              <a:rPr lang="ru-RU" dirty="0" smtClean="0"/>
              <a:t>., 2010).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386" y="1220337"/>
            <a:ext cx="259228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6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Практика отбора студентов в медицинские вузы за рубежом.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589240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Великобритании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отбор производится по  специальной форме, содержащей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информацию об их академических и мануальных способностях, мотивации,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стремлениях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(С.А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Варламов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соавт.2007).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Франции в университет принимаются все желающие, а непосредственный отбор студентов происходит по истечении одного - двух лет обучения после сдачи экзаменов(Кудрявцев В.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соавт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2005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США применяется трехступенчатая система подготовки врачей: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двухгодичная общеобразовательная подготовка 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домедицинское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образование в медицинских колледжах,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четырехгодичная подготовка при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колледжах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дипломное медицинское образование в высших учебных заведениях (медицинских школах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а также проведение тестирования для определения способности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поступающего пользоваться специальными терминами, определениями и обозначениями, способность манипулировать количественными обозначениями,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Кау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4).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некоторых университетах РФ– в структуру факультета входит лицей с двухгодичным обучением (10-11 классы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или организованы центры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(факультеты)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довузовской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подготовки.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общеобразовательных школах - курсы очно-заочной формой подготовки учащихся к поступлению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университет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(Кудрявцев В. С.  с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соавт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., 2005)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Скрининговый</a:t>
            </a:r>
            <a:r>
              <a:rPr lang="ru-RU" dirty="0" smtClean="0"/>
              <a:t> опрос студентов первого курса </a:t>
            </a:r>
            <a:r>
              <a:rPr lang="ru-RU" dirty="0" err="1" smtClean="0"/>
              <a:t>КазНМУ</a:t>
            </a:r>
            <a:r>
              <a:rPr lang="ru-RU" dirty="0" smtClean="0"/>
              <a:t> факультета ОМ 2009-2012г.</a:t>
            </a:r>
          </a:p>
          <a:p>
            <a:r>
              <a:rPr lang="ru-RU" dirty="0"/>
              <a:t>О</a:t>
            </a:r>
            <a:r>
              <a:rPr lang="ru-RU" dirty="0" smtClean="0"/>
              <a:t>бщее </a:t>
            </a:r>
            <a:r>
              <a:rPr lang="ru-RU" dirty="0"/>
              <a:t>количество составляет свыше 2</a:t>
            </a:r>
            <a:r>
              <a:rPr lang="ru-RU" dirty="0" smtClean="0"/>
              <a:t>000 </a:t>
            </a:r>
            <a:r>
              <a:rPr lang="ru-RU" dirty="0"/>
              <a:t>студентов.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88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продолжение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732519"/>
              </p:ext>
            </p:extLst>
          </p:nvPr>
        </p:nvGraphicFramePr>
        <p:xfrm>
          <a:off x="304800" y="1554163"/>
          <a:ext cx="8688335" cy="5014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398"/>
                <a:gridCol w="1192692"/>
                <a:gridCol w="1195697"/>
                <a:gridCol w="1490115"/>
                <a:gridCol w="1712433"/>
              </a:tblGrid>
              <a:tr h="332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2009г.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  <a:tr h="168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1027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760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583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476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  <a:tr h="332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Хотят получить профессию «врач»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960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  <a:tr h="49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 имеют желания в получении какой либо профессии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  <a:tr h="996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Хотели бы приобрести другие специальности, которые отсутствуют в </a:t>
                      </a:r>
                      <a:r>
                        <a:rPr lang="ru-RU" sz="1400" b="1" dirty="0" err="1">
                          <a:effectLst/>
                        </a:rPr>
                        <a:t>КазНМУ</a:t>
                      </a:r>
                      <a:r>
                        <a:rPr lang="ru-RU" sz="1400" b="1" dirty="0">
                          <a:effectLst/>
                        </a:rPr>
                        <a:t>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18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  <a:tr h="332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Нравиться учиться на факультете ОМ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856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739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554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  <a:tr h="49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 нравиться  учиться на факультете ОМ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  <a:tr h="8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Хотели бы продолжить обучение на стоматологическом факультете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  <a:tr h="8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Хотели бы продолжить обучение на фармацевтическом факультете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09" marR="734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66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по личностным опросникам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684695"/>
              </p:ext>
            </p:extLst>
          </p:nvPr>
        </p:nvGraphicFramePr>
        <p:xfrm>
          <a:off x="323526" y="1556792"/>
          <a:ext cx="8280921" cy="435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1817"/>
                <a:gridCol w="1514776"/>
                <a:gridCol w="1514776"/>
                <a:gridCol w="1514776"/>
                <a:gridCol w="1514776"/>
              </a:tblGrid>
              <a:tr h="549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2009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2010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2011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2012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1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Акцентуированные личности (заостренные или резко выраженные черты)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14%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Интроверты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12%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Экстраверты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43%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42%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34%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28%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Амбиверты (нормостеники)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55%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49%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62%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17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ЦКН и кафедры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общеобразовательные школы (</a:t>
            </a:r>
            <a:r>
              <a:rPr lang="ru-RU" dirty="0" err="1" smtClean="0"/>
              <a:t>профориентационная</a:t>
            </a:r>
            <a:r>
              <a:rPr lang="ru-RU" dirty="0" smtClean="0"/>
              <a:t> работа в школах и психодиагностика)</a:t>
            </a:r>
          </a:p>
          <a:p>
            <a:r>
              <a:rPr lang="ru-RU" dirty="0" smtClean="0"/>
              <a:t>2. профотбор среди студентов (иностранные студенты)</a:t>
            </a:r>
          </a:p>
          <a:p>
            <a:r>
              <a:rPr lang="ru-RU" dirty="0" smtClean="0"/>
              <a:t>3. студенты 1 курса </a:t>
            </a:r>
            <a:r>
              <a:rPr lang="ru-RU" dirty="0" err="1" smtClean="0"/>
              <a:t>КазНМУ</a:t>
            </a:r>
            <a:r>
              <a:rPr lang="ru-RU" dirty="0" smtClean="0"/>
              <a:t> (профориентация, выбор специальности с учетом личностных особенностей, психологическое сопровождение)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68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Так </a:t>
            </a:r>
            <a:r>
              <a:rPr lang="ru-RU" dirty="0"/>
              <a:t>как </a:t>
            </a:r>
            <a:r>
              <a:rPr lang="ru-RU" dirty="0" smtClean="0"/>
              <a:t>одним </a:t>
            </a:r>
            <a:r>
              <a:rPr lang="ru-RU" dirty="0"/>
              <a:t>из важнейших звеньев в системе подготовки квалифицированных врачебных кадров считается организация приема в медицинские вузы студентов, обладающих определенными </a:t>
            </a:r>
            <a:r>
              <a:rPr lang="ru-RU" dirty="0" smtClean="0"/>
              <a:t>качествами необходимо организовать в </a:t>
            </a:r>
            <a:r>
              <a:rPr lang="ru-RU" dirty="0" err="1" smtClean="0"/>
              <a:t>КазНМУ</a:t>
            </a:r>
            <a:r>
              <a:rPr lang="ru-RU" dirty="0" smtClean="0"/>
              <a:t> при ЦКН отдел по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работе, который будет осуществлять единый планомерный процесс, ежедневную целенаправленную работу  в школах, коллективах медицинских университетов и руководителей лечебно-профилактических учреждений.</a:t>
            </a:r>
          </a:p>
        </p:txBody>
      </p:sp>
    </p:spTree>
    <p:extLst>
      <p:ext uri="{BB962C8B-B14F-4D97-AF65-F5344CB8AC3E}">
        <p14:creationId xmlns:p14="http://schemas.microsoft.com/office/powerpoint/2010/main" val="3821181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685</TotalTime>
  <Words>583</Words>
  <Application>Microsoft Office PowerPoint</Application>
  <PresentationFormat>Экран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Предпрофессиональное обучение как условие социального самоопределения будущего врача </vt:lpstr>
      <vt:lpstr>Актуальность</vt:lpstr>
      <vt:lpstr>Анализ отсева студентов-медиков </vt:lpstr>
      <vt:lpstr>Практика отбора студентов в медицинские вузы за рубежом. </vt:lpstr>
      <vt:lpstr>Результаты </vt:lpstr>
      <vt:lpstr>Результаты продолжение </vt:lpstr>
      <vt:lpstr>Результаты по личностным опросникам</vt:lpstr>
      <vt:lpstr>Работа ЦКН и кафедры </vt:lpstr>
      <vt:lpstr>Заключение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Предпрофессиональное обучение как условие социального самоопределения будущего врача</dc:title>
  <dc:creator>Admin</dc:creator>
  <cp:lastModifiedBy>Жанар</cp:lastModifiedBy>
  <cp:revision>20</cp:revision>
  <dcterms:created xsi:type="dcterms:W3CDTF">2013-08-25T04:21:04Z</dcterms:created>
  <dcterms:modified xsi:type="dcterms:W3CDTF">2013-08-28T05:41:56Z</dcterms:modified>
</cp:coreProperties>
</file>