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xls" ContentType="application/vnd.ms-exce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F67065F-3B49-4C7E-AE66-1057726C1E03}" type="datetimeFigureOut">
              <a:rPr lang="ru-RU" smtClean="0"/>
              <a:t>26.08.2013</a:t>
            </a:fld>
            <a:endParaRPr lang="ru-RU"/>
          </a:p>
        </p:txBody>
      </p:sp>
      <p:sp>
        <p:nvSpPr>
          <p:cNvPr id="16" name="Номер слайда 15"/>
          <p:cNvSpPr>
            <a:spLocks noGrp="1"/>
          </p:cNvSpPr>
          <p:nvPr>
            <p:ph type="sldNum" sz="quarter" idx="11"/>
          </p:nvPr>
        </p:nvSpPr>
        <p:spPr/>
        <p:txBody>
          <a:bodyPr/>
          <a:lstStyle/>
          <a:p>
            <a:fld id="{D4474FF1-C039-44D5-9258-60191276F48F}"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F67065F-3B49-4C7E-AE66-1057726C1E03}" type="datetimeFigureOut">
              <a:rPr lang="ru-RU" smtClean="0"/>
              <a:t>26.08.2013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4474FF1-C039-44D5-9258-60191276F48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F67065F-3B49-4C7E-AE66-1057726C1E03}" type="datetimeFigureOut">
              <a:rPr lang="ru-RU" smtClean="0"/>
              <a:t>26.08.2013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4474FF1-C039-44D5-9258-60191276F48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F67065F-3B49-4C7E-AE66-1057726C1E03}" type="datetimeFigureOut">
              <a:rPr lang="ru-RU" smtClean="0"/>
              <a:t>26.08.2013</a:t>
            </a:fld>
            <a:endParaRPr lang="ru-RU"/>
          </a:p>
        </p:txBody>
      </p:sp>
      <p:sp>
        <p:nvSpPr>
          <p:cNvPr id="15" name="Номер слайда 14"/>
          <p:cNvSpPr>
            <a:spLocks noGrp="1"/>
          </p:cNvSpPr>
          <p:nvPr>
            <p:ph type="sldNum" sz="quarter" idx="15"/>
          </p:nvPr>
        </p:nvSpPr>
        <p:spPr/>
        <p:txBody>
          <a:bodyPr/>
          <a:lstStyle>
            <a:lvl1pPr algn="ctr">
              <a:defRPr/>
            </a:lvl1pPr>
          </a:lstStyle>
          <a:p>
            <a:fld id="{D4474FF1-C039-44D5-9258-60191276F48F}"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F67065F-3B49-4C7E-AE66-1057726C1E03}" type="datetimeFigureOut">
              <a:rPr lang="ru-RU" smtClean="0"/>
              <a:t>26.08.2013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4474FF1-C039-44D5-9258-60191276F48F}"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F67065F-3B49-4C7E-AE66-1057726C1E03}" type="datetimeFigureOut">
              <a:rPr lang="ru-RU" smtClean="0"/>
              <a:t>26.08.2013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4474FF1-C039-44D5-9258-60191276F48F}"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D4474FF1-C039-44D5-9258-60191276F48F}"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F67065F-3B49-4C7E-AE66-1057726C1E03}" type="datetimeFigureOut">
              <a:rPr lang="ru-RU" smtClean="0"/>
              <a:t>26.08.2013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F67065F-3B49-4C7E-AE66-1057726C1E03}" type="datetimeFigureOut">
              <a:rPr lang="ru-RU" smtClean="0"/>
              <a:t>26.08.2013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4474FF1-C039-44D5-9258-60191276F48F}"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F67065F-3B49-4C7E-AE66-1057726C1E03}" type="datetimeFigureOut">
              <a:rPr lang="ru-RU" smtClean="0"/>
              <a:t>26.08.2013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4474FF1-C039-44D5-9258-60191276F48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F67065F-3B49-4C7E-AE66-1057726C1E03}" type="datetimeFigureOut">
              <a:rPr lang="ru-RU" smtClean="0"/>
              <a:t>26.08.2013</a:t>
            </a:fld>
            <a:endParaRPr lang="ru-RU"/>
          </a:p>
        </p:txBody>
      </p:sp>
      <p:sp>
        <p:nvSpPr>
          <p:cNvPr id="9" name="Номер слайда 8"/>
          <p:cNvSpPr>
            <a:spLocks noGrp="1"/>
          </p:cNvSpPr>
          <p:nvPr>
            <p:ph type="sldNum" sz="quarter" idx="15"/>
          </p:nvPr>
        </p:nvSpPr>
        <p:spPr/>
        <p:txBody>
          <a:bodyPr/>
          <a:lstStyle/>
          <a:p>
            <a:fld id="{D4474FF1-C039-44D5-9258-60191276F48F}"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F67065F-3B49-4C7E-AE66-1057726C1E03}" type="datetimeFigureOut">
              <a:rPr lang="ru-RU" smtClean="0"/>
              <a:t>26.08.2013</a:t>
            </a:fld>
            <a:endParaRPr lang="ru-RU"/>
          </a:p>
        </p:txBody>
      </p:sp>
      <p:sp>
        <p:nvSpPr>
          <p:cNvPr id="9" name="Номер слайда 8"/>
          <p:cNvSpPr>
            <a:spLocks noGrp="1"/>
          </p:cNvSpPr>
          <p:nvPr>
            <p:ph type="sldNum" sz="quarter" idx="11"/>
          </p:nvPr>
        </p:nvSpPr>
        <p:spPr/>
        <p:txBody>
          <a:bodyPr/>
          <a:lstStyle/>
          <a:p>
            <a:fld id="{D4474FF1-C039-44D5-9258-60191276F48F}"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F67065F-3B49-4C7E-AE66-1057726C1E03}" type="datetimeFigureOut">
              <a:rPr lang="ru-RU" smtClean="0"/>
              <a:t>26.08.2013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4474FF1-C039-44D5-9258-60191276F48F}"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__________Microsoft_Office_Excel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voobrazenie.r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__________Microsoft_Office_Excel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57224" y="3786190"/>
            <a:ext cx="7486680" cy="1614502"/>
          </a:xfrm>
        </p:spPr>
        <p:txBody>
          <a:bodyPr>
            <a:normAutofit fontScale="92500"/>
          </a:bodyPr>
          <a:lstStyle/>
          <a:p>
            <a:pPr algn="r"/>
            <a:r>
              <a:rPr lang="kk-KZ" b="1" dirty="0"/>
              <a:t>Кожамжарова К.О.</a:t>
            </a:r>
            <a:endParaRPr lang="ru-RU" dirty="0"/>
          </a:p>
          <a:p>
            <a:pPr algn="r"/>
            <a:r>
              <a:rPr lang="kk-KZ" b="1" dirty="0"/>
              <a:t>ст.преподаватель кафедры коммуникативных навыков,</a:t>
            </a:r>
            <a:endParaRPr lang="ru-RU" dirty="0"/>
          </a:p>
          <a:p>
            <a:pPr algn="r"/>
            <a:r>
              <a:rPr lang="kk-KZ" b="1" dirty="0"/>
              <a:t>основ психотерапии, общей и медицинской психологии</a:t>
            </a:r>
            <a:endParaRPr lang="ru-RU" dirty="0"/>
          </a:p>
          <a:p>
            <a:endParaRPr lang="ru-RU" dirty="0"/>
          </a:p>
        </p:txBody>
      </p:sp>
      <p:sp>
        <p:nvSpPr>
          <p:cNvPr id="2" name="Заголовок 1"/>
          <p:cNvSpPr>
            <a:spLocks noGrp="1"/>
          </p:cNvSpPr>
          <p:nvPr>
            <p:ph type="ctrTitle"/>
          </p:nvPr>
        </p:nvSpPr>
        <p:spPr>
          <a:xfrm>
            <a:off x="714348" y="571480"/>
            <a:ext cx="7772400" cy="2857520"/>
          </a:xfrm>
        </p:spPr>
        <p:txBody>
          <a:bodyPr>
            <a:normAutofit/>
          </a:bodyPr>
          <a:lstStyle/>
          <a:p>
            <a:r>
              <a:rPr lang="kk-KZ" sz="3100" b="1" dirty="0"/>
              <a:t>РОЛЬ СОЦИАЛЬНО-ПСИХОЛОГИЧЕСКИХ ФАКТОРОВ В ФОРМИРОВАНИИ  ПРОФЕССИОНАЛЬНОГО СТРЕССА У ППС КАЗНМУ</a:t>
            </a:r>
            <a:r>
              <a:rPr lang="ru-RU" dirty="0"/>
              <a:t/>
            </a:r>
            <a:br>
              <a:rPr lang="ru-RU" dirty="0"/>
            </a:b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6"/>
          <p:cNvGraphicFramePr>
            <a:graphicFrameLocks noChangeAspect="1"/>
          </p:cNvGraphicFramePr>
          <p:nvPr>
            <p:ph idx="1"/>
          </p:nvPr>
        </p:nvGraphicFramePr>
        <p:xfrm>
          <a:off x="1000100" y="714356"/>
          <a:ext cx="7500990" cy="5500726"/>
        </p:xfrm>
        <a:graphic>
          <a:graphicData uri="http://schemas.openxmlformats.org/presentationml/2006/ole">
            <p:oleObj spid="_x0000_s2050" name="Chart" r:id="rId3" imgW="4667402" imgH="2657551" progId="Excel.Chart.8">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500042"/>
            <a:ext cx="8229600" cy="5595958"/>
          </a:xfrm>
        </p:spPr>
        <p:txBody>
          <a:bodyPr>
            <a:normAutofit fontScale="92500" lnSpcReduction="10000"/>
          </a:bodyPr>
          <a:lstStyle/>
          <a:p>
            <a:pPr>
              <a:buNone/>
            </a:pPr>
            <a:r>
              <a:rPr lang="ru-RU" dirty="0" smtClean="0"/>
              <a:t>Синдром профессионального выгорания тесно связан с тем, что работа может быть многочасовой, не оцениваемой должным образом, имеющей трудноизмеримое содержание, требующей исключительной продуктивности или соответствующей подготовки, с тем, что характер руководства со стороны вышестоящих не соответствует содержанию работы</a:t>
            </a:r>
            <a:r>
              <a:rPr lang="ru-RU" dirty="0" smtClean="0"/>
              <a:t>.</a:t>
            </a:r>
            <a:r>
              <a:rPr lang="ru-RU" dirty="0" smtClean="0"/>
              <a:t> </a:t>
            </a:r>
            <a:r>
              <a:rPr lang="ru-RU" dirty="0" smtClean="0"/>
              <a:t>Повышенные </a:t>
            </a:r>
            <a:r>
              <a:rPr lang="ru-RU" dirty="0" smtClean="0"/>
              <a:t>нагрузки, сверхурочная работа стимулирует развитие выгорания. Аналогичные результаты получены и между продолжительностью рабочего дня и выгоранием, поскольку эти две переменные тесно связаны друг с другом. Перерывы в работе оказывает положительный эффект и снижает уровень выгорания, но этот эффект носит временный характер: уровень выгорания частично повышается через три дня после возвращения к работе и полностью восстанавливается через три недели.</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500042"/>
            <a:ext cx="8229600" cy="5595958"/>
          </a:xfrm>
        </p:spPr>
        <p:txBody>
          <a:bodyPr>
            <a:normAutofit lnSpcReduction="10000"/>
          </a:bodyPr>
          <a:lstStyle/>
          <a:p>
            <a:r>
              <a:rPr lang="ru-RU" dirty="0" smtClean="0"/>
              <a:t>Решающую роль в предотвращении синдрома профессионального выгорания является социальная поддержка со стороны коллег, руководителей, семьи, друзей. Особенно значимой является поддержка администрации. Для работников при стимулировании важно (и это отмечается многими исследователями) не абсолютное количество вознаграждения, а его соотнесение с собственным затраченным трудом и трудом своих коллег, что обозначается как справедливость</a:t>
            </a:r>
            <a:r>
              <a:rPr lang="ru-RU" dirty="0" smtClean="0"/>
              <a:t>.</a:t>
            </a:r>
            <a:r>
              <a:rPr lang="ru-RU" dirty="0" smtClean="0"/>
              <a:t> Целесообразно периодически проверять, в какой степени у </a:t>
            </a:r>
            <a:r>
              <a:rPr lang="kk-KZ" dirty="0" smtClean="0"/>
              <a:t>преподава</a:t>
            </a:r>
            <a:r>
              <a:rPr lang="ru-RU" dirty="0" smtClean="0"/>
              <a:t>теля сформировалась психологическая защита в форме эмоционального выгорания, это дает возможность разработать меры по его предупреждению.</a:t>
            </a:r>
          </a:p>
          <a:p>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500042"/>
            <a:ext cx="8229600" cy="5595958"/>
          </a:xfrm>
        </p:spPr>
        <p:txBody>
          <a:bodyPr>
            <a:normAutofit/>
          </a:bodyPr>
          <a:lstStyle/>
          <a:p>
            <a:pPr>
              <a:buNone/>
            </a:pPr>
            <a:r>
              <a:rPr lang="ru-RU" sz="3200" b="1" dirty="0" smtClean="0"/>
              <a:t>Своевременная </a:t>
            </a:r>
            <a:r>
              <a:rPr lang="ru-RU" sz="3200" b="1" dirty="0" smtClean="0"/>
              <a:t>профилактика выгорания включает в себя три направления работы</a:t>
            </a:r>
            <a:r>
              <a:rPr lang="kk-KZ" sz="3200" b="1" dirty="0" smtClean="0"/>
              <a:t>:</a:t>
            </a:r>
            <a:endParaRPr lang="ru-RU" sz="3200" dirty="0" smtClean="0"/>
          </a:p>
          <a:p>
            <a:r>
              <a:rPr lang="ru-RU" sz="3200" b="1" dirty="0" smtClean="0"/>
              <a:t>1.Организация деятельности.</a:t>
            </a:r>
            <a:r>
              <a:rPr lang="ru-RU" sz="3200" dirty="0" smtClean="0"/>
              <a:t> </a:t>
            </a:r>
            <a:endParaRPr lang="ru-RU" sz="3200" dirty="0" smtClean="0"/>
          </a:p>
          <a:p>
            <a:r>
              <a:rPr lang="ru-RU" sz="3200" b="1" dirty="0" smtClean="0"/>
              <a:t>2. Улучшение психологического климата в коллективе.</a:t>
            </a:r>
            <a:r>
              <a:rPr lang="ru-RU" sz="3200" dirty="0" smtClean="0"/>
              <a:t> </a:t>
            </a:r>
            <a:endParaRPr lang="ru-RU" sz="3200" dirty="0" smtClean="0"/>
          </a:p>
          <a:p>
            <a:r>
              <a:rPr lang="ru-RU" sz="3200" b="1" dirty="0" smtClean="0"/>
              <a:t>3. Работа с индивидуальными особенностями.</a:t>
            </a:r>
            <a:r>
              <a:rPr lang="ru-RU" sz="3200" dirty="0" smtClean="0"/>
              <a:t> </a:t>
            </a:r>
          </a:p>
          <a:p>
            <a:r>
              <a:rPr lang="ru-RU" sz="3200" dirty="0" smtClean="0"/>
              <a:t>изменяться</a:t>
            </a:r>
            <a:r>
              <a:rPr lang="ru-RU" sz="3200" dirty="0" smtClean="0"/>
              <a:t>, отказываться от стереотипов.</a:t>
            </a:r>
          </a:p>
          <a:p>
            <a:endParaRPr lang="ru-RU"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500042"/>
            <a:ext cx="8229600" cy="5595958"/>
          </a:xfrm>
        </p:spPr>
        <p:txBody>
          <a:bodyPr>
            <a:normAutofit/>
          </a:bodyPr>
          <a:lstStyle/>
          <a:p>
            <a:r>
              <a:rPr lang="ru-RU" sz="3200" b="1" dirty="0" smtClean="0"/>
              <a:t>Первое </a:t>
            </a:r>
            <a:r>
              <a:rPr lang="ru-RU" sz="3200" b="1" dirty="0" smtClean="0"/>
              <a:t>направление</a:t>
            </a:r>
            <a:r>
              <a:rPr lang="ru-RU" sz="3200" dirty="0" smtClean="0"/>
              <a:t> направлено на развитие </a:t>
            </a:r>
            <a:r>
              <a:rPr lang="ru-RU" sz="3200" dirty="0" err="1" smtClean="0"/>
              <a:t>креативности</a:t>
            </a:r>
            <a:r>
              <a:rPr lang="ru-RU" sz="3200" dirty="0" smtClean="0"/>
              <a:t> у педагогов, т.к. одним из признаков выгорания является ригидность мышления, сопротивляющееся изменениям. Креативность – это быстрота, гибкость, точность, оригинальность мышления, богатое </a:t>
            </a:r>
            <a:r>
              <a:rPr lang="ru-RU" sz="3200" dirty="0" smtClean="0">
                <a:hlinkClick r:id="rId2"/>
              </a:rPr>
              <a:t>воображение</a:t>
            </a:r>
            <a:r>
              <a:rPr lang="ru-RU" sz="3200" dirty="0" smtClean="0"/>
              <a:t>, чувство юмора. Креативность является мощным фактором развития личности, определяет ее готовность изменяться, отказываться от стереотипов.</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500042"/>
            <a:ext cx="8229600" cy="5595958"/>
          </a:xfrm>
        </p:spPr>
        <p:txBody>
          <a:bodyPr>
            <a:normAutofit/>
          </a:bodyPr>
          <a:lstStyle/>
          <a:p>
            <a:r>
              <a:rPr lang="ru-RU" b="1" dirty="0" smtClean="0"/>
              <a:t>Второе направление</a:t>
            </a:r>
            <a:r>
              <a:rPr lang="ru-RU" dirty="0" smtClean="0"/>
              <a:t> должно нивелировать влияние негативных</a:t>
            </a:r>
            <a:r>
              <a:rPr lang="kk-KZ" dirty="0" smtClean="0"/>
              <a:t>  </a:t>
            </a:r>
            <a:r>
              <a:rPr lang="ru-RU" dirty="0" smtClean="0"/>
              <a:t>профессиональных и личностных факторов, способствующих профессиональному выгоранию. Здесь необходима работа по развитию у сотрудников умения разрешать конфликтные ситуации, находить конструктивные решения, способности достигать поставленные цели и пересматривать систему ценностей и мотивов, препятствующих профессиональному и личному совершенствованию и др. Для этого могут быть использованы разного рода тренинги, например, тренинги уверенности в себе, самораскрытия, личностного роста, принятия решений.</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500042"/>
            <a:ext cx="8229600" cy="5595958"/>
          </a:xfrm>
        </p:spPr>
        <p:txBody>
          <a:bodyPr>
            <a:normAutofit/>
          </a:bodyPr>
          <a:lstStyle/>
          <a:p>
            <a:r>
              <a:rPr lang="ru-RU" sz="3200" b="1" dirty="0" smtClean="0"/>
              <a:t>Третье направление</a:t>
            </a:r>
            <a:r>
              <a:rPr lang="ru-RU" sz="3200" dirty="0" smtClean="0"/>
              <a:t> должно быть направлено на снятие у сотрудников стрессовых состояний, возникающих у сотрудников в связи с напряженной деятельностью, формирование навыков </a:t>
            </a:r>
            <a:r>
              <a:rPr lang="ru-RU" sz="3200" dirty="0" err="1" smtClean="0"/>
              <a:t>саморегуляции</a:t>
            </a:r>
            <a:r>
              <a:rPr lang="ru-RU" sz="3200" dirty="0" smtClean="0"/>
              <a:t>, обучение техникам расслабления и контроля собственного физического и психического состояния, повышение </a:t>
            </a:r>
            <a:r>
              <a:rPr lang="ru-RU" sz="3200" dirty="0" err="1" smtClean="0"/>
              <a:t>стрессоустойчивости</a:t>
            </a:r>
            <a:r>
              <a:rPr lang="ru-RU" sz="3200" dirty="0" smtClean="0"/>
              <a:t>.</a:t>
            </a:r>
          </a:p>
          <a:p>
            <a:endParaRPr lang="ru-RU"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714356"/>
            <a:ext cx="8229600" cy="5381644"/>
          </a:xfrm>
        </p:spPr>
        <p:txBody>
          <a:bodyPr>
            <a:normAutofit/>
          </a:bodyPr>
          <a:lstStyle/>
          <a:p>
            <a:r>
              <a:rPr lang="ru-RU" sz="5400" dirty="0" smtClean="0"/>
              <a:t>Спасибо за внимание!!!</a:t>
            </a:r>
            <a:endParaRPr lang="ru-RU"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229600" cy="5268931"/>
          </a:xfrm>
        </p:spPr>
        <p:txBody>
          <a:bodyPr>
            <a:normAutofit/>
          </a:bodyPr>
          <a:lstStyle/>
          <a:p>
            <a:pPr algn="just"/>
            <a:r>
              <a:rPr lang="ru-RU" dirty="0"/>
              <a:t>Профессиональное общение </a:t>
            </a:r>
            <a:r>
              <a:rPr lang="kk-KZ" dirty="0"/>
              <a:t>педагога</a:t>
            </a:r>
            <a:r>
              <a:rPr lang="ru-RU" dirty="0"/>
              <a:t> характеризуется следующими факторами: </a:t>
            </a:r>
            <a:r>
              <a:rPr lang="ru-RU" b="1" dirty="0"/>
              <a:t>протяженностью во времени; результаты совместной работы; эмоциональной насыщенностью, интенсивностью</a:t>
            </a:r>
            <a:r>
              <a:rPr lang="ru-RU" dirty="0"/>
              <a:t>. </a:t>
            </a:r>
            <a:r>
              <a:rPr lang="ru-RU" dirty="0" smtClean="0"/>
              <a:t>С </a:t>
            </a:r>
            <a:r>
              <a:rPr lang="ru-RU" dirty="0"/>
              <a:t>увеличением педагогического стажа работы у </a:t>
            </a:r>
            <a:r>
              <a:rPr lang="kk-KZ" dirty="0"/>
              <a:t>преподавателей</a:t>
            </a:r>
            <a:r>
              <a:rPr lang="ru-RU" dirty="0"/>
              <a:t> снижаются показатели психического и физического здоровья. Кроме того, была установлена зависимость продолжительности работы педагога и появления у него такого вида профессиональной деформации как «синдром эмоционального сгорания».</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24520"/>
          </a:xfrm>
        </p:spPr>
        <p:txBody>
          <a:bodyPr/>
          <a:lstStyle/>
          <a:p>
            <a:r>
              <a:rPr lang="ru-RU" dirty="0" smtClean="0"/>
              <a:t>Педагогическая </a:t>
            </a:r>
            <a:r>
              <a:rPr lang="ru-RU" dirty="0" smtClean="0"/>
              <a:t>профессия - одна из тех, которая в большей степени подвержена влиянию «выгорания». Это связано с тем, что профессиональный труд педагога отличает очень высокая эмоциональная загруженность.</a:t>
            </a:r>
          </a:p>
          <a:p>
            <a:r>
              <a:rPr lang="ru-RU" dirty="0" smtClean="0"/>
              <a:t>Деятельность </a:t>
            </a:r>
            <a:r>
              <a:rPr lang="kk-KZ" dirty="0" smtClean="0"/>
              <a:t>преподава</a:t>
            </a:r>
            <a:r>
              <a:rPr lang="ru-RU" dirty="0" smtClean="0"/>
              <a:t>теля буквально насыщена факторами, вызывающими профессиональное выгорание: </a:t>
            </a:r>
            <a:r>
              <a:rPr lang="ru-RU" b="1" dirty="0" smtClean="0"/>
              <a:t>большое количество социальных контактов за рабочий день, предельно высокая ответственность,  недооценка среди руководства и коллег профессиональной значимости, необходимость быть все время в «форме».</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28604"/>
            <a:ext cx="8229600" cy="5667396"/>
          </a:xfrm>
        </p:spPr>
        <p:txBody>
          <a:bodyPr>
            <a:normAutofit fontScale="85000" lnSpcReduction="20000"/>
          </a:bodyPr>
          <a:lstStyle/>
          <a:p>
            <a:r>
              <a:rPr lang="ru-RU" b="1" dirty="0" smtClean="0"/>
              <a:t>Эмоциональное истощение </a:t>
            </a:r>
            <a:r>
              <a:rPr lang="ru-RU" dirty="0" smtClean="0"/>
              <a:t>ощущается как эмоциональное перенапряжение, опустошенность, исчерпанность собственных эмоциональных ресурсов. Человек не может отдаваться работе как прежде, чувствует приглушенность, притупленность собственных эмоций, возможны эмоциональные срывы.</a:t>
            </a:r>
          </a:p>
          <a:p>
            <a:r>
              <a:rPr lang="ru-RU" b="1" dirty="0" smtClean="0"/>
              <a:t>Деперсонализация </a:t>
            </a:r>
            <a:r>
              <a:rPr lang="ru-RU" dirty="0" smtClean="0"/>
              <a:t>- тенденция развития негативного, бездушного отношения к раздражителям. Возрастает </a:t>
            </a:r>
            <a:r>
              <a:rPr lang="ru-RU" dirty="0" err="1" smtClean="0"/>
              <a:t>обезличенность</a:t>
            </a:r>
            <a:r>
              <a:rPr lang="ru-RU" dirty="0" smtClean="0"/>
              <a:t> и формальность контактов. Негативные установки, имеющие скрытый характер, могут начать проявляться во внутреннем сдерживаемом раздражении, которое входит со временем наружу в виде вспышек раздражения или конфликтных ситуаций.</a:t>
            </a:r>
          </a:p>
          <a:p>
            <a:r>
              <a:rPr lang="ru-RU" b="1" dirty="0" smtClean="0"/>
              <a:t>Редуцирование</a:t>
            </a:r>
            <a:r>
              <a:rPr lang="ru-RU" dirty="0" smtClean="0"/>
              <a:t> личных (персональных) достижений – снижение чувства компетентности в своей работе, недовольство собой, уменьшение ценности своей деятельности, негативное </a:t>
            </a:r>
            <a:r>
              <a:rPr lang="ru-RU" dirty="0" err="1" smtClean="0"/>
              <a:t>самовосприятие</a:t>
            </a:r>
            <a:r>
              <a:rPr lang="ru-RU" dirty="0" smtClean="0"/>
              <a:t> в профессиональной сфере. Возникновение чувства вины за собственные негативные проявления или чувства, снижение профессиональной и личной самооценки, появление чувства собственной несостоятельности, безразличие к работе.</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42918"/>
            <a:ext cx="8229600" cy="5453082"/>
          </a:xfrm>
        </p:spPr>
        <p:txBody>
          <a:bodyPr>
            <a:normAutofit fontScale="77500" lnSpcReduction="20000"/>
          </a:bodyPr>
          <a:lstStyle/>
          <a:p>
            <a:pPr>
              <a:buNone/>
            </a:pPr>
            <a:r>
              <a:rPr lang="ru-RU" dirty="0" smtClean="0"/>
              <a:t>Три </a:t>
            </a:r>
            <a:r>
              <a:rPr lang="ru-RU" dirty="0" smtClean="0"/>
              <a:t>основные стадии синдрома профессионального выгорания у </a:t>
            </a:r>
            <a:r>
              <a:rPr lang="kk-KZ" dirty="0" smtClean="0"/>
              <a:t>преподава</a:t>
            </a:r>
            <a:r>
              <a:rPr lang="ru-RU" dirty="0" smtClean="0"/>
              <a:t>теля:</a:t>
            </a:r>
          </a:p>
          <a:p>
            <a:r>
              <a:rPr lang="ru-RU" dirty="0" smtClean="0"/>
              <a:t>- на первой начальной стадии у </a:t>
            </a:r>
            <a:r>
              <a:rPr lang="kk-KZ" dirty="0" smtClean="0"/>
              <a:t>преподава</a:t>
            </a:r>
            <a:r>
              <a:rPr lang="ru-RU" dirty="0" err="1" smtClean="0"/>
              <a:t>телей</a:t>
            </a:r>
            <a:r>
              <a:rPr lang="ru-RU" dirty="0" smtClean="0"/>
              <a:t> наблюдаются отдельные сбои на уровне выполнения функций, произвольного поведения: забывание каких-то моментов. Из-за боязни ошибиться, это сопровождается повышенным контролем и многократной проверкой выполнения рабочих действий  на фоне ощущения нервно-психической напряженности;</a:t>
            </a:r>
          </a:p>
          <a:p>
            <a:r>
              <a:rPr lang="ru-RU" dirty="0" smtClean="0"/>
              <a:t>- на второй стадии наблюдается снижение интереса к работе, потребности в общении (в том числе, и дома, с друзьями): «не хочется никого видеть», «в четверг ощущение, что уже пятница», «неделя длится нескончаемо», нарастание апатии к концу недели, появление устойчивых соматических симптомов (нет сил, энергии, особенно к концу недели; головные боли по вечерам; «мертвый сон без сновидений», увеличение числа простудных заболеваний); повышенная раздражительность;</a:t>
            </a:r>
          </a:p>
          <a:p>
            <a:r>
              <a:rPr lang="ru-RU" dirty="0" smtClean="0"/>
              <a:t>- третья стадия – собственно личностное выгорание. Характерна полная потеря интереса к работе и жизни вообще, эмоциональное безразличие, отупение, нежелание видеть людей и общаться с ними, ощущение постоянного отсутствия сил.</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714356"/>
            <a:ext cx="8229600" cy="5381644"/>
          </a:xfrm>
        </p:spPr>
        <p:txBody>
          <a:bodyPr/>
          <a:lstStyle/>
          <a:p>
            <a:pPr algn="just">
              <a:buNone/>
            </a:pPr>
            <a:r>
              <a:rPr lang="ru-RU" dirty="0" smtClean="0"/>
              <a:t>Факторы, вызывающие </a:t>
            </a:r>
            <a:r>
              <a:rPr lang="ru-RU" dirty="0" smtClean="0"/>
              <a:t>выгорание: </a:t>
            </a:r>
            <a:r>
              <a:rPr lang="ru-RU" b="1" dirty="0" smtClean="0"/>
              <a:t>организационные </a:t>
            </a:r>
            <a:r>
              <a:rPr lang="ru-RU" b="1" dirty="0" smtClean="0"/>
              <a:t>факторы и индивидуальные характеристики самих профессионалов</a:t>
            </a:r>
            <a:r>
              <a:rPr lang="ru-RU" dirty="0" smtClean="0"/>
              <a:t>.</a:t>
            </a:r>
          </a:p>
          <a:p>
            <a:r>
              <a:rPr lang="ru-RU" b="1" dirty="0" smtClean="0"/>
              <a:t>Индивидуальные факторы</a:t>
            </a:r>
            <a:r>
              <a:rPr lang="ru-RU" dirty="0" smtClean="0"/>
              <a:t>. Исследователи выгорания (</a:t>
            </a:r>
            <a:r>
              <a:rPr lang="ru-RU" dirty="0" err="1" smtClean="0"/>
              <a:t>C.Maslach</a:t>
            </a:r>
            <a:r>
              <a:rPr lang="ru-RU" dirty="0" smtClean="0"/>
              <a:t>, 2004) </a:t>
            </a:r>
            <a:r>
              <a:rPr lang="ru-RU" dirty="0" smtClean="0"/>
              <a:t>показывают, что работники социальной сферы начинают испытывать данный симптом через 2-4 года после начала работы. Склонность более молодых по возрасту к выгоранию объясняется эмоциональным шоком, который они испытывают при столкновении с реальной действительностью, часто не соответствующей их ожиданиям.</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42918"/>
            <a:ext cx="8229600" cy="5453082"/>
          </a:xfrm>
        </p:spPr>
        <p:txBody>
          <a:bodyPr/>
          <a:lstStyle/>
          <a:p>
            <a:pPr>
              <a:buNone/>
            </a:pPr>
            <a:r>
              <a:rPr lang="ru-RU" b="1" dirty="0" smtClean="0"/>
              <a:t>Организационные </a:t>
            </a:r>
            <a:r>
              <a:rPr lang="ru-RU" b="1" dirty="0" smtClean="0"/>
              <a:t>факторы</a:t>
            </a:r>
            <a:r>
              <a:rPr lang="ru-RU" dirty="0" smtClean="0"/>
              <a:t>.</a:t>
            </a:r>
            <a:r>
              <a:rPr lang="kk-KZ" dirty="0" smtClean="0"/>
              <a:t>П</a:t>
            </a:r>
            <a:r>
              <a:rPr lang="ru-RU" dirty="0" err="1" smtClean="0"/>
              <a:t>остоянная</a:t>
            </a:r>
            <a:r>
              <a:rPr lang="ru-RU" dirty="0" smtClean="0"/>
              <a:t> включенность </a:t>
            </a:r>
            <a:r>
              <a:rPr lang="kk-KZ" dirty="0" smtClean="0"/>
              <a:t>педагогического </a:t>
            </a:r>
            <a:r>
              <a:rPr lang="ru-RU" dirty="0" smtClean="0"/>
              <a:t>персонала </a:t>
            </a:r>
            <a:r>
              <a:rPr lang="kk-KZ" dirty="0" smtClean="0"/>
              <a:t>вуза</a:t>
            </a:r>
            <a:r>
              <a:rPr lang="ru-RU" dirty="0" smtClean="0"/>
              <a:t> в инновационные процессы является отличительной чертой современной профессиональной жизни, что особенно выражено в условиях перехода к новым формам социальной и экономической активности на данном этапе развития </a:t>
            </a:r>
            <a:r>
              <a:rPr lang="kk-KZ" dirty="0" smtClean="0"/>
              <a:t>казахстанского</a:t>
            </a:r>
            <a:r>
              <a:rPr lang="ru-RU" dirty="0" smtClean="0"/>
              <a:t> общества. Это подчеркивает необходимость проведения систематических исследований профессионального стресса, возникающего у </a:t>
            </a:r>
            <a:r>
              <a:rPr lang="kk-KZ" dirty="0" smtClean="0"/>
              <a:t>преподавателей </a:t>
            </a:r>
            <a:r>
              <a:rPr lang="ru-RU" dirty="0" smtClean="0"/>
              <a:t>в процессе кардинальных организационных трансформаций.</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42918"/>
            <a:ext cx="8229600" cy="5453082"/>
          </a:xfrm>
        </p:spPr>
        <p:txBody>
          <a:bodyPr>
            <a:normAutofit/>
          </a:bodyPr>
          <a:lstStyle/>
          <a:p>
            <a:pPr algn="just">
              <a:buNone/>
            </a:pPr>
            <a:r>
              <a:rPr lang="kk-KZ" sz="2400" dirty="0" smtClean="0"/>
              <a:t>Мотивация </a:t>
            </a:r>
            <a:r>
              <a:rPr lang="kk-KZ" sz="2400" dirty="0" smtClean="0"/>
              <a:t>ПП</a:t>
            </a:r>
            <a:r>
              <a:rPr lang="ru-RU" sz="2400" dirty="0" smtClean="0"/>
              <a:t>С</a:t>
            </a:r>
          </a:p>
          <a:p>
            <a:pPr algn="just">
              <a:buNone/>
            </a:pPr>
            <a:r>
              <a:rPr lang="ru-RU" sz="2400" dirty="0" smtClean="0"/>
              <a:t> С целью </a:t>
            </a:r>
            <a:r>
              <a:rPr lang="ru-RU" sz="2400" dirty="0" smtClean="0"/>
              <a:t>изучения мотивации сотрудников </a:t>
            </a:r>
            <a:r>
              <a:rPr lang="ru-RU" sz="2400" dirty="0" err="1" smtClean="0"/>
              <a:t>КазНМУ</a:t>
            </a:r>
            <a:r>
              <a:rPr lang="ru-RU" sz="2400" dirty="0" smtClean="0"/>
              <a:t> кафедра провела </a:t>
            </a:r>
            <a:r>
              <a:rPr lang="ru-RU" sz="2400" dirty="0" smtClean="0"/>
              <a:t>психологическое </a:t>
            </a:r>
            <a:r>
              <a:rPr lang="ru-RU" sz="2400" dirty="0" smtClean="0"/>
              <a:t>тестирование. </a:t>
            </a:r>
            <a:r>
              <a:rPr lang="ru-RU" sz="2400" dirty="0" smtClean="0"/>
              <a:t>На вопросы тестов ответили  преподаватели 36 (42% ) кафедр и сотрудники  3-х (%) отделов,  в общем количестве охвачено 435 человек, испорчено 89 тестовых бланков. В анкетах  обращалось внимание на удовлетворенность  условиями работы:</a:t>
            </a:r>
          </a:p>
          <a:p>
            <a:pPr algn="just"/>
            <a:r>
              <a:rPr lang="ru-RU" sz="2400" dirty="0" smtClean="0"/>
              <a:t>а) режимом </a:t>
            </a:r>
          </a:p>
          <a:p>
            <a:pPr algn="just"/>
            <a:r>
              <a:rPr lang="ru-RU" sz="2400" dirty="0" smtClean="0"/>
              <a:t>б) рабочим местом </a:t>
            </a:r>
          </a:p>
          <a:p>
            <a:pPr algn="just"/>
            <a:r>
              <a:rPr lang="ru-RU" sz="2400" dirty="0" smtClean="0"/>
              <a:t>в) обеспечением необходимыми для работы материалами </a:t>
            </a:r>
          </a:p>
          <a:p>
            <a:pPr algn="just"/>
            <a:r>
              <a:rPr lang="ru-RU" sz="2400" dirty="0" smtClean="0"/>
              <a:t>г) системой обучения (тренинги, семинары)</a:t>
            </a:r>
          </a:p>
          <a:p>
            <a:pPr algn="just"/>
            <a:r>
              <a:rPr lang="ru-RU" sz="2400" dirty="0" smtClean="0"/>
              <a:t> </a:t>
            </a:r>
            <a:r>
              <a:rPr lang="ru-RU" sz="2400" dirty="0" err="1" smtClean="0"/>
              <a:t>д</a:t>
            </a:r>
            <a:r>
              <a:rPr lang="ru-RU" sz="2400" dirty="0" smtClean="0"/>
              <a:t>) системой вознаграждения</a:t>
            </a:r>
          </a:p>
          <a:p>
            <a:pPr algn="just"/>
            <a:r>
              <a:rPr lang="ru-RU" sz="2400" dirty="0" smtClean="0"/>
              <a:t>е) системой управления</a:t>
            </a:r>
            <a:endParaRPr lang="ru-RU" sz="3200"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3"/>
          <p:cNvGraphicFramePr>
            <a:graphicFrameLocks noGrp="1" noChangeAspect="1"/>
          </p:cNvGraphicFramePr>
          <p:nvPr>
            <p:ph idx="1"/>
          </p:nvPr>
        </p:nvGraphicFramePr>
        <p:xfrm>
          <a:off x="785786" y="642918"/>
          <a:ext cx="7715303" cy="5453082"/>
        </p:xfrm>
        <a:graphic>
          <a:graphicData uri="http://schemas.openxmlformats.org/presentationml/2006/ole">
            <p:oleObj spid="_x0000_s1026" r:id="rId3" imgW="7748688" imgH="5182049" progId="Excel.Chart.8">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34</TotalTime>
  <Words>925</Words>
  <Application>Microsoft Office PowerPoint</Application>
  <PresentationFormat>Экран (4:3)</PresentationFormat>
  <Paragraphs>36</Paragraphs>
  <Slides>17</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17</vt:i4>
      </vt:variant>
    </vt:vector>
  </HeadingPairs>
  <TitlesOfParts>
    <vt:vector size="20" baseType="lpstr">
      <vt:lpstr>Бумажная</vt:lpstr>
      <vt:lpstr>Диаграмма Microsoft Office Excel</vt:lpstr>
      <vt:lpstr>Microsoft Excel Chart</vt:lpstr>
      <vt:lpstr>РОЛЬ СОЦИАЛЬНО-ПСИХОЛОГИЧЕСКИХ ФАКТОРОВ В ФОРМИРОВАНИИ  ПРОФЕССИОНАЛЬНОГО СТРЕССА У ППС КАЗНМУ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РОЛЬ СОЦИАЛЬНО-ПСИХОЛОГИЧЕСКИХ ФАКТОРОВ В ФОРМИРОВАНИИ  ПРОФЕССИОНАЛЬНОГО СТРЕССА У ППС КАЗНМУ </dc:title>
  <dc:creator>www.PHILka.RU</dc:creator>
  <cp:lastModifiedBy>www.PHILka.RU</cp:lastModifiedBy>
  <cp:revision>4</cp:revision>
  <dcterms:created xsi:type="dcterms:W3CDTF">2013-08-26T09:24:58Z</dcterms:created>
  <dcterms:modified xsi:type="dcterms:W3CDTF">2013-08-26T09:59:56Z</dcterms:modified>
</cp:coreProperties>
</file>