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804" r:id="rId10"/>
    <p:sldMasterId id="2147483816" r:id="rId11"/>
    <p:sldMasterId id="2147483828" r:id="rId12"/>
    <p:sldMasterId id="2147483840" r:id="rId13"/>
    <p:sldMasterId id="2147483852" r:id="rId14"/>
    <p:sldMasterId id="2147483864" r:id="rId15"/>
    <p:sldMasterId id="2147483876" r:id="rId16"/>
    <p:sldMasterId id="2147483888" r:id="rId17"/>
    <p:sldMasterId id="2147483900" r:id="rId18"/>
  </p:sldMasterIdLst>
  <p:notesMasterIdLst>
    <p:notesMasterId r:id="rId46"/>
  </p:notesMasterIdLst>
  <p:sldIdLst>
    <p:sldId id="258" r:id="rId19"/>
    <p:sldId id="256" r:id="rId20"/>
    <p:sldId id="263" r:id="rId21"/>
    <p:sldId id="264" r:id="rId22"/>
    <p:sldId id="265" r:id="rId23"/>
    <p:sldId id="273" r:id="rId24"/>
    <p:sldId id="275" r:id="rId25"/>
    <p:sldId id="276" r:id="rId26"/>
    <p:sldId id="274" r:id="rId27"/>
    <p:sldId id="267" r:id="rId28"/>
    <p:sldId id="268" r:id="rId29"/>
    <p:sldId id="269" r:id="rId30"/>
    <p:sldId id="270" r:id="rId31"/>
    <p:sldId id="272" r:id="rId32"/>
    <p:sldId id="277" r:id="rId33"/>
    <p:sldId id="278" r:id="rId34"/>
    <p:sldId id="279" r:id="rId35"/>
    <p:sldId id="280" r:id="rId36"/>
    <p:sldId id="281" r:id="rId37"/>
    <p:sldId id="282" r:id="rId38"/>
    <p:sldId id="283" r:id="rId39"/>
    <p:sldId id="284" r:id="rId40"/>
    <p:sldId id="285" r:id="rId41"/>
    <p:sldId id="288" r:id="rId42"/>
    <p:sldId id="287" r:id="rId43"/>
    <p:sldId id="290" r:id="rId44"/>
    <p:sldId id="266"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982DE-C7FF-4BA3-BB5B-C95A065E132E}"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ru-RU"/>
        </a:p>
      </dgm:t>
    </dgm:pt>
    <dgm:pt modelId="{6A548DF3-1559-4E88-9F9D-B06D92B72E91}">
      <dgm:prSet phldrT="[Текст]" custT="1"/>
      <dgm:spPr/>
      <dgm:t>
        <a:bodyPr/>
        <a:lstStyle/>
        <a:p>
          <a:r>
            <a:rPr lang="en-US" sz="2800" b="1" smtClean="0"/>
            <a:t>I </a:t>
          </a:r>
          <a:r>
            <a:rPr lang="ru-RU" sz="2800" b="1" smtClean="0"/>
            <a:t>ТУР</a:t>
          </a:r>
          <a:endParaRPr lang="ru-RU" sz="2800" b="1" dirty="0"/>
        </a:p>
      </dgm:t>
    </dgm:pt>
    <dgm:pt modelId="{D7E1E7D2-EC22-4900-8B78-78D37FE8B088}" type="parTrans" cxnId="{B2F5892C-DAAC-4011-8DFB-48B5B5125AED}">
      <dgm:prSet/>
      <dgm:spPr/>
      <dgm:t>
        <a:bodyPr/>
        <a:lstStyle/>
        <a:p>
          <a:endParaRPr lang="ru-RU"/>
        </a:p>
      </dgm:t>
    </dgm:pt>
    <dgm:pt modelId="{E2532B7D-905B-4BCA-8EED-CC2FBC2176A2}" type="sibTrans" cxnId="{B2F5892C-DAAC-4011-8DFB-48B5B5125AED}">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ru-RU" b="1" cap="none" spc="0">
            <a:ln w="18000">
              <a:solidFill>
                <a:srgbClr val="FF0000"/>
              </a:solidFill>
              <a:prstDash val="solid"/>
              <a:miter lim="800000"/>
            </a:ln>
            <a:noFill/>
            <a:effectLst>
              <a:outerShdw blurRad="25500" dist="23000" dir="7020000" algn="tl">
                <a:srgbClr val="000000">
                  <a:alpha val="50000"/>
                </a:srgbClr>
              </a:outerShdw>
            </a:effectLst>
          </a:endParaRPr>
        </a:p>
      </dgm:t>
    </dgm:pt>
    <dgm:pt modelId="{149F3061-1761-45F9-9C78-4FC953E0349A}">
      <dgm:prSet phldrT="[Текст]" custT="1"/>
      <dgm:spPr/>
      <dgm:t>
        <a:bodyPr/>
        <a:lstStyle/>
        <a:p>
          <a:r>
            <a:rPr lang="en-US" sz="2800" b="1" smtClean="0"/>
            <a:t>II </a:t>
          </a:r>
          <a:r>
            <a:rPr lang="ru-RU" sz="2800" b="1" smtClean="0"/>
            <a:t>ТУР</a:t>
          </a:r>
          <a:endParaRPr lang="ru-RU" sz="2800" b="1" dirty="0"/>
        </a:p>
      </dgm:t>
    </dgm:pt>
    <dgm:pt modelId="{D84FB340-2A30-421F-8D05-528946EC5A12}" type="parTrans" cxnId="{4BF04EB5-1E15-44C4-A009-EB0A9A355FFE}">
      <dgm:prSet/>
      <dgm:spPr/>
      <dgm:t>
        <a:bodyPr/>
        <a:lstStyle/>
        <a:p>
          <a:endParaRPr lang="ru-RU"/>
        </a:p>
      </dgm:t>
    </dgm:pt>
    <dgm:pt modelId="{89B11A12-8861-4F3E-AF42-7B50FA8B4584}" type="sibTrans" cxnId="{4BF04EB5-1E15-44C4-A009-EB0A9A355FFE}">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ru-RU"/>
        </a:p>
      </dgm:t>
    </dgm:pt>
    <dgm:pt modelId="{499C1251-DA6C-4F37-ACBB-05802797DC2B}">
      <dgm:prSet phldrT="[Текст]" custT="1"/>
      <dgm:spPr/>
      <dgm:t>
        <a:bodyPr/>
        <a:lstStyle/>
        <a:p>
          <a:r>
            <a:rPr lang="ru-RU" sz="2400" b="1" dirty="0" smtClean="0"/>
            <a:t>ФАКУЛЬТЕТЫ</a:t>
          </a:r>
          <a:endParaRPr lang="ru-RU" sz="2400" b="1" dirty="0"/>
        </a:p>
      </dgm:t>
    </dgm:pt>
    <dgm:pt modelId="{28FAC2D7-AD33-4AA8-8672-07AF6E28098A}" type="parTrans" cxnId="{3677EDBF-CE27-4028-B61E-E1CA9C3EED45}">
      <dgm:prSet/>
      <dgm:spPr/>
      <dgm:t>
        <a:bodyPr/>
        <a:lstStyle/>
        <a:p>
          <a:endParaRPr lang="ru-RU"/>
        </a:p>
      </dgm:t>
    </dgm:pt>
    <dgm:pt modelId="{4B62BA52-F913-4EE7-A891-C148858556D2}" type="sibTrans" cxnId="{3677EDBF-CE27-4028-B61E-E1CA9C3EED45}">
      <dgm:prSet/>
      <dgm:spPr/>
      <dgm:t>
        <a:bodyPr/>
        <a:lstStyle/>
        <a:p>
          <a:endParaRPr lang="ru-RU"/>
        </a:p>
      </dgm:t>
    </dgm:pt>
    <dgm:pt modelId="{3A3AF296-0ECF-421B-B503-8EFBCD0F5FCD}">
      <dgm:prSet phldrT="[Текст]"/>
      <dgm:spPr/>
      <dgm:t>
        <a:bodyPr/>
        <a:lstStyle/>
        <a:p>
          <a:r>
            <a:rPr lang="ru-RU" b="1" smtClean="0"/>
            <a:t>КОНКУРС (МОН РК)</a:t>
          </a:r>
          <a:endParaRPr lang="ru-RU" b="1" dirty="0"/>
        </a:p>
      </dgm:t>
    </dgm:pt>
    <dgm:pt modelId="{C605380A-D881-48B5-9B7E-677C732C46A4}" type="parTrans" cxnId="{4BBB6672-5E8B-449D-B747-EE32E7B822B6}">
      <dgm:prSet/>
      <dgm:spPr/>
      <dgm:t>
        <a:bodyPr/>
        <a:lstStyle/>
        <a:p>
          <a:endParaRPr lang="ru-RU"/>
        </a:p>
      </dgm:t>
    </dgm:pt>
    <dgm:pt modelId="{C92E4E13-197E-4C40-A328-45917864EEDE}" type="sibTrans" cxnId="{4BBB6672-5E8B-449D-B747-EE32E7B822B6}">
      <dgm:prSet/>
      <dgm:spPr/>
      <dgm:t>
        <a:bodyPr/>
        <a:lstStyle/>
        <a:p>
          <a:endParaRPr lang="ru-RU"/>
        </a:p>
      </dgm:t>
    </dgm:pt>
    <dgm:pt modelId="{3F55671A-8F8D-4256-8706-82F8565AFBF6}">
      <dgm:prSet phldrT="[Текст]"/>
      <dgm:spPr/>
      <dgm:t>
        <a:bodyPr/>
        <a:lstStyle/>
        <a:p>
          <a:r>
            <a:rPr lang="ru-RU" b="1" dirty="0" smtClean="0"/>
            <a:t>ПОБЕДИТЕЛИ </a:t>
          </a:r>
          <a:r>
            <a:rPr lang="en-US" b="1" dirty="0" smtClean="0"/>
            <a:t>II </a:t>
          </a:r>
          <a:r>
            <a:rPr lang="ru-RU" b="1" dirty="0" smtClean="0"/>
            <a:t>ТУРА</a:t>
          </a:r>
          <a:endParaRPr lang="ru-RU" b="1" dirty="0"/>
        </a:p>
      </dgm:t>
    </dgm:pt>
    <dgm:pt modelId="{C2CDCF93-4BD9-4D6A-B035-867DAD9146C7}" type="parTrans" cxnId="{083D66FD-83A9-49CF-BDF9-F6C24E8B5E98}">
      <dgm:prSet/>
      <dgm:spPr/>
      <dgm:t>
        <a:bodyPr/>
        <a:lstStyle/>
        <a:p>
          <a:endParaRPr lang="ru-RU"/>
        </a:p>
      </dgm:t>
    </dgm:pt>
    <dgm:pt modelId="{E6FEE4C3-BB0E-4C67-9545-C1941639B31F}" type="sibTrans" cxnId="{083D66FD-83A9-49CF-BDF9-F6C24E8B5E98}">
      <dgm:prSet/>
      <dgm:spPr/>
      <dgm:t>
        <a:bodyPr/>
        <a:lstStyle/>
        <a:p>
          <a:endParaRPr lang="ru-RU"/>
        </a:p>
      </dgm:t>
    </dgm:pt>
    <dgm:pt modelId="{35591F61-8D20-4A2D-8525-E09FBE9873CC}">
      <dgm:prSet phldrT="[Текст]" custT="1"/>
      <dgm:spPr/>
      <dgm:t>
        <a:bodyPr/>
        <a:lstStyle/>
        <a:p>
          <a:endParaRPr lang="ru-RU" sz="1800" b="1" dirty="0"/>
        </a:p>
      </dgm:t>
    </dgm:pt>
    <dgm:pt modelId="{3A6B4D57-8007-400A-A0E1-03CBCBB93F55}" type="parTrans" cxnId="{151CCD47-8C0B-41AA-BC4D-9038B36222B3}">
      <dgm:prSet/>
      <dgm:spPr/>
      <dgm:t>
        <a:bodyPr/>
        <a:lstStyle/>
        <a:p>
          <a:endParaRPr lang="ru-RU"/>
        </a:p>
      </dgm:t>
    </dgm:pt>
    <dgm:pt modelId="{F3A8188F-5297-4DF8-8FAD-CE98715F0994}" type="sibTrans" cxnId="{151CCD47-8C0B-41AA-BC4D-9038B36222B3}">
      <dgm:prSet/>
      <dgm:spPr/>
      <dgm:t>
        <a:bodyPr/>
        <a:lstStyle/>
        <a:p>
          <a:endParaRPr lang="ru-RU"/>
        </a:p>
      </dgm:t>
    </dgm:pt>
    <dgm:pt modelId="{6FECD113-768B-458F-91BF-255308F1915D}">
      <dgm:prSet phldrT="[Текст]" custT="1"/>
      <dgm:spPr/>
      <dgm:t>
        <a:bodyPr/>
        <a:lstStyle/>
        <a:p>
          <a:endParaRPr lang="ru-RU" sz="1800" b="1" dirty="0"/>
        </a:p>
      </dgm:t>
    </dgm:pt>
    <dgm:pt modelId="{F0AB21C6-9BB9-4239-A444-AE389B50A3CE}" type="parTrans" cxnId="{F25B5CDC-79B9-4E83-8EF8-5A74C621655B}">
      <dgm:prSet/>
      <dgm:spPr/>
      <dgm:t>
        <a:bodyPr/>
        <a:lstStyle/>
        <a:p>
          <a:endParaRPr lang="ru-RU"/>
        </a:p>
      </dgm:t>
    </dgm:pt>
    <dgm:pt modelId="{7FC0794D-0C4D-4BD2-BBE5-317919F1A7FF}" type="sibTrans" cxnId="{F25B5CDC-79B9-4E83-8EF8-5A74C621655B}">
      <dgm:prSet/>
      <dgm:spPr/>
      <dgm:t>
        <a:bodyPr/>
        <a:lstStyle/>
        <a:p>
          <a:endParaRPr lang="ru-RU"/>
        </a:p>
      </dgm:t>
    </dgm:pt>
    <dgm:pt modelId="{E38C9141-F0BF-4106-A0DD-7B38B6CC0DD5}">
      <dgm:prSet phldrT="[Текст]" custT="1"/>
      <dgm:spPr/>
      <dgm:t>
        <a:bodyPr/>
        <a:lstStyle/>
        <a:p>
          <a:r>
            <a:rPr lang="ru-RU" sz="2400" b="1" dirty="0" smtClean="0"/>
            <a:t>КАФЕДРЫ</a:t>
          </a:r>
          <a:endParaRPr lang="ru-RU" sz="2400" b="1" dirty="0"/>
        </a:p>
      </dgm:t>
    </dgm:pt>
    <dgm:pt modelId="{C8A63F85-009E-4D8D-804C-8E23EA7B02D4}" type="sibTrans" cxnId="{546F4B42-F60E-4667-B4D9-F94518620AA6}">
      <dgm:prSet/>
      <dgm:spPr/>
      <dgm:t>
        <a:bodyPr/>
        <a:lstStyle/>
        <a:p>
          <a:endParaRPr lang="ru-RU"/>
        </a:p>
      </dgm:t>
    </dgm:pt>
    <dgm:pt modelId="{0A72FDEF-E4A8-474B-B77B-67EAE41E4C7A}" type="parTrans" cxnId="{546F4B42-F60E-4667-B4D9-F94518620AA6}">
      <dgm:prSet/>
      <dgm:spPr/>
      <dgm:t>
        <a:bodyPr/>
        <a:lstStyle/>
        <a:p>
          <a:endParaRPr lang="ru-RU"/>
        </a:p>
      </dgm:t>
    </dgm:pt>
    <dgm:pt modelId="{CAEE4A78-AA81-48F5-944B-A9047C60A87E}" type="pres">
      <dgm:prSet presAssocID="{585982DE-C7FF-4BA3-BB5B-C95A065E132E}" presName="Name0" presStyleCnt="0">
        <dgm:presLayoutVars>
          <dgm:dir/>
          <dgm:animLvl val="lvl"/>
          <dgm:resizeHandles val="exact"/>
        </dgm:presLayoutVars>
      </dgm:prSet>
      <dgm:spPr/>
      <dgm:t>
        <a:bodyPr/>
        <a:lstStyle/>
        <a:p>
          <a:endParaRPr lang="ru-RU"/>
        </a:p>
      </dgm:t>
    </dgm:pt>
    <dgm:pt modelId="{B0490979-3F75-4476-8AE9-612AAFE09CA6}" type="pres">
      <dgm:prSet presAssocID="{585982DE-C7FF-4BA3-BB5B-C95A065E132E}" presName="tSp" presStyleCnt="0"/>
      <dgm:spPr/>
      <dgm:t>
        <a:bodyPr/>
        <a:lstStyle/>
        <a:p>
          <a:endParaRPr lang="ru-RU"/>
        </a:p>
      </dgm:t>
    </dgm:pt>
    <dgm:pt modelId="{7855F8C7-19D4-4BA2-BC5F-D1381609D13E}" type="pres">
      <dgm:prSet presAssocID="{585982DE-C7FF-4BA3-BB5B-C95A065E132E}" presName="bSp" presStyleCnt="0"/>
      <dgm:spPr/>
      <dgm:t>
        <a:bodyPr/>
        <a:lstStyle/>
        <a:p>
          <a:endParaRPr lang="ru-RU"/>
        </a:p>
      </dgm:t>
    </dgm:pt>
    <dgm:pt modelId="{F6B944B3-33C1-44DF-AAA4-F1527DF7B35F}" type="pres">
      <dgm:prSet presAssocID="{585982DE-C7FF-4BA3-BB5B-C95A065E132E}" presName="process" presStyleCnt="0"/>
      <dgm:spPr/>
      <dgm:t>
        <a:bodyPr/>
        <a:lstStyle/>
        <a:p>
          <a:endParaRPr lang="ru-RU"/>
        </a:p>
      </dgm:t>
    </dgm:pt>
    <dgm:pt modelId="{B96ED353-51ED-4D9B-B44E-04B87C514E95}" type="pres">
      <dgm:prSet presAssocID="{6A548DF3-1559-4E88-9F9D-B06D92B72E91}" presName="composite1" presStyleCnt="0"/>
      <dgm:spPr/>
      <dgm:t>
        <a:bodyPr/>
        <a:lstStyle/>
        <a:p>
          <a:endParaRPr lang="ru-RU"/>
        </a:p>
      </dgm:t>
    </dgm:pt>
    <dgm:pt modelId="{844F07FD-707A-4C02-8CBF-604C9469A9EF}" type="pres">
      <dgm:prSet presAssocID="{6A548DF3-1559-4E88-9F9D-B06D92B72E91}" presName="dummyNode1" presStyleLbl="node1" presStyleIdx="0" presStyleCnt="3"/>
      <dgm:spPr/>
      <dgm:t>
        <a:bodyPr/>
        <a:lstStyle/>
        <a:p>
          <a:endParaRPr lang="ru-RU"/>
        </a:p>
      </dgm:t>
    </dgm:pt>
    <dgm:pt modelId="{230989DE-DB2A-4771-B7B0-43FADE9D6E68}" type="pres">
      <dgm:prSet presAssocID="{6A548DF3-1559-4E88-9F9D-B06D92B72E91}" presName="childNode1" presStyleLbl="bgAcc1" presStyleIdx="0" presStyleCnt="3" custScaleY="98440">
        <dgm:presLayoutVars>
          <dgm:bulletEnabled val="1"/>
        </dgm:presLayoutVars>
      </dgm:prSet>
      <dgm:spPr/>
      <dgm:t>
        <a:bodyPr/>
        <a:lstStyle/>
        <a:p>
          <a:endParaRPr lang="ru-RU"/>
        </a:p>
      </dgm:t>
    </dgm:pt>
    <dgm:pt modelId="{CE5B3189-705E-49A8-9560-0C418BF7E45D}" type="pres">
      <dgm:prSet presAssocID="{6A548DF3-1559-4E88-9F9D-B06D92B72E91}" presName="childNode1tx" presStyleLbl="bgAcc1" presStyleIdx="0" presStyleCnt="3">
        <dgm:presLayoutVars>
          <dgm:bulletEnabled val="1"/>
        </dgm:presLayoutVars>
      </dgm:prSet>
      <dgm:spPr/>
      <dgm:t>
        <a:bodyPr/>
        <a:lstStyle/>
        <a:p>
          <a:endParaRPr lang="ru-RU"/>
        </a:p>
      </dgm:t>
    </dgm:pt>
    <dgm:pt modelId="{A4397538-C568-4805-8271-B8A96F8DD2CE}" type="pres">
      <dgm:prSet presAssocID="{6A548DF3-1559-4E88-9F9D-B06D92B72E91}" presName="parentNode1" presStyleLbl="node1" presStyleIdx="0" presStyleCnt="3">
        <dgm:presLayoutVars>
          <dgm:chMax val="1"/>
          <dgm:bulletEnabled val="1"/>
        </dgm:presLayoutVars>
      </dgm:prSet>
      <dgm:spPr/>
      <dgm:t>
        <a:bodyPr/>
        <a:lstStyle/>
        <a:p>
          <a:endParaRPr lang="ru-RU"/>
        </a:p>
      </dgm:t>
    </dgm:pt>
    <dgm:pt modelId="{B7AEA095-305A-446D-8F6E-E4B8FE21DD75}" type="pres">
      <dgm:prSet presAssocID="{6A548DF3-1559-4E88-9F9D-B06D92B72E91}" presName="connSite1" presStyleCnt="0"/>
      <dgm:spPr/>
      <dgm:t>
        <a:bodyPr/>
        <a:lstStyle/>
        <a:p>
          <a:endParaRPr lang="ru-RU"/>
        </a:p>
      </dgm:t>
    </dgm:pt>
    <dgm:pt modelId="{23FBDAF3-E649-4F75-B545-98B435B6E50F}" type="pres">
      <dgm:prSet presAssocID="{E2532B7D-905B-4BCA-8EED-CC2FBC2176A2}" presName="Name9" presStyleLbl="sibTrans2D1" presStyleIdx="0" presStyleCnt="2" custLinFactNeighborX="4545" custLinFactNeighborY="5492"/>
      <dgm:spPr/>
      <dgm:t>
        <a:bodyPr/>
        <a:lstStyle/>
        <a:p>
          <a:endParaRPr lang="ru-RU"/>
        </a:p>
      </dgm:t>
    </dgm:pt>
    <dgm:pt modelId="{4D890652-82FF-4B77-B919-CD17A7BD777A}" type="pres">
      <dgm:prSet presAssocID="{149F3061-1761-45F9-9C78-4FC953E0349A}" presName="composite2" presStyleCnt="0"/>
      <dgm:spPr/>
      <dgm:t>
        <a:bodyPr/>
        <a:lstStyle/>
        <a:p>
          <a:endParaRPr lang="ru-RU"/>
        </a:p>
      </dgm:t>
    </dgm:pt>
    <dgm:pt modelId="{67C0EFA0-3E48-4E88-A8C2-28730E05A720}" type="pres">
      <dgm:prSet presAssocID="{149F3061-1761-45F9-9C78-4FC953E0349A}" presName="dummyNode2" presStyleLbl="node1" presStyleIdx="0" presStyleCnt="3"/>
      <dgm:spPr/>
      <dgm:t>
        <a:bodyPr/>
        <a:lstStyle/>
        <a:p>
          <a:endParaRPr lang="ru-RU"/>
        </a:p>
      </dgm:t>
    </dgm:pt>
    <dgm:pt modelId="{84F40843-EF33-4CBF-8FEE-2226BBDD3531}" type="pres">
      <dgm:prSet presAssocID="{149F3061-1761-45F9-9C78-4FC953E0349A}" presName="childNode2" presStyleLbl="bgAcc1" presStyleIdx="1" presStyleCnt="3" custScaleX="117286">
        <dgm:presLayoutVars>
          <dgm:bulletEnabled val="1"/>
        </dgm:presLayoutVars>
      </dgm:prSet>
      <dgm:spPr/>
      <dgm:t>
        <a:bodyPr/>
        <a:lstStyle/>
        <a:p>
          <a:endParaRPr lang="ru-RU"/>
        </a:p>
      </dgm:t>
    </dgm:pt>
    <dgm:pt modelId="{05FB80E6-D84D-439D-A5B5-31BB54C8B36F}" type="pres">
      <dgm:prSet presAssocID="{149F3061-1761-45F9-9C78-4FC953E0349A}" presName="childNode2tx" presStyleLbl="bgAcc1" presStyleIdx="1" presStyleCnt="3">
        <dgm:presLayoutVars>
          <dgm:bulletEnabled val="1"/>
        </dgm:presLayoutVars>
      </dgm:prSet>
      <dgm:spPr/>
      <dgm:t>
        <a:bodyPr/>
        <a:lstStyle/>
        <a:p>
          <a:endParaRPr lang="ru-RU"/>
        </a:p>
      </dgm:t>
    </dgm:pt>
    <dgm:pt modelId="{34942C48-03D7-484E-B2EC-2C5980DC9798}" type="pres">
      <dgm:prSet presAssocID="{149F3061-1761-45F9-9C78-4FC953E0349A}" presName="parentNode2" presStyleLbl="node1" presStyleIdx="1" presStyleCnt="3">
        <dgm:presLayoutVars>
          <dgm:chMax val="0"/>
          <dgm:bulletEnabled val="1"/>
        </dgm:presLayoutVars>
      </dgm:prSet>
      <dgm:spPr/>
      <dgm:t>
        <a:bodyPr/>
        <a:lstStyle/>
        <a:p>
          <a:endParaRPr lang="ru-RU"/>
        </a:p>
      </dgm:t>
    </dgm:pt>
    <dgm:pt modelId="{64FBEC02-4899-43B4-8CC5-8616DD29298D}" type="pres">
      <dgm:prSet presAssocID="{149F3061-1761-45F9-9C78-4FC953E0349A}" presName="connSite2" presStyleCnt="0"/>
      <dgm:spPr/>
      <dgm:t>
        <a:bodyPr/>
        <a:lstStyle/>
        <a:p>
          <a:endParaRPr lang="ru-RU"/>
        </a:p>
      </dgm:t>
    </dgm:pt>
    <dgm:pt modelId="{F67F39F8-AD12-430C-9965-88BAFC506CCF}" type="pres">
      <dgm:prSet presAssocID="{89B11A12-8861-4F3E-AF42-7B50FA8B4584}" presName="Name18" presStyleLbl="sibTrans2D1" presStyleIdx="1" presStyleCnt="2" custLinFactNeighborX="4988" custLinFactNeighborY="-9627"/>
      <dgm:spPr/>
      <dgm:t>
        <a:bodyPr/>
        <a:lstStyle/>
        <a:p>
          <a:endParaRPr lang="ru-RU"/>
        </a:p>
      </dgm:t>
    </dgm:pt>
    <dgm:pt modelId="{CBB67078-AB88-41DA-9EE4-9938705EDFF8}" type="pres">
      <dgm:prSet presAssocID="{3A3AF296-0ECF-421B-B503-8EFBCD0F5FCD}" presName="composite1" presStyleCnt="0"/>
      <dgm:spPr/>
      <dgm:t>
        <a:bodyPr/>
        <a:lstStyle/>
        <a:p>
          <a:endParaRPr lang="ru-RU"/>
        </a:p>
      </dgm:t>
    </dgm:pt>
    <dgm:pt modelId="{407F9068-E8E1-46C6-BE1D-F558F0AF3E6A}" type="pres">
      <dgm:prSet presAssocID="{3A3AF296-0ECF-421B-B503-8EFBCD0F5FCD}" presName="dummyNode1" presStyleLbl="node1" presStyleIdx="1" presStyleCnt="3"/>
      <dgm:spPr/>
      <dgm:t>
        <a:bodyPr/>
        <a:lstStyle/>
        <a:p>
          <a:endParaRPr lang="ru-RU"/>
        </a:p>
      </dgm:t>
    </dgm:pt>
    <dgm:pt modelId="{F54BE555-4DE5-4CC6-9D66-1A3C12478C3D}" type="pres">
      <dgm:prSet presAssocID="{3A3AF296-0ECF-421B-B503-8EFBCD0F5FCD}" presName="childNode1" presStyleLbl="bgAcc1" presStyleIdx="2" presStyleCnt="3" custScaleX="141955" custScaleY="120816">
        <dgm:presLayoutVars>
          <dgm:bulletEnabled val="1"/>
        </dgm:presLayoutVars>
      </dgm:prSet>
      <dgm:spPr/>
      <dgm:t>
        <a:bodyPr/>
        <a:lstStyle/>
        <a:p>
          <a:endParaRPr lang="ru-RU"/>
        </a:p>
      </dgm:t>
    </dgm:pt>
    <dgm:pt modelId="{E82293C8-2850-4DB4-AE34-FA78601FEA01}" type="pres">
      <dgm:prSet presAssocID="{3A3AF296-0ECF-421B-B503-8EFBCD0F5FCD}" presName="childNode1tx" presStyleLbl="bgAcc1" presStyleIdx="2" presStyleCnt="3">
        <dgm:presLayoutVars>
          <dgm:bulletEnabled val="1"/>
        </dgm:presLayoutVars>
      </dgm:prSet>
      <dgm:spPr/>
      <dgm:t>
        <a:bodyPr/>
        <a:lstStyle/>
        <a:p>
          <a:endParaRPr lang="ru-RU"/>
        </a:p>
      </dgm:t>
    </dgm:pt>
    <dgm:pt modelId="{CFC4BB34-E882-4638-86E4-02FD03A13685}" type="pres">
      <dgm:prSet presAssocID="{3A3AF296-0ECF-421B-B503-8EFBCD0F5FCD}" presName="parentNode1" presStyleLbl="node1" presStyleIdx="2" presStyleCnt="3" custScaleX="168256" custScaleY="178101">
        <dgm:presLayoutVars>
          <dgm:chMax val="1"/>
          <dgm:bulletEnabled val="1"/>
        </dgm:presLayoutVars>
      </dgm:prSet>
      <dgm:spPr/>
      <dgm:t>
        <a:bodyPr/>
        <a:lstStyle/>
        <a:p>
          <a:endParaRPr lang="ru-RU"/>
        </a:p>
      </dgm:t>
    </dgm:pt>
    <dgm:pt modelId="{0160F73D-757B-4B06-8810-0CE4ED3067E3}" type="pres">
      <dgm:prSet presAssocID="{3A3AF296-0ECF-421B-B503-8EFBCD0F5FCD}" presName="connSite1" presStyleCnt="0"/>
      <dgm:spPr/>
      <dgm:t>
        <a:bodyPr/>
        <a:lstStyle/>
        <a:p>
          <a:endParaRPr lang="ru-RU"/>
        </a:p>
      </dgm:t>
    </dgm:pt>
  </dgm:ptLst>
  <dgm:cxnLst>
    <dgm:cxn modelId="{CC3AD9B0-7AA8-454A-BB54-82630EEA1F91}" type="presOf" srcId="{6FECD113-768B-458F-91BF-255308F1915D}" destId="{CE5B3189-705E-49A8-9560-0C418BF7E45D}" srcOrd="1" destOrd="0" presId="urn:microsoft.com/office/officeart/2005/8/layout/hProcess4"/>
    <dgm:cxn modelId="{B971B25D-70B8-431C-8C91-CD8374C67FB4}" type="presOf" srcId="{35591F61-8D20-4A2D-8525-E09FBE9873CC}" destId="{05FB80E6-D84D-439D-A5B5-31BB54C8B36F}" srcOrd="1" destOrd="0" presId="urn:microsoft.com/office/officeart/2005/8/layout/hProcess4"/>
    <dgm:cxn modelId="{DA0A9DF5-9A88-4BA8-861A-E0C2D536E379}" type="presOf" srcId="{E38C9141-F0BF-4106-A0DD-7B38B6CC0DD5}" destId="{CE5B3189-705E-49A8-9560-0C418BF7E45D}" srcOrd="1" destOrd="1" presId="urn:microsoft.com/office/officeart/2005/8/layout/hProcess4"/>
    <dgm:cxn modelId="{4BF04EB5-1E15-44C4-A009-EB0A9A355FFE}" srcId="{585982DE-C7FF-4BA3-BB5B-C95A065E132E}" destId="{149F3061-1761-45F9-9C78-4FC953E0349A}" srcOrd="1" destOrd="0" parTransId="{D84FB340-2A30-421F-8D05-528946EC5A12}" sibTransId="{89B11A12-8861-4F3E-AF42-7B50FA8B4584}"/>
    <dgm:cxn modelId="{7D6F82C1-5854-4CF9-AE34-39DB794C5A4C}" type="presOf" srcId="{89B11A12-8861-4F3E-AF42-7B50FA8B4584}" destId="{F67F39F8-AD12-430C-9965-88BAFC506CCF}" srcOrd="0" destOrd="0" presId="urn:microsoft.com/office/officeart/2005/8/layout/hProcess4"/>
    <dgm:cxn modelId="{A2360386-4571-4D7F-841A-B6A765D25CBF}" type="presOf" srcId="{3A3AF296-0ECF-421B-B503-8EFBCD0F5FCD}" destId="{CFC4BB34-E882-4638-86E4-02FD03A13685}" srcOrd="0" destOrd="0" presId="urn:microsoft.com/office/officeart/2005/8/layout/hProcess4"/>
    <dgm:cxn modelId="{F25B5CDC-79B9-4E83-8EF8-5A74C621655B}" srcId="{6A548DF3-1559-4E88-9F9D-B06D92B72E91}" destId="{6FECD113-768B-458F-91BF-255308F1915D}" srcOrd="0" destOrd="0" parTransId="{F0AB21C6-9BB9-4239-A444-AE389B50A3CE}" sibTransId="{7FC0794D-0C4D-4BD2-BBE5-317919F1A7FF}"/>
    <dgm:cxn modelId="{EFA05469-78AE-441D-97BE-026F2F28364C}" type="presOf" srcId="{3F55671A-8F8D-4256-8706-82F8565AFBF6}" destId="{E82293C8-2850-4DB4-AE34-FA78601FEA01}" srcOrd="1" destOrd="0" presId="urn:microsoft.com/office/officeart/2005/8/layout/hProcess4"/>
    <dgm:cxn modelId="{B2F5892C-DAAC-4011-8DFB-48B5B5125AED}" srcId="{585982DE-C7FF-4BA3-BB5B-C95A065E132E}" destId="{6A548DF3-1559-4E88-9F9D-B06D92B72E91}" srcOrd="0" destOrd="0" parTransId="{D7E1E7D2-EC22-4900-8B78-78D37FE8B088}" sibTransId="{E2532B7D-905B-4BCA-8EED-CC2FBC2176A2}"/>
    <dgm:cxn modelId="{3677EDBF-CE27-4028-B61E-E1CA9C3EED45}" srcId="{149F3061-1761-45F9-9C78-4FC953E0349A}" destId="{499C1251-DA6C-4F37-ACBB-05802797DC2B}" srcOrd="1" destOrd="0" parTransId="{28FAC2D7-AD33-4AA8-8672-07AF6E28098A}" sibTransId="{4B62BA52-F913-4EE7-A891-C148858556D2}"/>
    <dgm:cxn modelId="{083D66FD-83A9-49CF-BDF9-F6C24E8B5E98}" srcId="{3A3AF296-0ECF-421B-B503-8EFBCD0F5FCD}" destId="{3F55671A-8F8D-4256-8706-82F8565AFBF6}" srcOrd="0" destOrd="0" parTransId="{C2CDCF93-4BD9-4D6A-B035-867DAD9146C7}" sibTransId="{E6FEE4C3-BB0E-4C67-9545-C1941639B31F}"/>
    <dgm:cxn modelId="{151CCD47-8C0B-41AA-BC4D-9038B36222B3}" srcId="{149F3061-1761-45F9-9C78-4FC953E0349A}" destId="{35591F61-8D20-4A2D-8525-E09FBE9873CC}" srcOrd="0" destOrd="0" parTransId="{3A6B4D57-8007-400A-A0E1-03CBCBB93F55}" sibTransId="{F3A8188F-5297-4DF8-8FAD-CE98715F0994}"/>
    <dgm:cxn modelId="{4BBB6672-5E8B-449D-B747-EE32E7B822B6}" srcId="{585982DE-C7FF-4BA3-BB5B-C95A065E132E}" destId="{3A3AF296-0ECF-421B-B503-8EFBCD0F5FCD}" srcOrd="2" destOrd="0" parTransId="{C605380A-D881-48B5-9B7E-677C732C46A4}" sibTransId="{C92E4E13-197E-4C40-A328-45917864EEDE}"/>
    <dgm:cxn modelId="{C329D260-79A3-4296-A2FB-81D0B340DC4B}" type="presOf" srcId="{E2532B7D-905B-4BCA-8EED-CC2FBC2176A2}" destId="{23FBDAF3-E649-4F75-B545-98B435B6E50F}" srcOrd="0" destOrd="0" presId="urn:microsoft.com/office/officeart/2005/8/layout/hProcess4"/>
    <dgm:cxn modelId="{546F4B42-F60E-4667-B4D9-F94518620AA6}" srcId="{6A548DF3-1559-4E88-9F9D-B06D92B72E91}" destId="{E38C9141-F0BF-4106-A0DD-7B38B6CC0DD5}" srcOrd="1" destOrd="0" parTransId="{0A72FDEF-E4A8-474B-B77B-67EAE41E4C7A}" sibTransId="{C8A63F85-009E-4D8D-804C-8E23EA7B02D4}"/>
    <dgm:cxn modelId="{13B03958-E35E-4F85-A94B-4887952D3125}" type="presOf" srcId="{585982DE-C7FF-4BA3-BB5B-C95A065E132E}" destId="{CAEE4A78-AA81-48F5-944B-A9047C60A87E}" srcOrd="0" destOrd="0" presId="urn:microsoft.com/office/officeart/2005/8/layout/hProcess4"/>
    <dgm:cxn modelId="{0E1C1020-5062-45D6-9AA8-6B4D30C8454F}" type="presOf" srcId="{6FECD113-768B-458F-91BF-255308F1915D}" destId="{230989DE-DB2A-4771-B7B0-43FADE9D6E68}" srcOrd="0" destOrd="0" presId="urn:microsoft.com/office/officeart/2005/8/layout/hProcess4"/>
    <dgm:cxn modelId="{1DA494FB-310F-4ABE-A14F-C940B6AC276C}" type="presOf" srcId="{149F3061-1761-45F9-9C78-4FC953E0349A}" destId="{34942C48-03D7-484E-B2EC-2C5980DC9798}" srcOrd="0" destOrd="0" presId="urn:microsoft.com/office/officeart/2005/8/layout/hProcess4"/>
    <dgm:cxn modelId="{A6C32B43-F64B-4CFC-9AFC-C002EFFD549A}" type="presOf" srcId="{35591F61-8D20-4A2D-8525-E09FBE9873CC}" destId="{84F40843-EF33-4CBF-8FEE-2226BBDD3531}" srcOrd="0" destOrd="0" presId="urn:microsoft.com/office/officeart/2005/8/layout/hProcess4"/>
    <dgm:cxn modelId="{251A2C3F-83D8-4D20-86AF-BB7F2660930B}" type="presOf" srcId="{E38C9141-F0BF-4106-A0DD-7B38B6CC0DD5}" destId="{230989DE-DB2A-4771-B7B0-43FADE9D6E68}" srcOrd="0" destOrd="1" presId="urn:microsoft.com/office/officeart/2005/8/layout/hProcess4"/>
    <dgm:cxn modelId="{69E07E17-AA1D-4332-9AD8-AAD9583F9E92}" type="presOf" srcId="{499C1251-DA6C-4F37-ACBB-05802797DC2B}" destId="{05FB80E6-D84D-439D-A5B5-31BB54C8B36F}" srcOrd="1" destOrd="1" presId="urn:microsoft.com/office/officeart/2005/8/layout/hProcess4"/>
    <dgm:cxn modelId="{6CB98D20-1E26-425C-9DDB-944147483012}" type="presOf" srcId="{6A548DF3-1559-4E88-9F9D-B06D92B72E91}" destId="{A4397538-C568-4805-8271-B8A96F8DD2CE}" srcOrd="0" destOrd="0" presId="urn:microsoft.com/office/officeart/2005/8/layout/hProcess4"/>
    <dgm:cxn modelId="{78FE5605-12B7-4365-9D63-235C1BF61A33}" type="presOf" srcId="{3F55671A-8F8D-4256-8706-82F8565AFBF6}" destId="{F54BE555-4DE5-4CC6-9D66-1A3C12478C3D}" srcOrd="0" destOrd="0" presId="urn:microsoft.com/office/officeart/2005/8/layout/hProcess4"/>
    <dgm:cxn modelId="{51D0E3B3-8C5E-4A91-A4BB-F2863FF3C28D}" type="presOf" srcId="{499C1251-DA6C-4F37-ACBB-05802797DC2B}" destId="{84F40843-EF33-4CBF-8FEE-2226BBDD3531}" srcOrd="0" destOrd="1" presId="urn:microsoft.com/office/officeart/2005/8/layout/hProcess4"/>
    <dgm:cxn modelId="{A281A113-1C9F-44BF-A701-0FD6A93FBC64}" type="presParOf" srcId="{CAEE4A78-AA81-48F5-944B-A9047C60A87E}" destId="{B0490979-3F75-4476-8AE9-612AAFE09CA6}" srcOrd="0" destOrd="0" presId="urn:microsoft.com/office/officeart/2005/8/layout/hProcess4"/>
    <dgm:cxn modelId="{233773B0-96B8-44F3-981E-7C9BEE9BB870}" type="presParOf" srcId="{CAEE4A78-AA81-48F5-944B-A9047C60A87E}" destId="{7855F8C7-19D4-4BA2-BC5F-D1381609D13E}" srcOrd="1" destOrd="0" presId="urn:microsoft.com/office/officeart/2005/8/layout/hProcess4"/>
    <dgm:cxn modelId="{0F1928FB-7010-41C7-9407-2269E0F16F21}" type="presParOf" srcId="{CAEE4A78-AA81-48F5-944B-A9047C60A87E}" destId="{F6B944B3-33C1-44DF-AAA4-F1527DF7B35F}" srcOrd="2" destOrd="0" presId="urn:microsoft.com/office/officeart/2005/8/layout/hProcess4"/>
    <dgm:cxn modelId="{F275E831-690A-4835-9EC5-8861E50F5C3E}" type="presParOf" srcId="{F6B944B3-33C1-44DF-AAA4-F1527DF7B35F}" destId="{B96ED353-51ED-4D9B-B44E-04B87C514E95}" srcOrd="0" destOrd="0" presId="urn:microsoft.com/office/officeart/2005/8/layout/hProcess4"/>
    <dgm:cxn modelId="{D3CECF8D-2820-450B-A0CC-B738A1AA870B}" type="presParOf" srcId="{B96ED353-51ED-4D9B-B44E-04B87C514E95}" destId="{844F07FD-707A-4C02-8CBF-604C9469A9EF}" srcOrd="0" destOrd="0" presId="urn:microsoft.com/office/officeart/2005/8/layout/hProcess4"/>
    <dgm:cxn modelId="{6EF3619A-0438-425B-B952-9EF457F72DB6}" type="presParOf" srcId="{B96ED353-51ED-4D9B-B44E-04B87C514E95}" destId="{230989DE-DB2A-4771-B7B0-43FADE9D6E68}" srcOrd="1" destOrd="0" presId="urn:microsoft.com/office/officeart/2005/8/layout/hProcess4"/>
    <dgm:cxn modelId="{86FB7649-1261-4BAC-85FA-890A3CB7184B}" type="presParOf" srcId="{B96ED353-51ED-4D9B-B44E-04B87C514E95}" destId="{CE5B3189-705E-49A8-9560-0C418BF7E45D}" srcOrd="2" destOrd="0" presId="urn:microsoft.com/office/officeart/2005/8/layout/hProcess4"/>
    <dgm:cxn modelId="{6D6E39B3-052E-484C-841C-F230639FDB1B}" type="presParOf" srcId="{B96ED353-51ED-4D9B-B44E-04B87C514E95}" destId="{A4397538-C568-4805-8271-B8A96F8DD2CE}" srcOrd="3" destOrd="0" presId="urn:microsoft.com/office/officeart/2005/8/layout/hProcess4"/>
    <dgm:cxn modelId="{ECF1DA79-2B9A-41A6-826E-D1F885C3E402}" type="presParOf" srcId="{B96ED353-51ED-4D9B-B44E-04B87C514E95}" destId="{B7AEA095-305A-446D-8F6E-E4B8FE21DD75}" srcOrd="4" destOrd="0" presId="urn:microsoft.com/office/officeart/2005/8/layout/hProcess4"/>
    <dgm:cxn modelId="{45CC80A4-346F-4B20-B5E6-ADE0A2C5027B}" type="presParOf" srcId="{F6B944B3-33C1-44DF-AAA4-F1527DF7B35F}" destId="{23FBDAF3-E649-4F75-B545-98B435B6E50F}" srcOrd="1" destOrd="0" presId="urn:microsoft.com/office/officeart/2005/8/layout/hProcess4"/>
    <dgm:cxn modelId="{E7E52FFD-C734-4C49-867F-9597C0CD3A77}" type="presParOf" srcId="{F6B944B3-33C1-44DF-AAA4-F1527DF7B35F}" destId="{4D890652-82FF-4B77-B919-CD17A7BD777A}" srcOrd="2" destOrd="0" presId="urn:microsoft.com/office/officeart/2005/8/layout/hProcess4"/>
    <dgm:cxn modelId="{B0A8AA15-565E-4A4C-BD6B-E4D0187A4579}" type="presParOf" srcId="{4D890652-82FF-4B77-B919-CD17A7BD777A}" destId="{67C0EFA0-3E48-4E88-A8C2-28730E05A720}" srcOrd="0" destOrd="0" presId="urn:microsoft.com/office/officeart/2005/8/layout/hProcess4"/>
    <dgm:cxn modelId="{B95F1AD7-FA13-48D1-A992-4E85D175FDE5}" type="presParOf" srcId="{4D890652-82FF-4B77-B919-CD17A7BD777A}" destId="{84F40843-EF33-4CBF-8FEE-2226BBDD3531}" srcOrd="1" destOrd="0" presId="urn:microsoft.com/office/officeart/2005/8/layout/hProcess4"/>
    <dgm:cxn modelId="{0425FC2E-BBC9-4C27-9190-70A0D0EE140B}" type="presParOf" srcId="{4D890652-82FF-4B77-B919-CD17A7BD777A}" destId="{05FB80E6-D84D-439D-A5B5-31BB54C8B36F}" srcOrd="2" destOrd="0" presId="urn:microsoft.com/office/officeart/2005/8/layout/hProcess4"/>
    <dgm:cxn modelId="{7C057121-AA12-4588-BB53-A24658F530F4}" type="presParOf" srcId="{4D890652-82FF-4B77-B919-CD17A7BD777A}" destId="{34942C48-03D7-484E-B2EC-2C5980DC9798}" srcOrd="3" destOrd="0" presId="urn:microsoft.com/office/officeart/2005/8/layout/hProcess4"/>
    <dgm:cxn modelId="{273DA9FF-2556-48C8-9DF8-D61659B8D9B8}" type="presParOf" srcId="{4D890652-82FF-4B77-B919-CD17A7BD777A}" destId="{64FBEC02-4899-43B4-8CC5-8616DD29298D}" srcOrd="4" destOrd="0" presId="urn:microsoft.com/office/officeart/2005/8/layout/hProcess4"/>
    <dgm:cxn modelId="{C962CC63-E427-40C7-8357-199196EB3673}" type="presParOf" srcId="{F6B944B3-33C1-44DF-AAA4-F1527DF7B35F}" destId="{F67F39F8-AD12-430C-9965-88BAFC506CCF}" srcOrd="3" destOrd="0" presId="urn:microsoft.com/office/officeart/2005/8/layout/hProcess4"/>
    <dgm:cxn modelId="{46A4B21F-8BEE-44A9-B7E8-D2E42BFAD4C2}" type="presParOf" srcId="{F6B944B3-33C1-44DF-AAA4-F1527DF7B35F}" destId="{CBB67078-AB88-41DA-9EE4-9938705EDFF8}" srcOrd="4" destOrd="0" presId="urn:microsoft.com/office/officeart/2005/8/layout/hProcess4"/>
    <dgm:cxn modelId="{E694AB27-17B4-44ED-A710-2D38EC44BB2A}" type="presParOf" srcId="{CBB67078-AB88-41DA-9EE4-9938705EDFF8}" destId="{407F9068-E8E1-46C6-BE1D-F558F0AF3E6A}" srcOrd="0" destOrd="0" presId="urn:microsoft.com/office/officeart/2005/8/layout/hProcess4"/>
    <dgm:cxn modelId="{50C15F0B-85B0-420C-9169-8C6EA5A46EBD}" type="presParOf" srcId="{CBB67078-AB88-41DA-9EE4-9938705EDFF8}" destId="{F54BE555-4DE5-4CC6-9D66-1A3C12478C3D}" srcOrd="1" destOrd="0" presId="urn:microsoft.com/office/officeart/2005/8/layout/hProcess4"/>
    <dgm:cxn modelId="{8DA6BEEB-5207-406A-ACA8-FEE51EA671DE}" type="presParOf" srcId="{CBB67078-AB88-41DA-9EE4-9938705EDFF8}" destId="{E82293C8-2850-4DB4-AE34-FA78601FEA01}" srcOrd="2" destOrd="0" presId="urn:microsoft.com/office/officeart/2005/8/layout/hProcess4"/>
    <dgm:cxn modelId="{135A0FB4-1AE4-4167-BB4D-CA3782A8F325}" type="presParOf" srcId="{CBB67078-AB88-41DA-9EE4-9938705EDFF8}" destId="{CFC4BB34-E882-4638-86E4-02FD03A13685}" srcOrd="3" destOrd="0" presId="urn:microsoft.com/office/officeart/2005/8/layout/hProcess4"/>
    <dgm:cxn modelId="{4C4718F4-68E7-456C-8DA0-02B947A28D9A}" type="presParOf" srcId="{CBB67078-AB88-41DA-9EE4-9938705EDFF8}" destId="{0160F73D-757B-4B06-8810-0CE4ED3067E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989DE-DB2A-4771-B7B0-43FADE9D6E68}">
      <dsp:nvSpPr>
        <dsp:cNvPr id="0" name=""/>
        <dsp:cNvSpPr/>
      </dsp:nvSpPr>
      <dsp:spPr>
        <a:xfrm>
          <a:off x="1473" y="1526702"/>
          <a:ext cx="2004023" cy="162711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59055" rIns="59055" bIns="59055" numCol="1" spcCol="1270" anchor="t" anchorCtr="0">
          <a:noAutofit/>
        </a:bodyPr>
        <a:lstStyle/>
        <a:p>
          <a:pPr marL="171450" lvl="1" indent="-171450" algn="l" defTabSz="800100">
            <a:lnSpc>
              <a:spcPct val="90000"/>
            </a:lnSpc>
            <a:spcBef>
              <a:spcPct val="0"/>
            </a:spcBef>
            <a:spcAft>
              <a:spcPct val="15000"/>
            </a:spcAft>
            <a:buChar char="••"/>
          </a:pPr>
          <a:endParaRPr lang="ru-RU" sz="1800" b="1" kern="1200" dirty="0"/>
        </a:p>
        <a:p>
          <a:pPr marL="228600" lvl="1" indent="-228600" algn="l" defTabSz="1066800">
            <a:lnSpc>
              <a:spcPct val="90000"/>
            </a:lnSpc>
            <a:spcBef>
              <a:spcPct val="0"/>
            </a:spcBef>
            <a:spcAft>
              <a:spcPct val="15000"/>
            </a:spcAft>
            <a:buChar char="••"/>
          </a:pPr>
          <a:r>
            <a:rPr lang="ru-RU" sz="2400" b="1" kern="1200" dirty="0" smtClean="0"/>
            <a:t>КАФЕДРЫ</a:t>
          </a:r>
          <a:endParaRPr lang="ru-RU" sz="2400" b="1" kern="1200" dirty="0"/>
        </a:p>
      </dsp:txBody>
      <dsp:txXfrm>
        <a:off x="38917" y="1564146"/>
        <a:ext cx="1929135" cy="1203559"/>
      </dsp:txXfrm>
    </dsp:sp>
    <dsp:sp modelId="{23FBDAF3-E649-4F75-B545-98B435B6E50F}">
      <dsp:nvSpPr>
        <dsp:cNvPr id="0" name=""/>
        <dsp:cNvSpPr/>
      </dsp:nvSpPr>
      <dsp:spPr>
        <a:xfrm>
          <a:off x="1230110" y="1916755"/>
          <a:ext cx="2367877" cy="2367877"/>
        </a:xfrm>
        <a:prstGeom prst="leftCircularArrow">
          <a:avLst>
            <a:gd name="adj1" fmla="val 2715"/>
            <a:gd name="adj2" fmla="val 330753"/>
            <a:gd name="adj3" fmla="val 2106264"/>
            <a:gd name="adj4" fmla="val 9024489"/>
            <a:gd name="adj5" fmla="val 3168"/>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A4397538-C568-4805-8271-B8A96F8DD2CE}">
      <dsp:nvSpPr>
        <dsp:cNvPr id="0" name=""/>
        <dsp:cNvSpPr/>
      </dsp:nvSpPr>
      <dsp:spPr>
        <a:xfrm>
          <a:off x="446811" y="2812517"/>
          <a:ext cx="1781353" cy="70838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smtClean="0"/>
            <a:t>I </a:t>
          </a:r>
          <a:r>
            <a:rPr lang="ru-RU" sz="2800" b="1" kern="1200" smtClean="0"/>
            <a:t>ТУР</a:t>
          </a:r>
          <a:endParaRPr lang="ru-RU" sz="2800" b="1" kern="1200" dirty="0"/>
        </a:p>
      </dsp:txBody>
      <dsp:txXfrm>
        <a:off x="467559" y="2833265"/>
        <a:ext cx="1739857" cy="666889"/>
      </dsp:txXfrm>
    </dsp:sp>
    <dsp:sp modelId="{84F40843-EF33-4CBF-8FEE-2226BBDD3531}">
      <dsp:nvSpPr>
        <dsp:cNvPr id="0" name=""/>
        <dsp:cNvSpPr/>
      </dsp:nvSpPr>
      <dsp:spPr>
        <a:xfrm>
          <a:off x="2534354" y="1513809"/>
          <a:ext cx="2350438" cy="16529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59055" rIns="59055" bIns="59055" numCol="1" spcCol="1270" anchor="t" anchorCtr="0">
          <a:noAutofit/>
        </a:bodyPr>
        <a:lstStyle/>
        <a:p>
          <a:pPr marL="171450" lvl="1" indent="-171450" algn="l" defTabSz="800100">
            <a:lnSpc>
              <a:spcPct val="90000"/>
            </a:lnSpc>
            <a:spcBef>
              <a:spcPct val="0"/>
            </a:spcBef>
            <a:spcAft>
              <a:spcPct val="15000"/>
            </a:spcAft>
            <a:buChar char="••"/>
          </a:pPr>
          <a:endParaRPr lang="ru-RU" sz="1800" b="1" kern="1200" dirty="0"/>
        </a:p>
        <a:p>
          <a:pPr marL="228600" lvl="1" indent="-228600" algn="l" defTabSz="1066800">
            <a:lnSpc>
              <a:spcPct val="90000"/>
            </a:lnSpc>
            <a:spcBef>
              <a:spcPct val="0"/>
            </a:spcBef>
            <a:spcAft>
              <a:spcPct val="15000"/>
            </a:spcAft>
            <a:buChar char="••"/>
          </a:pPr>
          <a:r>
            <a:rPr lang="ru-RU" sz="2400" b="1" kern="1200" dirty="0" smtClean="0"/>
            <a:t>ФАКУЛЬТЕТЫ</a:t>
          </a:r>
          <a:endParaRPr lang="ru-RU" sz="2400" b="1" kern="1200" dirty="0"/>
        </a:p>
      </dsp:txBody>
      <dsp:txXfrm>
        <a:off x="2572392" y="1906040"/>
        <a:ext cx="2274362" cy="1222631"/>
      </dsp:txXfrm>
    </dsp:sp>
    <dsp:sp modelId="{F67F39F8-AD12-430C-9965-88BAFC506CCF}">
      <dsp:nvSpPr>
        <dsp:cNvPr id="0" name=""/>
        <dsp:cNvSpPr/>
      </dsp:nvSpPr>
      <dsp:spPr>
        <a:xfrm>
          <a:off x="3975932" y="36661"/>
          <a:ext cx="2912858" cy="2912858"/>
        </a:xfrm>
        <a:prstGeom prst="circularArrow">
          <a:avLst>
            <a:gd name="adj1" fmla="val 2207"/>
            <a:gd name="adj2" fmla="val 265726"/>
            <a:gd name="adj3" fmla="val 19359747"/>
            <a:gd name="adj4" fmla="val 12376495"/>
            <a:gd name="adj5" fmla="val 2575"/>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34942C48-03D7-484E-B2EC-2C5980DC9798}">
      <dsp:nvSpPr>
        <dsp:cNvPr id="0" name=""/>
        <dsp:cNvSpPr/>
      </dsp:nvSpPr>
      <dsp:spPr>
        <a:xfrm>
          <a:off x="3152900" y="1159617"/>
          <a:ext cx="1781353" cy="7083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smtClean="0"/>
            <a:t>II </a:t>
          </a:r>
          <a:r>
            <a:rPr lang="ru-RU" sz="2800" b="1" kern="1200" smtClean="0"/>
            <a:t>ТУР</a:t>
          </a:r>
          <a:endParaRPr lang="ru-RU" sz="2800" b="1" kern="1200" dirty="0"/>
        </a:p>
      </dsp:txBody>
      <dsp:txXfrm>
        <a:off x="3173648" y="1180365"/>
        <a:ext cx="1739857" cy="666889"/>
      </dsp:txXfrm>
    </dsp:sp>
    <dsp:sp modelId="{F54BE555-4DE5-4CC6-9D66-1A3C12478C3D}">
      <dsp:nvSpPr>
        <dsp:cNvPr id="0" name=""/>
        <dsp:cNvSpPr/>
      </dsp:nvSpPr>
      <dsp:spPr>
        <a:xfrm>
          <a:off x="5240443" y="1204690"/>
          <a:ext cx="2844811" cy="199696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59055" rIns="59055" bIns="59055" numCol="1" spcCol="1270" anchor="t" anchorCtr="0">
          <a:noAutofit/>
        </a:bodyPr>
        <a:lstStyle/>
        <a:p>
          <a:pPr marL="285750" lvl="1" indent="-285750" algn="l" defTabSz="1377950">
            <a:lnSpc>
              <a:spcPct val="90000"/>
            </a:lnSpc>
            <a:spcBef>
              <a:spcPct val="0"/>
            </a:spcBef>
            <a:spcAft>
              <a:spcPct val="15000"/>
            </a:spcAft>
            <a:buChar char="••"/>
          </a:pPr>
          <a:r>
            <a:rPr lang="ru-RU" sz="3100" b="1" kern="1200" dirty="0" smtClean="0"/>
            <a:t>ПОБЕДИТЕЛИ </a:t>
          </a:r>
          <a:r>
            <a:rPr lang="en-US" sz="3100" b="1" kern="1200" dirty="0" smtClean="0"/>
            <a:t>II </a:t>
          </a:r>
          <a:r>
            <a:rPr lang="ru-RU" sz="3100" b="1" kern="1200" dirty="0" smtClean="0"/>
            <a:t>ТУРА</a:t>
          </a:r>
          <a:endParaRPr lang="ru-RU" sz="3100" b="1" kern="1200" dirty="0"/>
        </a:p>
      </dsp:txBody>
      <dsp:txXfrm>
        <a:off x="5286399" y="1250646"/>
        <a:ext cx="2752899" cy="1477134"/>
      </dsp:txXfrm>
    </dsp:sp>
    <dsp:sp modelId="{CFC4BB34-E882-4638-86E4-02FD03A13685}">
      <dsp:nvSpPr>
        <dsp:cNvPr id="0" name=""/>
        <dsp:cNvSpPr/>
      </dsp:nvSpPr>
      <dsp:spPr>
        <a:xfrm>
          <a:off x="5498235" y="2398803"/>
          <a:ext cx="2997234" cy="12616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ru-RU" sz="3900" b="1" kern="1200" smtClean="0"/>
            <a:t>КОНКУРС (МОН РК)</a:t>
          </a:r>
          <a:endParaRPr lang="ru-RU" sz="3900" b="1" kern="1200" dirty="0"/>
        </a:p>
      </dsp:txBody>
      <dsp:txXfrm>
        <a:off x="5535187" y="2435755"/>
        <a:ext cx="2923330" cy="11877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FC4F9-9187-45BA-8888-67601D9125E2}" type="datetimeFigureOut">
              <a:rPr lang="ru-RU" smtClean="0"/>
              <a:t>27.08.2013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68FF2-BF42-4A97-B371-5B735E39BEE7}" type="slidenum">
              <a:rPr lang="ru-RU" smtClean="0"/>
              <a:t>‹#›</a:t>
            </a:fld>
            <a:endParaRPr lang="ru-RU"/>
          </a:p>
        </p:txBody>
      </p:sp>
    </p:spTree>
    <p:extLst>
      <p:ext uri="{BB962C8B-B14F-4D97-AF65-F5344CB8AC3E}">
        <p14:creationId xmlns:p14="http://schemas.microsoft.com/office/powerpoint/2010/main" val="218053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a:ln/>
        </p:spPr>
      </p:sp>
      <p:sp>
        <p:nvSpPr>
          <p:cNvPr id="92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smtClean="0">
              <a:latin typeface="Arial" pitchFamily="34" charset="0"/>
              <a:ea typeface="ＭＳ Ｐゴシック" pitchFamily="34" charset="-128"/>
            </a:endParaRPr>
          </a:p>
        </p:txBody>
      </p:sp>
      <p:sp>
        <p:nvSpPr>
          <p:cNvPr id="92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Verdana" pitchFamily="34" charset="0"/>
                <a:ea typeface="ＭＳ Ｐゴシック" pitchFamily="34" charset="-128"/>
              </a:defRPr>
            </a:lvl1pPr>
            <a:lvl2pPr marL="742950" indent="-285750" eaLnBrk="0" hangingPunct="0">
              <a:defRPr sz="1600">
                <a:solidFill>
                  <a:schemeClr val="tx1"/>
                </a:solidFill>
                <a:latin typeface="Verdana" pitchFamily="34" charset="0"/>
                <a:ea typeface="ＭＳ Ｐゴシック" pitchFamily="34" charset="-128"/>
              </a:defRPr>
            </a:lvl2pPr>
            <a:lvl3pPr marL="1143000" indent="-228600" eaLnBrk="0" hangingPunct="0">
              <a:defRPr sz="1600">
                <a:solidFill>
                  <a:schemeClr val="tx1"/>
                </a:solidFill>
                <a:latin typeface="Verdana" pitchFamily="34" charset="0"/>
                <a:ea typeface="ＭＳ Ｐゴシック" pitchFamily="34" charset="-128"/>
              </a:defRPr>
            </a:lvl3pPr>
            <a:lvl4pPr marL="1600200" indent="-228600" eaLnBrk="0" hangingPunct="0">
              <a:defRPr sz="1600">
                <a:solidFill>
                  <a:schemeClr val="tx1"/>
                </a:solidFill>
                <a:latin typeface="Verdana" pitchFamily="34" charset="0"/>
                <a:ea typeface="ＭＳ Ｐゴシック" pitchFamily="34" charset="-128"/>
              </a:defRPr>
            </a:lvl4pPr>
            <a:lvl5pPr marL="2057400" indent="-228600" eaLnBrk="0" hangingPunct="0">
              <a:defRPr sz="16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Verdana" pitchFamily="34" charset="0"/>
                <a:ea typeface="ＭＳ Ｐゴシック" pitchFamily="34" charset="-128"/>
              </a:defRPr>
            </a:lvl9pPr>
          </a:lstStyle>
          <a:p>
            <a:pPr eaLnBrk="1" hangingPunct="1"/>
            <a:fld id="{B254F5F5-14FC-45C9-A55E-053F30C6E872}" type="slidenum">
              <a:rPr lang="ru-RU" sz="1200">
                <a:solidFill>
                  <a:prstClr val="black"/>
                </a:solidFill>
                <a:latin typeface="Arial" pitchFamily="34" charset="0"/>
              </a:rPr>
              <a:pPr eaLnBrk="1" hangingPunct="1"/>
              <a:t>6</a:t>
            </a:fld>
            <a:endParaRPr lang="ru-RU" sz="1200">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6D12111-4CE6-401C-9941-B448F723F239}" type="slidenum">
              <a:rPr lang="ru-RU">
                <a:solidFill>
                  <a:prstClr val="black"/>
                </a:solidFill>
              </a:rPr>
              <a:pPr>
                <a:defRPr/>
              </a:pPr>
              <a:t>16</a:t>
            </a:fld>
            <a:endParaRPr lang="ru-RU">
              <a:solidFill>
                <a:prstClr val="black"/>
              </a:solidFill>
            </a:endParaRPr>
          </a:p>
        </p:txBody>
      </p:sp>
      <p:sp>
        <p:nvSpPr>
          <p:cNvPr id="26627" name="Образ слайда 1"/>
          <p:cNvSpPr>
            <a:spLocks noGrp="1" noRot="1" noChangeAspect="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702" tIns="46351" rIns="92702" bIns="46351" numCol="1" anchor="t" anchorCtr="0" compatLnSpc="1">
            <a:prstTxWarp prst="textNoShape">
              <a:avLst/>
            </a:prstTxWarp>
          </a:bodyPr>
          <a:lstStyle/>
          <a:p>
            <a:pPr eaLnBrk="1" hangingPunct="1">
              <a:spcBef>
                <a:spcPct val="0"/>
              </a:spcBef>
            </a:pPr>
            <a:r>
              <a:rPr lang="ru-RU" smtClean="0"/>
              <a:t>Для более детального понимания процесса аккредитации </a:t>
            </a:r>
            <a:r>
              <a:rPr lang="en-US" smtClean="0"/>
              <a:t>ISQua, </a:t>
            </a:r>
            <a:r>
              <a:rPr lang="ru-RU" smtClean="0"/>
              <a:t>представляем вашему вниманию данную схему, которая указывает на этапы прохождения аккредитации </a:t>
            </a:r>
            <a:r>
              <a:rPr lang="en-US" smtClean="0"/>
              <a:t>ISQua.</a:t>
            </a:r>
          </a:p>
          <a:p>
            <a:pPr eaLnBrk="1" hangingPunct="1">
              <a:spcBef>
                <a:spcPct val="0"/>
              </a:spcBef>
            </a:pPr>
            <a:r>
              <a:rPr lang="ru-RU" smtClean="0"/>
              <a:t>Существуют три вида аккредитации </a:t>
            </a:r>
            <a:r>
              <a:rPr lang="en-US" smtClean="0"/>
              <a:t>ISQua: 1. </a:t>
            </a:r>
            <a:r>
              <a:rPr lang="ru-RU" smtClean="0"/>
              <a:t>Аккредитация национальных стандартов аккредитации. 2. Аккредитация программы обучения специалистов аккредитации. 3. Аккредитация национального Органа аккредитации.</a:t>
            </a:r>
          </a:p>
          <a:p>
            <a:pPr eaLnBrk="1" hangingPunct="1">
              <a:spcBef>
                <a:spcPct val="0"/>
              </a:spcBef>
            </a:pPr>
            <a:r>
              <a:rPr lang="ru-RU" smtClean="0"/>
              <a:t>Все виды аккредитации </a:t>
            </a:r>
            <a:r>
              <a:rPr lang="en-US" smtClean="0"/>
              <a:t>ISQua </a:t>
            </a:r>
            <a:r>
              <a:rPr lang="ru-RU" smtClean="0"/>
              <a:t>являются поэтапными, последовательными и длительными процессами, т.е. невозможно достичь аккредитации национального агентства без аккредитации двух предыдущих шагов. В рамках настоящего проекта,  Казахстан намерен достичь первого этапа к началу 2013 года.</a:t>
            </a:r>
          </a:p>
        </p:txBody>
      </p:sp>
      <p:sp>
        <p:nvSpPr>
          <p:cNvPr id="26629" name="Номер слайда 3"/>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02" tIns="46351" rIns="92702" bIns="46351"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FD7098AD-E91C-4FA1-801C-1CC01986355D}" type="slidenum">
              <a:rPr lang="ru-RU" sz="1200" smtClean="0">
                <a:solidFill>
                  <a:prstClr val="black"/>
                </a:solidFill>
                <a:latin typeface="Calibri" pitchFamily="34" charset="0"/>
              </a:rPr>
              <a:pPr algn="r" eaLnBrk="1" fontAlgn="base" hangingPunct="1">
                <a:spcBef>
                  <a:spcPct val="0"/>
                </a:spcBef>
                <a:spcAft>
                  <a:spcPct val="0"/>
                </a:spcAft>
              </a:pPr>
              <a:t>16</a:t>
            </a:fld>
            <a:endParaRPr lang="ru-RU" sz="1200" smtClean="0">
              <a:solidFill>
                <a:prstClr val="black"/>
              </a:solidFill>
              <a:latin typeface="Calibri" pitchFamily="34" charset="0"/>
            </a:endParaRPr>
          </a:p>
        </p:txBody>
      </p:sp>
      <p:sp>
        <p:nvSpPr>
          <p:cNvPr id="26630" name="Дата 4"/>
          <p:cNvSpPr txBox="1">
            <a:spLocks noGrp="1"/>
          </p:cNvSpPr>
          <p:nvPr/>
        </p:nvSpPr>
        <p:spPr bwMode="auto">
          <a:xfrm>
            <a:off x="388620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02" tIns="46351" rIns="92702" bIns="4635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endParaRPr lang="en-US" sz="1200" smtClean="0">
              <a:solidFill>
                <a:prstClr val="black"/>
              </a:solidFill>
              <a:latin typeface="Calibri" pitchFamily="34" charset="0"/>
            </a:endParaRPr>
          </a:p>
        </p:txBody>
      </p:sp>
      <p:sp>
        <p:nvSpPr>
          <p:cNvPr id="26631" name="Верхний колонтитул 5"/>
          <p:cNvSpPr txBox="1">
            <a:spLocks noGrp="1"/>
          </p:cNvSpPr>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02" tIns="46351" rIns="92702" bIns="4635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ru-RU" sz="1200" smtClean="0">
                <a:solidFill>
                  <a:prstClr val="black"/>
                </a:solidFill>
                <a:latin typeface="Calibri" pitchFamily="34" charset="0"/>
              </a:rPr>
              <a:t>Презентация №6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Council for Health Services Accreditation of Southern Africa</a:t>
            </a:r>
          </a:p>
          <a:p>
            <a:pPr eaLnBrk="1" hangingPunct="1">
              <a:spcBef>
                <a:spcPct val="0"/>
              </a:spcBef>
            </a:pPr>
            <a:r>
              <a:rPr lang="en-US" smtClean="0"/>
              <a:t>Irish Health Services Accreditation Board</a:t>
            </a:r>
          </a:p>
          <a:p>
            <a:pPr eaLnBrk="1" hangingPunct="1">
              <a:spcBef>
                <a:spcPct val="0"/>
              </a:spcBef>
            </a:pPr>
            <a:endParaRPr lang="en-US" smtClean="0"/>
          </a:p>
          <a:p>
            <a:pPr eaLnBrk="1" hangingPunct="1">
              <a:spcBef>
                <a:spcPct val="0"/>
              </a:spcBef>
            </a:pPr>
            <a:r>
              <a:rPr lang="en-US" smtClean="0"/>
              <a:t>ISQua, the International Society for Quality in Health Care, is a non-profit, independent organization with members in over 70 countries. </a:t>
            </a:r>
          </a:p>
          <a:p>
            <a:pPr eaLnBrk="1" hangingPunct="1">
              <a:spcBef>
                <a:spcPct val="0"/>
              </a:spcBef>
            </a:pPr>
            <a:endParaRPr lang="en-US" smtClean="0"/>
          </a:p>
          <a:p>
            <a:pPr eaLnBrk="1" hangingPunct="1">
              <a:spcBef>
                <a:spcPct val="0"/>
              </a:spcBef>
            </a:pPr>
            <a:r>
              <a:rPr lang="en-US" smtClean="0"/>
              <a:t>In September 2007, JCI received accreditation by the International Society for Quality in Health Care (ISQua).  Accreditation by ISQua provides assurance that the standards, training and processes used by JCI to survey the performance of health care organizations meet the highest international benchmarks for accreditation entities (from www.jointcommissioninternational.org)</a:t>
            </a:r>
          </a:p>
          <a:p>
            <a:pPr eaLnBrk="1" hangingPunct="1">
              <a:spcBef>
                <a:spcPct val="0"/>
              </a:spcBef>
            </a:pPr>
            <a:endParaRPr lang="en-US" smtClean="0"/>
          </a:p>
          <a:p>
            <a:pPr eaLnBrk="1" hangingPunct="1">
              <a:spcBef>
                <a:spcPct val="0"/>
              </a:spcBef>
            </a:pPr>
            <a:r>
              <a:rPr lang="en-US" smtClean="0"/>
              <a:t>QIC has recently received International Society for Quality in Healthcare (ISQua) accreditation for its 6th Edition Health and Community Services Standards. The Standards were assessed against 6 internationally recognised Principles for standards development and implementation. This is QIC’s second 4 year ISQua accreditation cycle – its 5th Edition standards were accredited in 2006</a:t>
            </a:r>
            <a:endParaRPr lang="ru-RU" smtClean="0"/>
          </a:p>
        </p:txBody>
      </p:sp>
      <p:sp>
        <p:nvSpPr>
          <p:cNvPr id="28676"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BC8D1B8E-7A6E-415F-A616-8C3120B5D822}" type="slidenum">
              <a:rPr lang="ru-RU" sz="1200" smtClean="0">
                <a:solidFill>
                  <a:prstClr val="black"/>
                </a:solidFill>
                <a:latin typeface="Calibri" pitchFamily="34" charset="0"/>
              </a:rPr>
              <a:pPr algn="r" eaLnBrk="1" fontAlgn="base" hangingPunct="1">
                <a:spcBef>
                  <a:spcPct val="0"/>
                </a:spcBef>
                <a:spcAft>
                  <a:spcPct val="0"/>
                </a:spcAft>
              </a:pPr>
              <a:t>17</a:t>
            </a:fld>
            <a:endParaRPr lang="ru-RU" sz="1200" smtClean="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Council for Health Services Accreditation of Southern Africa</a:t>
            </a:r>
          </a:p>
          <a:p>
            <a:pPr eaLnBrk="1" hangingPunct="1">
              <a:spcBef>
                <a:spcPct val="0"/>
              </a:spcBef>
            </a:pPr>
            <a:r>
              <a:rPr lang="en-US" smtClean="0"/>
              <a:t>Irish Health Services Accreditation Board</a:t>
            </a:r>
          </a:p>
          <a:p>
            <a:pPr eaLnBrk="1" hangingPunct="1">
              <a:spcBef>
                <a:spcPct val="0"/>
              </a:spcBef>
            </a:pPr>
            <a:endParaRPr lang="en-US" smtClean="0"/>
          </a:p>
          <a:p>
            <a:pPr eaLnBrk="1" hangingPunct="1">
              <a:spcBef>
                <a:spcPct val="0"/>
              </a:spcBef>
            </a:pPr>
            <a:r>
              <a:rPr lang="en-US" smtClean="0"/>
              <a:t>ISQua, the International Society for Quality in Health Care, is a non-profit, independent organization with members in over 70 countries. </a:t>
            </a:r>
          </a:p>
          <a:p>
            <a:pPr eaLnBrk="1" hangingPunct="1">
              <a:spcBef>
                <a:spcPct val="0"/>
              </a:spcBef>
            </a:pPr>
            <a:endParaRPr lang="en-US" smtClean="0"/>
          </a:p>
          <a:p>
            <a:pPr eaLnBrk="1" hangingPunct="1">
              <a:spcBef>
                <a:spcPct val="0"/>
              </a:spcBef>
            </a:pPr>
            <a:r>
              <a:rPr lang="en-US" smtClean="0"/>
              <a:t>In September 2007, JCI received accreditation by the International Society for Quality in Health Care (ISQua).  Accreditation by ISQua provides assurance that the standards, training and processes used by JCI to survey the performance of health care organizations meet the highest international benchmarks for accreditation entities (from www.jointcommissioninternational.org)</a:t>
            </a:r>
          </a:p>
          <a:p>
            <a:pPr eaLnBrk="1" hangingPunct="1">
              <a:spcBef>
                <a:spcPct val="0"/>
              </a:spcBef>
            </a:pPr>
            <a:endParaRPr lang="en-US" smtClean="0"/>
          </a:p>
          <a:p>
            <a:pPr eaLnBrk="1" hangingPunct="1">
              <a:spcBef>
                <a:spcPct val="0"/>
              </a:spcBef>
            </a:pPr>
            <a:r>
              <a:rPr lang="en-US" smtClean="0"/>
              <a:t>QIC has recently received International Society for Quality in Healthcare (ISQua) accreditation for its 6th Edition Health and Community Services Standards. The Standards were assessed against 6 internationally recognised Principles for standards development and implementation. This is QIC’s second 4 year ISQua accreditation cycle – its 5th Edition standards were accredited in 2006</a:t>
            </a:r>
            <a:endParaRPr lang="ru-RU" smtClean="0"/>
          </a:p>
        </p:txBody>
      </p:sp>
      <p:sp>
        <p:nvSpPr>
          <p:cNvPr id="2970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87812000-C113-4627-8A0B-EA42D49BA02F}" type="slidenum">
              <a:rPr lang="ru-RU" sz="1200" smtClean="0">
                <a:solidFill>
                  <a:prstClr val="black"/>
                </a:solidFill>
                <a:latin typeface="Calibri" pitchFamily="34" charset="0"/>
              </a:rPr>
              <a:pPr algn="r" eaLnBrk="1" fontAlgn="base" hangingPunct="1">
                <a:spcBef>
                  <a:spcPct val="0"/>
                </a:spcBef>
                <a:spcAft>
                  <a:spcPct val="0"/>
                </a:spcAft>
              </a:pPr>
              <a:t>18</a:t>
            </a:fld>
            <a:endParaRPr lang="ru-RU" sz="1200" smtClean="0">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p:spPr>
      </p:sp>
      <p:sp>
        <p:nvSpPr>
          <p:cNvPr id="184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
        <p:nvSpPr>
          <p:cNvPr id="184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3DEE85-6055-4ED9-8165-B7303C434A30}" type="slidenum">
              <a:rPr lang="ru-RU" smtClean="0">
                <a:solidFill>
                  <a:prstClr val="black"/>
                </a:solidFill>
                <a:latin typeface="Arial" pitchFamily="34" charset="0"/>
                <a:cs typeface="Arial" pitchFamily="34" charset="0"/>
              </a:rPr>
              <a:pPr/>
              <a:t>20</a:t>
            </a:fld>
            <a:endParaRPr lang="ru-RU" smtClean="0">
              <a:solidFill>
                <a:prstClr val="black"/>
              </a:solidFill>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27.08.2013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solidFill>
                  <a:srgbClr val="DBF5F9">
                    <a:shade val="90000"/>
                  </a:srgbClr>
                </a:solidFill>
              </a:rPr>
              <a:pPr/>
              <a:t>27.08.2013</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626608674"/>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7831533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DBF5F9">
                    <a:shade val="90000"/>
                  </a:srgbClr>
                </a:solidFill>
              </a:rPr>
              <a:pPr/>
              <a:t>27.08.2013</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502009089"/>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0621123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0035582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6125411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7636468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6831676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6194293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25316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4998647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ECC8CAE-30F8-4E10-BB06-287A5827B3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100112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7D05302-F9E1-4E61-914E-E48AEFFCF15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98417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B3843C9-D458-4B3C-BAF8-19DDCF55CD9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915327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94E53E7-9D36-426D-A7FB-9FE2CB6049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322102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C1FAA8F-EC08-467F-A15A-1C19289FF6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953820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6A8AC203-0A46-43C4-9134-DE96C6E2343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679321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7F6C587-0F77-48B9-B865-96E2F1DD29E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063784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B79E77F-90C4-4AF1-B8B6-8EE75C7A256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24840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DC44E3C-F437-48CB-A03C-EEA87D9416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42443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solidFill>
                <a:srgbClr val="464653"/>
              </a:solidFill>
            </a:endParaRPr>
          </a:p>
        </p:txBody>
      </p:sp>
      <p:sp>
        <p:nvSpPr>
          <p:cNvPr id="29" name="Номер слайда 28"/>
          <p:cNvSpPr>
            <a:spLocks noGrp="1"/>
          </p:cNvSpPr>
          <p:nvPr>
            <p:ph type="sldNum" sz="quarter" idx="12"/>
          </p:nvPr>
        </p:nvSpPr>
        <p:spPr>
          <a:xfrm>
            <a:off x="1216152" y="6355080"/>
            <a:ext cx="1219200" cy="365760"/>
          </a:xfrm>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9317563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F68885F-2CC3-4244-AFFC-D03087D4DEA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434594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A429BD5-1F41-4788-B4DF-01DB3450E8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098147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ECC8CAE-30F8-4E10-BB06-287A5827B3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536603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7D05302-F9E1-4E61-914E-E48AEFFCF15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071631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B3843C9-D458-4B3C-BAF8-19DDCF55CD9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156491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94E53E7-9D36-426D-A7FB-9FE2CB6049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01437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C1FAA8F-EC08-467F-A15A-1C19289FF6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104293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6A8AC203-0A46-43C4-9134-DE96C6E2343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934083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7F6C587-0F77-48B9-B865-96E2F1DD29E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74066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B79E77F-90C4-4AF1-B8B6-8EE75C7A256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40516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9612096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DC44E3C-F437-48CB-A03C-EEA87D9416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326492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F68885F-2CC3-4244-AFFC-D03087D4DEA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296265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A429BD5-1F41-4788-B4DF-01DB3450E8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541441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ECC8CAE-30F8-4E10-BB06-287A5827B3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478703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7D05302-F9E1-4E61-914E-E48AEFFCF15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335987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B3843C9-D458-4B3C-BAF8-19DDCF55CD9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649447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94E53E7-9D36-426D-A7FB-9FE2CB6049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541949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C1FAA8F-EC08-467F-A15A-1C19289FF6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06793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6A8AC203-0A46-43C4-9134-DE96C6E2343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720250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7F6C587-0F77-48B9-B865-96E2F1DD29E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21313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B4C71EC6-210F-42DE-9C53-41977AD35B3D}" type="datetimeFigureOut">
              <a:rPr lang="ru-RU" smtClean="0">
                <a:solidFill>
                  <a:srgbClr val="DDE9EC"/>
                </a:solidFill>
              </a:rPr>
              <a:pPr/>
              <a:t>27.08.2013</a:t>
            </a:fld>
            <a:endParaRPr lang="ru-RU">
              <a:solidFill>
                <a:srgbClr val="DDE9EC"/>
              </a:solidFill>
            </a:endParaRPr>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solidFill>
                <a:srgbClr val="DDE9EC"/>
              </a:solidFill>
            </a:endParaRPr>
          </a:p>
        </p:txBody>
      </p:sp>
      <p:sp>
        <p:nvSpPr>
          <p:cNvPr id="6" name="Номер слайда 5"/>
          <p:cNvSpPr>
            <a:spLocks noGrp="1"/>
          </p:cNvSpPr>
          <p:nvPr>
            <p:ph type="sldNum" sz="quarter" idx="12"/>
          </p:nvPr>
        </p:nvSpPr>
        <p:spPr>
          <a:xfrm>
            <a:off x="1069848" y="6355080"/>
            <a:ext cx="1520952" cy="365760"/>
          </a:xfrm>
        </p:spPr>
        <p:txBody>
          <a:bodyPr/>
          <a:lstStyle/>
          <a:p>
            <a:fld id="{B19B0651-EE4F-4900-A07F-96A6BFA9D0F0}" type="slidenum">
              <a:rPr lang="ru-RU" smtClean="0">
                <a:solidFill>
                  <a:srgbClr val="DDE9EC"/>
                </a:solidFill>
              </a:rPr>
              <a:pPr/>
              <a:t>‹#›</a:t>
            </a:fld>
            <a:endParaRPr lang="ru-RU">
              <a:solidFill>
                <a:srgbClr val="DDE9EC"/>
              </a:solidFill>
            </a:endParaRPr>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20182984"/>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B79E77F-90C4-4AF1-B8B6-8EE75C7A256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567802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DC44E3C-F437-48CB-A03C-EEA87D9416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122974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F68885F-2CC3-4244-AFFC-D03087D4DEA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469272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A429BD5-1F41-4788-B4DF-01DB3450E8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320616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ECC8CAE-30F8-4E10-BB06-287A5827B3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845620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7D05302-F9E1-4E61-914E-E48AEFFCF15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053776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B3843C9-D458-4B3C-BAF8-19DDCF55CD9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734922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94E53E7-9D36-426D-A7FB-9FE2CB6049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801113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C1FAA8F-EC08-467F-A15A-1C19289FF6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755328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6A8AC203-0A46-43C4-9134-DE96C6E2343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15839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6" name="Нижний колонтитул 5"/>
          <p:cNvSpPr>
            <a:spLocks noGrp="1"/>
          </p:cNvSpPr>
          <p:nvPr>
            <p:ph type="ftr" sz="quarter" idx="11"/>
          </p:nvPr>
        </p:nvSpPr>
        <p:spPr/>
        <p:txBody>
          <a:bodyPr/>
          <a:lstStyle/>
          <a:p>
            <a:endParaRPr lang="ru-RU">
              <a:solidFill>
                <a:srgbClr val="464653"/>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1149641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7F6C587-0F77-48B9-B865-96E2F1DD29E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449335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B79E77F-90C4-4AF1-B8B6-8EE75C7A256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261133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DC44E3C-F437-48CB-A03C-EEA87D9416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876917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F68885F-2CC3-4244-AFFC-D03087D4DEA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705438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A429BD5-1F41-4788-B4DF-01DB3450E8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876125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4CEE3DBE-5408-4578-B1EF-D5F6AA9A4427}" type="slidenum">
              <a:rPr lang="ru-RU"/>
              <a:pPr>
                <a:defRPr/>
              </a:pPr>
              <a:t>‹#›</a:t>
            </a:fld>
            <a:endParaRPr lang="ru-RU"/>
          </a:p>
        </p:txBody>
      </p:sp>
    </p:spTree>
    <p:extLst>
      <p:ext uri="{BB962C8B-B14F-4D97-AF65-F5344CB8AC3E}">
        <p14:creationId xmlns:p14="http://schemas.microsoft.com/office/powerpoint/2010/main" val="5400646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58908BD9-73F3-4EA1-96DA-2D078AD5F9CF}" type="slidenum">
              <a:rPr lang="ru-RU"/>
              <a:pPr>
                <a:defRPr/>
              </a:pPr>
              <a:t>‹#›</a:t>
            </a:fld>
            <a:endParaRPr lang="ru-RU"/>
          </a:p>
        </p:txBody>
      </p:sp>
    </p:spTree>
    <p:extLst>
      <p:ext uri="{BB962C8B-B14F-4D97-AF65-F5344CB8AC3E}">
        <p14:creationId xmlns:p14="http://schemas.microsoft.com/office/powerpoint/2010/main" val="29180487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CF9435F2-78E3-428C-94C7-BAC55B46FD2E}" type="slidenum">
              <a:rPr lang="ru-RU"/>
              <a:pPr>
                <a:defRPr/>
              </a:pPr>
              <a:t>‹#›</a:t>
            </a:fld>
            <a:endParaRPr lang="ru-RU"/>
          </a:p>
        </p:txBody>
      </p:sp>
    </p:spTree>
    <p:extLst>
      <p:ext uri="{BB962C8B-B14F-4D97-AF65-F5344CB8AC3E}">
        <p14:creationId xmlns:p14="http://schemas.microsoft.com/office/powerpoint/2010/main" val="5908538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6"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C3FC07E7-5954-400F-B154-56DBE0D91698}" type="slidenum">
              <a:rPr lang="ru-RU"/>
              <a:pPr>
                <a:defRPr/>
              </a:pPr>
              <a:t>‹#›</a:t>
            </a:fld>
            <a:endParaRPr lang="ru-RU"/>
          </a:p>
        </p:txBody>
      </p:sp>
    </p:spTree>
    <p:extLst>
      <p:ext uri="{BB962C8B-B14F-4D97-AF65-F5344CB8AC3E}">
        <p14:creationId xmlns:p14="http://schemas.microsoft.com/office/powerpoint/2010/main" val="34982951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8"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7253425D-E251-46E3-84B1-F50A16780B20}" type="slidenum">
              <a:rPr lang="ru-RU"/>
              <a:pPr>
                <a:defRPr/>
              </a:pPr>
              <a:t>‹#›</a:t>
            </a:fld>
            <a:endParaRPr lang="ru-RU"/>
          </a:p>
        </p:txBody>
      </p:sp>
    </p:spTree>
    <p:extLst>
      <p:ext uri="{BB962C8B-B14F-4D97-AF65-F5344CB8AC3E}">
        <p14:creationId xmlns:p14="http://schemas.microsoft.com/office/powerpoint/2010/main" val="720360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8" name="Нижний колонтитул 7"/>
          <p:cNvSpPr>
            <a:spLocks noGrp="1"/>
          </p:cNvSpPr>
          <p:nvPr>
            <p:ph type="ftr" sz="quarter" idx="11"/>
          </p:nvPr>
        </p:nvSpPr>
        <p:spPr/>
        <p:txBody>
          <a:bodyPr/>
          <a:lstStyle/>
          <a:p>
            <a:endParaRPr lang="ru-RU">
              <a:solidFill>
                <a:srgbClr val="464653"/>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4127539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4"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36B23384-EE1D-4AA2-9237-B3BC3B8F5BAD}" type="slidenum">
              <a:rPr lang="ru-RU"/>
              <a:pPr>
                <a:defRPr/>
              </a:pPr>
              <a:t>‹#›</a:t>
            </a:fld>
            <a:endParaRPr lang="ru-RU"/>
          </a:p>
        </p:txBody>
      </p:sp>
    </p:spTree>
    <p:extLst>
      <p:ext uri="{BB962C8B-B14F-4D97-AF65-F5344CB8AC3E}">
        <p14:creationId xmlns:p14="http://schemas.microsoft.com/office/powerpoint/2010/main" val="42504309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3"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42204942-D40F-4BDB-B3E6-CE31C17988E5}" type="slidenum">
              <a:rPr lang="ru-RU"/>
              <a:pPr>
                <a:defRPr/>
              </a:pPr>
              <a:t>‹#›</a:t>
            </a:fld>
            <a:endParaRPr lang="ru-RU"/>
          </a:p>
        </p:txBody>
      </p:sp>
    </p:spTree>
    <p:extLst>
      <p:ext uri="{BB962C8B-B14F-4D97-AF65-F5344CB8AC3E}">
        <p14:creationId xmlns:p14="http://schemas.microsoft.com/office/powerpoint/2010/main" val="16917966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6"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F018476D-79C3-4096-A4FF-8C850CE794BC}" type="slidenum">
              <a:rPr lang="ru-RU"/>
              <a:pPr>
                <a:defRPr/>
              </a:pPr>
              <a:t>‹#›</a:t>
            </a:fld>
            <a:endParaRPr lang="ru-RU"/>
          </a:p>
        </p:txBody>
      </p:sp>
    </p:spTree>
    <p:extLst>
      <p:ext uri="{BB962C8B-B14F-4D97-AF65-F5344CB8AC3E}">
        <p14:creationId xmlns:p14="http://schemas.microsoft.com/office/powerpoint/2010/main" val="2895853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6"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9E46DF39-2FEA-447D-877F-E5789DB91B81}" type="slidenum">
              <a:rPr lang="ru-RU"/>
              <a:pPr>
                <a:defRPr/>
              </a:pPr>
              <a:t>‹#›</a:t>
            </a:fld>
            <a:endParaRPr lang="ru-RU"/>
          </a:p>
        </p:txBody>
      </p:sp>
    </p:spTree>
    <p:extLst>
      <p:ext uri="{BB962C8B-B14F-4D97-AF65-F5344CB8AC3E}">
        <p14:creationId xmlns:p14="http://schemas.microsoft.com/office/powerpoint/2010/main" val="12568080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00C71212-3B3D-4D5D-857A-1F24DDEFB8E8}" type="slidenum">
              <a:rPr lang="ru-RU"/>
              <a:pPr>
                <a:defRPr/>
              </a:pPr>
              <a:t>‹#›</a:t>
            </a:fld>
            <a:endParaRPr lang="ru-RU"/>
          </a:p>
        </p:txBody>
      </p:sp>
    </p:spTree>
    <p:extLst>
      <p:ext uri="{BB962C8B-B14F-4D97-AF65-F5344CB8AC3E}">
        <p14:creationId xmlns:p14="http://schemas.microsoft.com/office/powerpoint/2010/main" val="16159991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575E44E8-F758-4FAA-90DC-CCBFEC954177}" type="slidenum">
              <a:rPr lang="ru-RU"/>
              <a:pPr>
                <a:defRPr/>
              </a:pPr>
              <a:t>‹#›</a:t>
            </a:fld>
            <a:endParaRPr lang="ru-RU"/>
          </a:p>
        </p:txBody>
      </p:sp>
    </p:spTree>
    <p:extLst>
      <p:ext uri="{BB962C8B-B14F-4D97-AF65-F5344CB8AC3E}">
        <p14:creationId xmlns:p14="http://schemas.microsoft.com/office/powerpoint/2010/main" val="26225981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17" name="Нижний колонтитул 16"/>
          <p:cNvSpPr>
            <a:spLocks noGrp="1"/>
          </p:cNvSpPr>
          <p:nvPr>
            <p:ph type="ftr" sz="quarter" idx="11"/>
          </p:nvPr>
        </p:nvSpPr>
        <p:spPr/>
        <p:txBody>
          <a:bodyPr/>
          <a:lstStyle/>
          <a:p>
            <a:endParaRPr lang="ru-RU">
              <a:solidFill>
                <a:prstClr val="black">
                  <a:shade val="50000"/>
                </a:prstClr>
              </a:solidFill>
            </a:endParaRPr>
          </a:p>
        </p:txBody>
      </p:sp>
      <p:sp>
        <p:nvSpPr>
          <p:cNvPr id="29" name="Номер слайда 28"/>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extLst>
      <p:ext uri="{BB962C8B-B14F-4D97-AF65-F5344CB8AC3E}">
        <p14:creationId xmlns:p14="http://schemas.microsoft.com/office/powerpoint/2010/main" val="992611541"/>
      </p:ext>
    </p:extLst>
  </p:cSld>
  <p:clrMapOvr>
    <a:masterClrMapping/>
  </p:clrMapOvr>
  <p:transition spd="med">
    <p:pull dir="r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2362038577"/>
      </p:ext>
    </p:extLst>
  </p:cSld>
  <p:clrMapOvr>
    <a:masterClrMapping/>
  </p:clrMapOvr>
  <p:transition spd="med">
    <p:pull dir="rd"/>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shade val="50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3943319114"/>
      </p:ext>
    </p:extLst>
  </p:cSld>
  <p:clrMapOvr>
    <a:masterClrMapping/>
  </p:clrMapOvr>
  <p:transition spd="med">
    <p:pull dir="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1846830721"/>
      </p:ext>
    </p:extLst>
  </p:cSld>
  <p:clrMapOvr>
    <a:masterClrMapping/>
  </p:clrMapOvr>
  <p:transition spd="med">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4" name="Нижний колонтитул 3"/>
          <p:cNvSpPr>
            <a:spLocks noGrp="1"/>
          </p:cNvSpPr>
          <p:nvPr>
            <p:ph type="ftr" sz="quarter" idx="11"/>
          </p:nvPr>
        </p:nvSpPr>
        <p:spPr/>
        <p:txBody>
          <a:bodyPr/>
          <a:lstStyle/>
          <a:p>
            <a:endParaRPr lang="ru-RU">
              <a:solidFill>
                <a:srgbClr val="464653"/>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6471082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shade val="50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3024938655"/>
      </p:ext>
    </p:extLst>
  </p:cSld>
  <p:clrMapOvr>
    <a:masterClrMapping/>
  </p:clrMapOvr>
  <p:transition spd="med">
    <p:pull dir="rd"/>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shade val="50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3788285881"/>
      </p:ext>
    </p:extLst>
  </p:cSld>
  <p:clrMapOvr>
    <a:masterClrMapping/>
  </p:clrMapOvr>
  <p:transition spd="med">
    <p:pull dir="rd"/>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shade val="50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3251539028"/>
      </p:ext>
    </p:extLst>
  </p:cSld>
  <p:clrMapOvr>
    <a:masterClrMapping/>
  </p:clrMapOvr>
  <p:transition spd="med">
    <p:pull dir="rd"/>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2027960390"/>
      </p:ext>
    </p:extLst>
  </p:cSld>
  <p:clrMapOvr>
    <a:masterClrMapping/>
  </p:clrMapOvr>
  <p:transition spd="med">
    <p:pull dir="rd"/>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shade val="50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3662376080"/>
      </p:ext>
    </p:extLst>
  </p:cSld>
  <p:clrMapOvr>
    <a:masterClrMapping/>
  </p:clrMapOvr>
  <p:transition spd="med">
    <p:pull dir="rd"/>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1887846908"/>
      </p:ext>
    </p:extLst>
  </p:cSld>
  <p:clrMapOvr>
    <a:masterClrMapping/>
  </p:clrMapOvr>
  <p:transition spd="med">
    <p:pull dir="rd"/>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shade val="50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442632890"/>
      </p:ext>
    </p:extLst>
  </p:cSld>
  <p:clrMapOvr>
    <a:masterClrMapping/>
  </p:clrMapOvr>
  <p:transition spd="med">
    <p:pull dir="rd"/>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4D80CDF-D4EF-41BB-956C-128EE0437CD5}" type="datetimeFigureOut">
              <a:rPr lang="ru-RU" smtClean="0">
                <a:solidFill>
                  <a:srgbClr val="F4E7ED"/>
                </a:solidFill>
              </a:rPr>
              <a:pPr/>
              <a:t>27.08.2013</a:t>
            </a:fld>
            <a:endParaRPr lang="ru-RU">
              <a:solidFill>
                <a:srgbClr val="F4E7E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solidFill>
                <a:srgbClr val="F4E7E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A366ED-CF8D-4B2F-8B68-073D7DB51FD2}" type="slidenum">
              <a:rPr lang="ru-RU" smtClean="0">
                <a:solidFill>
                  <a:srgbClr val="F4E7ED"/>
                </a:solidFill>
              </a:rPr>
              <a:pPr/>
              <a:t>‹#›</a:t>
            </a:fld>
            <a:endParaRPr lang="ru-RU">
              <a:solidFill>
                <a:srgbClr val="F4E7ED"/>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F4E7ED">
                        <a:alpha val="60000"/>
                      </a:srgbClr>
                    </a:solidFill>
                  </a:ln>
                  <a:solidFill>
                    <a:srgbClr val="F4E7ED">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F4E7ED">
                      <a:alpha val="60000"/>
                    </a:srgbClr>
                  </a:solidFill>
                </a:ln>
                <a:solidFill>
                  <a:srgbClr val="F4E7ED">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2188741150"/>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5" name="Footer Placeholder 4"/>
          <p:cNvSpPr>
            <a:spLocks noGrp="1"/>
          </p:cNvSpPr>
          <p:nvPr>
            <p:ph type="ftr" sz="quarter" idx="11"/>
          </p:nvPr>
        </p:nvSpPr>
        <p:spPr/>
        <p:txBody>
          <a:bodyPr/>
          <a:lstStyle/>
          <a:p>
            <a:endParaRPr lang="ru-RU">
              <a:solidFill>
                <a:srgbClr val="B13F9A"/>
              </a:solidFill>
            </a:endParaRPr>
          </a:p>
        </p:txBody>
      </p:sp>
      <p:sp>
        <p:nvSpPr>
          <p:cNvPr id="6" name="Slide Number Placeholder 5"/>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3730975"/>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5" name="Footer Placeholder 4"/>
          <p:cNvSpPr>
            <a:spLocks noGrp="1"/>
          </p:cNvSpPr>
          <p:nvPr>
            <p:ph type="ftr" sz="quarter" idx="11"/>
          </p:nvPr>
        </p:nvSpPr>
        <p:spPr/>
        <p:txBody>
          <a:bodyPr/>
          <a:lstStyle/>
          <a:p>
            <a:endParaRPr lang="ru-RU">
              <a:solidFill>
                <a:srgbClr val="B13F9A"/>
              </a:solidFill>
            </a:endParaRPr>
          </a:p>
        </p:txBody>
      </p:sp>
      <p:sp>
        <p:nvSpPr>
          <p:cNvPr id="6" name="Slide Number Placeholder 5"/>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97109945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3" name="Нижний колонтитул 2"/>
          <p:cNvSpPr>
            <a:spLocks noGrp="1"/>
          </p:cNvSpPr>
          <p:nvPr>
            <p:ph type="ftr" sz="quarter" idx="11"/>
          </p:nvPr>
        </p:nvSpPr>
        <p:spPr/>
        <p:txBody>
          <a:bodyPr/>
          <a:lstStyle/>
          <a:p>
            <a:endParaRPr lang="ru-RU">
              <a:solidFill>
                <a:srgbClr val="464653"/>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663469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6" name="Footer Placeholder 5"/>
          <p:cNvSpPr>
            <a:spLocks noGrp="1"/>
          </p:cNvSpPr>
          <p:nvPr>
            <p:ph type="ftr" sz="quarter" idx="11"/>
          </p:nvPr>
        </p:nvSpPr>
        <p:spPr/>
        <p:txBody>
          <a:bodyPr/>
          <a:lstStyle/>
          <a:p>
            <a:endParaRPr lang="ru-RU">
              <a:solidFill>
                <a:srgbClr val="B13F9A"/>
              </a:solidFill>
            </a:endParaRPr>
          </a:p>
        </p:txBody>
      </p:sp>
      <p:sp>
        <p:nvSpPr>
          <p:cNvPr id="7" name="Slide Number Placeholder 6"/>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9441652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8" name="Footer Placeholder 7"/>
          <p:cNvSpPr>
            <a:spLocks noGrp="1"/>
          </p:cNvSpPr>
          <p:nvPr>
            <p:ph type="ftr" sz="quarter" idx="11"/>
          </p:nvPr>
        </p:nvSpPr>
        <p:spPr/>
        <p:txBody>
          <a:bodyPr/>
          <a:lstStyle/>
          <a:p>
            <a:endParaRPr lang="ru-RU">
              <a:solidFill>
                <a:srgbClr val="B13F9A"/>
              </a:solidFill>
            </a:endParaRPr>
          </a:p>
        </p:txBody>
      </p:sp>
      <p:sp>
        <p:nvSpPr>
          <p:cNvPr id="9" name="Slide Number Placeholder 8"/>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58756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4" name="Footer Placeholder 3"/>
          <p:cNvSpPr>
            <a:spLocks noGrp="1"/>
          </p:cNvSpPr>
          <p:nvPr>
            <p:ph type="ftr" sz="quarter" idx="11"/>
          </p:nvPr>
        </p:nvSpPr>
        <p:spPr/>
        <p:txBody>
          <a:bodyPr/>
          <a:lstStyle/>
          <a:p>
            <a:endParaRPr lang="ru-RU">
              <a:solidFill>
                <a:srgbClr val="B13F9A"/>
              </a:solidFill>
            </a:endParaRPr>
          </a:p>
        </p:txBody>
      </p:sp>
      <p:sp>
        <p:nvSpPr>
          <p:cNvPr id="5" name="Slide Number Placeholder 4"/>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545352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3" name="Footer Placeholder 2"/>
          <p:cNvSpPr>
            <a:spLocks noGrp="1"/>
          </p:cNvSpPr>
          <p:nvPr>
            <p:ph type="ftr" sz="quarter" idx="11"/>
          </p:nvPr>
        </p:nvSpPr>
        <p:spPr/>
        <p:txBody>
          <a:bodyPr/>
          <a:lstStyle/>
          <a:p>
            <a:endParaRPr lang="ru-RU">
              <a:solidFill>
                <a:srgbClr val="B13F9A"/>
              </a:solidFill>
            </a:endParaRPr>
          </a:p>
        </p:txBody>
      </p:sp>
      <p:sp>
        <p:nvSpPr>
          <p:cNvPr id="4" name="Slide Number Placeholder 3"/>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23136005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6" name="Footer Placeholder 5"/>
          <p:cNvSpPr>
            <a:spLocks noGrp="1"/>
          </p:cNvSpPr>
          <p:nvPr>
            <p:ph type="ftr" sz="quarter" idx="11"/>
          </p:nvPr>
        </p:nvSpPr>
        <p:spPr/>
        <p:txBody>
          <a:bodyPr/>
          <a:lstStyle/>
          <a:p>
            <a:endParaRPr lang="ru-RU">
              <a:solidFill>
                <a:srgbClr val="B13F9A"/>
              </a:solidFill>
            </a:endParaRPr>
          </a:p>
        </p:txBody>
      </p:sp>
      <p:sp>
        <p:nvSpPr>
          <p:cNvPr id="7" name="Slide Number Placeholder 6"/>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8491544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6" name="Footer Placeholder 5"/>
          <p:cNvSpPr>
            <a:spLocks noGrp="1"/>
          </p:cNvSpPr>
          <p:nvPr>
            <p:ph type="ftr" sz="quarter" idx="11"/>
          </p:nvPr>
        </p:nvSpPr>
        <p:spPr/>
        <p:txBody>
          <a:bodyPr/>
          <a:lstStyle/>
          <a:p>
            <a:endParaRPr lang="ru-RU">
              <a:solidFill>
                <a:srgbClr val="B13F9A"/>
              </a:solidFill>
            </a:endParaRPr>
          </a:p>
        </p:txBody>
      </p:sp>
      <p:sp>
        <p:nvSpPr>
          <p:cNvPr id="7" name="Slide Number Placeholder 6"/>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36155869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5" name="Footer Placeholder 4"/>
          <p:cNvSpPr>
            <a:spLocks noGrp="1"/>
          </p:cNvSpPr>
          <p:nvPr>
            <p:ph type="ftr" sz="quarter" idx="11"/>
          </p:nvPr>
        </p:nvSpPr>
        <p:spPr/>
        <p:txBody>
          <a:bodyPr/>
          <a:lstStyle/>
          <a:p>
            <a:endParaRPr lang="ru-RU">
              <a:solidFill>
                <a:srgbClr val="B13F9A"/>
              </a:solidFill>
            </a:endParaRPr>
          </a:p>
        </p:txBody>
      </p:sp>
      <p:sp>
        <p:nvSpPr>
          <p:cNvPr id="6" name="Slide Number Placeholder 5"/>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64343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5" name="Footer Placeholder 4"/>
          <p:cNvSpPr>
            <a:spLocks noGrp="1"/>
          </p:cNvSpPr>
          <p:nvPr>
            <p:ph type="ftr" sz="quarter" idx="11"/>
          </p:nvPr>
        </p:nvSpPr>
        <p:spPr/>
        <p:txBody>
          <a:bodyPr/>
          <a:lstStyle/>
          <a:p>
            <a:endParaRPr lang="ru-RU">
              <a:solidFill>
                <a:srgbClr val="B13F9A"/>
              </a:solidFill>
            </a:endParaRPr>
          </a:p>
        </p:txBody>
      </p:sp>
      <p:sp>
        <p:nvSpPr>
          <p:cNvPr id="6" name="Slide Number Placeholder 5"/>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37571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4D80CDF-D4EF-41BB-956C-128EE0437CD5}" type="datetimeFigureOut">
              <a:rPr lang="ru-RU" smtClean="0">
                <a:solidFill>
                  <a:srgbClr val="F4E7ED"/>
                </a:solidFill>
              </a:rPr>
              <a:pPr/>
              <a:t>27.08.2013</a:t>
            </a:fld>
            <a:endParaRPr lang="ru-RU">
              <a:solidFill>
                <a:srgbClr val="F4E7ED"/>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solidFill>
                <a:srgbClr val="F4E7ED"/>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A366ED-CF8D-4B2F-8B68-073D7DB51FD2}" type="slidenum">
              <a:rPr lang="ru-RU" smtClean="0">
                <a:solidFill>
                  <a:srgbClr val="F4E7ED"/>
                </a:solidFill>
              </a:rPr>
              <a:pPr/>
              <a:t>‹#›</a:t>
            </a:fld>
            <a:endParaRPr lang="ru-RU">
              <a:solidFill>
                <a:srgbClr val="F4E7ED"/>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F4E7ED">
                        <a:alpha val="60000"/>
                      </a:srgbClr>
                    </a:solidFill>
                  </a:ln>
                  <a:solidFill>
                    <a:srgbClr val="F4E7ED">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F4E7ED">
                      <a:alpha val="60000"/>
                    </a:srgbClr>
                  </a:solidFill>
                </a:ln>
                <a:solidFill>
                  <a:srgbClr val="F4E7ED">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1539015095"/>
      </p:ext>
    </p:extLst>
  </p:cSld>
  <p:clrMapOvr>
    <a:overrideClrMapping bg1="dk1" tx1="lt1" bg2="dk2" tx2="lt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5" name="Footer Placeholder 4"/>
          <p:cNvSpPr>
            <a:spLocks noGrp="1"/>
          </p:cNvSpPr>
          <p:nvPr>
            <p:ph type="ftr" sz="quarter" idx="11"/>
          </p:nvPr>
        </p:nvSpPr>
        <p:spPr/>
        <p:txBody>
          <a:bodyPr/>
          <a:lstStyle/>
          <a:p>
            <a:endParaRPr lang="ru-RU">
              <a:solidFill>
                <a:srgbClr val="B13F9A"/>
              </a:solidFill>
            </a:endParaRPr>
          </a:p>
        </p:txBody>
      </p:sp>
      <p:sp>
        <p:nvSpPr>
          <p:cNvPr id="6" name="Slide Number Placeholder 5"/>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30905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6" name="Нижний колонтитул 5"/>
          <p:cNvSpPr>
            <a:spLocks noGrp="1"/>
          </p:cNvSpPr>
          <p:nvPr>
            <p:ph type="ftr" sz="quarter" idx="11"/>
          </p:nvPr>
        </p:nvSpPr>
        <p:spPr/>
        <p:txBody>
          <a:bodyPr/>
          <a:lstStyle/>
          <a:p>
            <a:endParaRPr lang="ru-RU">
              <a:solidFill>
                <a:srgbClr val="464653"/>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68734411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5" name="Footer Placeholder 4"/>
          <p:cNvSpPr>
            <a:spLocks noGrp="1"/>
          </p:cNvSpPr>
          <p:nvPr>
            <p:ph type="ftr" sz="quarter" idx="11"/>
          </p:nvPr>
        </p:nvSpPr>
        <p:spPr/>
        <p:txBody>
          <a:bodyPr/>
          <a:lstStyle/>
          <a:p>
            <a:endParaRPr lang="ru-RU">
              <a:solidFill>
                <a:srgbClr val="B13F9A"/>
              </a:solidFill>
            </a:endParaRPr>
          </a:p>
        </p:txBody>
      </p:sp>
      <p:sp>
        <p:nvSpPr>
          <p:cNvPr id="6" name="Slide Number Placeholder 5"/>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504894719"/>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6" name="Footer Placeholder 5"/>
          <p:cNvSpPr>
            <a:spLocks noGrp="1"/>
          </p:cNvSpPr>
          <p:nvPr>
            <p:ph type="ftr" sz="quarter" idx="11"/>
          </p:nvPr>
        </p:nvSpPr>
        <p:spPr/>
        <p:txBody>
          <a:bodyPr/>
          <a:lstStyle/>
          <a:p>
            <a:endParaRPr lang="ru-RU">
              <a:solidFill>
                <a:srgbClr val="B13F9A"/>
              </a:solidFill>
            </a:endParaRPr>
          </a:p>
        </p:txBody>
      </p:sp>
      <p:sp>
        <p:nvSpPr>
          <p:cNvPr id="7" name="Slide Number Placeholder 6"/>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219327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8" name="Footer Placeholder 7"/>
          <p:cNvSpPr>
            <a:spLocks noGrp="1"/>
          </p:cNvSpPr>
          <p:nvPr>
            <p:ph type="ftr" sz="quarter" idx="11"/>
          </p:nvPr>
        </p:nvSpPr>
        <p:spPr/>
        <p:txBody>
          <a:bodyPr/>
          <a:lstStyle/>
          <a:p>
            <a:endParaRPr lang="ru-RU">
              <a:solidFill>
                <a:srgbClr val="B13F9A"/>
              </a:solidFill>
            </a:endParaRPr>
          </a:p>
        </p:txBody>
      </p:sp>
      <p:sp>
        <p:nvSpPr>
          <p:cNvPr id="9" name="Slide Number Placeholder 8"/>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97490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4" name="Footer Placeholder 3"/>
          <p:cNvSpPr>
            <a:spLocks noGrp="1"/>
          </p:cNvSpPr>
          <p:nvPr>
            <p:ph type="ftr" sz="quarter" idx="11"/>
          </p:nvPr>
        </p:nvSpPr>
        <p:spPr/>
        <p:txBody>
          <a:bodyPr/>
          <a:lstStyle/>
          <a:p>
            <a:endParaRPr lang="ru-RU">
              <a:solidFill>
                <a:srgbClr val="B13F9A"/>
              </a:solidFill>
            </a:endParaRPr>
          </a:p>
        </p:txBody>
      </p:sp>
      <p:sp>
        <p:nvSpPr>
          <p:cNvPr id="5" name="Slide Number Placeholder 4"/>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349413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3" name="Footer Placeholder 2"/>
          <p:cNvSpPr>
            <a:spLocks noGrp="1"/>
          </p:cNvSpPr>
          <p:nvPr>
            <p:ph type="ftr" sz="quarter" idx="11"/>
          </p:nvPr>
        </p:nvSpPr>
        <p:spPr/>
        <p:txBody>
          <a:bodyPr/>
          <a:lstStyle/>
          <a:p>
            <a:endParaRPr lang="ru-RU">
              <a:solidFill>
                <a:srgbClr val="B13F9A"/>
              </a:solidFill>
            </a:endParaRPr>
          </a:p>
        </p:txBody>
      </p:sp>
      <p:sp>
        <p:nvSpPr>
          <p:cNvPr id="4" name="Slide Number Placeholder 3"/>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7082815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6" name="Footer Placeholder 5"/>
          <p:cNvSpPr>
            <a:spLocks noGrp="1"/>
          </p:cNvSpPr>
          <p:nvPr>
            <p:ph type="ftr" sz="quarter" idx="11"/>
          </p:nvPr>
        </p:nvSpPr>
        <p:spPr/>
        <p:txBody>
          <a:bodyPr/>
          <a:lstStyle/>
          <a:p>
            <a:endParaRPr lang="ru-RU">
              <a:solidFill>
                <a:srgbClr val="B13F9A"/>
              </a:solidFill>
            </a:endParaRPr>
          </a:p>
        </p:txBody>
      </p:sp>
      <p:sp>
        <p:nvSpPr>
          <p:cNvPr id="7" name="Slide Number Placeholder 6"/>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8900480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6" name="Footer Placeholder 5"/>
          <p:cNvSpPr>
            <a:spLocks noGrp="1"/>
          </p:cNvSpPr>
          <p:nvPr>
            <p:ph type="ftr" sz="quarter" idx="11"/>
          </p:nvPr>
        </p:nvSpPr>
        <p:spPr/>
        <p:txBody>
          <a:bodyPr/>
          <a:lstStyle/>
          <a:p>
            <a:endParaRPr lang="ru-RU">
              <a:solidFill>
                <a:srgbClr val="B13F9A"/>
              </a:solidFill>
            </a:endParaRPr>
          </a:p>
        </p:txBody>
      </p:sp>
      <p:sp>
        <p:nvSpPr>
          <p:cNvPr id="7" name="Slide Number Placeholder 6"/>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98249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5" name="Footer Placeholder 4"/>
          <p:cNvSpPr>
            <a:spLocks noGrp="1"/>
          </p:cNvSpPr>
          <p:nvPr>
            <p:ph type="ftr" sz="quarter" idx="11"/>
          </p:nvPr>
        </p:nvSpPr>
        <p:spPr/>
        <p:txBody>
          <a:bodyPr/>
          <a:lstStyle/>
          <a:p>
            <a:endParaRPr lang="ru-RU">
              <a:solidFill>
                <a:srgbClr val="B13F9A"/>
              </a:solidFill>
            </a:endParaRPr>
          </a:p>
        </p:txBody>
      </p:sp>
      <p:sp>
        <p:nvSpPr>
          <p:cNvPr id="6" name="Slide Number Placeholder 5"/>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82363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5" name="Footer Placeholder 4"/>
          <p:cNvSpPr>
            <a:spLocks noGrp="1"/>
          </p:cNvSpPr>
          <p:nvPr>
            <p:ph type="ftr" sz="quarter" idx="11"/>
          </p:nvPr>
        </p:nvSpPr>
        <p:spPr/>
        <p:txBody>
          <a:bodyPr/>
          <a:lstStyle/>
          <a:p>
            <a:endParaRPr lang="ru-RU">
              <a:solidFill>
                <a:srgbClr val="B13F9A"/>
              </a:solidFill>
            </a:endParaRPr>
          </a:p>
        </p:txBody>
      </p:sp>
      <p:sp>
        <p:nvSpPr>
          <p:cNvPr id="6" name="Slide Number Placeholder 5"/>
          <p:cNvSpPr>
            <a:spLocks noGrp="1"/>
          </p:cNvSpPr>
          <p:nvPr>
            <p:ph type="sldNum" sz="quarter" idx="12"/>
          </p:nvPr>
        </p:nvSpPr>
        <p:spPr/>
        <p:txBody>
          <a:bodyPr/>
          <a:lstStyle/>
          <a:p>
            <a:fld id="{6DA366ED-CF8D-4B2F-8B68-073D7DB51FD2}" type="slidenum">
              <a:rPr lang="ru-RU" smtClean="0">
                <a:solidFill>
                  <a:srgbClr val="B13F9A"/>
                </a:solidFill>
              </a:rPr>
              <a:pPr/>
              <a:t>‹#›</a:t>
            </a:fld>
            <a:endParaRPr lang="ru-RU">
              <a:solidFill>
                <a:srgbClr val="B13F9A"/>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B13F9A">
                      <a:lumMod val="60000"/>
                      <a:lumOff val="40000"/>
                    </a:srgbClr>
                  </a:solidFill>
                  <a:latin typeface="Wingdings" pitchFamily="2" charset="2"/>
                </a:rPr>
                <a:t></a:t>
              </a:r>
              <a:endParaRPr lang="en-US" sz="5400" dirty="0">
                <a:solidFill>
                  <a:srgbClr val="B13F9A">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980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srgbClr val="DDE9EC"/>
                </a:solidFill>
              </a:rPr>
              <a:pPr/>
              <a:t>27.08.2013</a:t>
            </a:fld>
            <a:endParaRPr lang="ru-RU">
              <a:solidFill>
                <a:srgbClr val="DDE9EC"/>
              </a:solidFill>
            </a:endParaRPr>
          </a:p>
        </p:txBody>
      </p:sp>
      <p:sp>
        <p:nvSpPr>
          <p:cNvPr id="6" name="Нижний колонтитул 5"/>
          <p:cNvSpPr>
            <a:spLocks noGrp="1"/>
          </p:cNvSpPr>
          <p:nvPr>
            <p:ph type="ftr" sz="quarter" idx="11"/>
          </p:nvPr>
        </p:nvSpPr>
        <p:spPr/>
        <p:txBody>
          <a:bodyPr/>
          <a:lstStyle/>
          <a:p>
            <a:endParaRPr lang="ru-RU">
              <a:solidFill>
                <a:srgbClr val="DDE9EC"/>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DDE9EC"/>
                </a:solidFill>
              </a:rPr>
              <a:pPr/>
              <a:t>‹#›</a:t>
            </a:fld>
            <a:endParaRPr lang="ru-RU">
              <a:solidFill>
                <a:srgbClr val="DDE9EC"/>
              </a:solidFill>
            </a:endParaRPr>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9637133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Tree>
    <p:extLst>
      <p:ext uri="{BB962C8B-B14F-4D97-AF65-F5344CB8AC3E}">
        <p14:creationId xmlns:p14="http://schemas.microsoft.com/office/powerpoint/2010/main" val="2415571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927291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solidFill>
                <a:srgbClr val="464653"/>
              </a:solidFill>
            </a:endParaRPr>
          </a:p>
        </p:txBody>
      </p:sp>
      <p:sp>
        <p:nvSpPr>
          <p:cNvPr id="29" name="Номер слайда 28"/>
          <p:cNvSpPr>
            <a:spLocks noGrp="1"/>
          </p:cNvSpPr>
          <p:nvPr>
            <p:ph type="sldNum" sz="quarter" idx="12"/>
          </p:nvPr>
        </p:nvSpPr>
        <p:spPr>
          <a:xfrm>
            <a:off x="1216152" y="6355080"/>
            <a:ext cx="1219200" cy="365760"/>
          </a:xfrm>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19801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822951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B4C71EC6-210F-42DE-9C53-41977AD35B3D}" type="datetimeFigureOut">
              <a:rPr lang="ru-RU" smtClean="0">
                <a:solidFill>
                  <a:srgbClr val="DDE9EC"/>
                </a:solidFill>
              </a:rPr>
              <a:pPr/>
              <a:t>27.08.2013</a:t>
            </a:fld>
            <a:endParaRPr lang="ru-RU">
              <a:solidFill>
                <a:srgbClr val="DDE9EC"/>
              </a:solidFill>
            </a:endParaRPr>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solidFill>
                <a:srgbClr val="DDE9EC"/>
              </a:solidFill>
            </a:endParaRPr>
          </a:p>
        </p:txBody>
      </p:sp>
      <p:sp>
        <p:nvSpPr>
          <p:cNvPr id="6" name="Номер слайда 5"/>
          <p:cNvSpPr>
            <a:spLocks noGrp="1"/>
          </p:cNvSpPr>
          <p:nvPr>
            <p:ph type="sldNum" sz="quarter" idx="12"/>
          </p:nvPr>
        </p:nvSpPr>
        <p:spPr>
          <a:xfrm>
            <a:off x="1069848" y="6355080"/>
            <a:ext cx="1520952" cy="365760"/>
          </a:xfrm>
        </p:spPr>
        <p:txBody>
          <a:bodyPr/>
          <a:lstStyle/>
          <a:p>
            <a:fld id="{B19B0651-EE4F-4900-A07F-96A6BFA9D0F0}" type="slidenum">
              <a:rPr lang="ru-RU" smtClean="0">
                <a:solidFill>
                  <a:srgbClr val="DDE9EC"/>
                </a:solidFill>
              </a:rPr>
              <a:pPr/>
              <a:t>‹#›</a:t>
            </a:fld>
            <a:endParaRPr lang="ru-RU">
              <a:solidFill>
                <a:srgbClr val="DDE9EC"/>
              </a:solidFill>
            </a:endParaRPr>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6377481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6" name="Нижний колонтитул 5"/>
          <p:cNvSpPr>
            <a:spLocks noGrp="1"/>
          </p:cNvSpPr>
          <p:nvPr>
            <p:ph type="ftr" sz="quarter" idx="11"/>
          </p:nvPr>
        </p:nvSpPr>
        <p:spPr/>
        <p:txBody>
          <a:bodyPr/>
          <a:lstStyle/>
          <a:p>
            <a:endParaRPr lang="ru-RU">
              <a:solidFill>
                <a:srgbClr val="464653"/>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4069143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8" name="Нижний колонтитул 7"/>
          <p:cNvSpPr>
            <a:spLocks noGrp="1"/>
          </p:cNvSpPr>
          <p:nvPr>
            <p:ph type="ftr" sz="quarter" idx="11"/>
          </p:nvPr>
        </p:nvSpPr>
        <p:spPr/>
        <p:txBody>
          <a:bodyPr/>
          <a:lstStyle/>
          <a:p>
            <a:endParaRPr lang="ru-RU">
              <a:solidFill>
                <a:srgbClr val="464653"/>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547808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4" name="Нижний колонтитул 3"/>
          <p:cNvSpPr>
            <a:spLocks noGrp="1"/>
          </p:cNvSpPr>
          <p:nvPr>
            <p:ph type="ftr" sz="quarter" idx="11"/>
          </p:nvPr>
        </p:nvSpPr>
        <p:spPr/>
        <p:txBody>
          <a:bodyPr/>
          <a:lstStyle/>
          <a:p>
            <a:endParaRPr lang="ru-RU">
              <a:solidFill>
                <a:srgbClr val="464653"/>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46886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3" name="Нижний колонтитул 2"/>
          <p:cNvSpPr>
            <a:spLocks noGrp="1"/>
          </p:cNvSpPr>
          <p:nvPr>
            <p:ph type="ftr" sz="quarter" idx="11"/>
          </p:nvPr>
        </p:nvSpPr>
        <p:spPr/>
        <p:txBody>
          <a:bodyPr/>
          <a:lstStyle/>
          <a:p>
            <a:endParaRPr lang="ru-RU">
              <a:solidFill>
                <a:srgbClr val="464653"/>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3320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6" name="Нижний колонтитул 5"/>
          <p:cNvSpPr>
            <a:spLocks noGrp="1"/>
          </p:cNvSpPr>
          <p:nvPr>
            <p:ph type="ftr" sz="quarter" idx="11"/>
          </p:nvPr>
        </p:nvSpPr>
        <p:spPr/>
        <p:txBody>
          <a:bodyPr/>
          <a:lstStyle/>
          <a:p>
            <a:endParaRPr lang="ru-RU">
              <a:solidFill>
                <a:srgbClr val="464653"/>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49959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srgbClr val="DDE9EC"/>
                </a:solidFill>
              </a:rPr>
              <a:pPr/>
              <a:t>27.08.2013</a:t>
            </a:fld>
            <a:endParaRPr lang="ru-RU">
              <a:solidFill>
                <a:srgbClr val="DDE9EC"/>
              </a:solidFill>
            </a:endParaRPr>
          </a:p>
        </p:txBody>
      </p:sp>
      <p:sp>
        <p:nvSpPr>
          <p:cNvPr id="6" name="Нижний колонтитул 5"/>
          <p:cNvSpPr>
            <a:spLocks noGrp="1"/>
          </p:cNvSpPr>
          <p:nvPr>
            <p:ph type="ftr" sz="quarter" idx="11"/>
          </p:nvPr>
        </p:nvSpPr>
        <p:spPr/>
        <p:txBody>
          <a:bodyPr/>
          <a:lstStyle/>
          <a:p>
            <a:endParaRPr lang="ru-RU">
              <a:solidFill>
                <a:srgbClr val="DDE9EC"/>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DDE9EC"/>
                </a:solidFill>
              </a:rPr>
              <a:pPr/>
              <a:t>‹#›</a:t>
            </a:fld>
            <a:endParaRPr lang="ru-RU">
              <a:solidFill>
                <a:srgbClr val="DDE9EC"/>
              </a:solidFill>
            </a:endParaRPr>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41392953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Tree>
    <p:extLst>
      <p:ext uri="{BB962C8B-B14F-4D97-AF65-F5344CB8AC3E}">
        <p14:creationId xmlns:p14="http://schemas.microsoft.com/office/powerpoint/2010/main" val="4082565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607715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solidFill>
                <a:srgbClr val="464653"/>
              </a:solidFill>
            </a:endParaRPr>
          </a:p>
        </p:txBody>
      </p:sp>
      <p:sp>
        <p:nvSpPr>
          <p:cNvPr id="29" name="Номер слайда 28"/>
          <p:cNvSpPr>
            <a:spLocks noGrp="1"/>
          </p:cNvSpPr>
          <p:nvPr>
            <p:ph type="sldNum" sz="quarter" idx="12"/>
          </p:nvPr>
        </p:nvSpPr>
        <p:spPr>
          <a:xfrm>
            <a:off x="1216152" y="6355080"/>
            <a:ext cx="1219200" cy="365760"/>
          </a:xfrm>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975740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173831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B4C71EC6-210F-42DE-9C53-41977AD35B3D}" type="datetimeFigureOut">
              <a:rPr lang="ru-RU" smtClean="0">
                <a:solidFill>
                  <a:srgbClr val="DDE9EC"/>
                </a:solidFill>
              </a:rPr>
              <a:pPr/>
              <a:t>27.08.2013</a:t>
            </a:fld>
            <a:endParaRPr lang="ru-RU">
              <a:solidFill>
                <a:srgbClr val="DDE9EC"/>
              </a:solidFill>
            </a:endParaRPr>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solidFill>
                <a:srgbClr val="DDE9EC"/>
              </a:solidFill>
            </a:endParaRPr>
          </a:p>
        </p:txBody>
      </p:sp>
      <p:sp>
        <p:nvSpPr>
          <p:cNvPr id="6" name="Номер слайда 5"/>
          <p:cNvSpPr>
            <a:spLocks noGrp="1"/>
          </p:cNvSpPr>
          <p:nvPr>
            <p:ph type="sldNum" sz="quarter" idx="12"/>
          </p:nvPr>
        </p:nvSpPr>
        <p:spPr>
          <a:xfrm>
            <a:off x="1069848" y="6355080"/>
            <a:ext cx="1520952" cy="365760"/>
          </a:xfrm>
        </p:spPr>
        <p:txBody>
          <a:bodyPr/>
          <a:lstStyle/>
          <a:p>
            <a:fld id="{B19B0651-EE4F-4900-A07F-96A6BFA9D0F0}" type="slidenum">
              <a:rPr lang="ru-RU" smtClean="0">
                <a:solidFill>
                  <a:srgbClr val="DDE9EC"/>
                </a:solidFill>
              </a:rPr>
              <a:pPr/>
              <a:t>‹#›</a:t>
            </a:fld>
            <a:endParaRPr lang="ru-RU">
              <a:solidFill>
                <a:srgbClr val="DDE9EC"/>
              </a:solidFill>
            </a:endParaRPr>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4178479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6" name="Нижний колонтитул 5"/>
          <p:cNvSpPr>
            <a:spLocks noGrp="1"/>
          </p:cNvSpPr>
          <p:nvPr>
            <p:ph type="ftr" sz="quarter" idx="11"/>
          </p:nvPr>
        </p:nvSpPr>
        <p:spPr/>
        <p:txBody>
          <a:bodyPr/>
          <a:lstStyle/>
          <a:p>
            <a:endParaRPr lang="ru-RU">
              <a:solidFill>
                <a:srgbClr val="464653"/>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21502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8" name="Нижний колонтитул 7"/>
          <p:cNvSpPr>
            <a:spLocks noGrp="1"/>
          </p:cNvSpPr>
          <p:nvPr>
            <p:ph type="ftr" sz="quarter" idx="11"/>
          </p:nvPr>
        </p:nvSpPr>
        <p:spPr/>
        <p:txBody>
          <a:bodyPr/>
          <a:lstStyle/>
          <a:p>
            <a:endParaRPr lang="ru-RU">
              <a:solidFill>
                <a:srgbClr val="464653"/>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433454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4" name="Нижний колонтитул 3"/>
          <p:cNvSpPr>
            <a:spLocks noGrp="1"/>
          </p:cNvSpPr>
          <p:nvPr>
            <p:ph type="ftr" sz="quarter" idx="11"/>
          </p:nvPr>
        </p:nvSpPr>
        <p:spPr/>
        <p:txBody>
          <a:bodyPr/>
          <a:lstStyle/>
          <a:p>
            <a:endParaRPr lang="ru-RU">
              <a:solidFill>
                <a:srgbClr val="464653"/>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12532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3" name="Нижний колонтитул 2"/>
          <p:cNvSpPr>
            <a:spLocks noGrp="1"/>
          </p:cNvSpPr>
          <p:nvPr>
            <p:ph type="ftr" sz="quarter" idx="11"/>
          </p:nvPr>
        </p:nvSpPr>
        <p:spPr/>
        <p:txBody>
          <a:bodyPr/>
          <a:lstStyle/>
          <a:p>
            <a:endParaRPr lang="ru-RU">
              <a:solidFill>
                <a:srgbClr val="464653"/>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730890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6" name="Нижний колонтитул 5"/>
          <p:cNvSpPr>
            <a:spLocks noGrp="1"/>
          </p:cNvSpPr>
          <p:nvPr>
            <p:ph type="ftr" sz="quarter" idx="11"/>
          </p:nvPr>
        </p:nvSpPr>
        <p:spPr/>
        <p:txBody>
          <a:bodyPr/>
          <a:lstStyle/>
          <a:p>
            <a:endParaRPr lang="ru-RU">
              <a:solidFill>
                <a:srgbClr val="464653"/>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533562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srgbClr val="DDE9EC"/>
                </a:solidFill>
              </a:rPr>
              <a:pPr/>
              <a:t>27.08.2013</a:t>
            </a:fld>
            <a:endParaRPr lang="ru-RU">
              <a:solidFill>
                <a:srgbClr val="DDE9EC"/>
              </a:solidFill>
            </a:endParaRPr>
          </a:p>
        </p:txBody>
      </p:sp>
      <p:sp>
        <p:nvSpPr>
          <p:cNvPr id="6" name="Нижний колонтитул 5"/>
          <p:cNvSpPr>
            <a:spLocks noGrp="1"/>
          </p:cNvSpPr>
          <p:nvPr>
            <p:ph type="ftr" sz="quarter" idx="11"/>
          </p:nvPr>
        </p:nvSpPr>
        <p:spPr/>
        <p:txBody>
          <a:bodyPr/>
          <a:lstStyle/>
          <a:p>
            <a:endParaRPr lang="ru-RU">
              <a:solidFill>
                <a:srgbClr val="DDE9EC"/>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DDE9EC"/>
                </a:solidFill>
              </a:rPr>
              <a:pPr/>
              <a:t>‹#›</a:t>
            </a:fld>
            <a:endParaRPr lang="ru-RU">
              <a:solidFill>
                <a:srgbClr val="DDE9EC"/>
              </a:solidFill>
            </a:endParaRPr>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1965127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Tree>
    <p:extLst>
      <p:ext uri="{BB962C8B-B14F-4D97-AF65-F5344CB8AC3E}">
        <p14:creationId xmlns:p14="http://schemas.microsoft.com/office/powerpoint/2010/main" val="3567018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262679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solidFill>
                <a:srgbClr val="464653"/>
              </a:solidFill>
            </a:endParaRPr>
          </a:p>
        </p:txBody>
      </p:sp>
      <p:sp>
        <p:nvSpPr>
          <p:cNvPr id="29" name="Номер слайда 28"/>
          <p:cNvSpPr>
            <a:spLocks noGrp="1"/>
          </p:cNvSpPr>
          <p:nvPr>
            <p:ph type="sldNum" sz="quarter" idx="12"/>
          </p:nvPr>
        </p:nvSpPr>
        <p:spPr>
          <a:xfrm>
            <a:off x="1216152" y="6355080"/>
            <a:ext cx="1219200" cy="365760"/>
          </a:xfrm>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36817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326081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B4C71EC6-210F-42DE-9C53-41977AD35B3D}" type="datetimeFigureOut">
              <a:rPr lang="ru-RU" smtClean="0">
                <a:solidFill>
                  <a:srgbClr val="DDE9EC"/>
                </a:solidFill>
              </a:rPr>
              <a:pPr/>
              <a:t>27.08.2013</a:t>
            </a:fld>
            <a:endParaRPr lang="ru-RU">
              <a:solidFill>
                <a:srgbClr val="DDE9EC"/>
              </a:solidFill>
            </a:endParaRPr>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solidFill>
                <a:srgbClr val="DDE9EC"/>
              </a:solidFill>
            </a:endParaRPr>
          </a:p>
        </p:txBody>
      </p:sp>
      <p:sp>
        <p:nvSpPr>
          <p:cNvPr id="6" name="Номер слайда 5"/>
          <p:cNvSpPr>
            <a:spLocks noGrp="1"/>
          </p:cNvSpPr>
          <p:nvPr>
            <p:ph type="sldNum" sz="quarter" idx="12"/>
          </p:nvPr>
        </p:nvSpPr>
        <p:spPr>
          <a:xfrm>
            <a:off x="1069848" y="6355080"/>
            <a:ext cx="1520952" cy="365760"/>
          </a:xfrm>
        </p:spPr>
        <p:txBody>
          <a:bodyPr/>
          <a:lstStyle/>
          <a:p>
            <a:fld id="{B19B0651-EE4F-4900-A07F-96A6BFA9D0F0}" type="slidenum">
              <a:rPr lang="ru-RU" smtClean="0">
                <a:solidFill>
                  <a:srgbClr val="DDE9EC"/>
                </a:solidFill>
              </a:rPr>
              <a:pPr/>
              <a:t>‹#›</a:t>
            </a:fld>
            <a:endParaRPr lang="ru-RU">
              <a:solidFill>
                <a:srgbClr val="DDE9EC"/>
              </a:solidFill>
            </a:endParaRPr>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00809507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6" name="Нижний колонтитул 5"/>
          <p:cNvSpPr>
            <a:spLocks noGrp="1"/>
          </p:cNvSpPr>
          <p:nvPr>
            <p:ph type="ftr" sz="quarter" idx="11"/>
          </p:nvPr>
        </p:nvSpPr>
        <p:spPr/>
        <p:txBody>
          <a:bodyPr/>
          <a:lstStyle/>
          <a:p>
            <a:endParaRPr lang="ru-RU">
              <a:solidFill>
                <a:srgbClr val="464653"/>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754465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8" name="Нижний колонтитул 7"/>
          <p:cNvSpPr>
            <a:spLocks noGrp="1"/>
          </p:cNvSpPr>
          <p:nvPr>
            <p:ph type="ftr" sz="quarter" idx="11"/>
          </p:nvPr>
        </p:nvSpPr>
        <p:spPr/>
        <p:txBody>
          <a:bodyPr/>
          <a:lstStyle/>
          <a:p>
            <a:endParaRPr lang="ru-RU">
              <a:solidFill>
                <a:srgbClr val="464653"/>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77511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27.08.2013</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4" name="Нижний колонтитул 3"/>
          <p:cNvSpPr>
            <a:spLocks noGrp="1"/>
          </p:cNvSpPr>
          <p:nvPr>
            <p:ph type="ftr" sz="quarter" idx="11"/>
          </p:nvPr>
        </p:nvSpPr>
        <p:spPr/>
        <p:txBody>
          <a:bodyPr/>
          <a:lstStyle/>
          <a:p>
            <a:endParaRPr lang="ru-RU">
              <a:solidFill>
                <a:srgbClr val="464653"/>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42105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3" name="Нижний колонтитул 2"/>
          <p:cNvSpPr>
            <a:spLocks noGrp="1"/>
          </p:cNvSpPr>
          <p:nvPr>
            <p:ph type="ftr" sz="quarter" idx="11"/>
          </p:nvPr>
        </p:nvSpPr>
        <p:spPr/>
        <p:txBody>
          <a:bodyPr/>
          <a:lstStyle/>
          <a:p>
            <a:endParaRPr lang="ru-RU">
              <a:solidFill>
                <a:srgbClr val="464653"/>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032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6" name="Нижний колонтитул 5"/>
          <p:cNvSpPr>
            <a:spLocks noGrp="1"/>
          </p:cNvSpPr>
          <p:nvPr>
            <p:ph type="ftr" sz="quarter" idx="11"/>
          </p:nvPr>
        </p:nvSpPr>
        <p:spPr/>
        <p:txBody>
          <a:bodyPr/>
          <a:lstStyle/>
          <a:p>
            <a:endParaRPr lang="ru-RU">
              <a:solidFill>
                <a:srgbClr val="464653"/>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7638898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srgbClr val="DDE9EC"/>
                </a:solidFill>
              </a:rPr>
              <a:pPr/>
              <a:t>27.08.2013</a:t>
            </a:fld>
            <a:endParaRPr lang="ru-RU">
              <a:solidFill>
                <a:srgbClr val="DDE9EC"/>
              </a:solidFill>
            </a:endParaRPr>
          </a:p>
        </p:txBody>
      </p:sp>
      <p:sp>
        <p:nvSpPr>
          <p:cNvPr id="6" name="Нижний колонтитул 5"/>
          <p:cNvSpPr>
            <a:spLocks noGrp="1"/>
          </p:cNvSpPr>
          <p:nvPr>
            <p:ph type="ftr" sz="quarter" idx="11"/>
          </p:nvPr>
        </p:nvSpPr>
        <p:spPr/>
        <p:txBody>
          <a:bodyPr/>
          <a:lstStyle/>
          <a:p>
            <a:endParaRPr lang="ru-RU">
              <a:solidFill>
                <a:srgbClr val="DDE9EC"/>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srgbClr val="DDE9EC"/>
                </a:solidFill>
              </a:rPr>
              <a:pPr/>
              <a:t>‹#›</a:t>
            </a:fld>
            <a:endParaRPr lang="ru-RU">
              <a:solidFill>
                <a:srgbClr val="DDE9EC"/>
              </a:solidFill>
            </a:endParaRPr>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2528395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Tree>
    <p:extLst>
      <p:ext uri="{BB962C8B-B14F-4D97-AF65-F5344CB8AC3E}">
        <p14:creationId xmlns:p14="http://schemas.microsoft.com/office/powerpoint/2010/main" val="1826401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5" name="Нижний колонтитул 4"/>
          <p:cNvSpPr>
            <a:spLocks noGrp="1"/>
          </p:cNvSpPr>
          <p:nvPr>
            <p:ph type="ftr" sz="quarter" idx="11"/>
          </p:nvPr>
        </p:nvSpPr>
        <p:spPr/>
        <p:txBody>
          <a:bodyPr/>
          <a:lstStyle/>
          <a:p>
            <a:endParaRPr lang="ru-RU">
              <a:solidFill>
                <a:srgbClr val="464653"/>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srgbClr val="464653"/>
                </a:solidFill>
              </a:rPr>
              <a:pPr/>
              <a:t>‹#›</a:t>
            </a:fld>
            <a:endParaRPr lang="ru-RU">
              <a:solidFill>
                <a:srgbClr val="464653"/>
              </a:solidFill>
            </a:endParaRPr>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07381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solidFill>
                  <a:srgbClr val="DBF5F9">
                    <a:shade val="90000"/>
                  </a:srgbClr>
                </a:solidFill>
              </a:rPr>
              <a:pPr/>
              <a:t>27.08.2013</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75443263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362478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DBF5F9">
                    <a:shade val="90000"/>
                  </a:srgbClr>
                </a:solidFill>
              </a:rPr>
              <a:pPr/>
              <a:t>27.08.2013</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771210693"/>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16581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27.08.2013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063000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731828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344413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2271495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5675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1369800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0412127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solidFill>
                  <a:srgbClr val="DBF5F9">
                    <a:shade val="90000"/>
                  </a:srgbClr>
                </a:solidFill>
              </a:rPr>
              <a:pPr/>
              <a:t>27.08.2013</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671798537"/>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2980275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DBF5F9">
                    <a:shade val="90000"/>
                  </a:srgbClr>
                </a:solidFill>
              </a:rPr>
              <a:pPr/>
              <a:t>27.08.2013</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3563268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27.08.2013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528200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2168898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9398032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29654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8845239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8853652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2520754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713272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solidFill>
                  <a:srgbClr val="DBF5F9">
                    <a:shade val="90000"/>
                  </a:srgbClr>
                </a:solidFill>
              </a:rPr>
              <a:pPr/>
              <a:t>27.08.2013</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473031602"/>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87598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DBF5F9">
                    <a:shade val="90000"/>
                  </a:srgbClr>
                </a:solidFill>
              </a:rPr>
              <a:pPr/>
              <a:t>27.08.2013</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507829316"/>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0302390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4070617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8687618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2907205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14113878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866389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9737300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8012662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solidFill>
                  <a:srgbClr val="DBF5F9">
                    <a:shade val="90000"/>
                  </a:srgbClr>
                </a:solidFill>
              </a:rPr>
              <a:pPr/>
              <a:t>27.08.2013</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9824840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8274190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DBF5F9">
                    <a:shade val="90000"/>
                  </a:srgbClr>
                </a:solidFill>
              </a:rPr>
              <a:pPr/>
              <a:t>27.08.2013</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92837176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9880362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923274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2576522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3648459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728447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781851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1949219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76776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4.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27.08.2013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77495992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34" charset="-128"/>
              </a:defRPr>
            </a:lvl1pPr>
          </a:lstStyle>
          <a:p>
            <a:pPr fontAlgn="base">
              <a:spcBef>
                <a:spcPct val="0"/>
              </a:spcBef>
              <a:spcAft>
                <a:spcPct val="0"/>
              </a:spcAft>
              <a:defRPr/>
            </a:pPr>
            <a:endParaRPr lang="ru-RU">
              <a:solidFill>
                <a:prstClr val="black">
                  <a:tint val="75000"/>
                </a:prstClr>
              </a:solidFill>
              <a:latin typeface="Verdana" pitchFamily="34"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34" charset="-128"/>
              </a:defRPr>
            </a:lvl1pPr>
          </a:lstStyle>
          <a:p>
            <a:pPr fontAlgn="base">
              <a:spcBef>
                <a:spcPct val="0"/>
              </a:spcBef>
              <a:spcAft>
                <a:spcPct val="0"/>
              </a:spcAft>
              <a:defRPr/>
            </a:pPr>
            <a:endParaRPr lang="ru-RU">
              <a:solidFill>
                <a:prstClr val="black">
                  <a:tint val="75000"/>
                </a:prstClr>
              </a:solidFill>
              <a:latin typeface="Verdana" pitchFamily="34"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34" charset="-128"/>
              </a:defRPr>
            </a:lvl1pPr>
          </a:lstStyle>
          <a:p>
            <a:pPr fontAlgn="base">
              <a:spcBef>
                <a:spcPct val="0"/>
              </a:spcBef>
              <a:spcAft>
                <a:spcPct val="0"/>
              </a:spcAft>
              <a:defRPr/>
            </a:pPr>
            <a:fld id="{05C50DAD-ED33-47C0-B00D-DEE2954A97CD}" type="slidenum">
              <a:rPr lang="ru-RU">
                <a:solidFill>
                  <a:prstClr val="black">
                    <a:tint val="75000"/>
                  </a:prstClr>
                </a:solidFill>
                <a:latin typeface="Verdana" pitchFamily="34" charset="0"/>
              </a:rPr>
              <a:pPr fontAlgn="base">
                <a:spcBef>
                  <a:spcPct val="0"/>
                </a:spcBef>
                <a:spcAft>
                  <a:spcPct val="0"/>
                </a:spcAft>
                <a:defRPr/>
              </a:pPr>
              <a:t>‹#›</a:t>
            </a:fld>
            <a:endParaRPr lang="ru-RU">
              <a:solidFill>
                <a:prstClr val="black">
                  <a:tint val="75000"/>
                </a:prstClr>
              </a:solidFill>
              <a:latin typeface="Verdana" pitchFamily="34" charset="0"/>
            </a:endParaRPr>
          </a:p>
        </p:txBody>
      </p:sp>
    </p:spTree>
    <p:extLst>
      <p:ext uri="{BB962C8B-B14F-4D97-AF65-F5344CB8AC3E}">
        <p14:creationId xmlns:p14="http://schemas.microsoft.com/office/powerpoint/2010/main" val="153153521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34" charset="-128"/>
              </a:defRPr>
            </a:lvl1pPr>
          </a:lstStyle>
          <a:p>
            <a:pPr fontAlgn="base">
              <a:spcBef>
                <a:spcPct val="0"/>
              </a:spcBef>
              <a:spcAft>
                <a:spcPct val="0"/>
              </a:spcAft>
              <a:defRPr/>
            </a:pPr>
            <a:endParaRPr lang="ru-RU">
              <a:solidFill>
                <a:prstClr val="black">
                  <a:tint val="75000"/>
                </a:prstClr>
              </a:solidFill>
              <a:latin typeface="Verdana" pitchFamily="34"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34" charset="-128"/>
              </a:defRPr>
            </a:lvl1pPr>
          </a:lstStyle>
          <a:p>
            <a:pPr fontAlgn="base">
              <a:spcBef>
                <a:spcPct val="0"/>
              </a:spcBef>
              <a:spcAft>
                <a:spcPct val="0"/>
              </a:spcAft>
              <a:defRPr/>
            </a:pPr>
            <a:endParaRPr lang="ru-RU">
              <a:solidFill>
                <a:prstClr val="black">
                  <a:tint val="75000"/>
                </a:prstClr>
              </a:solidFill>
              <a:latin typeface="Verdana" pitchFamily="34"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34" charset="-128"/>
              </a:defRPr>
            </a:lvl1pPr>
          </a:lstStyle>
          <a:p>
            <a:pPr fontAlgn="base">
              <a:spcBef>
                <a:spcPct val="0"/>
              </a:spcBef>
              <a:spcAft>
                <a:spcPct val="0"/>
              </a:spcAft>
              <a:defRPr/>
            </a:pPr>
            <a:fld id="{05C50DAD-ED33-47C0-B00D-DEE2954A97CD}" type="slidenum">
              <a:rPr lang="ru-RU">
                <a:solidFill>
                  <a:prstClr val="black">
                    <a:tint val="75000"/>
                  </a:prstClr>
                </a:solidFill>
                <a:latin typeface="Verdana" pitchFamily="34" charset="0"/>
              </a:rPr>
              <a:pPr fontAlgn="base">
                <a:spcBef>
                  <a:spcPct val="0"/>
                </a:spcBef>
                <a:spcAft>
                  <a:spcPct val="0"/>
                </a:spcAft>
                <a:defRPr/>
              </a:pPr>
              <a:t>‹#›</a:t>
            </a:fld>
            <a:endParaRPr lang="ru-RU">
              <a:solidFill>
                <a:prstClr val="black">
                  <a:tint val="75000"/>
                </a:prstClr>
              </a:solidFill>
              <a:latin typeface="Verdana" pitchFamily="34" charset="0"/>
            </a:endParaRPr>
          </a:p>
        </p:txBody>
      </p:sp>
    </p:spTree>
    <p:extLst>
      <p:ext uri="{BB962C8B-B14F-4D97-AF65-F5344CB8AC3E}">
        <p14:creationId xmlns:p14="http://schemas.microsoft.com/office/powerpoint/2010/main" val="383175415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34" charset="-128"/>
              </a:defRPr>
            </a:lvl1pPr>
          </a:lstStyle>
          <a:p>
            <a:pPr fontAlgn="base">
              <a:spcBef>
                <a:spcPct val="0"/>
              </a:spcBef>
              <a:spcAft>
                <a:spcPct val="0"/>
              </a:spcAft>
              <a:defRPr/>
            </a:pPr>
            <a:endParaRPr lang="ru-RU">
              <a:solidFill>
                <a:prstClr val="black">
                  <a:tint val="75000"/>
                </a:prstClr>
              </a:solidFill>
              <a:latin typeface="Verdana" pitchFamily="34"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34" charset="-128"/>
              </a:defRPr>
            </a:lvl1pPr>
          </a:lstStyle>
          <a:p>
            <a:pPr fontAlgn="base">
              <a:spcBef>
                <a:spcPct val="0"/>
              </a:spcBef>
              <a:spcAft>
                <a:spcPct val="0"/>
              </a:spcAft>
              <a:defRPr/>
            </a:pPr>
            <a:endParaRPr lang="ru-RU">
              <a:solidFill>
                <a:prstClr val="black">
                  <a:tint val="75000"/>
                </a:prstClr>
              </a:solidFill>
              <a:latin typeface="Verdana" pitchFamily="34"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34" charset="-128"/>
              </a:defRPr>
            </a:lvl1pPr>
          </a:lstStyle>
          <a:p>
            <a:pPr fontAlgn="base">
              <a:spcBef>
                <a:spcPct val="0"/>
              </a:spcBef>
              <a:spcAft>
                <a:spcPct val="0"/>
              </a:spcAft>
              <a:defRPr/>
            </a:pPr>
            <a:fld id="{05C50DAD-ED33-47C0-B00D-DEE2954A97CD}" type="slidenum">
              <a:rPr lang="ru-RU">
                <a:solidFill>
                  <a:prstClr val="black">
                    <a:tint val="75000"/>
                  </a:prstClr>
                </a:solidFill>
                <a:latin typeface="Verdana" pitchFamily="34" charset="0"/>
              </a:rPr>
              <a:pPr fontAlgn="base">
                <a:spcBef>
                  <a:spcPct val="0"/>
                </a:spcBef>
                <a:spcAft>
                  <a:spcPct val="0"/>
                </a:spcAft>
                <a:defRPr/>
              </a:pPr>
              <a:t>‹#›</a:t>
            </a:fld>
            <a:endParaRPr lang="ru-RU">
              <a:solidFill>
                <a:prstClr val="black">
                  <a:tint val="75000"/>
                </a:prstClr>
              </a:solidFill>
              <a:latin typeface="Verdana" pitchFamily="34" charset="0"/>
            </a:endParaRPr>
          </a:p>
        </p:txBody>
      </p:sp>
    </p:spTree>
    <p:extLst>
      <p:ext uri="{BB962C8B-B14F-4D97-AF65-F5344CB8AC3E}">
        <p14:creationId xmlns:p14="http://schemas.microsoft.com/office/powerpoint/2010/main" val="357349176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34" charset="-128"/>
              </a:defRPr>
            </a:lvl1pPr>
          </a:lstStyle>
          <a:p>
            <a:pPr fontAlgn="base">
              <a:spcBef>
                <a:spcPct val="0"/>
              </a:spcBef>
              <a:spcAft>
                <a:spcPct val="0"/>
              </a:spcAft>
              <a:defRPr/>
            </a:pPr>
            <a:endParaRPr lang="ru-RU">
              <a:solidFill>
                <a:prstClr val="black">
                  <a:tint val="75000"/>
                </a:prstClr>
              </a:solidFill>
              <a:latin typeface="Verdana" pitchFamily="34"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34" charset="-128"/>
              </a:defRPr>
            </a:lvl1pPr>
          </a:lstStyle>
          <a:p>
            <a:pPr fontAlgn="base">
              <a:spcBef>
                <a:spcPct val="0"/>
              </a:spcBef>
              <a:spcAft>
                <a:spcPct val="0"/>
              </a:spcAft>
              <a:defRPr/>
            </a:pPr>
            <a:endParaRPr lang="ru-RU">
              <a:solidFill>
                <a:prstClr val="black">
                  <a:tint val="75000"/>
                </a:prstClr>
              </a:solidFill>
              <a:latin typeface="Verdana" pitchFamily="34"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34" charset="-128"/>
              </a:defRPr>
            </a:lvl1pPr>
          </a:lstStyle>
          <a:p>
            <a:pPr fontAlgn="base">
              <a:spcBef>
                <a:spcPct val="0"/>
              </a:spcBef>
              <a:spcAft>
                <a:spcPct val="0"/>
              </a:spcAft>
              <a:defRPr/>
            </a:pPr>
            <a:fld id="{05C50DAD-ED33-47C0-B00D-DEE2954A97CD}" type="slidenum">
              <a:rPr lang="ru-RU">
                <a:solidFill>
                  <a:prstClr val="black">
                    <a:tint val="75000"/>
                  </a:prstClr>
                </a:solidFill>
                <a:latin typeface="Verdana" pitchFamily="34" charset="0"/>
              </a:rPr>
              <a:pPr fontAlgn="base">
                <a:spcBef>
                  <a:spcPct val="0"/>
                </a:spcBef>
                <a:spcAft>
                  <a:spcPct val="0"/>
                </a:spcAft>
                <a:defRPr/>
              </a:pPr>
              <a:t>‹#›</a:t>
            </a:fld>
            <a:endParaRPr lang="ru-RU">
              <a:solidFill>
                <a:prstClr val="black">
                  <a:tint val="75000"/>
                </a:prstClr>
              </a:solidFill>
              <a:latin typeface="Verdana" pitchFamily="34" charset="0"/>
            </a:endParaRPr>
          </a:p>
        </p:txBody>
      </p:sp>
    </p:spTree>
    <p:extLst>
      <p:ext uri="{BB962C8B-B14F-4D97-AF65-F5344CB8AC3E}">
        <p14:creationId xmlns:p14="http://schemas.microsoft.com/office/powerpoint/2010/main" val="184848490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r="100000" b="100000"/>
          </a:path>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fontAlgn="base">
              <a:spcBef>
                <a:spcPct val="0"/>
              </a:spcBef>
              <a:spcAft>
                <a:spcPct val="0"/>
              </a:spcAft>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fontAlgn="base">
              <a:spcBef>
                <a:spcPct val="0"/>
              </a:spcBef>
              <a:spcAft>
                <a:spcPct val="0"/>
              </a:spcAft>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defRPr>
            </a:lvl1pPr>
          </a:lstStyle>
          <a:p>
            <a:pPr fontAlgn="base">
              <a:spcBef>
                <a:spcPct val="0"/>
              </a:spcBef>
              <a:spcAft>
                <a:spcPct val="0"/>
              </a:spcAft>
              <a:defRPr/>
            </a:pPr>
            <a:fld id="{5EBFEC58-E543-4E72-A29B-3102F15C3343}"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val="219843946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solidFill>
                  <a:prstClr val="black">
                    <a:shade val="50000"/>
                  </a:prstClr>
                </a:solidFill>
              </a:rPr>
              <a:pPr/>
              <a:t>27.08.2013</a:t>
            </a:fld>
            <a:endParaRPr lang="ru-RU">
              <a:solidFill>
                <a:prstClr val="black">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solidFill>
                <a:prstClr val="black">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solidFill>
                  <a:prstClr val="black">
                    <a:shade val="50000"/>
                  </a:prstClr>
                </a:solidFill>
              </a:rPr>
              <a:pPr/>
              <a:t>‹#›</a:t>
            </a:fld>
            <a:endParaRPr lang="ru-RU">
              <a:solidFill>
                <a:prstClr val="black">
                  <a:shade val="50000"/>
                </a:prstClr>
              </a:solidFill>
            </a:endParaRPr>
          </a:p>
        </p:txBody>
      </p:sp>
    </p:spTree>
    <p:extLst>
      <p:ext uri="{BB962C8B-B14F-4D97-AF65-F5344CB8AC3E}">
        <p14:creationId xmlns:p14="http://schemas.microsoft.com/office/powerpoint/2010/main" val="52838429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pull dir="rd"/>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B13F9A"/>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DA366ED-CF8D-4B2F-8B68-073D7DB51FD2}"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342023400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4D80CDF-D4EF-41BB-956C-128EE0437CD5}" type="datetimeFigureOut">
              <a:rPr lang="ru-RU" smtClean="0">
                <a:solidFill>
                  <a:srgbClr val="B13F9A"/>
                </a:solidFill>
              </a:rPr>
              <a:pPr/>
              <a:t>27.08.2013</a:t>
            </a:fld>
            <a:endParaRPr lang="ru-RU">
              <a:solidFill>
                <a:srgbClr val="B13F9A"/>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B13F9A"/>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DA366ED-CF8D-4B2F-8B68-073D7DB51FD2}" type="slidenum">
              <a:rPr lang="ru-RU" smtClean="0">
                <a:solidFill>
                  <a:srgbClr val="B13F9A"/>
                </a:solidFill>
              </a:rPr>
              <a:pPr/>
              <a:t>‹#›</a:t>
            </a:fld>
            <a:endParaRPr lang="ru-RU">
              <a:solidFill>
                <a:srgbClr val="B13F9A"/>
              </a:solidFill>
            </a:endParaRPr>
          </a:p>
        </p:txBody>
      </p:sp>
    </p:spTree>
    <p:extLst>
      <p:ext uri="{BB962C8B-B14F-4D97-AF65-F5344CB8AC3E}">
        <p14:creationId xmlns:p14="http://schemas.microsoft.com/office/powerpoint/2010/main" val="379310947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solidFill>
                <a:srgbClr val="464653"/>
              </a:solidFill>
            </a:endParaRPr>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9B0651-EE4F-4900-A07F-96A6BFA9D0F0}" type="slidenum">
              <a:rPr lang="ru-RU" smtClean="0">
                <a:solidFill>
                  <a:srgbClr val="464653"/>
                </a:solidFill>
              </a:rPr>
              <a:pPr/>
              <a:t>‹#›</a:t>
            </a:fld>
            <a:endParaRPr lang="ru-RU">
              <a:solidFill>
                <a:srgbClr val="464653"/>
              </a:solidFill>
            </a:endParaRPr>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9217724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solidFill>
                <a:srgbClr val="464653"/>
              </a:solidFill>
            </a:endParaRPr>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9B0651-EE4F-4900-A07F-96A6BFA9D0F0}" type="slidenum">
              <a:rPr lang="ru-RU" smtClean="0">
                <a:solidFill>
                  <a:srgbClr val="464653"/>
                </a:solidFill>
              </a:rPr>
              <a:pPr/>
              <a:t>‹#›</a:t>
            </a:fld>
            <a:endParaRPr lang="ru-RU">
              <a:solidFill>
                <a:srgbClr val="464653"/>
              </a:solidFill>
            </a:endParaRPr>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324977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solidFill>
                <a:srgbClr val="464653"/>
              </a:solidFill>
            </a:endParaRPr>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9B0651-EE4F-4900-A07F-96A6BFA9D0F0}" type="slidenum">
              <a:rPr lang="ru-RU" smtClean="0">
                <a:solidFill>
                  <a:srgbClr val="464653"/>
                </a:solidFill>
              </a:rPr>
              <a:pPr/>
              <a:t>‹#›</a:t>
            </a:fld>
            <a:endParaRPr lang="ru-RU">
              <a:solidFill>
                <a:srgbClr val="464653"/>
              </a:solidFill>
            </a:endParaRPr>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234220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4C71EC6-210F-42DE-9C53-41977AD35B3D}" type="datetimeFigureOut">
              <a:rPr lang="ru-RU" smtClean="0">
                <a:solidFill>
                  <a:srgbClr val="464653"/>
                </a:solidFill>
              </a:rPr>
              <a:pPr/>
              <a:t>27.08.2013</a:t>
            </a:fld>
            <a:endParaRPr lang="ru-RU">
              <a:solidFill>
                <a:srgbClr val="464653"/>
              </a:solidFill>
            </a:endParaRPr>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solidFill>
                <a:srgbClr val="464653"/>
              </a:solidFill>
            </a:endParaRPr>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9B0651-EE4F-4900-A07F-96A6BFA9D0F0}" type="slidenum">
              <a:rPr lang="ru-RU" smtClean="0">
                <a:solidFill>
                  <a:srgbClr val="464653"/>
                </a:solidFill>
              </a:rPr>
              <a:pPr/>
              <a:t>‹#›</a:t>
            </a:fld>
            <a:endParaRPr lang="ru-RU">
              <a:solidFill>
                <a:srgbClr val="464653"/>
              </a:solidFill>
            </a:endParaRPr>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2274563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7418519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9538396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402003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solidFill>
                  <a:srgbClr val="04617B">
                    <a:shade val="90000"/>
                  </a:srgbClr>
                </a:solidFill>
              </a:rPr>
              <a:pPr/>
              <a:t>27.08.2013</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1216435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1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22313" y="1268760"/>
            <a:ext cx="7772400" cy="5328592"/>
          </a:xfrm>
        </p:spPr>
        <p:txBody>
          <a:bodyPr>
            <a:normAutofit/>
          </a:bodyPr>
          <a:lstStyle/>
          <a:p>
            <a:pPr algn="ctr"/>
            <a:r>
              <a:rPr lang="ru-RU" sz="3600" b="1" dirty="0">
                <a:solidFill>
                  <a:srgbClr val="C00000"/>
                </a:solidFill>
              </a:rPr>
              <a:t>Организация научной работы сотрудников кафедры  и </a:t>
            </a:r>
            <a:r>
              <a:rPr lang="ru-RU" sz="3600" b="1" dirty="0" smtClean="0">
                <a:solidFill>
                  <a:srgbClr val="C00000"/>
                </a:solidFill>
              </a:rPr>
              <a:t>НИРС</a:t>
            </a:r>
            <a:endParaRPr lang="ru-RU" sz="3600" b="1" dirty="0">
              <a:solidFill>
                <a:srgbClr val="C00000"/>
              </a:solidFill>
            </a:endParaRPr>
          </a:p>
          <a:p>
            <a:pPr algn="ctr"/>
            <a:endParaRPr lang="ru-RU" sz="3600" b="1" dirty="0" smtClean="0">
              <a:solidFill>
                <a:srgbClr val="C00000"/>
              </a:solidFill>
            </a:endParaRPr>
          </a:p>
          <a:p>
            <a:pPr algn="ctr"/>
            <a:endParaRPr lang="ru-RU" sz="3600" b="1" dirty="0">
              <a:solidFill>
                <a:srgbClr val="C00000"/>
              </a:solidFill>
            </a:endParaRPr>
          </a:p>
          <a:p>
            <a:pPr algn="ctr"/>
            <a:endParaRPr lang="ru-RU" sz="3600" b="1" dirty="0" smtClean="0">
              <a:solidFill>
                <a:srgbClr val="C00000"/>
              </a:solidFill>
            </a:endParaRPr>
          </a:p>
          <a:p>
            <a:pPr algn="ctr"/>
            <a:endParaRPr lang="ru-RU" sz="3600" b="1" dirty="0">
              <a:solidFill>
                <a:srgbClr val="C00000"/>
              </a:solidFill>
            </a:endParaRPr>
          </a:p>
          <a:p>
            <a:pPr algn="r"/>
            <a:r>
              <a:rPr lang="ru-RU" sz="2400" b="1" dirty="0" smtClean="0">
                <a:solidFill>
                  <a:schemeClr val="tx1"/>
                </a:solidFill>
              </a:rPr>
              <a:t>Ералиева </a:t>
            </a:r>
            <a:r>
              <a:rPr lang="ru-RU" sz="2400" b="1" dirty="0" err="1" smtClean="0">
                <a:solidFill>
                  <a:schemeClr val="tx1"/>
                </a:solidFill>
              </a:rPr>
              <a:t>Ляззат</a:t>
            </a:r>
            <a:r>
              <a:rPr lang="ru-RU" sz="2400" b="1" dirty="0" smtClean="0">
                <a:solidFill>
                  <a:schemeClr val="tx1"/>
                </a:solidFill>
              </a:rPr>
              <a:t> </a:t>
            </a:r>
            <a:r>
              <a:rPr lang="ru-RU" sz="2400" b="1" dirty="0" err="1" smtClean="0">
                <a:solidFill>
                  <a:schemeClr val="tx1"/>
                </a:solidFill>
              </a:rPr>
              <a:t>Тасбулатовна</a:t>
            </a:r>
            <a:endParaRPr lang="ru-RU" sz="2400" b="1" dirty="0" smtClean="0">
              <a:solidFill>
                <a:schemeClr val="tx1"/>
              </a:solidFill>
            </a:endParaRPr>
          </a:p>
          <a:p>
            <a:pPr algn="r"/>
            <a:r>
              <a:rPr lang="ru-RU" sz="2000" b="1" dirty="0" smtClean="0">
                <a:solidFill>
                  <a:schemeClr val="tx1"/>
                </a:solidFill>
              </a:rPr>
              <a:t>Директор НИИ ФПМ им. </a:t>
            </a:r>
            <a:r>
              <a:rPr lang="ru-RU" sz="2000" b="1" dirty="0" err="1" smtClean="0">
                <a:solidFill>
                  <a:schemeClr val="tx1"/>
                </a:solidFill>
              </a:rPr>
              <a:t>Б.Атчабарова</a:t>
            </a:r>
            <a:endParaRPr lang="ru-RU" sz="20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2984"/>
            <a:ext cx="8715404" cy="3643338"/>
          </a:xfrm>
        </p:spPr>
        <p:txBody>
          <a:bodyPr>
            <a:normAutofit fontScale="90000"/>
          </a:bodyPr>
          <a:lstStyle/>
          <a:p>
            <a:pPr algn="ctr"/>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600" b="1" dirty="0" smtClean="0">
                <a:solidFill>
                  <a:srgbClr val="C00000"/>
                </a:solidFill>
                <a:latin typeface="Times New Roman" pitchFamily="18" charset="0"/>
                <a:cs typeface="Times New Roman" pitchFamily="18" charset="0"/>
              </a:rPr>
              <a:t>ИНСТРУКЦИЯ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И ФОРМЫ ДОКУМЕНТОВ ДЛЯ ОБРАЩЕНИЯ В ЛЭК </a:t>
            </a:r>
            <a:r>
              <a:rPr lang="en-US" sz="3600" b="1" dirty="0" smtClean="0">
                <a:solidFill>
                  <a:srgbClr val="C00000"/>
                </a:solidFill>
                <a:latin typeface="Times New Roman" pitchFamily="18" charset="0"/>
                <a:cs typeface="Times New Roman" pitchFamily="18" charset="0"/>
              </a:rPr>
              <a:t/>
            </a:r>
            <a:br>
              <a:rPr lang="en-US" sz="3600" b="1" dirty="0" smtClean="0">
                <a:solidFill>
                  <a:srgbClr val="C00000"/>
                </a:solidFill>
                <a:latin typeface="Times New Roman" pitchFamily="18" charset="0"/>
                <a:cs typeface="Times New Roman" pitchFamily="18" charset="0"/>
              </a:rPr>
            </a:br>
            <a:r>
              <a:rPr lang="ru-RU" sz="3600" dirty="0" err="1" smtClean="0">
                <a:solidFill>
                  <a:srgbClr val="C00000"/>
                </a:solidFill>
                <a:latin typeface="Times New Roman" pitchFamily="18" charset="0"/>
                <a:cs typeface="Times New Roman" pitchFamily="18" charset="0"/>
              </a:rPr>
              <a:t>КазНМУ</a:t>
            </a:r>
            <a:r>
              <a:rPr lang="ru-RU" sz="3600" dirty="0" smtClean="0">
                <a:solidFill>
                  <a:srgbClr val="C00000"/>
                </a:solidFill>
                <a:latin typeface="Times New Roman" pitchFamily="18" charset="0"/>
                <a:cs typeface="Times New Roman" pitchFamily="18" charset="0"/>
              </a:rPr>
              <a:t>  им. С.Д. </a:t>
            </a:r>
            <a:r>
              <a:rPr lang="ru-RU" sz="3600" dirty="0" err="1" smtClean="0">
                <a:solidFill>
                  <a:srgbClr val="C00000"/>
                </a:solidFill>
                <a:latin typeface="Times New Roman" pitchFamily="18" charset="0"/>
                <a:cs typeface="Times New Roman" pitchFamily="18" charset="0"/>
              </a:rPr>
              <a:t>Асфендиярова</a:t>
            </a:r>
            <a:r>
              <a:rPr lang="ru-RU" sz="3600" dirty="0" smtClean="0">
                <a:solidFill>
                  <a:srgbClr val="C00000"/>
                </a:solidFill>
                <a:latin typeface="Times New Roman" pitchFamily="18" charset="0"/>
                <a:cs typeface="Times New Roman" pitchFamily="18" charset="0"/>
              </a:rPr>
              <a:t/>
            </a:r>
            <a:br>
              <a:rPr lang="ru-RU" sz="3600" dirty="0" smtClean="0">
                <a:solidFill>
                  <a:srgbClr val="C00000"/>
                </a:solidFill>
                <a:latin typeface="Times New Roman" pitchFamily="18" charset="0"/>
                <a:cs typeface="Times New Roman" pitchFamily="18" charset="0"/>
              </a:rPr>
            </a:br>
            <a:r>
              <a:rPr lang="en-US" sz="3600" dirty="0" smtClean="0">
                <a:solidFill>
                  <a:srgbClr val="C00000"/>
                </a:solidFill>
                <a:latin typeface="Times New Roman" pitchFamily="18" charset="0"/>
                <a:cs typeface="Times New Roman" pitchFamily="18" charset="0"/>
              </a:rPr>
              <a:t/>
            </a:r>
            <a:br>
              <a:rPr lang="en-US" sz="3600" dirty="0" smtClean="0">
                <a:solidFill>
                  <a:srgbClr val="C00000"/>
                </a:solidFill>
                <a:latin typeface="Times New Roman" pitchFamily="18" charset="0"/>
                <a:cs typeface="Times New Roman" pitchFamily="18" charset="0"/>
              </a:rPr>
            </a:br>
            <a:endParaRPr lang="ru-RU" sz="3600" b="1" dirty="0">
              <a:solidFill>
                <a:srgbClr val="C00000"/>
              </a:solidFill>
              <a:latin typeface="Times New Roman" pitchFamily="18" charset="0"/>
              <a:cs typeface="Times New Roman" pitchFamily="18" charset="0"/>
            </a:endParaRPr>
          </a:p>
        </p:txBody>
      </p:sp>
      <p:sp>
        <p:nvSpPr>
          <p:cNvPr id="4" name="Заголовок 1"/>
          <p:cNvSpPr txBox="1">
            <a:spLocks/>
          </p:cNvSpPr>
          <p:nvPr/>
        </p:nvSpPr>
        <p:spPr>
          <a:xfrm>
            <a:off x="571472" y="4714884"/>
            <a:ext cx="8229600" cy="1143000"/>
          </a:xfrm>
          <a:prstGeom prst="rect">
            <a:avLst/>
          </a:prstGeom>
        </p:spPr>
        <p:txBody>
          <a:bodyPr vert="horz" lIns="0" rIns="0" bIns="0" anchor="b">
            <a:normAutofit fontScale="97500"/>
          </a:bodyPr>
          <a:lstStyle/>
          <a:p>
            <a:pPr algn="ctr">
              <a:spcBef>
                <a:spcPct val="0"/>
              </a:spcBef>
              <a:defRPr/>
            </a:pPr>
            <a:r>
              <a:rPr lang="ru-RU" sz="2700" dirty="0" smtClean="0">
                <a:solidFill>
                  <a:srgbClr val="04617B"/>
                </a:solidFill>
                <a:latin typeface="Times New Roman" pitchFamily="18" charset="0"/>
                <a:cs typeface="Times New Roman" pitchFamily="18" charset="0"/>
              </a:rPr>
              <a:t/>
            </a:r>
            <a:br>
              <a:rPr lang="ru-RU" sz="2700" dirty="0" smtClean="0">
                <a:solidFill>
                  <a:srgbClr val="04617B"/>
                </a:solidFill>
                <a:latin typeface="Times New Roman" pitchFamily="18" charset="0"/>
                <a:cs typeface="Times New Roman" pitchFamily="18" charset="0"/>
              </a:rPr>
            </a:br>
            <a:endParaRPr lang="ru-RU" sz="2700" dirty="0">
              <a:solidFill>
                <a:srgbClr val="04617B"/>
              </a:solidFill>
              <a:latin typeface="Times New Roman" pitchFamily="18" charset="0"/>
              <a:cs typeface="Times New Roman" pitchFamily="18" charset="0"/>
            </a:endParaRPr>
          </a:p>
        </p:txBody>
      </p:sp>
    </p:spTree>
    <p:extLst>
      <p:ext uri="{BB962C8B-B14F-4D97-AF65-F5344CB8AC3E}">
        <p14:creationId xmlns:p14="http://schemas.microsoft.com/office/powerpoint/2010/main" val="3076292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642918"/>
            <a:ext cx="7901014" cy="714380"/>
          </a:xfrm>
        </p:spPr>
        <p:txBody>
          <a:bodyPr>
            <a:normAutofit fontScale="90000"/>
          </a:bodyPr>
          <a:lstStyle/>
          <a:p>
            <a:pPr algn="ctr"/>
            <a:r>
              <a:rPr lang="ru-RU" sz="3200" b="1" dirty="0" smtClean="0">
                <a:solidFill>
                  <a:srgbClr val="C00000"/>
                </a:solidFill>
                <a:latin typeface="Times New Roman" pitchFamily="18" charset="0"/>
                <a:cs typeface="Times New Roman" pitchFamily="18" charset="0"/>
              </a:rPr>
              <a:t>Цель  и задачи Локальной Этической Комиссии (ЛЭК)</a:t>
            </a: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755576" y="1412776"/>
            <a:ext cx="7972452" cy="5286412"/>
          </a:xfrm>
        </p:spPr>
        <p:txBody>
          <a:bodyPr>
            <a:normAutofit fontScale="25000" lnSpcReduction="20000"/>
          </a:bodyPr>
          <a:lstStyle/>
          <a:p>
            <a:pPr algn="just">
              <a:buNone/>
            </a:pPr>
            <a:r>
              <a:rPr lang="ru-RU" sz="9600" b="1" dirty="0" smtClean="0">
                <a:latin typeface="Times New Roman" pitchFamily="18" charset="0"/>
                <a:cs typeface="Times New Roman" pitchFamily="18" charset="0"/>
              </a:rPr>
              <a:t>Цель:</a:t>
            </a:r>
            <a:r>
              <a:rPr lang="ru-RU" sz="9600" dirty="0" smtClean="0">
                <a:latin typeface="Times New Roman" pitchFamily="18" charset="0"/>
                <a:cs typeface="Times New Roman" pitchFamily="18" charset="0"/>
              </a:rPr>
              <a:t> защита здоровья и благополучия лиц, участвующих в биомедицинских исследованиях, соблюдения их основных прав и создание гарантии безопасности.</a:t>
            </a:r>
          </a:p>
          <a:p>
            <a:pPr lvl="0" algn="just">
              <a:buClr>
                <a:srgbClr val="0BD0D9"/>
              </a:buClr>
              <a:buNone/>
            </a:pPr>
            <a:endParaRPr lang="ru-RU" sz="9600" b="1" dirty="0" smtClean="0">
              <a:solidFill>
                <a:prstClr val="black"/>
              </a:solidFill>
              <a:latin typeface="Times New Roman" pitchFamily="18" charset="0"/>
              <a:cs typeface="Times New Roman" pitchFamily="18" charset="0"/>
            </a:endParaRPr>
          </a:p>
          <a:p>
            <a:pPr lvl="0" algn="just">
              <a:buClr>
                <a:srgbClr val="0BD0D9"/>
              </a:buClr>
              <a:buNone/>
            </a:pPr>
            <a:r>
              <a:rPr lang="ru-RU" sz="9600" b="1" dirty="0" smtClean="0">
                <a:solidFill>
                  <a:prstClr val="black"/>
                </a:solidFill>
                <a:latin typeface="Times New Roman" pitchFamily="18" charset="0"/>
                <a:cs typeface="Times New Roman" pitchFamily="18" charset="0"/>
              </a:rPr>
              <a:t>Локальная </a:t>
            </a:r>
            <a:r>
              <a:rPr lang="ru-RU" sz="9600" b="1" dirty="0">
                <a:solidFill>
                  <a:prstClr val="black"/>
                </a:solidFill>
                <a:latin typeface="Times New Roman" pitchFamily="18" charset="0"/>
                <a:cs typeface="Times New Roman" pitchFamily="18" charset="0"/>
              </a:rPr>
              <a:t>этическая комиссия </a:t>
            </a:r>
            <a:r>
              <a:rPr lang="ru-RU" sz="9600" b="1" dirty="0" err="1">
                <a:solidFill>
                  <a:prstClr val="black"/>
                </a:solidFill>
                <a:latin typeface="Times New Roman" pitchFamily="18" charset="0"/>
                <a:cs typeface="Times New Roman" pitchFamily="18" charset="0"/>
              </a:rPr>
              <a:t>КазНМУ</a:t>
            </a:r>
            <a:r>
              <a:rPr lang="ru-RU" sz="9600" b="1" dirty="0">
                <a:solidFill>
                  <a:prstClr val="black"/>
                </a:solidFill>
                <a:latin typeface="Times New Roman" pitchFamily="18" charset="0"/>
                <a:cs typeface="Times New Roman" pitchFamily="18" charset="0"/>
              </a:rPr>
              <a:t> им. С.Д. </a:t>
            </a:r>
            <a:r>
              <a:rPr lang="ru-RU" sz="9600" b="1" dirty="0" err="1">
                <a:solidFill>
                  <a:prstClr val="black"/>
                </a:solidFill>
                <a:latin typeface="Times New Roman" pitchFamily="18" charset="0"/>
                <a:cs typeface="Times New Roman" pitchFamily="18" charset="0"/>
              </a:rPr>
              <a:t>Асфендиярова</a:t>
            </a:r>
            <a:r>
              <a:rPr lang="ru-RU" sz="9600" b="1" dirty="0">
                <a:solidFill>
                  <a:prstClr val="black"/>
                </a:solidFill>
                <a:latin typeface="Times New Roman" pitchFamily="18" charset="0"/>
                <a:cs typeface="Times New Roman" pitchFamily="18" charset="0"/>
              </a:rPr>
              <a:t> проводит </a:t>
            </a:r>
            <a:r>
              <a:rPr lang="ru-RU" sz="9600" dirty="0">
                <a:solidFill>
                  <a:prstClr val="black"/>
                </a:solidFill>
                <a:latin typeface="Times New Roman" pitchFamily="18" charset="0"/>
                <a:cs typeface="Times New Roman" pitchFamily="18" charset="0"/>
              </a:rPr>
              <a:t>экспертизу научно-исследовательских проектов в соответствии с международными требованиями защиты человека субъекта исследования. </a:t>
            </a:r>
          </a:p>
          <a:p>
            <a:pPr lvl="0" algn="just">
              <a:buClr>
                <a:srgbClr val="0BD0D9"/>
              </a:buClr>
              <a:buNone/>
            </a:pPr>
            <a:r>
              <a:rPr lang="ru-RU" sz="9600" dirty="0">
                <a:solidFill>
                  <a:prstClr val="black"/>
                </a:solidFill>
                <a:latin typeface="Times New Roman" pitchFamily="18" charset="0"/>
                <a:cs typeface="Times New Roman" pitchFamily="18" charset="0"/>
              </a:rPr>
              <a:t>    </a:t>
            </a:r>
            <a:r>
              <a:rPr lang="ru-RU" sz="9600" b="1" dirty="0">
                <a:solidFill>
                  <a:prstClr val="black"/>
                </a:solidFill>
                <a:latin typeface="Times New Roman" pitchFamily="18" charset="0"/>
                <a:cs typeface="Times New Roman" pitchFamily="18" charset="0"/>
              </a:rPr>
              <a:t>Особенность ЛЭК </a:t>
            </a:r>
            <a:r>
              <a:rPr lang="ru-RU" sz="9600" b="1" dirty="0" err="1">
                <a:solidFill>
                  <a:prstClr val="black"/>
                </a:solidFill>
                <a:latin typeface="Times New Roman" pitchFamily="18" charset="0"/>
                <a:cs typeface="Times New Roman" pitchFamily="18" charset="0"/>
              </a:rPr>
              <a:t>КазНМУ</a:t>
            </a:r>
            <a:r>
              <a:rPr lang="ru-RU" sz="9600" b="1" dirty="0">
                <a:solidFill>
                  <a:prstClr val="black"/>
                </a:solidFill>
                <a:latin typeface="Times New Roman" pitchFamily="18" charset="0"/>
                <a:cs typeface="Times New Roman" pitchFamily="18" charset="0"/>
              </a:rPr>
              <a:t> </a:t>
            </a:r>
            <a:r>
              <a:rPr lang="ru-RU" sz="9600" dirty="0">
                <a:solidFill>
                  <a:prstClr val="black"/>
                </a:solidFill>
                <a:latin typeface="Times New Roman" pitchFamily="18" charset="0"/>
                <a:cs typeface="Times New Roman" pitchFamily="18" charset="0"/>
              </a:rPr>
              <a:t>заключается в том, что она зарегистрирована в Департаменте по защите человека субъекта исследований  США	 и имеет доступ к «Общей федеральной гарантии» (</a:t>
            </a:r>
            <a:r>
              <a:rPr lang="en-US" sz="9600" dirty="0">
                <a:solidFill>
                  <a:prstClr val="black"/>
                </a:solidFill>
                <a:latin typeface="Times New Roman" pitchFamily="18" charset="0"/>
                <a:cs typeface="Times New Roman" pitchFamily="18" charset="0"/>
              </a:rPr>
              <a:t>FWA</a:t>
            </a:r>
            <a:r>
              <a:rPr lang="ru-RU" sz="9600" dirty="0">
                <a:solidFill>
                  <a:prstClr val="black"/>
                </a:solidFill>
                <a:latin typeface="Times New Roman" pitchFamily="18" charset="0"/>
                <a:cs typeface="Times New Roman" pitchFamily="18" charset="0"/>
              </a:rPr>
              <a:t>), что означает  </a:t>
            </a:r>
            <a:r>
              <a:rPr lang="ru-RU" sz="9600" b="1" dirty="0">
                <a:solidFill>
                  <a:prstClr val="black"/>
                </a:solidFill>
                <a:latin typeface="Times New Roman" pitchFamily="18" charset="0"/>
                <a:cs typeface="Times New Roman" pitchFamily="18" charset="0"/>
              </a:rPr>
              <a:t>обеспечение гарантии этичности </a:t>
            </a:r>
            <a:r>
              <a:rPr lang="ru-RU" sz="9600" dirty="0">
                <a:solidFill>
                  <a:prstClr val="black"/>
                </a:solidFill>
                <a:latin typeface="Times New Roman" pitchFamily="18" charset="0"/>
                <a:cs typeface="Times New Roman" pitchFamily="18" charset="0"/>
              </a:rPr>
              <a:t>исследования и его максимальной безопасности для участников и признание заключений ЛЭК </a:t>
            </a:r>
            <a:r>
              <a:rPr lang="ru-RU" sz="9600" dirty="0" err="1">
                <a:solidFill>
                  <a:prstClr val="black"/>
                </a:solidFill>
                <a:latin typeface="Times New Roman" pitchFamily="18" charset="0"/>
                <a:cs typeface="Times New Roman" pitchFamily="18" charset="0"/>
              </a:rPr>
              <a:t>КазНМУ</a:t>
            </a:r>
            <a:r>
              <a:rPr lang="ru-RU" sz="9600" dirty="0">
                <a:solidFill>
                  <a:prstClr val="black"/>
                </a:solidFill>
                <a:latin typeface="Times New Roman" pitchFamily="18" charset="0"/>
                <a:cs typeface="Times New Roman" pitchFamily="18" charset="0"/>
              </a:rPr>
              <a:t> </a:t>
            </a:r>
            <a:r>
              <a:rPr lang="ru-RU" sz="9600" b="1" dirty="0">
                <a:solidFill>
                  <a:prstClr val="black"/>
                </a:solidFill>
                <a:latin typeface="Times New Roman" pitchFamily="18" charset="0"/>
                <a:cs typeface="Times New Roman" pitchFamily="18" charset="0"/>
              </a:rPr>
              <a:t>на международном уровне</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326719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32656"/>
            <a:ext cx="8186766" cy="936104"/>
          </a:xfrm>
        </p:spPr>
        <p:txBody>
          <a:bodyPr>
            <a:noAutofit/>
          </a:bodyPr>
          <a:lstStyle/>
          <a:p>
            <a:pPr algn="ct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b="1" dirty="0" smtClean="0">
                <a:solidFill>
                  <a:srgbClr val="C00000"/>
                </a:solidFill>
                <a:latin typeface="Times New Roman" pitchFamily="18" charset="0"/>
                <a:cs typeface="Times New Roman" pitchFamily="18" charset="0"/>
              </a:rPr>
              <a:t>Требования ЛЭК:</a:t>
            </a:r>
            <a:endParaRPr lang="ru-RU" sz="32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71472" y="1785926"/>
            <a:ext cx="8115328" cy="4000528"/>
          </a:xfrm>
        </p:spPr>
        <p:txBody>
          <a:bodyPr>
            <a:noAutofit/>
          </a:bodyPr>
          <a:lstStyle/>
          <a:p>
            <a:pPr lvl="0" algn="just"/>
            <a:r>
              <a:rPr lang="ru-RU" sz="2800" dirty="0" smtClean="0">
                <a:latin typeface="Times New Roman" pitchFamily="18" charset="0"/>
                <a:cs typeface="Times New Roman" pitchFamily="18" charset="0"/>
              </a:rPr>
              <a:t>Заключение этической экспертизы ЛЭК необходимо получить до начала исследования.</a:t>
            </a:r>
          </a:p>
          <a:p>
            <a:pPr lvl="0" algn="just"/>
            <a:r>
              <a:rPr lang="ru-RU" sz="2800" dirty="0" smtClean="0">
                <a:latin typeface="Times New Roman" pitchFamily="18" charset="0"/>
                <a:cs typeface="Times New Roman" pitchFamily="18" charset="0"/>
              </a:rPr>
              <a:t>Начинать исследования можно только в случае его одобрения ЛЭК.</a:t>
            </a:r>
          </a:p>
          <a:p>
            <a:pPr lvl="0" algn="just"/>
            <a:r>
              <a:rPr lang="ru-RU" sz="2800" dirty="0" smtClean="0">
                <a:latin typeface="Times New Roman" pitchFamily="18" charset="0"/>
                <a:cs typeface="Times New Roman" pitchFamily="18" charset="0"/>
              </a:rPr>
              <a:t>Информированное согласие должно быть получено и подписано до момента включения человека в исследование.</a:t>
            </a:r>
          </a:p>
          <a:p>
            <a:pPr lvl="0" algn="just"/>
            <a:r>
              <a:rPr lang="ru-RU" sz="2800" dirty="0" smtClean="0">
                <a:latin typeface="Times New Roman" pitchFamily="18" charset="0"/>
                <a:cs typeface="Times New Roman" pitchFamily="18" charset="0"/>
              </a:rPr>
              <a:t>В протокол нельзя вносить изменения без их предварительного рассмотрения и одобрения в ЛЭК.</a:t>
            </a:r>
          </a:p>
          <a:p>
            <a:pPr marL="0" indent="0" algn="just">
              <a:buNone/>
            </a:pPr>
            <a:endParaRPr lang="ru-RU" sz="2800" dirty="0"/>
          </a:p>
        </p:txBody>
      </p:sp>
    </p:spTree>
    <p:extLst>
      <p:ext uri="{BB962C8B-B14F-4D97-AF65-F5344CB8AC3E}">
        <p14:creationId xmlns:p14="http://schemas.microsoft.com/office/powerpoint/2010/main" val="3684914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48680"/>
            <a:ext cx="7972452" cy="928694"/>
          </a:xfrm>
        </p:spPr>
        <p:txBody>
          <a:bodyPr>
            <a:normAutofit fontScale="90000"/>
          </a:bodyPr>
          <a:lstStyle/>
          <a:p>
            <a:pPr algn="ctr"/>
            <a:r>
              <a:rPr lang="ru-RU" sz="3600" b="1" dirty="0" smtClean="0">
                <a:solidFill>
                  <a:srgbClr val="C00000"/>
                </a:solidFill>
                <a:latin typeface="Times New Roman" pitchFamily="18" charset="0"/>
                <a:cs typeface="Times New Roman" pitchFamily="18" charset="0"/>
              </a:rPr>
              <a:t>Какие документы подавать в ЛЭК:</a:t>
            </a:r>
            <a:br>
              <a:rPr lang="ru-RU" sz="3600" b="1" dirty="0" smtClean="0">
                <a:solidFill>
                  <a:srgbClr val="C00000"/>
                </a:solidFill>
                <a:latin typeface="Times New Roman" pitchFamily="18" charset="0"/>
                <a:cs typeface="Times New Roman" pitchFamily="18" charset="0"/>
              </a:rPr>
            </a:b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71472" y="1268760"/>
            <a:ext cx="8115328" cy="5472608"/>
          </a:xfrm>
        </p:spPr>
        <p:txBody>
          <a:bodyPr>
            <a:normAutofit fontScale="85000" lnSpcReduction="20000"/>
          </a:bodyPr>
          <a:lstStyle/>
          <a:p>
            <a:pPr lvl="0" algn="just"/>
            <a:r>
              <a:rPr lang="ru-RU" sz="3000" dirty="0" smtClean="0">
                <a:latin typeface="Times New Roman" pitchFamily="18" charset="0"/>
                <a:cs typeface="Times New Roman" pitchFamily="18" charset="0"/>
              </a:rPr>
              <a:t>Заявление на имя председателя ЛЭК;</a:t>
            </a:r>
          </a:p>
          <a:p>
            <a:pPr lvl="0" algn="just"/>
            <a:endParaRPr lang="ru-RU" sz="3000" dirty="0" smtClean="0">
              <a:latin typeface="Times New Roman" pitchFamily="18" charset="0"/>
              <a:cs typeface="Times New Roman" pitchFamily="18" charset="0"/>
            </a:endParaRPr>
          </a:p>
          <a:p>
            <a:pPr lvl="0" algn="just"/>
            <a:r>
              <a:rPr lang="ru-RU" sz="3000" dirty="0" smtClean="0">
                <a:latin typeface="Times New Roman" pitchFamily="18" charset="0"/>
                <a:cs typeface="Times New Roman" pitchFamily="18" charset="0"/>
              </a:rPr>
              <a:t>Заполненная форма заявки и протокола исследования на экспертизу ЛЭК;</a:t>
            </a:r>
          </a:p>
          <a:p>
            <a:pPr lvl="0" algn="just"/>
            <a:endParaRPr lang="ru-RU" sz="3000" dirty="0" smtClean="0">
              <a:latin typeface="Times New Roman" pitchFamily="18" charset="0"/>
              <a:cs typeface="Times New Roman" pitchFamily="18" charset="0"/>
            </a:endParaRPr>
          </a:p>
          <a:p>
            <a:pPr lvl="0" algn="just"/>
            <a:r>
              <a:rPr lang="ru-RU" sz="3000" dirty="0" smtClean="0">
                <a:latin typeface="Times New Roman" pitchFamily="18" charset="0"/>
                <a:cs typeface="Times New Roman" pitchFamily="18" charset="0"/>
              </a:rPr>
              <a:t>Форма информированного согласия</a:t>
            </a:r>
          </a:p>
          <a:p>
            <a:pPr lvl="0" algn="just"/>
            <a:r>
              <a:rPr lang="ru-RU" sz="3000" dirty="0" smtClean="0">
                <a:latin typeface="Times New Roman" pitchFamily="18" charset="0"/>
                <a:cs typeface="Times New Roman" pitchFamily="18" charset="0"/>
              </a:rPr>
              <a:t>Другие документы.</a:t>
            </a:r>
          </a:p>
          <a:p>
            <a:pPr marL="0" lvl="0" indent="0" algn="just">
              <a:buNone/>
            </a:pPr>
            <a:endParaRPr lang="ru-RU" sz="3000" dirty="0" smtClean="0">
              <a:latin typeface="Times New Roman" pitchFamily="18" charset="0"/>
              <a:cs typeface="Times New Roman" pitchFamily="18" charset="0"/>
            </a:endParaRPr>
          </a:p>
          <a:p>
            <a:pPr lvl="0" algn="just"/>
            <a:r>
              <a:rPr lang="ru-RU" sz="3000" b="1" dirty="0" smtClean="0">
                <a:solidFill>
                  <a:srgbClr val="C00000"/>
                </a:solidFill>
                <a:latin typeface="Times New Roman" pitchFamily="18" charset="0"/>
                <a:cs typeface="Times New Roman" pitchFamily="18" charset="0"/>
              </a:rPr>
              <a:t>Формы </a:t>
            </a:r>
            <a:r>
              <a:rPr lang="ru-RU" sz="3000" b="1" dirty="0">
                <a:solidFill>
                  <a:srgbClr val="C00000"/>
                </a:solidFill>
                <a:latin typeface="Times New Roman" pitchFamily="18" charset="0"/>
                <a:cs typeface="Times New Roman" pitchFamily="18" charset="0"/>
              </a:rPr>
              <a:t>для обращения в </a:t>
            </a:r>
            <a:r>
              <a:rPr lang="ru-RU" sz="3000" b="1" dirty="0" smtClean="0">
                <a:solidFill>
                  <a:srgbClr val="C00000"/>
                </a:solidFill>
                <a:latin typeface="Times New Roman" pitchFamily="18" charset="0"/>
                <a:cs typeface="Times New Roman" pitchFamily="18" charset="0"/>
              </a:rPr>
              <a:t>ЛЭК </a:t>
            </a:r>
            <a:r>
              <a:rPr lang="en-US" sz="3000" b="1" dirty="0" smtClean="0">
                <a:latin typeface="Times New Roman" pitchFamily="18" charset="0"/>
                <a:cs typeface="Times New Roman" pitchFamily="18" charset="0"/>
              </a:rPr>
              <a:t>(</a:t>
            </a:r>
            <a:r>
              <a:rPr lang="ru-RU" sz="3000" dirty="0" smtClean="0">
                <a:latin typeface="Times New Roman" pitchFamily="18" charset="0"/>
                <a:cs typeface="Times New Roman" pitchFamily="18" charset="0"/>
              </a:rPr>
              <a:t>Скачать </a:t>
            </a:r>
            <a:r>
              <a:rPr lang="ru-RU" sz="3000" dirty="0">
                <a:latin typeface="Times New Roman" pitchFamily="18" charset="0"/>
                <a:cs typeface="Times New Roman" pitchFamily="18" charset="0"/>
              </a:rPr>
              <a:t>с веб-страницы </a:t>
            </a:r>
            <a:r>
              <a:rPr lang="ru-RU" sz="3000" dirty="0" err="1">
                <a:latin typeface="Times New Roman" pitchFamily="18" charset="0"/>
                <a:cs typeface="Times New Roman" pitchFamily="18" charset="0"/>
              </a:rPr>
              <a:t>КазНМУ</a:t>
            </a:r>
            <a:r>
              <a:rPr lang="ru-RU" sz="3000" dirty="0">
                <a:latin typeface="Times New Roman" pitchFamily="18" charset="0"/>
                <a:cs typeface="Times New Roman" pitchFamily="18" charset="0"/>
              </a:rPr>
              <a:t> по адресу: </a:t>
            </a:r>
            <a:r>
              <a:rPr lang="en-US" sz="3000" dirty="0" smtClean="0">
                <a:latin typeface="Times New Roman" pitchFamily="18" charset="0"/>
                <a:cs typeface="Times New Roman" pitchFamily="18" charset="0"/>
              </a:rPr>
              <a:t>www. kaznmu.kz </a:t>
            </a:r>
            <a:r>
              <a:rPr lang="ru-RU" sz="3000" dirty="0" smtClean="0">
                <a:latin typeface="Times New Roman" pitchFamily="18" charset="0"/>
                <a:cs typeface="Times New Roman" pitchFamily="18" charset="0"/>
              </a:rPr>
              <a:t>под </a:t>
            </a:r>
            <a:r>
              <a:rPr lang="ru-RU" sz="3000" dirty="0">
                <a:latin typeface="Times New Roman" pitchFamily="18" charset="0"/>
                <a:cs typeface="Times New Roman" pitchFamily="18" charset="0"/>
              </a:rPr>
              <a:t>заголовком «Локальный комитет по этике», под подзаголовком «Новости и объявления» найти «Образцы документов для подачи в этический </a:t>
            </a:r>
            <a:r>
              <a:rPr lang="ru-RU" sz="3000" dirty="0" smtClean="0">
                <a:latin typeface="Times New Roman" pitchFamily="18" charset="0"/>
                <a:cs typeface="Times New Roman" pitchFamily="18" charset="0"/>
              </a:rPr>
              <a:t>комитет»</a:t>
            </a:r>
            <a:r>
              <a:rPr lang="en-US" sz="3000" b="1" dirty="0" smtClean="0">
                <a:latin typeface="Times New Roman" pitchFamily="18" charset="0"/>
                <a:cs typeface="Times New Roman" pitchFamily="18" charset="0"/>
              </a:rPr>
              <a:t>)</a:t>
            </a:r>
            <a:r>
              <a:rPr lang="ru-RU" sz="3000" b="1" dirty="0" smtClean="0">
                <a:solidFill>
                  <a:srgbClr val="C00000"/>
                </a:solidFill>
                <a:latin typeface="Times New Roman" pitchFamily="18" charset="0"/>
                <a:cs typeface="Times New Roman" pitchFamily="18" charset="0"/>
              </a:rPr>
              <a:t> </a:t>
            </a:r>
            <a:r>
              <a:rPr lang="ru-RU" sz="3000" b="1" dirty="0">
                <a:solidFill>
                  <a:srgbClr val="C00000"/>
                </a:solidFill>
                <a:latin typeface="Times New Roman" pitchFamily="18" charset="0"/>
                <a:cs typeface="Times New Roman" pitchFamily="18" charset="0"/>
              </a:rPr>
              <a:t/>
            </a:r>
            <a:br>
              <a:rPr lang="ru-RU" sz="3000" b="1" dirty="0">
                <a:solidFill>
                  <a:srgbClr val="C00000"/>
                </a:solidFill>
                <a:latin typeface="Times New Roman" pitchFamily="18" charset="0"/>
                <a:cs typeface="Times New Roman" pitchFamily="18" charset="0"/>
              </a:rPr>
            </a:br>
            <a:endParaRPr lang="ru-RU" sz="3000" dirty="0" smtClean="0">
              <a:latin typeface="Times New Roman" pitchFamily="18" charset="0"/>
              <a:cs typeface="Times New Roman" pitchFamily="18" charset="0"/>
            </a:endParaRPr>
          </a:p>
          <a:p>
            <a:pPr algn="just">
              <a:buNone/>
            </a:pPr>
            <a:endParaRPr lang="ru-RU" sz="2800" dirty="0"/>
          </a:p>
        </p:txBody>
      </p:sp>
    </p:spTree>
    <p:extLst>
      <p:ext uri="{BB962C8B-B14F-4D97-AF65-F5344CB8AC3E}">
        <p14:creationId xmlns:p14="http://schemas.microsoft.com/office/powerpoint/2010/main" val="3815928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C00000"/>
                </a:solidFill>
                <a:latin typeface="Times New Roman" pitchFamily="18" charset="0"/>
                <a:cs typeface="Times New Roman" pitchFamily="18" charset="0"/>
              </a:rPr>
              <a:t>Когда и где заседает ЛЭК? </a:t>
            </a:r>
            <a:r>
              <a:rPr lang="ru-RU" sz="3200" dirty="0" smtClean="0">
                <a:solidFill>
                  <a:srgbClr val="C00000"/>
                </a:solidFill>
                <a:latin typeface="Times New Roman" pitchFamily="18" charset="0"/>
                <a:cs typeface="Times New Roman" pitchFamily="18" charset="0"/>
              </a:rPr>
              <a:t/>
            </a:r>
            <a:br>
              <a:rPr lang="ru-RU" sz="3200" dirty="0" smtClean="0">
                <a:solidFill>
                  <a:srgbClr val="C00000"/>
                </a:solidFill>
                <a:latin typeface="Times New Roman" pitchFamily="18" charset="0"/>
                <a:cs typeface="Times New Roman" pitchFamily="18" charset="0"/>
              </a:rPr>
            </a:b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484784"/>
            <a:ext cx="8186766" cy="5256584"/>
          </a:xfrm>
        </p:spPr>
        <p:txBody>
          <a:bodyPr>
            <a:normAutofit fontScale="77500" lnSpcReduction="20000"/>
          </a:bodyPr>
          <a:lstStyle/>
          <a:p>
            <a:pPr lvl="0" algn="just"/>
            <a:r>
              <a:rPr lang="ru-RU" sz="3600" dirty="0" smtClean="0">
                <a:latin typeface="Times New Roman" pitchFamily="18" charset="0"/>
                <a:cs typeface="Times New Roman" pitchFamily="18" charset="0"/>
              </a:rPr>
              <a:t>Один раз в месяц (последний понедельник каждого месяца) в 14.30 по адресу: НИИ ФПМ им. Б. </a:t>
            </a:r>
            <a:r>
              <a:rPr lang="ru-RU" sz="3600" dirty="0" err="1" smtClean="0">
                <a:latin typeface="Times New Roman" pitchFamily="18" charset="0"/>
                <a:cs typeface="Times New Roman" pitchFamily="18" charset="0"/>
              </a:rPr>
              <a:t>Атшабарова</a:t>
            </a:r>
            <a:r>
              <a:rPr lang="ru-RU" sz="3600" dirty="0" smtClean="0">
                <a:latin typeface="Times New Roman" pitchFamily="18" charset="0"/>
                <a:cs typeface="Times New Roman" pitchFamily="18" charset="0"/>
              </a:rPr>
              <a:t>, 4 этаж, кабинет </a:t>
            </a:r>
            <a:r>
              <a:rPr lang="ru-RU" sz="3600" dirty="0" smtClean="0">
                <a:latin typeface="Times New Roman" pitchFamily="18" charset="0"/>
                <a:cs typeface="Times New Roman" pitchFamily="18" charset="0"/>
              </a:rPr>
              <a:t>402.</a:t>
            </a:r>
            <a:endParaRPr lang="en-US" sz="3600" dirty="0" smtClean="0">
              <a:latin typeface="Times New Roman" pitchFamily="18" charset="0"/>
              <a:cs typeface="Times New Roman" pitchFamily="18" charset="0"/>
            </a:endParaRPr>
          </a:p>
          <a:p>
            <a:pPr lvl="0"/>
            <a:r>
              <a:rPr lang="ru-RU" sz="3600" dirty="0" smtClean="0">
                <a:latin typeface="Times New Roman" pitchFamily="18" charset="0"/>
                <a:cs typeface="Times New Roman" pitchFamily="18" charset="0"/>
              </a:rPr>
              <a:t>Отправить </a:t>
            </a:r>
            <a:r>
              <a:rPr lang="ru-RU" sz="3600" dirty="0">
                <a:latin typeface="Times New Roman" pitchFamily="18" charset="0"/>
                <a:cs typeface="Times New Roman" pitchFamily="18" charset="0"/>
              </a:rPr>
              <a:t>документы секретарю ЛЭК, </a:t>
            </a:r>
            <a:r>
              <a:rPr lang="ru-RU" sz="3600" dirty="0" err="1">
                <a:latin typeface="Times New Roman" pitchFamily="18" charset="0"/>
                <a:cs typeface="Times New Roman" pitchFamily="18" charset="0"/>
              </a:rPr>
              <a:t>Хабиевой</a:t>
            </a:r>
            <a:r>
              <a:rPr lang="ru-RU" sz="3600" dirty="0">
                <a:latin typeface="Times New Roman" pitchFamily="18" charset="0"/>
                <a:cs typeface="Times New Roman" pitchFamily="18" charset="0"/>
              </a:rPr>
              <a:t> Тамаре </a:t>
            </a:r>
            <a:r>
              <a:rPr lang="ru-RU" sz="3600" dirty="0" err="1">
                <a:latin typeface="Times New Roman" pitchFamily="18" charset="0"/>
                <a:cs typeface="Times New Roman" pitchFamily="18" charset="0"/>
              </a:rPr>
              <a:t>Хамитовне</a:t>
            </a:r>
            <a:r>
              <a:rPr lang="ru-RU" sz="3600" dirty="0">
                <a:latin typeface="Times New Roman" pitchFamily="18" charset="0"/>
                <a:cs typeface="Times New Roman" pitchFamily="18" charset="0"/>
              </a:rPr>
              <a:t> по электронной почте по адресу: </a:t>
            </a:r>
            <a:r>
              <a:rPr lang="ru-RU" sz="3600" dirty="0" smtClean="0">
                <a:latin typeface="Times New Roman" pitchFamily="18" charset="0"/>
                <a:cs typeface="Times New Roman" pitchFamily="18" charset="0"/>
              </a:rPr>
              <a:t>habi-11251@mail.ru</a:t>
            </a:r>
            <a:endParaRPr lang="ru-RU" sz="3600" dirty="0">
              <a:latin typeface="Times New Roman" pitchFamily="18" charset="0"/>
              <a:cs typeface="Times New Roman" pitchFamily="18" charset="0"/>
            </a:endParaRPr>
          </a:p>
          <a:p>
            <a:pPr lvl="0"/>
            <a:r>
              <a:rPr lang="ru-RU" sz="3600" dirty="0" smtClean="0">
                <a:latin typeface="Times New Roman" pitchFamily="18" charset="0"/>
                <a:cs typeface="Times New Roman" pitchFamily="18" charset="0"/>
              </a:rPr>
              <a:t>Оригиналы документов сдать </a:t>
            </a:r>
            <a:r>
              <a:rPr lang="ru-RU" sz="3600" dirty="0">
                <a:latin typeface="Times New Roman" pitchFamily="18" charset="0"/>
                <a:cs typeface="Times New Roman" pitchFamily="18" charset="0"/>
              </a:rPr>
              <a:t>секретарю ЛЭК, </a:t>
            </a:r>
            <a:r>
              <a:rPr lang="ru-RU" sz="3600" dirty="0" err="1">
                <a:latin typeface="Times New Roman" pitchFamily="18" charset="0"/>
                <a:cs typeface="Times New Roman" pitchFamily="18" charset="0"/>
              </a:rPr>
              <a:t>Хабиевой</a:t>
            </a:r>
            <a:r>
              <a:rPr lang="ru-RU" sz="3600" dirty="0">
                <a:latin typeface="Times New Roman" pitchFamily="18" charset="0"/>
                <a:cs typeface="Times New Roman" pitchFamily="18" charset="0"/>
              </a:rPr>
              <a:t> Тамаре </a:t>
            </a:r>
            <a:r>
              <a:rPr lang="ru-RU" sz="3600" dirty="0" err="1">
                <a:latin typeface="Times New Roman" pitchFamily="18" charset="0"/>
                <a:cs typeface="Times New Roman" pitchFamily="18" charset="0"/>
              </a:rPr>
              <a:t>Хамитовне</a:t>
            </a:r>
            <a:r>
              <a:rPr lang="ru-RU" sz="3600" dirty="0">
                <a:latin typeface="Times New Roman" pitchFamily="18" charset="0"/>
                <a:cs typeface="Times New Roman" pitchFamily="18" charset="0"/>
              </a:rPr>
              <a:t> по адресу: НИИ ФПМ им. Б. </a:t>
            </a:r>
            <a:r>
              <a:rPr lang="ru-RU" sz="3600" dirty="0" err="1">
                <a:latin typeface="Times New Roman" pitchFamily="18" charset="0"/>
                <a:cs typeface="Times New Roman" pitchFamily="18" charset="0"/>
              </a:rPr>
              <a:t>Атшабарова</a:t>
            </a:r>
            <a:r>
              <a:rPr lang="ru-RU" sz="3600" dirty="0">
                <a:latin typeface="Times New Roman" pitchFamily="18" charset="0"/>
                <a:cs typeface="Times New Roman" pitchFamily="18" charset="0"/>
              </a:rPr>
              <a:t>, 3 этаж, кабинет 305. сот. 87051058051</a:t>
            </a:r>
          </a:p>
          <a:p>
            <a:pPr lvl="0"/>
            <a:r>
              <a:rPr lang="ru-RU" sz="3600" dirty="0">
                <a:latin typeface="Times New Roman" pitchFamily="18" charset="0"/>
                <a:cs typeface="Times New Roman" pitchFamily="18" charset="0"/>
              </a:rPr>
              <a:t>Крайний срок подачи заявок на экспертизу – не позднее 15 числа каждого месяца.</a:t>
            </a:r>
          </a:p>
          <a:p>
            <a:pPr lvl="0" algn="just"/>
            <a:endParaRPr lang="ru-RU" sz="3200" dirty="0" smtClean="0">
              <a:latin typeface="Times New Roman" pitchFamily="18" charset="0"/>
              <a:cs typeface="Times New Roman" pitchFamily="18" charset="0"/>
            </a:endParaRPr>
          </a:p>
          <a:p>
            <a:pPr algn="just">
              <a:buNone/>
            </a:pPr>
            <a:r>
              <a:rPr lang="ru-RU" sz="3200" dirty="0" smtClean="0">
                <a:latin typeface="Times New Roman" pitchFamily="18" charset="0"/>
                <a:cs typeface="Times New Roman" pitchFamily="18" charset="0"/>
              </a:rPr>
              <a:t> </a:t>
            </a:r>
          </a:p>
          <a:p>
            <a:endParaRPr lang="ru-RU" dirty="0"/>
          </a:p>
        </p:txBody>
      </p:sp>
    </p:spTree>
    <p:extLst>
      <p:ext uri="{BB962C8B-B14F-4D97-AF65-F5344CB8AC3E}">
        <p14:creationId xmlns:p14="http://schemas.microsoft.com/office/powerpoint/2010/main" val="2874356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511175" y="1412875"/>
            <a:ext cx="79216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kk-KZ" sz="4000" b="1" smtClean="0">
                <a:solidFill>
                  <a:prstClr val="black"/>
                </a:solidFill>
              </a:rPr>
              <a:t>ПОЛОЖЕНИЕ </a:t>
            </a:r>
            <a:endParaRPr lang="ru-RU" sz="4000" smtClean="0">
              <a:solidFill>
                <a:prstClr val="black"/>
              </a:solidFill>
            </a:endParaRPr>
          </a:p>
          <a:p>
            <a:pPr algn="ctr" eaLnBrk="1" fontAlgn="base" hangingPunct="1">
              <a:spcBef>
                <a:spcPct val="0"/>
              </a:spcBef>
              <a:spcAft>
                <a:spcPct val="0"/>
              </a:spcAft>
            </a:pPr>
            <a:r>
              <a:rPr lang="kk-KZ" sz="4000" b="1" smtClean="0">
                <a:solidFill>
                  <a:prstClr val="black"/>
                </a:solidFill>
              </a:rPr>
              <a:t>О НАУЧНО-ИССЛЕДОВАТЕЛЬСКОЙ РАБОТЕ СТУДЕНТОВ</a:t>
            </a:r>
            <a:endParaRPr lang="ru-RU" sz="4000" smtClean="0">
              <a:solidFill>
                <a:prstClr val="black"/>
              </a:solidFill>
            </a:endParaRPr>
          </a:p>
        </p:txBody>
      </p:sp>
    </p:spTree>
    <p:extLst>
      <p:ext uri="{BB962C8B-B14F-4D97-AF65-F5344CB8AC3E}">
        <p14:creationId xmlns:p14="http://schemas.microsoft.com/office/powerpoint/2010/main" val="231743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4"/>
          <p:cNvSpPr>
            <a:spLocks noChangeArrowheads="1"/>
          </p:cNvSpPr>
          <p:nvPr/>
        </p:nvSpPr>
        <p:spPr bwMode="auto">
          <a:xfrm rot="10800000">
            <a:off x="1143000" y="4572000"/>
            <a:ext cx="6913563" cy="431800"/>
          </a:xfrm>
          <a:prstGeom prst="triangle">
            <a:avLst>
              <a:gd name="adj" fmla="val 50000"/>
            </a:avLst>
          </a:prstGeom>
          <a:gradFill rotWithShape="1">
            <a:gsLst>
              <a:gs pos="0">
                <a:srgbClr val="99CCFF"/>
              </a:gs>
              <a:gs pos="100000">
                <a:schemeClr val="bg1"/>
              </a:gs>
            </a:gsLst>
            <a:lin ang="5400000" scaled="1"/>
          </a:gradFill>
          <a:ln w="25400">
            <a:solidFill>
              <a:srgbClr val="99CCFF"/>
            </a:solidFill>
            <a:miter lim="800000"/>
            <a:headEnd/>
            <a:tailEnd/>
          </a:ln>
        </p:spPr>
        <p:txBody>
          <a:bodyPr rot="10800000" wrap="none" anchor="ctr"/>
          <a:lstStyle/>
          <a:p>
            <a:pPr fontAlgn="base">
              <a:spcBef>
                <a:spcPct val="0"/>
              </a:spcBef>
              <a:spcAft>
                <a:spcPct val="0"/>
              </a:spcAft>
            </a:pPr>
            <a:endParaRPr lang="ru-RU" b="1" i="1" smtClean="0">
              <a:solidFill>
                <a:srgbClr val="CC0000"/>
              </a:solidFill>
            </a:endParaRPr>
          </a:p>
        </p:txBody>
      </p:sp>
      <p:sp>
        <p:nvSpPr>
          <p:cNvPr id="15363" name="Rectangle 4"/>
          <p:cNvSpPr>
            <a:spLocks noChangeArrowheads="1"/>
          </p:cNvSpPr>
          <p:nvPr/>
        </p:nvSpPr>
        <p:spPr bwMode="auto">
          <a:xfrm>
            <a:off x="0" y="1214438"/>
            <a:ext cx="2124075" cy="3789362"/>
          </a:xfrm>
          <a:prstGeom prst="rect">
            <a:avLst/>
          </a:prstGeom>
          <a:solidFill>
            <a:schemeClr val="accent1">
              <a:alpha val="39999"/>
            </a:schemeClr>
          </a:solidFill>
          <a:ln w="22225" algn="ctr">
            <a:solidFill>
              <a:schemeClr val="bg2"/>
            </a:solidFill>
            <a:miter lim="800000"/>
            <a:headEnd/>
            <a:tailEnd/>
          </a:ln>
        </p:spPr>
        <p:txBody>
          <a:bodyPr tIns="36000" anchorCtr="1"/>
          <a:lstStyle/>
          <a:p>
            <a:pPr fontAlgn="base">
              <a:spcBef>
                <a:spcPct val="0"/>
              </a:spcBef>
              <a:spcAft>
                <a:spcPct val="0"/>
              </a:spcAft>
            </a:pPr>
            <a:r>
              <a:rPr lang="ru-RU" sz="2400" smtClean="0">
                <a:solidFill>
                  <a:prstClr val="black"/>
                </a:solidFill>
                <a:latin typeface="Arial" pitchFamily="34" charset="0"/>
                <a:cs typeface="Arial" pitchFamily="34" charset="0"/>
              </a:rPr>
              <a:t>ВНУТРИ</a:t>
            </a:r>
          </a:p>
          <a:p>
            <a:pPr fontAlgn="base">
              <a:spcBef>
                <a:spcPct val="0"/>
              </a:spcBef>
              <a:spcAft>
                <a:spcPct val="0"/>
              </a:spcAft>
            </a:pPr>
            <a:r>
              <a:rPr lang="ru-RU" sz="2400" smtClean="0">
                <a:solidFill>
                  <a:prstClr val="black"/>
                </a:solidFill>
                <a:latin typeface="Arial" pitchFamily="34" charset="0"/>
                <a:cs typeface="Arial" pitchFamily="34" charset="0"/>
              </a:rPr>
              <a:t>ВУЗОВСКИЙ КОНКУРС НИРС</a:t>
            </a:r>
            <a:endParaRPr lang="en-US" sz="2400" b="1" smtClean="0">
              <a:solidFill>
                <a:srgbClr val="000066"/>
              </a:solidFill>
              <a:latin typeface="Arial" pitchFamily="34" charset="0"/>
              <a:cs typeface="Arial" pitchFamily="34" charset="0"/>
            </a:endParaRPr>
          </a:p>
        </p:txBody>
      </p:sp>
      <p:sp>
        <p:nvSpPr>
          <p:cNvPr id="15364" name="Rectangle 5"/>
          <p:cNvSpPr>
            <a:spLocks noChangeArrowheads="1"/>
          </p:cNvSpPr>
          <p:nvPr/>
        </p:nvSpPr>
        <p:spPr bwMode="auto">
          <a:xfrm>
            <a:off x="2232025" y="1214438"/>
            <a:ext cx="2357438" cy="3789362"/>
          </a:xfrm>
          <a:prstGeom prst="rect">
            <a:avLst/>
          </a:prstGeom>
          <a:solidFill>
            <a:schemeClr val="accent1">
              <a:alpha val="39999"/>
            </a:schemeClr>
          </a:solidFill>
          <a:ln w="22225" algn="ctr">
            <a:solidFill>
              <a:schemeClr val="bg2"/>
            </a:solidFill>
            <a:miter lim="800000"/>
            <a:headEnd/>
            <a:tailEnd/>
          </a:ln>
        </p:spPr>
        <p:txBody>
          <a:bodyPr tIns="36000" anchorCtr="1"/>
          <a:lstStyle/>
          <a:p>
            <a:pPr fontAlgn="base">
              <a:spcBef>
                <a:spcPct val="0"/>
              </a:spcBef>
              <a:spcAft>
                <a:spcPct val="0"/>
              </a:spcAft>
            </a:pPr>
            <a:r>
              <a:rPr lang="ru-RU" sz="1400" smtClean="0">
                <a:solidFill>
                  <a:prstClr val="black"/>
                </a:solidFill>
                <a:latin typeface="Arial" pitchFamily="34" charset="0"/>
                <a:cs typeface="Arial" pitchFamily="34" charset="0"/>
              </a:rPr>
              <a:t>КОНФЕРЕНЦИЯ ОТДЕЛА МЕДИЦИНЫ И БИОМЕДИЦИНЫ МАЛОЙ АКАДЕМИЙ НАУК С УЧАСТИЕМ ШКОЛЬНИКОВ, СТУДЕНТОВ ДРУГИХ МЕДИЦИНСКИХ ВУЗОВ РЕСПУБЛИКИ КАЗАХСТАН И ЗАРУБЕЖЬЯ В РАМКАХ МЕЖДУНАРОДНОЙ НАУЧНО-ПРАКТИЧЕСКОЙ КОНФЕРЕНЦИИ «ДНИ УНИВЕРСИТЕТА»</a:t>
            </a:r>
            <a:endParaRPr lang="en-US" sz="1300" b="1" smtClean="0">
              <a:solidFill>
                <a:srgbClr val="000066"/>
              </a:solidFill>
              <a:latin typeface="Arial" pitchFamily="34" charset="0"/>
              <a:cs typeface="Arial" pitchFamily="34" charset="0"/>
            </a:endParaRPr>
          </a:p>
        </p:txBody>
      </p:sp>
      <p:sp>
        <p:nvSpPr>
          <p:cNvPr id="15365" name="Rectangle 6"/>
          <p:cNvSpPr>
            <a:spLocks noChangeArrowheads="1"/>
          </p:cNvSpPr>
          <p:nvPr/>
        </p:nvSpPr>
        <p:spPr bwMode="auto">
          <a:xfrm>
            <a:off x="4662488" y="1214438"/>
            <a:ext cx="2212975" cy="3789362"/>
          </a:xfrm>
          <a:prstGeom prst="rect">
            <a:avLst/>
          </a:prstGeom>
          <a:solidFill>
            <a:schemeClr val="accent1">
              <a:alpha val="39999"/>
            </a:schemeClr>
          </a:solidFill>
          <a:ln w="22225" algn="ctr">
            <a:solidFill>
              <a:schemeClr val="bg2"/>
            </a:solidFill>
            <a:miter lim="800000"/>
            <a:headEnd/>
            <a:tailEnd/>
          </a:ln>
        </p:spPr>
        <p:txBody>
          <a:bodyPr tIns="36000" anchorCtr="1"/>
          <a:lstStyle/>
          <a:p>
            <a:pPr fontAlgn="base">
              <a:spcBef>
                <a:spcPct val="0"/>
              </a:spcBef>
              <a:spcAft>
                <a:spcPct val="0"/>
              </a:spcAft>
            </a:pPr>
            <a:r>
              <a:rPr lang="ru-RU" smtClean="0">
                <a:solidFill>
                  <a:prstClr val="black"/>
                </a:solidFill>
                <a:latin typeface="Arial" pitchFamily="34" charset="0"/>
                <a:cs typeface="Arial" pitchFamily="34" charset="0"/>
              </a:rPr>
              <a:t>МЕЖДУНАРОДН. НАУЧНАЯ СТУДЕНЧЕСКАЯ КОНФЕРЕНЦИЯ КАЗНМУ С УЧАСТИЕМ СТУДЕНТОВ ДРУГИХ МЕДИЦИНСКИХ ВУЗОВ РЕСПУБЛИКИ КАЗАХСТАН И ЗАРУБЕЖЬЯ</a:t>
            </a:r>
            <a:endParaRPr lang="en-US" smtClean="0">
              <a:solidFill>
                <a:prstClr val="black"/>
              </a:solidFill>
              <a:latin typeface="Arial" pitchFamily="34" charset="0"/>
              <a:cs typeface="Arial" pitchFamily="34" charset="0"/>
            </a:endParaRPr>
          </a:p>
        </p:txBody>
      </p:sp>
      <p:sp>
        <p:nvSpPr>
          <p:cNvPr id="15366" name="Номер слайда 12"/>
          <p:cNvSpPr txBox="1">
            <a:spLocks noGrp="1"/>
          </p:cNvSpPr>
          <p:nvPr/>
        </p:nvSpPr>
        <p:spPr bwMode="auto">
          <a:xfrm>
            <a:off x="8243888" y="6381750"/>
            <a:ext cx="442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endParaRPr lang="ru-RU" sz="1400" smtClean="0">
              <a:solidFill>
                <a:prstClr val="black"/>
              </a:solidFill>
              <a:latin typeface="Calibri" pitchFamily="34" charset="0"/>
            </a:endParaRPr>
          </a:p>
        </p:txBody>
      </p:sp>
      <p:grpSp>
        <p:nvGrpSpPr>
          <p:cNvPr id="15367" name="Group 14"/>
          <p:cNvGrpSpPr>
            <a:grpSpLocks/>
          </p:cNvGrpSpPr>
          <p:nvPr/>
        </p:nvGrpSpPr>
        <p:grpSpPr bwMode="auto">
          <a:xfrm>
            <a:off x="714375" y="857250"/>
            <a:ext cx="7777163" cy="357188"/>
            <a:chOff x="781" y="754"/>
            <a:chExt cx="4471" cy="893"/>
          </a:xfrm>
        </p:grpSpPr>
        <p:cxnSp>
          <p:nvCxnSpPr>
            <p:cNvPr id="15370" name="Straight Arrow Connector 24"/>
            <p:cNvCxnSpPr>
              <a:cxnSpLocks noChangeShapeType="1"/>
            </p:cNvCxnSpPr>
            <p:nvPr/>
          </p:nvCxnSpPr>
          <p:spPr bwMode="auto">
            <a:xfrm flipH="1">
              <a:off x="781" y="762"/>
              <a:ext cx="2167" cy="616"/>
            </a:xfrm>
            <a:prstGeom prst="straightConnector1">
              <a:avLst/>
            </a:prstGeom>
            <a:noFill/>
            <a:ln w="28575" algn="ctr">
              <a:solidFill>
                <a:srgbClr val="2F2F98"/>
              </a:solidFill>
              <a:round/>
              <a:headEnd/>
              <a:tailEnd type="arrow" w="med" len="med"/>
            </a:ln>
            <a:extLst>
              <a:ext uri="{909E8E84-426E-40DD-AFC4-6F175D3DCCD1}">
                <a14:hiddenFill xmlns:a14="http://schemas.microsoft.com/office/drawing/2010/main">
                  <a:noFill/>
                </a14:hiddenFill>
              </a:ext>
            </a:extLst>
          </p:spPr>
        </p:cxnSp>
        <p:cxnSp>
          <p:nvCxnSpPr>
            <p:cNvPr id="15371" name="Straight Arrow Connector 26"/>
            <p:cNvCxnSpPr>
              <a:cxnSpLocks noChangeShapeType="1"/>
            </p:cNvCxnSpPr>
            <p:nvPr/>
          </p:nvCxnSpPr>
          <p:spPr bwMode="auto">
            <a:xfrm flipH="1">
              <a:off x="2200" y="754"/>
              <a:ext cx="751" cy="710"/>
            </a:xfrm>
            <a:prstGeom prst="straightConnector1">
              <a:avLst/>
            </a:prstGeom>
            <a:noFill/>
            <a:ln w="28575" algn="ctr">
              <a:solidFill>
                <a:srgbClr val="2F2F98"/>
              </a:solidFill>
              <a:round/>
              <a:headEnd/>
              <a:tailEnd type="arrow" w="med" len="med"/>
            </a:ln>
            <a:extLst>
              <a:ext uri="{909E8E84-426E-40DD-AFC4-6F175D3DCCD1}">
                <a14:hiddenFill xmlns:a14="http://schemas.microsoft.com/office/drawing/2010/main">
                  <a:noFill/>
                </a14:hiddenFill>
              </a:ext>
            </a:extLst>
          </p:spPr>
        </p:cxnSp>
        <p:cxnSp>
          <p:nvCxnSpPr>
            <p:cNvPr id="15372" name="Straight Arrow Connector 29"/>
            <p:cNvCxnSpPr>
              <a:cxnSpLocks noChangeShapeType="1"/>
              <a:endCxn id="15365" idx="0"/>
            </p:cNvCxnSpPr>
            <p:nvPr/>
          </p:nvCxnSpPr>
          <p:spPr bwMode="auto">
            <a:xfrm>
              <a:off x="2948" y="762"/>
              <a:ext cx="739" cy="885"/>
            </a:xfrm>
            <a:prstGeom prst="straightConnector1">
              <a:avLst/>
            </a:prstGeom>
            <a:noFill/>
            <a:ln w="28575" algn="ctr">
              <a:solidFill>
                <a:srgbClr val="2F2F98"/>
              </a:solidFill>
              <a:round/>
              <a:headEnd/>
              <a:tailEnd type="arrow" w="med" len="med"/>
            </a:ln>
            <a:extLst>
              <a:ext uri="{909E8E84-426E-40DD-AFC4-6F175D3DCCD1}">
                <a14:hiddenFill xmlns:a14="http://schemas.microsoft.com/office/drawing/2010/main">
                  <a:noFill/>
                </a14:hiddenFill>
              </a:ext>
            </a:extLst>
          </p:spPr>
        </p:cxnSp>
        <p:cxnSp>
          <p:nvCxnSpPr>
            <p:cNvPr id="15373" name="Straight Arrow Connector 29"/>
            <p:cNvCxnSpPr>
              <a:cxnSpLocks noChangeShapeType="1"/>
            </p:cNvCxnSpPr>
            <p:nvPr/>
          </p:nvCxnSpPr>
          <p:spPr bwMode="auto">
            <a:xfrm>
              <a:off x="2948" y="762"/>
              <a:ext cx="2304" cy="698"/>
            </a:xfrm>
            <a:prstGeom prst="straightConnector1">
              <a:avLst/>
            </a:prstGeom>
            <a:noFill/>
            <a:ln w="28575" algn="ctr">
              <a:solidFill>
                <a:srgbClr val="2F2F98"/>
              </a:solidFill>
              <a:round/>
              <a:headEnd/>
              <a:tailEnd type="arrow" w="med" len="med"/>
            </a:ln>
            <a:extLst>
              <a:ext uri="{909E8E84-426E-40DD-AFC4-6F175D3DCCD1}">
                <a14:hiddenFill xmlns:a14="http://schemas.microsoft.com/office/drawing/2010/main">
                  <a:noFill/>
                </a14:hiddenFill>
              </a:ext>
            </a:extLst>
          </p:spPr>
        </p:cxnSp>
      </p:grpSp>
      <p:sp>
        <p:nvSpPr>
          <p:cNvPr id="15368" name="Rectangle 6"/>
          <p:cNvSpPr>
            <a:spLocks noChangeArrowheads="1"/>
          </p:cNvSpPr>
          <p:nvPr/>
        </p:nvSpPr>
        <p:spPr bwMode="auto">
          <a:xfrm>
            <a:off x="7019925" y="1214438"/>
            <a:ext cx="2124075" cy="3789362"/>
          </a:xfrm>
          <a:prstGeom prst="rect">
            <a:avLst/>
          </a:prstGeom>
          <a:solidFill>
            <a:schemeClr val="accent1">
              <a:alpha val="39999"/>
            </a:schemeClr>
          </a:solidFill>
          <a:ln w="22225" algn="ctr">
            <a:solidFill>
              <a:schemeClr val="bg2"/>
            </a:solidFill>
            <a:miter lim="800000"/>
            <a:headEnd/>
            <a:tailEnd/>
          </a:ln>
        </p:spPr>
        <p:txBody>
          <a:bodyPr tIns="36000" anchorCtr="1"/>
          <a:lstStyle/>
          <a:p>
            <a:pPr fontAlgn="base">
              <a:spcBef>
                <a:spcPct val="0"/>
              </a:spcBef>
              <a:spcAft>
                <a:spcPct val="0"/>
              </a:spcAft>
            </a:pPr>
            <a:r>
              <a:rPr lang="ru-RU" sz="1600" smtClean="0">
                <a:solidFill>
                  <a:prstClr val="black"/>
                </a:solidFill>
                <a:latin typeface="Arial" pitchFamily="34" charset="0"/>
                <a:cs typeface="Arial" pitchFamily="34" charset="0"/>
              </a:rPr>
              <a:t>ДРУГИЕ КОНКУРСЫ, КОНФЕРЕНЦИИ РЕСПУБЛИКАНСКОГО И МЕЖДУНАРОДН. УРОВНЯ,</a:t>
            </a:r>
          </a:p>
          <a:p>
            <a:pPr fontAlgn="base">
              <a:spcBef>
                <a:spcPct val="0"/>
              </a:spcBef>
              <a:spcAft>
                <a:spcPct val="0"/>
              </a:spcAft>
            </a:pPr>
            <a:r>
              <a:rPr lang="ru-RU" sz="1600" smtClean="0">
                <a:solidFill>
                  <a:prstClr val="black"/>
                </a:solidFill>
                <a:latin typeface="Arial" pitchFamily="34" charset="0"/>
                <a:cs typeface="Arial" pitchFamily="34" charset="0"/>
              </a:rPr>
              <a:t>УЧАСТИЕ В ГРАНТОВЫХ ИССЛЕДОВАНИЯХ</a:t>
            </a:r>
          </a:p>
        </p:txBody>
      </p:sp>
      <p:sp>
        <p:nvSpPr>
          <p:cNvPr id="15369" name="Rectangle 20"/>
          <p:cNvSpPr>
            <a:spLocks noChangeArrowheads="1"/>
          </p:cNvSpPr>
          <p:nvPr/>
        </p:nvSpPr>
        <p:spPr bwMode="auto">
          <a:xfrm>
            <a:off x="179388" y="53975"/>
            <a:ext cx="8964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2400" b="1" smtClean="0">
                <a:solidFill>
                  <a:prstClr val="black"/>
                </a:solidFill>
                <a:latin typeface="Arial" pitchFamily="34" charset="0"/>
                <a:cs typeface="Arial" pitchFamily="34" charset="0"/>
              </a:rPr>
              <a:t>НАУЧНО-ИССЛЕДОВАТЕЛЬСКАЯ ДЕЯТЕЛЬНОСТЬ СТУДЕНТОВ КАЗНМУ</a:t>
            </a:r>
            <a:endParaRPr lang="ru-RU" sz="2400" b="1" smtClean="0">
              <a:solidFill>
                <a:srgbClr val="990033"/>
              </a:solidFill>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8" y="5517232"/>
            <a:ext cx="6984777" cy="57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545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txBox="1">
            <a:spLocks noChangeArrowheads="1"/>
          </p:cNvSpPr>
          <p:nvPr/>
        </p:nvSpPr>
        <p:spPr>
          <a:xfrm>
            <a:off x="2555776" y="260648"/>
            <a:ext cx="4775448" cy="941847"/>
          </a:xfrm>
          <a:prstGeom prst="rect">
            <a:avLst/>
          </a:prstGeo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defRPr/>
            </a:pPr>
            <a:r>
              <a:rPr lang="ru-RU" sz="4400" b="1" cap="all" dirty="0">
                <a:ln w="0"/>
                <a:solidFill>
                  <a:prstClr val="black"/>
                </a:solidFill>
                <a:effectLst>
                  <a:reflection blurRad="12700" stA="50000" endPos="50000" dist="5000" dir="5400000" sy="-100000" rotWithShape="0"/>
                </a:effectLst>
              </a:rPr>
              <a:t>КОНКУРС НИРС </a:t>
            </a:r>
            <a:endParaRPr lang="ru-RU" sz="4400" b="1" kern="0" cap="all" dirty="0">
              <a:ln w="0"/>
              <a:solidFill>
                <a:prstClr val="black"/>
              </a:solidFill>
              <a:effectLst>
                <a:reflection blurRad="12700" stA="50000" endPos="50000" dist="5000" dir="5400000" sy="-100000" rotWithShape="0"/>
              </a:effectLst>
            </a:endParaRPr>
          </a:p>
        </p:txBody>
      </p:sp>
      <p:graphicFrame>
        <p:nvGraphicFramePr>
          <p:cNvPr id="69" name="Схема 68"/>
          <p:cNvGraphicFramePr/>
          <p:nvPr/>
        </p:nvGraphicFramePr>
        <p:xfrm>
          <a:off x="323528" y="1340768"/>
          <a:ext cx="849694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Прямоугольник 27"/>
          <p:cNvSpPr/>
          <p:nvPr/>
        </p:nvSpPr>
        <p:spPr>
          <a:xfrm rot="20481644">
            <a:off x="2218084" y="4824076"/>
            <a:ext cx="1585948" cy="400110"/>
          </a:xfrm>
          <a:prstGeom prst="rect">
            <a:avLst/>
          </a:prstGeom>
          <a:noFill/>
        </p:spPr>
        <p:txBody>
          <a:bodyPr wrap="none">
            <a:spAutoFit/>
          </a:bodyPr>
          <a:lstStyle/>
          <a:p>
            <a:pPr algn="ctr">
              <a:defRPr/>
            </a:pPr>
            <a:r>
              <a:rPr lang="ru-RU" sz="2000" b="1" dirty="0">
                <a:ln w="10541" cmpd="sng">
                  <a:solidFill>
                    <a:srgbClr val="4F81BD">
                      <a:shade val="88000"/>
                      <a:satMod val="110000"/>
                    </a:srgbClr>
                  </a:solidFill>
                  <a:prstDash val="solid"/>
                </a:ln>
                <a:solidFill>
                  <a:srgbClr val="FF0000"/>
                </a:solidFill>
              </a:rPr>
              <a:t>Победители</a:t>
            </a:r>
            <a:r>
              <a:rPr lang="ru-RU" sz="1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p>
        </p:txBody>
      </p:sp>
      <p:sp>
        <p:nvSpPr>
          <p:cNvPr id="29" name="Прямоугольник 28"/>
          <p:cNvSpPr/>
          <p:nvPr/>
        </p:nvSpPr>
        <p:spPr>
          <a:xfrm rot="20484659">
            <a:off x="4810136" y="1864558"/>
            <a:ext cx="1597169" cy="400110"/>
          </a:xfrm>
          <a:prstGeom prst="rect">
            <a:avLst/>
          </a:prstGeom>
          <a:noFill/>
          <a:scene3d>
            <a:camera prst="orthographicFront">
              <a:rot lat="21299999" lon="0" rev="0"/>
            </a:camera>
            <a:lightRig rig="threePt" dir="t"/>
          </a:scene3d>
        </p:spPr>
        <p:txBody>
          <a:bodyPr wrap="none">
            <a:spAutoFit/>
          </a:bodyPr>
          <a:lstStyle/>
          <a:p>
            <a:pPr algn="ctr">
              <a:defRPr/>
            </a:pPr>
            <a:r>
              <a:rPr lang="ru-RU" sz="2000" b="1" dirty="0">
                <a:ln w="10541" cmpd="sng">
                  <a:solidFill>
                    <a:srgbClr val="4F81BD">
                      <a:shade val="88000"/>
                      <a:satMod val="110000"/>
                    </a:srgbClr>
                  </a:solidFill>
                  <a:prstDash val="solid"/>
                </a:ln>
                <a:solidFill>
                  <a:srgbClr val="FF0000"/>
                </a:solidFill>
              </a:rPr>
              <a:t>Победители </a:t>
            </a:r>
          </a:p>
        </p:txBody>
      </p:sp>
    </p:spTree>
    <p:extLst>
      <p:ext uri="{BB962C8B-B14F-4D97-AF65-F5344CB8AC3E}">
        <p14:creationId xmlns:p14="http://schemas.microsoft.com/office/powerpoint/2010/main" val="4011235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txBox="1">
            <a:spLocks noChangeArrowheads="1"/>
          </p:cNvSpPr>
          <p:nvPr/>
        </p:nvSpPr>
        <p:spPr>
          <a:xfrm>
            <a:off x="2540947" y="345998"/>
            <a:ext cx="4775448" cy="941847"/>
          </a:xfrm>
          <a:prstGeom prst="rect">
            <a:avLst/>
          </a:prstGeo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defRPr/>
            </a:pPr>
            <a:r>
              <a:rPr lang="ru-RU" sz="4800" b="1" cap="all" dirty="0">
                <a:ln w="0"/>
                <a:solidFill>
                  <a:prstClr val="black"/>
                </a:solidFill>
                <a:effectLst>
                  <a:reflection blurRad="12700" stA="50000" endPos="50000" dist="5000" dir="5400000" sy="-100000" rotWithShape="0"/>
                </a:effectLst>
              </a:rPr>
              <a:t>КОНКУРС НИРС </a:t>
            </a:r>
            <a:endParaRPr lang="ru-RU" sz="4800" b="1" kern="0" cap="all" dirty="0">
              <a:ln w="0"/>
              <a:solidFill>
                <a:prstClr val="black"/>
              </a:solidFill>
              <a:effectLst>
                <a:reflection blurRad="12700" stA="50000" endPos="50000" dist="5000" dir="5400000" sy="-100000" rotWithShape="0"/>
              </a:effectLst>
            </a:endParaRPr>
          </a:p>
        </p:txBody>
      </p:sp>
      <p:grpSp>
        <p:nvGrpSpPr>
          <p:cNvPr id="18435" name="Группа 24"/>
          <p:cNvGrpSpPr>
            <a:grpSpLocks/>
          </p:cNvGrpSpPr>
          <p:nvPr/>
        </p:nvGrpSpPr>
        <p:grpSpPr bwMode="auto">
          <a:xfrm>
            <a:off x="330200" y="1628775"/>
            <a:ext cx="8604250" cy="3397250"/>
            <a:chOff x="395536" y="836712"/>
            <a:chExt cx="8528979" cy="2447370"/>
          </a:xfrm>
        </p:grpSpPr>
        <p:sp>
          <p:nvSpPr>
            <p:cNvPr id="60" name="AutoShape 5"/>
            <p:cNvSpPr>
              <a:spLocks noChangeArrowheads="1"/>
            </p:cNvSpPr>
            <p:nvPr/>
          </p:nvSpPr>
          <p:spPr bwMode="auto">
            <a:xfrm>
              <a:off x="395536" y="2060397"/>
              <a:ext cx="8137150" cy="720487"/>
            </a:xfrm>
            <a:prstGeom prst="rightArrow">
              <a:avLst>
                <a:gd name="adj1" fmla="val 36602"/>
                <a:gd name="adj2" fmla="val 54170"/>
              </a:avLst>
            </a:prstGeom>
            <a:gradFill rotWithShape="0">
              <a:gsLst>
                <a:gs pos="0">
                  <a:schemeClr val="accent1"/>
                </a:gs>
                <a:gs pos="100000">
                  <a:schemeClr val="accent2"/>
                </a:gs>
              </a:gsLst>
              <a:lin ang="0" scaled="1"/>
            </a:gradFill>
            <a:ln w="9525">
              <a:noFill/>
              <a:miter lim="800000"/>
              <a:headEnd/>
              <a:tailEnd/>
            </a:ln>
            <a:effectLst>
              <a:prstShdw prst="shdw17" dist="17961" dir="2700000">
                <a:schemeClr val="accent1">
                  <a:gamma/>
                  <a:shade val="60000"/>
                  <a:invGamma/>
                </a:schemeClr>
              </a:prstShdw>
            </a:effectLst>
          </p:spPr>
          <p:txBody>
            <a:bodyPr wrap="none" anchor="ctr"/>
            <a:lstStyle/>
            <a:p>
              <a:pPr algn="ctr" eaLnBrk="0" hangingPunct="0">
                <a:defRPr/>
              </a:pPr>
              <a:endParaRPr kumimoji="1" lang="en-US" sz="1000">
                <a:solidFill>
                  <a:prstClr val="black"/>
                </a:solidFill>
                <a:latin typeface="Times New Roman" pitchFamily="18" charset="0"/>
              </a:endParaRPr>
            </a:p>
          </p:txBody>
        </p:sp>
        <p:sp>
          <p:nvSpPr>
            <p:cNvPr id="23" name="AutoShape 5"/>
            <p:cNvSpPr>
              <a:spLocks noChangeArrowheads="1"/>
            </p:cNvSpPr>
            <p:nvPr/>
          </p:nvSpPr>
          <p:spPr bwMode="auto">
            <a:xfrm>
              <a:off x="395536" y="1989492"/>
              <a:ext cx="5257439" cy="791393"/>
            </a:xfrm>
            <a:prstGeom prst="rightArrow">
              <a:avLst>
                <a:gd name="adj1" fmla="val 36602"/>
                <a:gd name="adj2" fmla="val 54170"/>
              </a:avLst>
            </a:prstGeom>
            <a:gradFill rotWithShape="0">
              <a:gsLst>
                <a:gs pos="0">
                  <a:schemeClr val="accent1"/>
                </a:gs>
                <a:gs pos="100000">
                  <a:schemeClr val="accent2"/>
                </a:gs>
              </a:gsLst>
              <a:lin ang="0" scaled="1"/>
            </a:gradFill>
            <a:ln w="9525">
              <a:noFill/>
              <a:miter lim="800000"/>
              <a:headEnd/>
              <a:tailEnd/>
            </a:ln>
            <a:effectLst>
              <a:prstShdw prst="shdw17" dist="17961" dir="2700000">
                <a:schemeClr val="accent1">
                  <a:gamma/>
                  <a:shade val="60000"/>
                  <a:invGamma/>
                </a:schemeClr>
              </a:prstShdw>
            </a:effectLst>
          </p:spPr>
          <p:txBody>
            <a:bodyPr wrap="none" anchor="ctr"/>
            <a:lstStyle/>
            <a:p>
              <a:pPr algn="ctr" eaLnBrk="0" hangingPunct="0">
                <a:defRPr/>
              </a:pPr>
              <a:endParaRPr kumimoji="1" lang="en-US" sz="1000">
                <a:solidFill>
                  <a:prstClr val="black"/>
                </a:solidFill>
                <a:latin typeface="Times New Roman" pitchFamily="18" charset="0"/>
              </a:endParaRPr>
            </a:p>
          </p:txBody>
        </p:sp>
        <p:grpSp>
          <p:nvGrpSpPr>
            <p:cNvPr id="18438" name="Group 4"/>
            <p:cNvGrpSpPr>
              <a:grpSpLocks/>
            </p:cNvGrpSpPr>
            <p:nvPr/>
          </p:nvGrpSpPr>
          <p:grpSpPr bwMode="auto">
            <a:xfrm>
              <a:off x="467544" y="836712"/>
              <a:ext cx="7994628" cy="2447370"/>
              <a:chOff x="864" y="2115"/>
              <a:chExt cx="3821" cy="1015"/>
            </a:xfrm>
          </p:grpSpPr>
          <p:sp>
            <p:nvSpPr>
              <p:cNvPr id="54" name="AutoShape 18"/>
              <p:cNvSpPr>
                <a:spLocks noChangeArrowheads="1"/>
              </p:cNvSpPr>
              <p:nvPr/>
            </p:nvSpPr>
            <p:spPr bwMode="auto">
              <a:xfrm>
                <a:off x="2000" y="2205"/>
                <a:ext cx="1308" cy="348"/>
              </a:xfrm>
              <a:prstGeom prst="flowChart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defRPr/>
                </a:pPr>
                <a:r>
                  <a:rPr kumimoji="1" lang="ru-RU" sz="3200" b="1" dirty="0">
                    <a:solidFill>
                      <a:prstClr val="black"/>
                    </a:solidFill>
                  </a:rPr>
                  <a:t>Этап</a:t>
                </a:r>
                <a:r>
                  <a:rPr kumimoji="1" lang="en-US" sz="3200" b="1" dirty="0">
                    <a:solidFill>
                      <a:prstClr val="black"/>
                    </a:solidFill>
                  </a:rPr>
                  <a:t> 2</a:t>
                </a:r>
                <a:endParaRPr kumimoji="1" lang="ru-RU" sz="3200" b="1" dirty="0">
                  <a:solidFill>
                    <a:prstClr val="black"/>
                  </a:solidFill>
                </a:endParaRPr>
              </a:p>
              <a:p>
                <a:pPr algn="ctr" eaLnBrk="0" hangingPunct="0">
                  <a:defRPr/>
                </a:pPr>
                <a:r>
                  <a:rPr kumimoji="1" lang="ru-RU" sz="3200" b="1" dirty="0">
                    <a:solidFill>
                      <a:prstClr val="black"/>
                    </a:solidFill>
                  </a:rPr>
                  <a:t>(9-15 ДЕКАБРЯ)</a:t>
                </a:r>
                <a:endParaRPr kumimoji="1" lang="en-US" sz="3200" b="1" dirty="0">
                  <a:solidFill>
                    <a:prstClr val="black"/>
                  </a:solidFill>
                </a:endParaRPr>
              </a:p>
            </p:txBody>
          </p:sp>
          <p:sp>
            <p:nvSpPr>
              <p:cNvPr id="18442" name="Text Box 6"/>
              <p:cNvSpPr txBox="1">
                <a:spLocks noChangeArrowheads="1"/>
              </p:cNvSpPr>
              <p:nvPr/>
            </p:nvSpPr>
            <p:spPr bwMode="auto">
              <a:xfrm>
                <a:off x="864" y="2912"/>
                <a:ext cx="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kumimoji="1" lang="ru-RU" sz="2800" b="1" noProof="1" smtClean="0">
                  <a:solidFill>
                    <a:prstClr val="black"/>
                  </a:solidFill>
                </a:endParaRPr>
              </a:p>
            </p:txBody>
          </p:sp>
          <p:sp>
            <p:nvSpPr>
              <p:cNvPr id="18443" name="Text Box 8"/>
              <p:cNvSpPr txBox="1">
                <a:spLocks noChangeArrowheads="1"/>
              </p:cNvSpPr>
              <p:nvPr/>
            </p:nvSpPr>
            <p:spPr bwMode="auto">
              <a:xfrm>
                <a:off x="1533" y="2912"/>
                <a:ext cx="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kumimoji="1" lang="en-US" sz="2800" b="1" smtClean="0">
                  <a:solidFill>
                    <a:prstClr val="black"/>
                  </a:solidFill>
                </a:endParaRPr>
              </a:p>
            </p:txBody>
          </p:sp>
          <p:sp>
            <p:nvSpPr>
              <p:cNvPr id="18444" name="Text Box 9"/>
              <p:cNvSpPr txBox="1">
                <a:spLocks noChangeArrowheads="1"/>
              </p:cNvSpPr>
              <p:nvPr/>
            </p:nvSpPr>
            <p:spPr bwMode="auto">
              <a:xfrm>
                <a:off x="1872" y="2912"/>
                <a:ext cx="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kumimoji="1" lang="ru-RU" sz="2800" b="1" noProof="1" smtClean="0">
                  <a:solidFill>
                    <a:prstClr val="black"/>
                  </a:solidFill>
                </a:endParaRPr>
              </a:p>
            </p:txBody>
          </p:sp>
          <p:sp>
            <p:nvSpPr>
              <p:cNvPr id="18445" name="Text Box 10"/>
              <p:cNvSpPr txBox="1">
                <a:spLocks noChangeArrowheads="1"/>
              </p:cNvSpPr>
              <p:nvPr/>
            </p:nvSpPr>
            <p:spPr bwMode="auto">
              <a:xfrm>
                <a:off x="2208" y="2912"/>
                <a:ext cx="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kumimoji="1" lang="en-US" sz="2800" b="1" smtClean="0">
                  <a:solidFill>
                    <a:prstClr val="black"/>
                  </a:solidFill>
                </a:endParaRPr>
              </a:p>
            </p:txBody>
          </p:sp>
          <p:sp>
            <p:nvSpPr>
              <p:cNvPr id="18446" name="Text Box 11"/>
              <p:cNvSpPr txBox="1">
                <a:spLocks noChangeArrowheads="1"/>
              </p:cNvSpPr>
              <p:nvPr/>
            </p:nvSpPr>
            <p:spPr bwMode="auto">
              <a:xfrm>
                <a:off x="2544" y="2912"/>
                <a:ext cx="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kumimoji="1" lang="ru-RU" sz="2800" b="1" noProof="1" smtClean="0">
                  <a:solidFill>
                    <a:prstClr val="black"/>
                  </a:solidFill>
                </a:endParaRPr>
              </a:p>
            </p:txBody>
          </p:sp>
          <p:sp>
            <p:nvSpPr>
              <p:cNvPr id="18447" name="Text Box 12"/>
              <p:cNvSpPr txBox="1">
                <a:spLocks noChangeArrowheads="1"/>
              </p:cNvSpPr>
              <p:nvPr/>
            </p:nvSpPr>
            <p:spPr bwMode="auto">
              <a:xfrm>
                <a:off x="2880" y="2912"/>
                <a:ext cx="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kumimoji="1" lang="ru-RU" sz="2800" b="1" noProof="1" smtClean="0">
                  <a:solidFill>
                    <a:prstClr val="black"/>
                  </a:solidFill>
                </a:endParaRPr>
              </a:p>
            </p:txBody>
          </p:sp>
          <p:sp>
            <p:nvSpPr>
              <p:cNvPr id="18448" name="Text Box 13"/>
              <p:cNvSpPr txBox="1">
                <a:spLocks noChangeArrowheads="1"/>
              </p:cNvSpPr>
              <p:nvPr/>
            </p:nvSpPr>
            <p:spPr bwMode="auto">
              <a:xfrm>
                <a:off x="3264" y="2912"/>
                <a:ext cx="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kumimoji="1" lang="ru-RU" sz="2800" b="1" noProof="1" smtClean="0">
                  <a:solidFill>
                    <a:prstClr val="black"/>
                  </a:solidFill>
                </a:endParaRPr>
              </a:p>
            </p:txBody>
          </p:sp>
          <p:sp>
            <p:nvSpPr>
              <p:cNvPr id="18449" name="Text Box 14"/>
              <p:cNvSpPr txBox="1">
                <a:spLocks noChangeArrowheads="1"/>
              </p:cNvSpPr>
              <p:nvPr/>
            </p:nvSpPr>
            <p:spPr bwMode="auto">
              <a:xfrm>
                <a:off x="3552" y="2912"/>
                <a:ext cx="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kumimoji="1" lang="ru-RU" sz="2800" b="1" noProof="1" smtClean="0">
                  <a:solidFill>
                    <a:prstClr val="black"/>
                  </a:solidFill>
                </a:endParaRPr>
              </a:p>
            </p:txBody>
          </p:sp>
          <p:sp>
            <p:nvSpPr>
              <p:cNvPr id="18450" name="Text Box 15"/>
              <p:cNvSpPr txBox="1">
                <a:spLocks noChangeArrowheads="1"/>
              </p:cNvSpPr>
              <p:nvPr/>
            </p:nvSpPr>
            <p:spPr bwMode="auto">
              <a:xfrm>
                <a:off x="3840" y="2912"/>
                <a:ext cx="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kumimoji="1" lang="ru-RU" sz="2800" b="1" noProof="1" smtClean="0">
                  <a:solidFill>
                    <a:prstClr val="black"/>
                  </a:solidFill>
                </a:endParaRPr>
              </a:p>
            </p:txBody>
          </p:sp>
          <p:sp>
            <p:nvSpPr>
              <p:cNvPr id="18451" name="Text Box 16"/>
              <p:cNvSpPr txBox="1">
                <a:spLocks noChangeArrowheads="1"/>
              </p:cNvSpPr>
              <p:nvPr/>
            </p:nvSpPr>
            <p:spPr bwMode="auto">
              <a:xfrm>
                <a:off x="4128" y="2912"/>
                <a:ext cx="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kumimoji="1" lang="en-US" sz="2800" b="1" smtClean="0">
                  <a:solidFill>
                    <a:prstClr val="black"/>
                  </a:solidFill>
                </a:endParaRPr>
              </a:p>
            </p:txBody>
          </p:sp>
          <p:sp>
            <p:nvSpPr>
              <p:cNvPr id="53" name="AutoShape 17"/>
              <p:cNvSpPr>
                <a:spLocks noChangeArrowheads="1"/>
              </p:cNvSpPr>
              <p:nvPr/>
            </p:nvSpPr>
            <p:spPr bwMode="auto">
              <a:xfrm>
                <a:off x="864" y="2115"/>
                <a:ext cx="1136" cy="419"/>
              </a:xfrm>
              <a:prstGeom prst="flowChart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defRPr/>
                </a:pPr>
                <a:r>
                  <a:rPr kumimoji="1" lang="en-US" sz="4000" b="1" dirty="0">
                    <a:solidFill>
                      <a:prstClr val="black"/>
                    </a:solidFill>
                  </a:rPr>
                  <a:t>I </a:t>
                </a:r>
                <a:r>
                  <a:rPr kumimoji="1" lang="ru-RU" sz="4000" b="1" dirty="0">
                    <a:solidFill>
                      <a:prstClr val="black"/>
                    </a:solidFill>
                  </a:rPr>
                  <a:t>Этап</a:t>
                </a:r>
              </a:p>
              <a:p>
                <a:pPr algn="ctr" eaLnBrk="0" hangingPunct="0">
                  <a:defRPr/>
                </a:pPr>
                <a:r>
                  <a:rPr kumimoji="1" lang="ru-RU" sz="2400" b="1" dirty="0">
                    <a:solidFill>
                      <a:prstClr val="black"/>
                    </a:solidFill>
                  </a:rPr>
                  <a:t>(25 НОЯБРЯ – </a:t>
                </a:r>
              </a:p>
              <a:p>
                <a:pPr algn="ctr" eaLnBrk="0" hangingPunct="0">
                  <a:defRPr/>
                </a:pPr>
                <a:r>
                  <a:rPr kumimoji="1" lang="ru-RU" sz="2400" b="1" dirty="0">
                    <a:solidFill>
                      <a:prstClr val="black"/>
                    </a:solidFill>
                  </a:rPr>
                  <a:t>5 ДЕКАБРЯ)</a:t>
                </a:r>
              </a:p>
            </p:txBody>
          </p:sp>
          <p:sp>
            <p:nvSpPr>
              <p:cNvPr id="55" name="AutoShape 19"/>
              <p:cNvSpPr>
                <a:spLocks noChangeArrowheads="1"/>
              </p:cNvSpPr>
              <p:nvPr/>
            </p:nvSpPr>
            <p:spPr bwMode="auto">
              <a:xfrm>
                <a:off x="3308" y="2324"/>
                <a:ext cx="1377" cy="329"/>
              </a:xfrm>
              <a:prstGeom prst="flowChartProcess">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defRPr/>
                </a:pPr>
                <a:r>
                  <a:rPr kumimoji="1" lang="ru-RU" sz="2800" b="1" dirty="0">
                    <a:solidFill>
                      <a:prstClr val="black"/>
                    </a:solidFill>
                  </a:rPr>
                  <a:t>Этап</a:t>
                </a:r>
                <a:r>
                  <a:rPr kumimoji="1" lang="en-US" sz="2800" b="1" dirty="0">
                    <a:solidFill>
                      <a:prstClr val="black"/>
                    </a:solidFill>
                  </a:rPr>
                  <a:t> 3</a:t>
                </a:r>
                <a:endParaRPr kumimoji="1" lang="ru-RU" sz="2800" b="1" dirty="0">
                  <a:solidFill>
                    <a:prstClr val="black"/>
                  </a:solidFill>
                </a:endParaRPr>
              </a:p>
              <a:p>
                <a:pPr algn="ctr" eaLnBrk="0" hangingPunct="0">
                  <a:defRPr/>
                </a:pPr>
                <a:r>
                  <a:rPr kumimoji="1" lang="ru-RU" sz="2800" b="1" dirty="0">
                    <a:solidFill>
                      <a:prstClr val="black"/>
                    </a:solidFill>
                  </a:rPr>
                  <a:t>(ДО 31 ДЕКАБРЯ)</a:t>
                </a:r>
                <a:endParaRPr kumimoji="1" lang="en-US" sz="2800" b="1" dirty="0">
                  <a:solidFill>
                    <a:prstClr val="black"/>
                  </a:solidFill>
                </a:endParaRPr>
              </a:p>
            </p:txBody>
          </p:sp>
          <p:sp>
            <p:nvSpPr>
              <p:cNvPr id="18454" name="Text Box 20"/>
              <p:cNvSpPr txBox="1">
                <a:spLocks noChangeArrowheads="1"/>
              </p:cNvSpPr>
              <p:nvPr/>
            </p:nvSpPr>
            <p:spPr bwMode="auto">
              <a:xfrm>
                <a:off x="4416" y="2913"/>
                <a:ext cx="9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kumimoji="1" lang="en-US" sz="2800" b="1" smtClean="0">
                  <a:solidFill>
                    <a:prstClr val="black"/>
                  </a:solidFill>
                </a:endParaRPr>
              </a:p>
            </p:txBody>
          </p:sp>
        </p:grpSp>
        <p:sp>
          <p:nvSpPr>
            <p:cNvPr id="18439" name="TextBox 26"/>
            <p:cNvSpPr txBox="1">
              <a:spLocks noChangeArrowheads="1"/>
            </p:cNvSpPr>
            <p:nvPr/>
          </p:nvSpPr>
          <p:spPr bwMode="auto">
            <a:xfrm>
              <a:off x="395536" y="2204864"/>
              <a:ext cx="5184576" cy="40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ru-RU" sz="2000" b="1" smtClean="0">
                  <a:solidFill>
                    <a:srgbClr val="FFFF00"/>
                  </a:solidFill>
                  <a:latin typeface="Calibri" pitchFamily="34" charset="0"/>
                </a:rPr>
                <a:t>ВНУТРИУНИВЕРСИТЕТСКИЙ   УРОВЕНЬ </a:t>
              </a:r>
            </a:p>
          </p:txBody>
        </p:sp>
        <p:sp>
          <p:nvSpPr>
            <p:cNvPr id="18440" name="TextBox 23"/>
            <p:cNvSpPr txBox="1">
              <a:spLocks noChangeArrowheads="1"/>
            </p:cNvSpPr>
            <p:nvPr/>
          </p:nvSpPr>
          <p:spPr bwMode="auto">
            <a:xfrm>
              <a:off x="5508104" y="2276873"/>
              <a:ext cx="3416411" cy="36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ru-RU" b="1" smtClean="0">
                  <a:solidFill>
                    <a:prstClr val="black"/>
                  </a:solidFill>
                  <a:latin typeface="Calibri" pitchFamily="34" charset="0"/>
                </a:rPr>
                <a:t>РЕСПУБЛИКАНСКИЙ  УРОВЕНЬ </a:t>
              </a:r>
            </a:p>
          </p:txBody>
        </p:sp>
      </p:grpSp>
    </p:spTree>
    <p:extLst>
      <p:ext uri="{BB962C8B-B14F-4D97-AF65-F5344CB8AC3E}">
        <p14:creationId xmlns:p14="http://schemas.microsoft.com/office/powerpoint/2010/main" val="122309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1547813" y="6237288"/>
            <a:ext cx="4464050" cy="504825"/>
          </a:xfrm>
          <a:prstGeom prst="rect">
            <a:avLst/>
          </a:prstGeom>
          <a:solidFill>
            <a:srgbClr val="00CC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99"/>
            </a:extrusionClr>
          </a:sp3d>
        </p:spPr>
        <p:txBody>
          <a:bodyPr wrap="none" anchor="ctr">
            <a:flatTx/>
          </a:bodyPr>
          <a:lstStyle/>
          <a:p>
            <a:pPr algn="ctr" fontAlgn="base">
              <a:spcBef>
                <a:spcPct val="0"/>
              </a:spcBef>
              <a:spcAft>
                <a:spcPct val="0"/>
              </a:spcAft>
            </a:pPr>
            <a:r>
              <a:rPr lang="ru-RU" sz="2400" b="1" smtClean="0">
                <a:solidFill>
                  <a:prstClr val="white"/>
                </a:solidFill>
              </a:rPr>
              <a:t>«Лучший стендовый доклад»</a:t>
            </a:r>
          </a:p>
        </p:txBody>
      </p:sp>
      <p:sp>
        <p:nvSpPr>
          <p:cNvPr id="21507" name="Rectangle 3"/>
          <p:cNvSpPr>
            <a:spLocks noChangeArrowheads="1"/>
          </p:cNvSpPr>
          <p:nvPr/>
        </p:nvSpPr>
        <p:spPr bwMode="auto">
          <a:xfrm>
            <a:off x="533400" y="457200"/>
            <a:ext cx="2971800" cy="2133600"/>
          </a:xfrm>
          <a:prstGeom prst="rect">
            <a:avLst/>
          </a:prstGeom>
          <a:gradFill rotWithShape="0">
            <a:gsLst>
              <a:gs pos="0">
                <a:srgbClr val="00CC99"/>
              </a:gs>
              <a:gs pos="100000">
                <a:srgbClr val="000098"/>
              </a:gs>
            </a:gsLst>
            <a:path path="rect">
              <a:fillToRect l="100000" t="100000"/>
            </a:path>
          </a:gradFill>
          <a:ln w="9525">
            <a:miter lim="800000"/>
            <a:headEnd/>
            <a:tailEnd/>
          </a:ln>
          <a:scene3d>
            <a:camera prst="legacyObliqueTopLeft"/>
            <a:lightRig rig="legacyFlat3" dir="t"/>
          </a:scene3d>
          <a:sp3d extrusionH="430200" prstMaterial="legacyMatte">
            <a:bevelT w="13500" h="13500" prst="angle"/>
            <a:bevelB w="13500" h="13500" prst="angle"/>
            <a:extrusionClr>
              <a:srgbClr val="00CC99"/>
            </a:extrusionClr>
          </a:sp3d>
        </p:spPr>
        <p:txBody>
          <a:bodyPr wrap="none" anchor="ctr">
            <a:flatTx/>
          </a:bodyPr>
          <a:lstStyle/>
          <a:p>
            <a:pPr fontAlgn="base">
              <a:spcBef>
                <a:spcPct val="0"/>
              </a:spcBef>
              <a:spcAft>
                <a:spcPct val="0"/>
              </a:spcAft>
            </a:pPr>
            <a:endParaRPr lang="ru-RU" smtClean="0">
              <a:solidFill>
                <a:prstClr val="black"/>
              </a:solidFill>
            </a:endParaRPr>
          </a:p>
        </p:txBody>
      </p:sp>
      <p:sp>
        <p:nvSpPr>
          <p:cNvPr id="21508" name="Rectangle 6"/>
          <p:cNvSpPr>
            <a:spLocks noChangeArrowheads="1"/>
          </p:cNvSpPr>
          <p:nvPr/>
        </p:nvSpPr>
        <p:spPr bwMode="auto">
          <a:xfrm>
            <a:off x="3132138" y="5595938"/>
            <a:ext cx="5183187" cy="720725"/>
          </a:xfrm>
          <a:prstGeom prst="rect">
            <a:avLst/>
          </a:prstGeom>
          <a:solidFill>
            <a:srgbClr val="00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9999"/>
            </a:extrusionClr>
          </a:sp3d>
        </p:spPr>
        <p:txBody>
          <a:bodyPr wrap="none" anchor="ctr">
            <a:flatTx/>
          </a:bodyPr>
          <a:lstStyle/>
          <a:p>
            <a:pPr algn="ctr" fontAlgn="base">
              <a:spcBef>
                <a:spcPct val="0"/>
              </a:spcBef>
              <a:spcAft>
                <a:spcPct val="0"/>
              </a:spcAft>
            </a:pPr>
            <a:r>
              <a:rPr lang="ru-RU" b="1" smtClean="0">
                <a:solidFill>
                  <a:prstClr val="white"/>
                </a:solidFill>
              </a:rPr>
              <a:t>  </a:t>
            </a:r>
          </a:p>
          <a:p>
            <a:pPr algn="ctr" fontAlgn="base">
              <a:spcBef>
                <a:spcPct val="0"/>
              </a:spcBef>
              <a:spcAft>
                <a:spcPct val="0"/>
              </a:spcAft>
            </a:pPr>
            <a:r>
              <a:rPr lang="ru-RU" sz="2000" b="1" smtClean="0">
                <a:solidFill>
                  <a:prstClr val="white"/>
                </a:solidFill>
                <a:latin typeface="Arial" pitchFamily="34" charset="0"/>
                <a:cs typeface="Arial" pitchFamily="34" charset="0"/>
              </a:rPr>
              <a:t>«Лучшая студенческая научная команда»</a:t>
            </a:r>
          </a:p>
          <a:p>
            <a:pPr algn="ctr" fontAlgn="base">
              <a:spcBef>
                <a:spcPct val="0"/>
              </a:spcBef>
              <a:spcAft>
                <a:spcPct val="0"/>
              </a:spcAft>
            </a:pPr>
            <a:endParaRPr lang="ru-RU" smtClean="0">
              <a:solidFill>
                <a:prstClr val="white"/>
              </a:solidFill>
            </a:endParaRPr>
          </a:p>
        </p:txBody>
      </p:sp>
      <p:sp>
        <p:nvSpPr>
          <p:cNvPr id="21509" name="Rectangle 8"/>
          <p:cNvSpPr>
            <a:spLocks noChangeArrowheads="1"/>
          </p:cNvSpPr>
          <p:nvPr/>
        </p:nvSpPr>
        <p:spPr bwMode="auto">
          <a:xfrm>
            <a:off x="2678113" y="4900613"/>
            <a:ext cx="4219575" cy="463550"/>
          </a:xfrm>
          <a:prstGeom prst="rect">
            <a:avLst/>
          </a:prstGeom>
          <a:solidFill>
            <a:srgbClr val="00CC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99"/>
            </a:extrusionClr>
          </a:sp3d>
        </p:spPr>
        <p:txBody>
          <a:bodyPr wrap="none" anchor="ctr">
            <a:flatTx/>
          </a:bodyPr>
          <a:lstStyle/>
          <a:p>
            <a:pPr fontAlgn="base">
              <a:spcBef>
                <a:spcPct val="0"/>
              </a:spcBef>
              <a:spcAft>
                <a:spcPct val="0"/>
              </a:spcAft>
            </a:pPr>
            <a:endParaRPr lang="ru-RU" smtClean="0">
              <a:solidFill>
                <a:prstClr val="black"/>
              </a:solidFill>
            </a:endParaRPr>
          </a:p>
        </p:txBody>
      </p:sp>
      <p:sp>
        <p:nvSpPr>
          <p:cNvPr id="21510" name="Rectangle 10"/>
          <p:cNvSpPr>
            <a:spLocks noChangeArrowheads="1"/>
          </p:cNvSpPr>
          <p:nvPr/>
        </p:nvSpPr>
        <p:spPr bwMode="auto">
          <a:xfrm>
            <a:off x="3563938" y="4005263"/>
            <a:ext cx="4824412" cy="719137"/>
          </a:xfrm>
          <a:prstGeom prst="rect">
            <a:avLst/>
          </a:prstGeom>
          <a:solidFill>
            <a:srgbClr val="00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9999"/>
            </a:extrusionClr>
          </a:sp3d>
        </p:spPr>
        <p:txBody>
          <a:bodyPr wrap="none" anchor="ctr">
            <a:flatTx/>
          </a:bodyPr>
          <a:lstStyle/>
          <a:p>
            <a:pPr algn="ctr" fontAlgn="base">
              <a:spcBef>
                <a:spcPct val="0"/>
              </a:spcBef>
              <a:spcAft>
                <a:spcPct val="0"/>
              </a:spcAft>
            </a:pPr>
            <a:r>
              <a:rPr lang="ru-RU" sz="2400" b="1" smtClean="0">
                <a:solidFill>
                  <a:prstClr val="white"/>
                </a:solidFill>
              </a:rPr>
              <a:t>«За лучшую инновационную идею»</a:t>
            </a:r>
          </a:p>
        </p:txBody>
      </p:sp>
      <p:sp>
        <p:nvSpPr>
          <p:cNvPr id="21511" name="Rectangle 11"/>
          <p:cNvSpPr>
            <a:spLocks noChangeArrowheads="1"/>
          </p:cNvSpPr>
          <p:nvPr/>
        </p:nvSpPr>
        <p:spPr bwMode="auto">
          <a:xfrm>
            <a:off x="3924300" y="3284538"/>
            <a:ext cx="4830763" cy="571500"/>
          </a:xfrm>
          <a:prstGeom prst="rect">
            <a:avLst/>
          </a:prstGeom>
          <a:solidFill>
            <a:srgbClr val="00CC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99"/>
            </a:extrusionClr>
          </a:sp3d>
        </p:spPr>
        <p:txBody>
          <a:bodyPr wrap="none" anchor="ctr">
            <a:flatTx/>
          </a:bodyPr>
          <a:lstStyle/>
          <a:p>
            <a:pPr algn="ctr" fontAlgn="base">
              <a:spcBef>
                <a:spcPct val="0"/>
              </a:spcBef>
              <a:spcAft>
                <a:spcPct val="0"/>
              </a:spcAft>
            </a:pPr>
            <a:r>
              <a:rPr lang="ru-RU" sz="2400" b="1" smtClean="0">
                <a:solidFill>
                  <a:prstClr val="white"/>
                </a:solidFill>
              </a:rPr>
              <a:t>«За самую острую дисскуссию»</a:t>
            </a:r>
          </a:p>
        </p:txBody>
      </p:sp>
      <p:sp>
        <p:nvSpPr>
          <p:cNvPr id="21512" name="Rectangle 12"/>
          <p:cNvSpPr>
            <a:spLocks noChangeArrowheads="1"/>
          </p:cNvSpPr>
          <p:nvPr/>
        </p:nvSpPr>
        <p:spPr bwMode="auto">
          <a:xfrm>
            <a:off x="4195763" y="2352675"/>
            <a:ext cx="4264025" cy="792163"/>
          </a:xfrm>
          <a:prstGeom prst="rect">
            <a:avLst/>
          </a:prstGeom>
          <a:solidFill>
            <a:srgbClr val="00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9999"/>
            </a:extrusionClr>
          </a:sp3d>
        </p:spPr>
        <p:txBody>
          <a:bodyPr wrap="none" anchor="ctr">
            <a:flatTx/>
          </a:bodyPr>
          <a:lstStyle/>
          <a:p>
            <a:pPr fontAlgn="base">
              <a:spcBef>
                <a:spcPct val="0"/>
              </a:spcBef>
              <a:spcAft>
                <a:spcPct val="0"/>
              </a:spcAft>
            </a:pPr>
            <a:endParaRPr lang="ru-RU" smtClean="0">
              <a:solidFill>
                <a:prstClr val="black"/>
              </a:solidFill>
            </a:endParaRPr>
          </a:p>
        </p:txBody>
      </p:sp>
      <p:sp>
        <p:nvSpPr>
          <p:cNvPr id="21513" name="Rectangle 13"/>
          <p:cNvSpPr>
            <a:spLocks noChangeArrowheads="1"/>
          </p:cNvSpPr>
          <p:nvPr/>
        </p:nvSpPr>
        <p:spPr bwMode="auto">
          <a:xfrm>
            <a:off x="4643438" y="981075"/>
            <a:ext cx="4249737" cy="647700"/>
          </a:xfrm>
          <a:prstGeom prst="rect">
            <a:avLst/>
          </a:prstGeom>
          <a:solidFill>
            <a:srgbClr val="0099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9999"/>
            </a:extrusionClr>
          </a:sp3d>
        </p:spPr>
        <p:txBody>
          <a:bodyPr wrap="none" anchor="ctr">
            <a:flatTx/>
          </a:bodyPr>
          <a:lstStyle/>
          <a:p>
            <a:pPr fontAlgn="base">
              <a:spcBef>
                <a:spcPct val="0"/>
              </a:spcBef>
              <a:spcAft>
                <a:spcPct val="0"/>
              </a:spcAft>
            </a:pPr>
            <a:endParaRPr lang="ru-RU" smtClean="0">
              <a:solidFill>
                <a:prstClr val="black"/>
              </a:solidFill>
            </a:endParaRPr>
          </a:p>
        </p:txBody>
      </p:sp>
      <p:sp>
        <p:nvSpPr>
          <p:cNvPr id="21514" name="Text Box 15"/>
          <p:cNvSpPr txBox="1">
            <a:spLocks noChangeArrowheads="1"/>
          </p:cNvSpPr>
          <p:nvPr/>
        </p:nvSpPr>
        <p:spPr bwMode="auto">
          <a:xfrm>
            <a:off x="4787900" y="1125538"/>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ru-RU" sz="2000" b="1" smtClean="0">
                <a:solidFill>
                  <a:prstClr val="white"/>
                </a:solidFill>
                <a:latin typeface="Calibri" pitchFamily="34" charset="0"/>
              </a:rPr>
              <a:t>«Приз зрительских симпатий»</a:t>
            </a:r>
          </a:p>
        </p:txBody>
      </p:sp>
      <p:sp>
        <p:nvSpPr>
          <p:cNvPr id="21515" name="Text Box 16"/>
          <p:cNvSpPr txBox="1">
            <a:spLocks noChangeArrowheads="1"/>
          </p:cNvSpPr>
          <p:nvPr/>
        </p:nvSpPr>
        <p:spPr bwMode="auto">
          <a:xfrm>
            <a:off x="4140200" y="2349500"/>
            <a:ext cx="4465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ru-RU" sz="2400" b="1" smtClean="0">
                <a:solidFill>
                  <a:prstClr val="white"/>
                </a:solidFill>
                <a:latin typeface="Calibri" pitchFamily="34" charset="0"/>
              </a:rPr>
              <a:t>«Лучшая студенческая работа с практическим значением»</a:t>
            </a:r>
          </a:p>
        </p:txBody>
      </p:sp>
      <p:sp>
        <p:nvSpPr>
          <p:cNvPr id="21516" name="Line 21"/>
          <p:cNvSpPr>
            <a:spLocks noChangeShapeType="1"/>
          </p:cNvSpPr>
          <p:nvPr/>
        </p:nvSpPr>
        <p:spPr bwMode="auto">
          <a:xfrm flipV="1">
            <a:off x="3471863" y="1884363"/>
            <a:ext cx="812800" cy="555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ru-RU" smtClean="0">
              <a:solidFill>
                <a:prstClr val="black"/>
              </a:solidFill>
              <a:latin typeface="Arial" pitchFamily="34" charset="0"/>
            </a:endParaRPr>
          </a:p>
        </p:txBody>
      </p:sp>
      <p:sp>
        <p:nvSpPr>
          <p:cNvPr id="21517" name="Line 22"/>
          <p:cNvSpPr>
            <a:spLocks noChangeShapeType="1"/>
          </p:cNvSpPr>
          <p:nvPr/>
        </p:nvSpPr>
        <p:spPr bwMode="auto">
          <a:xfrm>
            <a:off x="3563938" y="2493963"/>
            <a:ext cx="647700" cy="14287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ru-RU" smtClean="0">
              <a:solidFill>
                <a:prstClr val="black"/>
              </a:solidFill>
              <a:latin typeface="Arial" pitchFamily="34" charset="0"/>
            </a:endParaRPr>
          </a:p>
        </p:txBody>
      </p:sp>
      <p:sp>
        <p:nvSpPr>
          <p:cNvPr id="21518" name="Line 23"/>
          <p:cNvSpPr>
            <a:spLocks noChangeShapeType="1"/>
          </p:cNvSpPr>
          <p:nvPr/>
        </p:nvSpPr>
        <p:spPr bwMode="auto">
          <a:xfrm>
            <a:off x="3403600" y="2628900"/>
            <a:ext cx="635000" cy="6477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ru-RU" smtClean="0">
              <a:solidFill>
                <a:prstClr val="black"/>
              </a:solidFill>
              <a:latin typeface="Arial" pitchFamily="34" charset="0"/>
            </a:endParaRPr>
          </a:p>
        </p:txBody>
      </p:sp>
      <p:sp>
        <p:nvSpPr>
          <p:cNvPr id="21519" name="Line 24"/>
          <p:cNvSpPr>
            <a:spLocks noChangeShapeType="1"/>
          </p:cNvSpPr>
          <p:nvPr/>
        </p:nvSpPr>
        <p:spPr bwMode="auto">
          <a:xfrm>
            <a:off x="3132138" y="2636838"/>
            <a:ext cx="692150" cy="134461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ru-RU" smtClean="0">
              <a:solidFill>
                <a:prstClr val="black"/>
              </a:solidFill>
              <a:latin typeface="Arial" pitchFamily="34" charset="0"/>
            </a:endParaRPr>
          </a:p>
        </p:txBody>
      </p:sp>
      <p:sp>
        <p:nvSpPr>
          <p:cNvPr id="21520" name="Line 25"/>
          <p:cNvSpPr>
            <a:spLocks noChangeShapeType="1"/>
          </p:cNvSpPr>
          <p:nvPr/>
        </p:nvSpPr>
        <p:spPr bwMode="auto">
          <a:xfrm>
            <a:off x="2678113" y="2636838"/>
            <a:ext cx="644525" cy="20955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ru-RU" smtClean="0">
              <a:solidFill>
                <a:prstClr val="black"/>
              </a:solidFill>
              <a:latin typeface="Arial" pitchFamily="34" charset="0"/>
            </a:endParaRPr>
          </a:p>
        </p:txBody>
      </p:sp>
      <p:sp>
        <p:nvSpPr>
          <p:cNvPr id="21521" name="Line 27"/>
          <p:cNvSpPr>
            <a:spLocks noChangeShapeType="1"/>
          </p:cNvSpPr>
          <p:nvPr/>
        </p:nvSpPr>
        <p:spPr bwMode="auto">
          <a:xfrm>
            <a:off x="2306638" y="2590800"/>
            <a:ext cx="19050" cy="3376613"/>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ru-RU" smtClean="0">
              <a:solidFill>
                <a:prstClr val="black"/>
              </a:solidFill>
              <a:latin typeface="Arial" pitchFamily="34" charset="0"/>
            </a:endParaRPr>
          </a:p>
        </p:txBody>
      </p:sp>
      <p:sp>
        <p:nvSpPr>
          <p:cNvPr id="21522" name="Rectangle 29"/>
          <p:cNvSpPr>
            <a:spLocks noChangeArrowheads="1"/>
          </p:cNvSpPr>
          <p:nvPr/>
        </p:nvSpPr>
        <p:spPr bwMode="auto">
          <a:xfrm>
            <a:off x="4427538" y="476250"/>
            <a:ext cx="4321175" cy="504825"/>
          </a:xfrm>
          <a:prstGeom prst="rect">
            <a:avLst/>
          </a:prstGeom>
          <a:solidFill>
            <a:srgbClr val="00CC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99"/>
            </a:extrusionClr>
          </a:sp3d>
        </p:spPr>
        <p:txBody>
          <a:bodyPr wrap="none" anchor="ctr">
            <a:flatTx/>
          </a:bodyPr>
          <a:lstStyle/>
          <a:p>
            <a:pPr algn="ctr" fontAlgn="base">
              <a:spcBef>
                <a:spcPct val="0"/>
              </a:spcBef>
              <a:spcAft>
                <a:spcPct val="0"/>
              </a:spcAft>
            </a:pPr>
            <a:endParaRPr lang="en-US" sz="2000" b="1" smtClean="0">
              <a:solidFill>
                <a:prstClr val="black"/>
              </a:solidFill>
              <a:latin typeface="Times New Roman" pitchFamily="18" charset="0"/>
            </a:endParaRPr>
          </a:p>
        </p:txBody>
      </p:sp>
      <p:sp>
        <p:nvSpPr>
          <p:cNvPr id="21523" name="Text Box 30"/>
          <p:cNvSpPr txBox="1">
            <a:spLocks noChangeArrowheads="1"/>
          </p:cNvSpPr>
          <p:nvPr/>
        </p:nvSpPr>
        <p:spPr bwMode="auto">
          <a:xfrm>
            <a:off x="4427538" y="549275"/>
            <a:ext cx="43926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0000"/>
              </a:lnSpc>
              <a:spcBef>
                <a:spcPct val="20000"/>
              </a:spcBef>
              <a:spcAft>
                <a:spcPct val="20000"/>
              </a:spcAft>
              <a:buClr>
                <a:srgbClr val="1F497D"/>
              </a:buClr>
              <a:buSzPct val="60000"/>
              <a:buFont typeface="Wingdings" pitchFamily="2" charset="2"/>
              <a:buNone/>
            </a:pPr>
            <a:r>
              <a:rPr lang="ru-RU" sz="2400" b="1" smtClean="0">
                <a:solidFill>
                  <a:prstClr val="white"/>
                </a:solidFill>
                <a:cs typeface="Arial" pitchFamily="34" charset="0"/>
              </a:rPr>
              <a:t>«Лучший доклад»</a:t>
            </a:r>
          </a:p>
        </p:txBody>
      </p:sp>
      <p:sp>
        <p:nvSpPr>
          <p:cNvPr id="21524" name="Line 31"/>
          <p:cNvSpPr>
            <a:spLocks noChangeShapeType="1"/>
          </p:cNvSpPr>
          <p:nvPr/>
        </p:nvSpPr>
        <p:spPr bwMode="auto">
          <a:xfrm flipV="1">
            <a:off x="3505200" y="728663"/>
            <a:ext cx="998538" cy="57626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ru-RU" smtClean="0">
              <a:solidFill>
                <a:prstClr val="black"/>
              </a:solidFill>
              <a:latin typeface="Arial" pitchFamily="34" charset="0"/>
            </a:endParaRPr>
          </a:p>
        </p:txBody>
      </p:sp>
      <p:sp>
        <p:nvSpPr>
          <p:cNvPr id="21525" name="Rectangle 32"/>
          <p:cNvSpPr>
            <a:spLocks noChangeArrowheads="1"/>
          </p:cNvSpPr>
          <p:nvPr/>
        </p:nvSpPr>
        <p:spPr bwMode="auto">
          <a:xfrm>
            <a:off x="3403600" y="4903788"/>
            <a:ext cx="2951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2400" b="1" smtClean="0">
                <a:solidFill>
                  <a:prstClr val="white"/>
                </a:solidFill>
              </a:rPr>
              <a:t>«За волю к победе»</a:t>
            </a:r>
          </a:p>
        </p:txBody>
      </p:sp>
      <p:sp>
        <p:nvSpPr>
          <p:cNvPr id="21526" name="Rectangle 29"/>
          <p:cNvSpPr>
            <a:spLocks noChangeArrowheads="1"/>
          </p:cNvSpPr>
          <p:nvPr/>
        </p:nvSpPr>
        <p:spPr bwMode="auto">
          <a:xfrm>
            <a:off x="4284663" y="1700213"/>
            <a:ext cx="3743325" cy="504825"/>
          </a:xfrm>
          <a:prstGeom prst="rect">
            <a:avLst/>
          </a:prstGeom>
          <a:solidFill>
            <a:srgbClr val="00CC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CC99"/>
            </a:extrusionClr>
          </a:sp3d>
        </p:spPr>
        <p:txBody>
          <a:bodyPr wrap="none" anchor="ctr">
            <a:flatTx/>
          </a:bodyPr>
          <a:lstStyle/>
          <a:p>
            <a:pPr algn="ctr" fontAlgn="base">
              <a:spcBef>
                <a:spcPct val="0"/>
              </a:spcBef>
              <a:spcAft>
                <a:spcPct val="0"/>
              </a:spcAft>
            </a:pPr>
            <a:r>
              <a:rPr lang="ru-RU" sz="2400" b="1" smtClean="0">
                <a:solidFill>
                  <a:prstClr val="white"/>
                </a:solidFill>
              </a:rPr>
              <a:t>«Безграничное творчество»</a:t>
            </a:r>
            <a:endParaRPr lang="en-US" sz="2400" b="1" smtClean="0">
              <a:solidFill>
                <a:prstClr val="white"/>
              </a:solidFill>
              <a:latin typeface="Times New Roman" pitchFamily="18" charset="0"/>
            </a:endParaRPr>
          </a:p>
        </p:txBody>
      </p:sp>
      <p:sp>
        <p:nvSpPr>
          <p:cNvPr id="21527" name="Rectangle 14"/>
          <p:cNvSpPr>
            <a:spLocks noRot="1" noChangeArrowheads="1"/>
          </p:cNvSpPr>
          <p:nvPr/>
        </p:nvSpPr>
        <p:spPr bwMode="auto">
          <a:xfrm>
            <a:off x="644525" y="485775"/>
            <a:ext cx="28273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ru-RU" sz="2400" b="1" smtClean="0">
                <a:solidFill>
                  <a:srgbClr val="FFFFFF"/>
                </a:solidFill>
              </a:rPr>
              <a:t>НОМИНАЦИИ </a:t>
            </a:r>
          </a:p>
          <a:p>
            <a:pPr algn="ctr" fontAlgn="base">
              <a:spcBef>
                <a:spcPct val="0"/>
              </a:spcBef>
              <a:spcAft>
                <a:spcPct val="0"/>
              </a:spcAft>
            </a:pPr>
            <a:r>
              <a:rPr lang="ru-RU" sz="2400" b="1" smtClean="0">
                <a:solidFill>
                  <a:srgbClr val="FFFFFF"/>
                </a:solidFill>
              </a:rPr>
              <a:t>КОНКУРСА НИРС</a:t>
            </a:r>
            <a:r>
              <a:rPr lang="ru-RU" sz="2400" b="1" smtClean="0">
                <a:solidFill>
                  <a:srgbClr val="FFFFFF"/>
                </a:solidFill>
                <a:latin typeface="Arial" pitchFamily="34" charset="0"/>
              </a:rPr>
              <a:t>:</a:t>
            </a:r>
          </a:p>
        </p:txBody>
      </p:sp>
    </p:spTree>
    <p:extLst>
      <p:ext uri="{BB962C8B-B14F-4D97-AF65-F5344CB8AC3E}">
        <p14:creationId xmlns:p14="http://schemas.microsoft.com/office/powerpoint/2010/main" val="2723478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12776"/>
            <a:ext cx="8183880" cy="5112568"/>
          </a:xfrm>
        </p:spPr>
        <p:txBody>
          <a:bodyPr>
            <a:normAutofit/>
          </a:bodyPr>
          <a:lstStyle/>
          <a:p>
            <a:r>
              <a:rPr lang="ru-RU" sz="3100" dirty="0" smtClean="0"/>
              <a:t> - Стратегический план МОН РК на 2011-2015 гг. (</a:t>
            </a:r>
            <a:r>
              <a:rPr lang="ru-RU" sz="2700" dirty="0" smtClean="0"/>
              <a:t>квартальный, полугодовой и годовой)</a:t>
            </a:r>
            <a:br>
              <a:rPr lang="ru-RU" sz="2700" dirty="0" smtClean="0"/>
            </a:br>
            <a:r>
              <a:rPr lang="ru-RU" sz="2700" dirty="0" smtClean="0"/>
              <a:t/>
            </a:r>
            <a:br>
              <a:rPr lang="ru-RU" sz="2700" dirty="0" smtClean="0"/>
            </a:br>
            <a:r>
              <a:rPr lang="ru-RU" sz="2700" dirty="0" smtClean="0"/>
              <a:t>-  Операционный план МОН РК (ежемесячно)</a:t>
            </a:r>
            <a:br>
              <a:rPr lang="ru-RU" sz="2700" dirty="0" smtClean="0"/>
            </a:br>
            <a:r>
              <a:rPr lang="ru-RU" sz="2700" dirty="0" smtClean="0"/>
              <a:t/>
            </a:r>
            <a:br>
              <a:rPr lang="ru-RU" sz="2700" dirty="0" smtClean="0"/>
            </a:br>
            <a:r>
              <a:rPr lang="ru-RU" sz="2700" dirty="0" smtClean="0"/>
              <a:t>-  Отчет по индикаторам реализации Концепции  реформирования медицинской науки Республики Казахстан - полугодовой и годовой (с предоставлением подтверждающих документов)</a:t>
            </a:r>
            <a:br>
              <a:rPr lang="ru-RU" sz="2700" dirty="0" smtClean="0"/>
            </a:br>
            <a:r>
              <a:rPr lang="ru-RU" sz="2700" dirty="0" smtClean="0"/>
              <a:t/>
            </a:r>
            <a:br>
              <a:rPr lang="ru-RU" sz="2700" dirty="0" smtClean="0"/>
            </a:br>
            <a:r>
              <a:rPr lang="ru-RU" sz="2700" dirty="0" smtClean="0"/>
              <a:t>-  План и отчет по НИР кафедр/модулей</a:t>
            </a:r>
            <a:endParaRPr lang="ru-RU" sz="2700" dirty="0"/>
          </a:p>
        </p:txBody>
      </p:sp>
      <p:sp>
        <p:nvSpPr>
          <p:cNvPr id="3" name="Содержимое 2"/>
          <p:cNvSpPr>
            <a:spLocks noGrp="1"/>
          </p:cNvSpPr>
          <p:nvPr>
            <p:ph idx="1"/>
          </p:nvPr>
        </p:nvSpPr>
        <p:spPr>
          <a:xfrm>
            <a:off x="502920" y="530352"/>
            <a:ext cx="8183880" cy="541194"/>
          </a:xfrm>
        </p:spPr>
        <p:txBody>
          <a:bodyPr>
            <a:normAutofit/>
          </a:bodyPr>
          <a:lstStyle/>
          <a:p>
            <a:pPr marL="109728" indent="0" algn="ctr">
              <a:buNone/>
            </a:pPr>
            <a:r>
              <a:rPr lang="ru-RU" b="1" dirty="0" smtClean="0">
                <a:solidFill>
                  <a:srgbClr val="C00000"/>
                </a:solidFill>
              </a:rPr>
              <a:t>Предоставляемые отчеты</a:t>
            </a:r>
            <a:endParaRPr lang="ru-RU" b="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7384"/>
            <a:ext cx="2071688" cy="6858000"/>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3075" name="Рисунок 4" descr="logo_fin.gif"/>
          <p:cNvPicPr>
            <a:picLocks noChangeAspect="1"/>
          </p:cNvPicPr>
          <p:nvPr/>
        </p:nvPicPr>
        <p:blipFill>
          <a:blip r:embed="rId3" cstate="print"/>
          <a:srcRect/>
          <a:stretch>
            <a:fillRect/>
          </a:stretch>
        </p:blipFill>
        <p:spPr bwMode="auto">
          <a:xfrm>
            <a:off x="357188" y="285750"/>
            <a:ext cx="1357312" cy="1357313"/>
          </a:xfrm>
          <a:prstGeom prst="rect">
            <a:avLst/>
          </a:prstGeom>
          <a:noFill/>
          <a:ln w="9525">
            <a:noFill/>
            <a:miter lim="800000"/>
            <a:headEnd/>
            <a:tailEnd/>
          </a:ln>
        </p:spPr>
      </p:pic>
      <p:cxnSp>
        <p:nvCxnSpPr>
          <p:cNvPr id="8" name="Прямая соединительная линия 7"/>
          <p:cNvCxnSpPr/>
          <p:nvPr/>
        </p:nvCxnSpPr>
        <p:spPr>
          <a:xfrm rot="5400000">
            <a:off x="-1358106" y="3429794"/>
            <a:ext cx="6858000" cy="1588"/>
          </a:xfrm>
          <a:prstGeom prst="line">
            <a:avLst/>
          </a:prstGeom>
          <a:ln>
            <a:solidFill>
              <a:srgbClr val="DA251D"/>
            </a:solidFill>
          </a:ln>
        </p:spPr>
        <p:style>
          <a:lnRef idx="3">
            <a:schemeClr val="accent2"/>
          </a:lnRef>
          <a:fillRef idx="0">
            <a:schemeClr val="accent2"/>
          </a:fillRef>
          <a:effectRef idx="2">
            <a:schemeClr val="accent2"/>
          </a:effectRef>
          <a:fontRef idx="minor">
            <a:schemeClr val="tx1"/>
          </a:fontRef>
        </p:style>
      </p:cxnSp>
      <p:sp>
        <p:nvSpPr>
          <p:cNvPr id="3078" name="Заголовок 6"/>
          <p:cNvSpPr>
            <a:spLocks noGrp="1"/>
          </p:cNvSpPr>
          <p:nvPr>
            <p:ph type="ctrTitle"/>
          </p:nvPr>
        </p:nvSpPr>
        <p:spPr>
          <a:xfrm>
            <a:off x="2428875" y="1928802"/>
            <a:ext cx="6486525" cy="1501786"/>
          </a:xfrm>
        </p:spPr>
        <p:txBody>
          <a:bodyPr>
            <a:normAutofit fontScale="90000"/>
          </a:bodyPr>
          <a:lstStyle/>
          <a:p>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4000" dirty="0">
                <a:solidFill>
                  <a:srgbClr val="C00000"/>
                </a:solidFill>
                <a:effectLst/>
              </a:rPr>
              <a:t>Акты внедрения результатов </a:t>
            </a:r>
            <a:r>
              <a:rPr lang="ru-RU" sz="4000" dirty="0" smtClean="0">
                <a:solidFill>
                  <a:srgbClr val="C00000"/>
                </a:solidFill>
                <a:effectLst/>
              </a:rPr>
              <a:t>НИР и порядок оформления патентов</a:t>
            </a:r>
            <a:endParaRPr lang="ru-RU" sz="4000" b="1" dirty="0" smtClean="0">
              <a:solidFill>
                <a:srgbClr val="C00000"/>
              </a:solidFill>
              <a:effectLst/>
              <a:latin typeface="Century Schoolbook" pitchFamily="18" charset="0"/>
            </a:endParaRPr>
          </a:p>
        </p:txBody>
      </p:sp>
    </p:spTree>
    <p:extLst>
      <p:ext uri="{BB962C8B-B14F-4D97-AF65-F5344CB8AC3E}">
        <p14:creationId xmlns:p14="http://schemas.microsoft.com/office/powerpoint/2010/main" val="4195249691"/>
      </p:ext>
    </p:extLst>
  </p:cSld>
  <p:clrMapOvr>
    <a:masterClrMapping/>
  </p:clrMapOvr>
  <p:transition spd="med">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922114"/>
          </a:xfrm>
        </p:spPr>
        <p:txBody>
          <a:bodyPr>
            <a:normAutofit/>
          </a:bodyPr>
          <a:lstStyle/>
          <a:p>
            <a:r>
              <a:rPr lang="ru-RU" sz="2400" dirty="0" smtClean="0">
                <a:solidFill>
                  <a:srgbClr val="C00000"/>
                </a:solidFill>
                <a:effectLst/>
                <a:cs typeface="Times New Roman" pitchFamily="18" charset="0"/>
              </a:rPr>
              <a:t>Запрашиваемая документация по выдаче </a:t>
            </a:r>
            <a:br>
              <a:rPr lang="ru-RU" sz="2400" dirty="0" smtClean="0">
                <a:solidFill>
                  <a:srgbClr val="C00000"/>
                </a:solidFill>
                <a:effectLst/>
                <a:cs typeface="Times New Roman" pitchFamily="18" charset="0"/>
              </a:rPr>
            </a:br>
            <a:r>
              <a:rPr lang="ru-RU" sz="2400" dirty="0" smtClean="0">
                <a:solidFill>
                  <a:srgbClr val="C00000"/>
                </a:solidFill>
                <a:effectLst/>
                <a:cs typeface="Times New Roman" pitchFamily="18" charset="0"/>
              </a:rPr>
              <a:t>Актов внедрения:</a:t>
            </a:r>
            <a:endParaRPr lang="ru-RU" sz="2400" dirty="0">
              <a:solidFill>
                <a:srgbClr val="C00000"/>
              </a:solidFill>
              <a:effectLst/>
              <a:cs typeface="Times New Roman" pitchFamily="18" charset="0"/>
            </a:endParaRPr>
          </a:p>
        </p:txBody>
      </p:sp>
      <p:sp>
        <p:nvSpPr>
          <p:cNvPr id="3" name="Объект 2"/>
          <p:cNvSpPr>
            <a:spLocks noGrp="1"/>
          </p:cNvSpPr>
          <p:nvPr>
            <p:ph idx="1"/>
          </p:nvPr>
        </p:nvSpPr>
        <p:spPr>
          <a:xfrm>
            <a:off x="457200" y="1412776"/>
            <a:ext cx="8229600" cy="5112568"/>
          </a:xfrm>
        </p:spPr>
        <p:txBody>
          <a:bodyPr>
            <a:normAutofit fontScale="92500"/>
          </a:bodyPr>
          <a:lstStyle/>
          <a:p>
            <a:pPr lvl="0">
              <a:buFont typeface="Wingdings" pitchFamily="2" charset="2"/>
              <a:buChar char="q"/>
            </a:pPr>
            <a:r>
              <a:rPr lang="kk-KZ" dirty="0" smtClean="0"/>
              <a:t>Сопроводительное письмо</a:t>
            </a:r>
            <a:endParaRPr lang="ru-RU" dirty="0"/>
          </a:p>
          <a:p>
            <a:pPr lvl="0">
              <a:buFont typeface="Wingdings" pitchFamily="2" charset="2"/>
              <a:buChar char="q"/>
            </a:pPr>
            <a:r>
              <a:rPr lang="kk-KZ" dirty="0" smtClean="0"/>
              <a:t>Заявка </a:t>
            </a:r>
            <a:r>
              <a:rPr lang="kk-KZ" dirty="0"/>
              <a:t>с описанием научной </a:t>
            </a:r>
            <a:r>
              <a:rPr lang="kk-KZ" dirty="0" smtClean="0"/>
              <a:t>разработки</a:t>
            </a:r>
            <a:r>
              <a:rPr lang="ru-RU" dirty="0" smtClean="0"/>
              <a:t> </a:t>
            </a:r>
            <a:endParaRPr lang="ru-RU" dirty="0"/>
          </a:p>
          <a:p>
            <a:pPr lvl="0">
              <a:buFont typeface="Wingdings" pitchFamily="2" charset="2"/>
              <a:buChar char="q"/>
            </a:pPr>
            <a:r>
              <a:rPr lang="kk-KZ" dirty="0" smtClean="0"/>
              <a:t>Выписка </a:t>
            </a:r>
            <a:r>
              <a:rPr lang="kk-KZ" dirty="0"/>
              <a:t>из протокола заседания кафедрального собрания и</a:t>
            </a:r>
            <a:r>
              <a:rPr lang="ru-RU" dirty="0"/>
              <a:t>/или</a:t>
            </a:r>
            <a:r>
              <a:rPr lang="kk-KZ" dirty="0"/>
              <a:t> научно-плановой проблемной </a:t>
            </a:r>
            <a:r>
              <a:rPr lang="kk-KZ" dirty="0" smtClean="0"/>
              <a:t>комиссии по данному вопросу</a:t>
            </a:r>
            <a:endParaRPr lang="ru-RU" dirty="0"/>
          </a:p>
          <a:p>
            <a:pPr marL="137160" indent="0">
              <a:buNone/>
            </a:pPr>
            <a:r>
              <a:rPr lang="ru-RU" dirty="0" smtClean="0">
                <a:solidFill>
                  <a:srgbClr val="FF0000"/>
                </a:solidFill>
              </a:rPr>
              <a:t>При наличии заявитель </a:t>
            </a:r>
            <a:r>
              <a:rPr lang="ru-RU" dirty="0">
                <a:solidFill>
                  <a:srgbClr val="FF0000"/>
                </a:solidFill>
              </a:rPr>
              <a:t>прилагает следующие дополнительные документы:</a:t>
            </a:r>
          </a:p>
          <a:p>
            <a:pPr lvl="0">
              <a:buFont typeface="Wingdings" pitchFamily="2" charset="2"/>
              <a:buChar char="q"/>
            </a:pPr>
            <a:r>
              <a:rPr lang="ru-RU" dirty="0"/>
              <a:t>внутренние </a:t>
            </a:r>
            <a:r>
              <a:rPr lang="ru-RU" dirty="0" smtClean="0"/>
              <a:t>и/или </a:t>
            </a:r>
            <a:r>
              <a:rPr lang="ru-RU" dirty="0"/>
              <a:t>внешние рецензии;</a:t>
            </a:r>
          </a:p>
          <a:p>
            <a:pPr lvl="0">
              <a:buFont typeface="Wingdings" pitchFamily="2" charset="2"/>
              <a:buChar char="q"/>
            </a:pPr>
            <a:r>
              <a:rPr lang="ru-RU" dirty="0"/>
              <a:t>подготовленные</a:t>
            </a:r>
            <a:r>
              <a:rPr lang="kk-KZ" dirty="0"/>
              <a:t> </a:t>
            </a:r>
            <a:r>
              <a:rPr lang="kk-KZ" dirty="0" smtClean="0"/>
              <a:t>до утверждения методически</a:t>
            </a:r>
            <a:r>
              <a:rPr lang="ru-RU" dirty="0"/>
              <a:t>е</a:t>
            </a:r>
            <a:r>
              <a:rPr lang="kk-KZ" dirty="0"/>
              <a:t> рекомендаци</a:t>
            </a:r>
            <a:r>
              <a:rPr lang="ru-RU" dirty="0"/>
              <a:t>и</a:t>
            </a:r>
            <a:r>
              <a:rPr lang="kk-KZ" dirty="0"/>
              <a:t>, учебны</a:t>
            </a:r>
            <a:r>
              <a:rPr lang="ru-RU" dirty="0"/>
              <a:t>е</a:t>
            </a:r>
            <a:r>
              <a:rPr lang="kk-KZ" dirty="0"/>
              <a:t> пособи</a:t>
            </a:r>
            <a:r>
              <a:rPr lang="ru-RU" dirty="0"/>
              <a:t>я</a:t>
            </a:r>
            <a:r>
              <a:rPr lang="kk-KZ" dirty="0"/>
              <a:t> и т.д.</a:t>
            </a:r>
            <a:r>
              <a:rPr lang="ru-RU" dirty="0"/>
              <a:t>; </a:t>
            </a:r>
          </a:p>
          <a:p>
            <a:pPr lvl="0">
              <a:buFont typeface="Wingdings" pitchFamily="2" charset="2"/>
              <a:buChar char="q"/>
            </a:pPr>
            <a:r>
              <a:rPr lang="kk-KZ" dirty="0"/>
              <a:t>копи</a:t>
            </a:r>
            <a:r>
              <a:rPr lang="ru-RU" dirty="0"/>
              <a:t>я</a:t>
            </a:r>
            <a:r>
              <a:rPr lang="kk-KZ" dirty="0"/>
              <a:t> охранн</a:t>
            </a:r>
            <a:r>
              <a:rPr lang="ru-RU" dirty="0"/>
              <a:t>ого</a:t>
            </a:r>
            <a:r>
              <a:rPr lang="kk-KZ" dirty="0"/>
              <a:t> документ</a:t>
            </a:r>
            <a:r>
              <a:rPr lang="ru-RU" dirty="0"/>
              <a:t>а</a:t>
            </a:r>
            <a:r>
              <a:rPr lang="kk-KZ" dirty="0"/>
              <a:t> на объект </a:t>
            </a:r>
            <a:r>
              <a:rPr lang="kk-KZ" dirty="0" smtClean="0"/>
              <a:t>собственности</a:t>
            </a:r>
            <a:endParaRPr lang="ru-RU" dirty="0" smtClean="0"/>
          </a:p>
          <a:p>
            <a:pPr>
              <a:buNone/>
            </a:pPr>
            <a:endParaRPr lang="ru-RU" dirty="0"/>
          </a:p>
        </p:txBody>
      </p:sp>
    </p:spTree>
    <p:extLst>
      <p:ext uri="{BB962C8B-B14F-4D97-AF65-F5344CB8AC3E}">
        <p14:creationId xmlns:p14="http://schemas.microsoft.com/office/powerpoint/2010/main" val="1549203011"/>
      </p:ext>
    </p:extLst>
  </p:cSld>
  <p:clrMapOvr>
    <a:masterClrMapping/>
  </p:clrMapOvr>
  <p:transition spd="med">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C00000"/>
                </a:solidFill>
                <a:effectLst/>
                <a:cs typeface="Times New Roman" pitchFamily="18" charset="0"/>
              </a:rPr>
              <a:t>Порядок получения Актов внедрения</a:t>
            </a:r>
            <a:endParaRPr lang="ru-RU" sz="2800" dirty="0">
              <a:solidFill>
                <a:srgbClr val="C00000"/>
              </a:solidFill>
              <a:effectLst/>
              <a:cs typeface="Times New Roman" pitchFamily="18" charset="0"/>
            </a:endParaRPr>
          </a:p>
        </p:txBody>
      </p:sp>
      <p:sp>
        <p:nvSpPr>
          <p:cNvPr id="3" name="Объект 2"/>
          <p:cNvSpPr>
            <a:spLocks noGrp="1"/>
          </p:cNvSpPr>
          <p:nvPr>
            <p:ph idx="1"/>
          </p:nvPr>
        </p:nvSpPr>
        <p:spPr>
          <a:xfrm>
            <a:off x="251520" y="1600200"/>
            <a:ext cx="8435280" cy="4709160"/>
          </a:xfrm>
        </p:spPr>
        <p:txBody>
          <a:bodyPr>
            <a:normAutofit/>
          </a:bodyPr>
          <a:lstStyle/>
          <a:p>
            <a:pPr algn="just">
              <a:buFont typeface="Wingdings" pitchFamily="2" charset="2"/>
              <a:buChar char="q"/>
            </a:pPr>
            <a:r>
              <a:rPr lang="ru-RU" dirty="0" smtClean="0">
                <a:latin typeface="+mj-lt"/>
              </a:rPr>
              <a:t>Все документы предоставляются секретарю Экспертной комиссии (</a:t>
            </a:r>
            <a:r>
              <a:rPr lang="ru-RU" dirty="0" err="1" smtClean="0">
                <a:latin typeface="+mj-lt"/>
              </a:rPr>
              <a:t>НИИФиПМ</a:t>
            </a:r>
            <a:r>
              <a:rPr lang="ru-RU" dirty="0" smtClean="0">
                <a:latin typeface="+mj-lt"/>
              </a:rPr>
              <a:t>, каб.408) до 15-го числа текущего месяца</a:t>
            </a:r>
          </a:p>
          <a:p>
            <a:pPr algn="just">
              <a:buFont typeface="Wingdings" pitchFamily="2" charset="2"/>
              <a:buChar char="q"/>
            </a:pPr>
            <a:endParaRPr lang="ru-RU" dirty="0" smtClean="0">
              <a:latin typeface="+mj-lt"/>
            </a:endParaRPr>
          </a:p>
          <a:p>
            <a:pPr algn="just">
              <a:buFont typeface="Wingdings" pitchFamily="2" charset="2"/>
              <a:buChar char="q"/>
            </a:pPr>
            <a:r>
              <a:rPr lang="ru-RU" dirty="0" smtClean="0">
                <a:latin typeface="+mj-lt"/>
              </a:rPr>
              <a:t>Ежемесячно (предпоследняя среда) представленные заявки рассматривает на заседании Экспертная комиссия</a:t>
            </a:r>
          </a:p>
          <a:p>
            <a:pPr algn="just">
              <a:buFont typeface="Wingdings" pitchFamily="2" charset="2"/>
              <a:buChar char="q"/>
            </a:pPr>
            <a:endParaRPr lang="ru-RU" dirty="0" smtClean="0">
              <a:latin typeface="+mj-lt"/>
            </a:endParaRPr>
          </a:p>
          <a:p>
            <a:pPr algn="just">
              <a:buFont typeface="Wingdings" pitchFamily="2" charset="2"/>
              <a:buChar char="q"/>
            </a:pPr>
            <a:r>
              <a:rPr lang="ru-RU" dirty="0" smtClean="0">
                <a:latin typeface="+mj-lt"/>
              </a:rPr>
              <a:t>По одобренным заявкам Экспертная комиссия оформляет Акты внедрения</a:t>
            </a:r>
          </a:p>
          <a:p>
            <a:pPr>
              <a:buFont typeface="Wingdings" pitchFamily="2" charset="2"/>
              <a:buChar char="q"/>
            </a:pPr>
            <a:endParaRPr lang="ru-RU" dirty="0" smtClean="0"/>
          </a:p>
          <a:p>
            <a:pPr marL="137160" indent="0">
              <a:buNone/>
            </a:pPr>
            <a:endParaRPr lang="ru-RU" dirty="0"/>
          </a:p>
        </p:txBody>
      </p:sp>
    </p:spTree>
    <p:extLst>
      <p:ext uri="{BB962C8B-B14F-4D97-AF65-F5344CB8AC3E}">
        <p14:creationId xmlns:p14="http://schemas.microsoft.com/office/powerpoint/2010/main" val="579134624"/>
      </p:ext>
    </p:extLst>
  </p:cSld>
  <p:clrMapOvr>
    <a:masterClrMapping/>
  </p:clrMapOvr>
  <p:transition spd="med">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a:bodyPr>
          <a:lstStyle/>
          <a:p>
            <a:r>
              <a:rPr lang="ru-RU" sz="2700" dirty="0" smtClean="0">
                <a:solidFill>
                  <a:srgbClr val="C00000"/>
                </a:solidFill>
                <a:effectLst/>
              </a:rPr>
              <a:t>Алгоритм оформления патентов </a:t>
            </a:r>
            <a:r>
              <a:rPr lang="ru-RU" sz="2700" dirty="0" err="1" smtClean="0">
                <a:solidFill>
                  <a:srgbClr val="C00000"/>
                </a:solidFill>
                <a:effectLst/>
              </a:rPr>
              <a:t>КазНМУ</a:t>
            </a:r>
            <a:r>
              <a:rPr lang="ru-RU" sz="2700" dirty="0" smtClean="0">
                <a:solidFill>
                  <a:srgbClr val="C00000"/>
                </a:solidFill>
                <a:effectLst/>
              </a:rPr>
              <a:t>: </a:t>
            </a:r>
            <a:r>
              <a:rPr lang="ru-RU" dirty="0" smtClean="0">
                <a:solidFill>
                  <a:srgbClr val="C00000"/>
                </a:solidFill>
                <a:effectLst/>
              </a:rPr>
              <a:t/>
            </a:r>
            <a:br>
              <a:rPr lang="ru-RU" dirty="0" smtClean="0">
                <a:solidFill>
                  <a:srgbClr val="C00000"/>
                </a:solidFill>
                <a:effectLst/>
              </a:rPr>
            </a:br>
            <a:endParaRPr lang="ru-RU" dirty="0">
              <a:solidFill>
                <a:srgbClr val="C00000"/>
              </a:solidFill>
              <a:effectLst/>
            </a:endParaRPr>
          </a:p>
        </p:txBody>
      </p:sp>
      <p:sp>
        <p:nvSpPr>
          <p:cNvPr id="3" name="Содержимое 2"/>
          <p:cNvSpPr>
            <a:spLocks noGrp="1"/>
          </p:cNvSpPr>
          <p:nvPr>
            <p:ph idx="1"/>
          </p:nvPr>
        </p:nvSpPr>
        <p:spPr>
          <a:xfrm>
            <a:off x="467544" y="1124744"/>
            <a:ext cx="8229600" cy="6021288"/>
          </a:xfrm>
        </p:spPr>
        <p:txBody>
          <a:bodyPr>
            <a:normAutofit fontScale="25000" lnSpcReduction="20000"/>
          </a:bodyPr>
          <a:lstStyle/>
          <a:p>
            <a:pPr lvl="0" algn="just"/>
            <a:r>
              <a:rPr lang="ru-RU" sz="8000" dirty="0" smtClean="0">
                <a:latin typeface="+mj-lt"/>
              </a:rPr>
              <a:t>Подготовка рабочего варианта заявки автором после предварительной консультации </a:t>
            </a:r>
            <a:r>
              <a:rPr lang="ru-RU" sz="8000" dirty="0" smtClean="0">
                <a:latin typeface="+mj-lt"/>
              </a:rPr>
              <a:t>патентоведом (</a:t>
            </a:r>
            <a:r>
              <a:rPr lang="ru-RU" sz="8000" dirty="0" err="1" smtClean="0">
                <a:latin typeface="+mj-lt"/>
              </a:rPr>
              <a:t>каб</a:t>
            </a:r>
            <a:r>
              <a:rPr lang="ru-RU" sz="8000" dirty="0" smtClean="0">
                <a:latin typeface="+mj-lt"/>
              </a:rPr>
              <a:t>. 305). </a:t>
            </a:r>
            <a:endParaRPr lang="ru-RU" sz="8000" dirty="0" smtClean="0">
              <a:latin typeface="+mj-lt"/>
            </a:endParaRPr>
          </a:p>
          <a:p>
            <a:pPr lvl="0" algn="just"/>
            <a:r>
              <a:rPr lang="ru-RU" sz="8000" dirty="0" smtClean="0">
                <a:latin typeface="+mj-lt"/>
              </a:rPr>
              <a:t>Оформление патентоведом в течение 2-3 недель окончательного варианта заявления, описание  изобретения, формулы и реферата</a:t>
            </a:r>
          </a:p>
          <a:p>
            <a:pPr lvl="0" algn="just"/>
            <a:r>
              <a:rPr lang="ru-RU" sz="8000" dirty="0" smtClean="0">
                <a:latin typeface="+mj-lt"/>
              </a:rPr>
              <a:t>Оплата подачи заявки на изобретение и передача комплекса документов: описание изобретения, заявление по установленному образцу, оплаченный счет, копия регистрации юридического лица в Филиал НИИС КПИС МЮ РК</a:t>
            </a:r>
          </a:p>
          <a:p>
            <a:pPr lvl="0" algn="just"/>
            <a:r>
              <a:rPr lang="ru-RU" sz="8000" dirty="0" smtClean="0">
                <a:latin typeface="+mj-lt"/>
              </a:rPr>
              <a:t>Получение справки о присвоении номера </a:t>
            </a:r>
            <a:r>
              <a:rPr lang="ru-RU" sz="8000" dirty="0" err="1" smtClean="0">
                <a:latin typeface="+mj-lt"/>
              </a:rPr>
              <a:t>госрегистрации</a:t>
            </a:r>
            <a:r>
              <a:rPr lang="ru-RU" sz="8000" dirty="0" smtClean="0">
                <a:latin typeface="+mj-lt"/>
              </a:rPr>
              <a:t> по материалам заявки от отдела регистрации и </a:t>
            </a:r>
            <a:r>
              <a:rPr lang="ru-RU" sz="8000" dirty="0" err="1" smtClean="0">
                <a:latin typeface="+mj-lt"/>
              </a:rPr>
              <a:t>госреестров</a:t>
            </a:r>
            <a:r>
              <a:rPr lang="ru-RU" sz="8000" dirty="0" smtClean="0">
                <a:latin typeface="+mj-lt"/>
              </a:rPr>
              <a:t> НИИС (через 3 недели)  </a:t>
            </a:r>
          </a:p>
          <a:p>
            <a:pPr lvl="0" algn="just"/>
            <a:r>
              <a:rPr lang="ru-RU" sz="8000" dirty="0" smtClean="0">
                <a:latin typeface="+mj-lt"/>
              </a:rPr>
              <a:t>Получение результатов рассмотрения заявки по формальным признакам из отдела формальной экспертизы изобретений НИИС (через 8-10 мес.). </a:t>
            </a:r>
            <a:r>
              <a:rPr lang="ru-RU" sz="8000" i="1" dirty="0" smtClean="0">
                <a:latin typeface="+mj-lt"/>
              </a:rPr>
              <a:t>В случае выдачи «Заключения о выдаче патента  на изобретение» присылает счета по оплате.</a:t>
            </a:r>
            <a:endParaRPr lang="ru-RU" sz="8000" dirty="0" smtClean="0">
              <a:latin typeface="+mj-lt"/>
            </a:endParaRPr>
          </a:p>
          <a:p>
            <a:pPr lvl="0" algn="just"/>
            <a:r>
              <a:rPr lang="ru-RU" sz="8000" dirty="0" smtClean="0">
                <a:latin typeface="+mj-lt"/>
              </a:rPr>
              <a:t>После оплаты выдачи и уплаты госпошлины НИИС проводит публикацию изобретения  и выдачу патентной грамоты. </a:t>
            </a:r>
          </a:p>
          <a:p>
            <a:pPr>
              <a:buNone/>
            </a:pPr>
            <a:r>
              <a:rPr lang="ru-RU" sz="8000" dirty="0" smtClean="0">
                <a:latin typeface="+mj-lt"/>
              </a:rPr>
              <a:t> </a:t>
            </a:r>
          </a:p>
          <a:p>
            <a:endParaRPr lang="ru-RU" dirty="0" smtClean="0"/>
          </a:p>
          <a:p>
            <a:endParaRPr lang="ru-RU" dirty="0" smtClean="0"/>
          </a:p>
          <a:p>
            <a:pPr>
              <a:buNone/>
            </a:pPr>
            <a:r>
              <a:rPr lang="ru-RU" dirty="0" smtClean="0"/>
              <a:t> </a:t>
            </a:r>
          </a:p>
          <a:p>
            <a:endParaRPr lang="ru-RU" dirty="0"/>
          </a:p>
        </p:txBody>
      </p:sp>
    </p:spTree>
    <p:extLst>
      <p:ext uri="{BB962C8B-B14F-4D97-AF65-F5344CB8AC3E}">
        <p14:creationId xmlns:p14="http://schemas.microsoft.com/office/powerpoint/2010/main" val="405035284"/>
      </p:ext>
    </p:extLst>
  </p:cSld>
  <p:clrMapOvr>
    <a:masterClrMapping/>
  </p:clrMapOvr>
  <p:transition spd="med">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692697"/>
            <a:ext cx="7745505" cy="5433466"/>
          </a:xfrm>
        </p:spPr>
        <p:txBody>
          <a:bodyPr/>
          <a:lstStyle/>
          <a:p>
            <a:endParaRPr lang="ru-RU"/>
          </a:p>
        </p:txBody>
      </p:sp>
      <p:sp>
        <p:nvSpPr>
          <p:cNvPr id="3" name="Заголовок 2"/>
          <p:cNvSpPr>
            <a:spLocks noGrp="1"/>
          </p:cNvSpPr>
          <p:nvPr>
            <p:ph type="title"/>
          </p:nvPr>
        </p:nvSpPr>
        <p:spPr/>
        <p:txBody>
          <a:bodyPr/>
          <a:lstStyle/>
          <a:p>
            <a:r>
              <a:rPr lang="ru-RU" dirty="0" smtClean="0">
                <a:latin typeface="Monotype Corsiva" pitchFamily="66" charset="0"/>
              </a:rPr>
              <a:t/>
            </a:r>
            <a:br>
              <a:rPr lang="ru-RU" dirty="0" smtClean="0">
                <a:latin typeface="Monotype Corsiva" pitchFamily="66" charset="0"/>
              </a:rPr>
            </a:br>
            <a:r>
              <a:rPr lang="ru-RU" dirty="0">
                <a:latin typeface="Monotype Corsiva" pitchFamily="66" charset="0"/>
              </a:rPr>
              <a:t/>
            </a:r>
            <a:br>
              <a:rPr lang="ru-RU" dirty="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a:latin typeface="Monotype Corsiva" pitchFamily="66" charset="0"/>
              </a:rPr>
              <a:t/>
            </a:r>
            <a:br>
              <a:rPr lang="ru-RU" dirty="0">
                <a:latin typeface="Monotype Corsiva" pitchFamily="66" charset="0"/>
              </a:rPr>
            </a:br>
            <a:r>
              <a:rPr lang="ru-RU" dirty="0" smtClean="0">
                <a:latin typeface="Monotype Corsiva" pitchFamily="66" charset="0"/>
              </a:rPr>
              <a:t/>
            </a:r>
            <a:br>
              <a:rPr lang="ru-RU" dirty="0" smtClean="0">
                <a:latin typeface="Monotype Corsiva" pitchFamily="66" charset="0"/>
              </a:rPr>
            </a:br>
            <a:r>
              <a:rPr lang="ru-RU" dirty="0">
                <a:latin typeface="Monotype Corsiva" pitchFamily="66" charset="0"/>
              </a:rPr>
              <a:t/>
            </a:r>
            <a:br>
              <a:rPr lang="ru-RU" dirty="0">
                <a:latin typeface="Monotype Corsiva" pitchFamily="66" charset="0"/>
              </a:rPr>
            </a:br>
            <a:r>
              <a:rPr lang="ru-RU" dirty="0" smtClean="0">
                <a:solidFill>
                  <a:schemeClr val="tx1"/>
                </a:solidFill>
                <a:latin typeface="Monotype Corsiva" pitchFamily="66" charset="0"/>
              </a:rPr>
              <a:t>Международный </a:t>
            </a:r>
            <a:r>
              <a:rPr lang="ru-RU" dirty="0">
                <a:solidFill>
                  <a:schemeClr val="tx1"/>
                </a:solidFill>
                <a:latin typeface="Monotype Corsiva" pitchFamily="66" charset="0"/>
              </a:rPr>
              <a:t>Студенческий Медицинский </a:t>
            </a:r>
            <a:r>
              <a:rPr lang="ru-RU" dirty="0" smtClean="0">
                <a:solidFill>
                  <a:schemeClr val="tx1"/>
                </a:solidFill>
                <a:latin typeface="Monotype Corsiva" pitchFamily="66" charset="0"/>
              </a:rPr>
              <a:t>Журнал</a:t>
            </a:r>
            <a:br>
              <a:rPr lang="ru-RU" dirty="0" smtClean="0">
                <a:solidFill>
                  <a:schemeClr val="tx1"/>
                </a:solidFill>
                <a:latin typeface="Monotype Corsiva" pitchFamily="66" charset="0"/>
              </a:rPr>
            </a:br>
            <a:r>
              <a:rPr lang="ru-RU" dirty="0">
                <a:latin typeface="Monotype Corsiva" pitchFamily="66" charset="0"/>
              </a:rPr>
              <a:t/>
            </a:r>
            <a:br>
              <a:rPr lang="ru-RU" dirty="0">
                <a:latin typeface="Monotype Corsiva" pitchFamily="66" charset="0"/>
              </a:rPr>
            </a:br>
            <a:r>
              <a:rPr lang="en-US" dirty="0" smtClean="0">
                <a:solidFill>
                  <a:schemeClr val="tx1"/>
                </a:solidFill>
                <a:latin typeface="Monotype Corsiva" pitchFamily="66" charset="0"/>
              </a:rPr>
              <a:t>International </a:t>
            </a:r>
            <a:r>
              <a:rPr lang="en-US" dirty="0">
                <a:solidFill>
                  <a:schemeClr val="tx1"/>
                </a:solidFill>
                <a:latin typeface="Monotype Corsiva" pitchFamily="66" charset="0"/>
              </a:rPr>
              <a:t>Students Journal of Medicine</a:t>
            </a:r>
            <a:r>
              <a:rPr lang="ru-RU" dirty="0">
                <a:latin typeface="Monotype Corsiva" pitchFamily="66" charset="0"/>
              </a:rPr>
              <a:t/>
            </a:r>
            <a:br>
              <a:rPr lang="ru-RU" dirty="0">
                <a:latin typeface="Monotype Corsiva" pitchFamily="66" charset="0"/>
              </a:rPr>
            </a:br>
            <a:endParaRPr lang="ru-RU" dirty="0"/>
          </a:p>
        </p:txBody>
      </p:sp>
    </p:spTree>
    <p:extLst>
      <p:ext uri="{BB962C8B-B14F-4D97-AF65-F5344CB8AC3E}">
        <p14:creationId xmlns:p14="http://schemas.microsoft.com/office/powerpoint/2010/main" val="2248168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714348" y="714356"/>
            <a:ext cx="8034116" cy="5840434"/>
          </a:xfrm>
        </p:spPr>
        <p:txBody>
          <a:bodyPr>
            <a:normAutofit/>
          </a:bodyPr>
          <a:lstStyle/>
          <a:p>
            <a:pPr algn="just" hangingPunct="0"/>
            <a:r>
              <a:rPr lang="ru-RU" sz="2800" dirty="0" smtClean="0">
                <a:latin typeface="Arial" pitchFamily="34" charset="0"/>
                <a:cs typeface="Arial" pitchFamily="34" charset="0"/>
              </a:rPr>
              <a:t> Журнал выпускается в электронном виде в формате </a:t>
            </a:r>
            <a:r>
              <a:rPr lang="ru-RU" sz="2800" dirty="0" err="1" smtClean="0">
                <a:latin typeface="Arial" pitchFamily="34" charset="0"/>
                <a:cs typeface="Arial" pitchFamily="34" charset="0"/>
              </a:rPr>
              <a:t>pdf</a:t>
            </a:r>
            <a:r>
              <a:rPr lang="ru-RU" sz="2800" dirty="0" smtClean="0">
                <a:latin typeface="Arial" pitchFamily="34" charset="0"/>
                <a:cs typeface="Arial" pitchFamily="34" charset="0"/>
              </a:rPr>
              <a:t>. </a:t>
            </a:r>
          </a:p>
          <a:p>
            <a:pPr algn="just" hangingPunct="0"/>
            <a:endParaRPr lang="ru-RU" sz="2800" dirty="0" smtClean="0">
              <a:latin typeface="Arial" pitchFamily="34" charset="0"/>
              <a:cs typeface="Arial" pitchFamily="34" charset="0"/>
            </a:endParaRPr>
          </a:p>
          <a:p>
            <a:pPr algn="just" hangingPunct="0"/>
            <a:r>
              <a:rPr lang="ru-RU" sz="2800" dirty="0" smtClean="0">
                <a:latin typeface="Arial" pitchFamily="34" charset="0"/>
                <a:cs typeface="Arial" pitchFamily="34" charset="0"/>
              </a:rPr>
              <a:t> Минимальная периодичность Журнала – 3 раза в год, максимальная периодичность и объем не регламентируются. </a:t>
            </a:r>
          </a:p>
          <a:p>
            <a:pPr algn="just" hangingPunct="0"/>
            <a:r>
              <a:rPr lang="ru-RU" sz="2800" dirty="0" smtClean="0">
                <a:latin typeface="Arial" pitchFamily="34" charset="0"/>
                <a:cs typeface="Arial" pitchFamily="34" charset="0"/>
              </a:rPr>
              <a:t> Язык издания – </a:t>
            </a:r>
            <a:r>
              <a:rPr lang="ru-RU" sz="2800" b="1" dirty="0" smtClean="0">
                <a:latin typeface="Arial" pitchFamily="34" charset="0"/>
                <a:cs typeface="Arial" pitchFamily="34" charset="0"/>
              </a:rPr>
              <a:t>английский</a:t>
            </a:r>
            <a:r>
              <a:rPr lang="ru-RU" sz="2800" dirty="0" smtClean="0">
                <a:latin typeface="Arial" pitchFamily="34" charset="0"/>
                <a:cs typeface="Arial" pitchFamily="34" charset="0"/>
              </a:rPr>
              <a:t>. Обложка и титул включают название</a:t>
            </a:r>
            <a:r>
              <a:rPr lang="en-US" sz="2800" dirty="0" smtClean="0">
                <a:latin typeface="Arial" pitchFamily="34" charset="0"/>
                <a:cs typeface="Arial" pitchFamily="34" charset="0"/>
              </a:rPr>
              <a:t> </a:t>
            </a:r>
            <a:r>
              <a:rPr lang="ru-RU" sz="2800" dirty="0" smtClean="0">
                <a:latin typeface="Arial" pitchFamily="34" charset="0"/>
                <a:cs typeface="Arial" pitchFamily="34" charset="0"/>
              </a:rPr>
              <a:t>«</a:t>
            </a:r>
            <a:r>
              <a:rPr lang="en-US" sz="2800" dirty="0" smtClean="0">
                <a:latin typeface="Arial" pitchFamily="34" charset="0"/>
                <a:cs typeface="Arial" pitchFamily="34" charset="0"/>
              </a:rPr>
              <a:t>ISJM</a:t>
            </a:r>
            <a:r>
              <a:rPr lang="ru-RU" sz="2800" dirty="0" smtClean="0">
                <a:latin typeface="Arial" pitchFamily="34" charset="0"/>
                <a:cs typeface="Arial" pitchFamily="34" charset="0"/>
              </a:rPr>
              <a:t>»</a:t>
            </a:r>
            <a:r>
              <a:rPr lang="en-US" sz="2800" dirty="0" smtClean="0">
                <a:latin typeface="Arial" pitchFamily="34" charset="0"/>
                <a:cs typeface="Arial" pitchFamily="34" charset="0"/>
              </a:rPr>
              <a:t>. </a:t>
            </a:r>
            <a:r>
              <a:rPr lang="ru-RU" sz="2800" dirty="0" smtClean="0">
                <a:latin typeface="Arial" pitchFamily="34" charset="0"/>
                <a:cs typeface="Arial" pitchFamily="34" charset="0"/>
              </a:rPr>
              <a:t>На второй странице СМИ публикуется состав Редакции и Редакционной коллегии.</a:t>
            </a:r>
          </a:p>
          <a:p>
            <a:pPr algn="just" hangingPunct="0"/>
            <a:r>
              <a:rPr lang="ru-RU" sz="2800" dirty="0" smtClean="0">
                <a:latin typeface="Arial" pitchFamily="34" charset="0"/>
                <a:cs typeface="Arial" pitchFamily="34" charset="0"/>
              </a:rPr>
              <a:t> Каждый номер выкладывается на сайте</a:t>
            </a:r>
            <a:r>
              <a:rPr lang="en-US" sz="2800" dirty="0" smtClean="0">
                <a:latin typeface="Arial" pitchFamily="34" charset="0"/>
                <a:cs typeface="Arial" pitchFamily="34" charset="0"/>
              </a:rPr>
              <a:t> </a:t>
            </a:r>
            <a:r>
              <a:rPr lang="ru-RU" sz="2800" dirty="0" smtClean="0">
                <a:latin typeface="Arial" pitchFamily="34" charset="0"/>
                <a:cs typeface="Arial" pitchFamily="34" charset="0"/>
              </a:rPr>
              <a:t>журнала.</a:t>
            </a:r>
          </a:p>
          <a:p>
            <a:endParaRPr lang="ru-RU" sz="2800" dirty="0"/>
          </a:p>
        </p:txBody>
      </p:sp>
    </p:spTree>
    <p:extLst>
      <p:ext uri="{BB962C8B-B14F-4D97-AF65-F5344CB8AC3E}">
        <p14:creationId xmlns:p14="http://schemas.microsoft.com/office/powerpoint/2010/main" val="2775596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88640"/>
            <a:ext cx="8229600" cy="6480720"/>
          </a:xfrm>
        </p:spPr>
        <p:txBody>
          <a:bodyPr/>
          <a:lstStyle/>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1737361354"/>
              </p:ext>
            </p:extLst>
          </p:nvPr>
        </p:nvGraphicFramePr>
        <p:xfrm>
          <a:off x="0" y="0"/>
          <a:ext cx="9144000" cy="6741368"/>
        </p:xfrm>
        <a:graphic>
          <a:graphicData uri="http://schemas.openxmlformats.org/presentationml/2006/ole">
            <mc:AlternateContent xmlns:mc="http://schemas.openxmlformats.org/markup-compatibility/2006">
              <mc:Choice xmlns:v="urn:schemas-microsoft-com:vml" Requires="v">
                <p:oleObj spid="_x0000_s4102" name="Document" r:id="rId3" imgW="10044616" imgH="6725614" progId="Word.Document.8">
                  <p:embed/>
                </p:oleObj>
              </mc:Choice>
              <mc:Fallback>
                <p:oleObj name="Document" r:id="rId3" imgW="10044616" imgH="6725614" progId="Word.Document.8">
                  <p:embed/>
                  <p:pic>
                    <p:nvPicPr>
                      <p:cNvPr id="0" name=""/>
                      <p:cNvPicPr/>
                      <p:nvPr/>
                    </p:nvPicPr>
                    <p:blipFill>
                      <a:blip r:embed="rId4"/>
                      <a:stretch>
                        <a:fillRect/>
                      </a:stretch>
                    </p:blipFill>
                    <p:spPr>
                      <a:xfrm>
                        <a:off x="0" y="0"/>
                        <a:ext cx="9144000" cy="6741368"/>
                      </a:xfrm>
                      <a:prstGeom prst="rect">
                        <a:avLst/>
                      </a:prstGeom>
                    </p:spPr>
                  </p:pic>
                </p:oleObj>
              </mc:Fallback>
            </mc:AlternateContent>
          </a:graphicData>
        </a:graphic>
      </p:graphicFrame>
    </p:spTree>
    <p:extLst>
      <p:ext uri="{BB962C8B-B14F-4D97-AF65-F5344CB8AC3E}">
        <p14:creationId xmlns:p14="http://schemas.microsoft.com/office/powerpoint/2010/main" val="3171629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500042"/>
            <a:ext cx="7772400" cy="2112967"/>
          </a:xfrm>
        </p:spPr>
        <p:txBody>
          <a:bodyPr>
            <a:normAutofit/>
          </a:bodyPr>
          <a:lstStyle/>
          <a:p>
            <a:r>
              <a:rPr lang="ru-RU" sz="4000" b="1" dirty="0" smtClean="0">
                <a:solidFill>
                  <a:srgbClr val="C00000"/>
                </a:solidFill>
              </a:rPr>
              <a:t>Спасибо </a:t>
            </a:r>
            <a:br>
              <a:rPr lang="ru-RU" sz="4000" b="1" dirty="0" smtClean="0">
                <a:solidFill>
                  <a:srgbClr val="C00000"/>
                </a:solidFill>
              </a:rPr>
            </a:br>
            <a:r>
              <a:rPr lang="ru-RU" sz="4000" b="1" dirty="0" smtClean="0">
                <a:solidFill>
                  <a:srgbClr val="C00000"/>
                </a:solidFill>
              </a:rPr>
              <a:t>за внимание!</a:t>
            </a:r>
            <a:endParaRPr lang="ru-RU" sz="4000" b="1" dirty="0">
              <a:solidFill>
                <a:srgbClr val="C00000"/>
              </a:solidFill>
            </a:endParaRPr>
          </a:p>
        </p:txBody>
      </p:sp>
      <p:sp>
        <p:nvSpPr>
          <p:cNvPr id="3" name="Подзаголовок 2"/>
          <p:cNvSpPr>
            <a:spLocks noGrp="1"/>
          </p:cNvSpPr>
          <p:nvPr>
            <p:ph type="subTitle" idx="1"/>
          </p:nvPr>
        </p:nvSpPr>
        <p:spPr>
          <a:xfrm>
            <a:off x="827584" y="3000372"/>
            <a:ext cx="6944816" cy="3357586"/>
          </a:xfrm>
        </p:spPr>
        <p:txBody>
          <a:bodyPr>
            <a:normAutofit/>
          </a:bodyPr>
          <a:lstStyle/>
          <a:p>
            <a:r>
              <a:rPr lang="ru-RU" sz="4000" b="1" dirty="0" smtClean="0"/>
              <a:t>Успешной научной работы!</a:t>
            </a:r>
            <a:endParaRPr lang="ru-RU" sz="4000" b="1" dirty="0"/>
          </a:p>
        </p:txBody>
      </p:sp>
      <p:pic>
        <p:nvPicPr>
          <p:cNvPr id="2050" name="Picture 2"/>
          <p:cNvPicPr>
            <a:picLocks noChangeAspect="1" noChangeArrowheads="1"/>
          </p:cNvPicPr>
          <p:nvPr/>
        </p:nvPicPr>
        <p:blipFill>
          <a:blip r:embed="rId2"/>
          <a:srcRect/>
          <a:stretch>
            <a:fillRect/>
          </a:stretch>
        </p:blipFill>
        <p:spPr bwMode="auto">
          <a:xfrm>
            <a:off x="1000100" y="857232"/>
            <a:ext cx="2276475" cy="20097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048500" y="4214818"/>
            <a:ext cx="2095500" cy="2181225"/>
          </a:xfrm>
          <a:prstGeom prst="rect">
            <a:avLst/>
          </a:prstGeom>
          <a:noFill/>
          <a:ln w="9525">
            <a:noFill/>
            <a:miter lim="800000"/>
            <a:headEnd/>
            <a:tailEnd/>
          </a:ln>
          <a:effectLst/>
        </p:spPr>
      </p:pic>
    </p:spTree>
    <p:extLst>
      <p:ext uri="{BB962C8B-B14F-4D97-AF65-F5344CB8AC3E}">
        <p14:creationId xmlns:p14="http://schemas.microsoft.com/office/powerpoint/2010/main" val="7071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60000"/>
              <a:lumOff val="40000"/>
            </a:schemeClr>
          </a:solidFill>
        </p:spPr>
        <p:txBody>
          <a:bodyPr>
            <a:normAutofit/>
          </a:bodyPr>
          <a:lstStyle/>
          <a:p>
            <a:pPr algn="ctr"/>
            <a:r>
              <a:rPr lang="ru-RU" sz="3600" b="1" dirty="0" smtClean="0">
                <a:solidFill>
                  <a:srgbClr val="C00000"/>
                </a:solidFill>
              </a:rPr>
              <a:t>Виды финансирования НТП</a:t>
            </a:r>
            <a:endParaRPr lang="ru-RU" sz="3600" b="1" dirty="0">
              <a:solidFill>
                <a:srgbClr val="C00000"/>
              </a:solidFill>
            </a:endParaRPr>
          </a:p>
        </p:txBody>
      </p:sp>
      <p:sp>
        <p:nvSpPr>
          <p:cNvPr id="3" name="Содержимое 2"/>
          <p:cNvSpPr>
            <a:spLocks noGrp="1"/>
          </p:cNvSpPr>
          <p:nvPr>
            <p:ph sz="quarter" idx="1"/>
          </p:nvPr>
        </p:nvSpPr>
        <p:spPr>
          <a:xfrm>
            <a:off x="457200" y="2214554"/>
            <a:ext cx="8229600" cy="3942406"/>
          </a:xfrm>
        </p:spPr>
        <p:txBody>
          <a:bodyPr>
            <a:normAutofit/>
          </a:bodyPr>
          <a:lstStyle/>
          <a:p>
            <a:pPr algn="just"/>
            <a:r>
              <a:rPr lang="ru-RU" sz="3200" dirty="0" err="1" smtClean="0"/>
              <a:t>Грантовое</a:t>
            </a:r>
            <a:r>
              <a:rPr lang="ru-RU" sz="3200" dirty="0" smtClean="0"/>
              <a:t> финансирование МОН РК, МЗ РК, НАТР;</a:t>
            </a:r>
          </a:p>
          <a:p>
            <a:pPr algn="just"/>
            <a:r>
              <a:rPr lang="ru-RU" sz="3200" dirty="0" err="1" smtClean="0"/>
              <a:t>Програмно-целевое</a:t>
            </a:r>
            <a:r>
              <a:rPr lang="ru-RU" sz="3200" dirty="0" smtClean="0"/>
              <a:t> финансирование МОН РК, МЗ РК;</a:t>
            </a:r>
          </a:p>
          <a:p>
            <a:pPr algn="just"/>
            <a:r>
              <a:rPr lang="ru-RU" sz="3200" dirty="0" err="1" smtClean="0"/>
              <a:t>Внутривузовский</a:t>
            </a:r>
            <a:r>
              <a:rPr lang="ru-RU" sz="3200" dirty="0" smtClean="0"/>
              <a:t> конкурс финансирования НИР;</a:t>
            </a:r>
          </a:p>
          <a:p>
            <a:pPr algn="just"/>
            <a:r>
              <a:rPr lang="ru-RU" sz="3200" dirty="0" smtClean="0"/>
              <a:t>Различные источники финансирования</a:t>
            </a:r>
            <a:endParaRPr lang="ru-RU" sz="3200" dirty="0"/>
          </a:p>
        </p:txBody>
      </p:sp>
    </p:spTree>
    <p:extLst>
      <p:ext uri="{BB962C8B-B14F-4D97-AF65-F5344CB8AC3E}">
        <p14:creationId xmlns:p14="http://schemas.microsoft.com/office/powerpoint/2010/main" val="154364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a:solidFill>
            <a:schemeClr val="accent6">
              <a:lumMod val="60000"/>
              <a:lumOff val="40000"/>
            </a:schemeClr>
          </a:solidFill>
        </p:spPr>
        <p:txBody>
          <a:bodyPr>
            <a:normAutofit/>
          </a:bodyPr>
          <a:lstStyle/>
          <a:p>
            <a:pPr algn="ctr"/>
            <a:r>
              <a:rPr lang="ru-RU" b="1" dirty="0" smtClean="0">
                <a:solidFill>
                  <a:srgbClr val="C00000"/>
                </a:solidFill>
              </a:rPr>
              <a:t>Требования к содержанию заявки Проекта </a:t>
            </a:r>
            <a:r>
              <a:rPr lang="ru-RU" dirty="0" smtClean="0"/>
              <a:t/>
            </a:r>
            <a:br>
              <a:rPr lang="ru-RU" dirty="0" smtClean="0"/>
            </a:br>
            <a:endParaRPr lang="ru-RU" dirty="0"/>
          </a:p>
        </p:txBody>
      </p:sp>
      <p:sp>
        <p:nvSpPr>
          <p:cNvPr id="3" name="Содержимое 2"/>
          <p:cNvSpPr>
            <a:spLocks noGrp="1"/>
          </p:cNvSpPr>
          <p:nvPr>
            <p:ph sz="quarter" idx="1"/>
          </p:nvPr>
        </p:nvSpPr>
        <p:spPr>
          <a:xfrm>
            <a:off x="457200" y="1500174"/>
            <a:ext cx="8229600" cy="5025170"/>
          </a:xfrm>
        </p:spPr>
        <p:txBody>
          <a:bodyPr>
            <a:normAutofit lnSpcReduction="10000"/>
          </a:bodyPr>
          <a:lstStyle/>
          <a:p>
            <a:pPr algn="just">
              <a:buNone/>
            </a:pPr>
            <a:r>
              <a:rPr lang="ru-RU" dirty="0" smtClean="0"/>
              <a:t>    </a:t>
            </a:r>
            <a:r>
              <a:rPr lang="ru-RU" sz="2800" dirty="0" smtClean="0"/>
              <a:t>Заявка Проекта должна содержать полные и достоверные сведения, которые отражают следующие предъявляемые к ней требования:</a:t>
            </a:r>
          </a:p>
          <a:p>
            <a:pPr lvl="0"/>
            <a:r>
              <a:rPr lang="ru-RU" sz="2800" dirty="0" smtClean="0"/>
              <a:t>научная значимость исследования; </a:t>
            </a:r>
          </a:p>
          <a:p>
            <a:pPr lvl="0"/>
            <a:r>
              <a:rPr lang="ru-RU" sz="2800" dirty="0" smtClean="0"/>
              <a:t>наличие научной базы и компетентность заявителя; </a:t>
            </a:r>
          </a:p>
          <a:p>
            <a:pPr lvl="0"/>
            <a:r>
              <a:rPr lang="ru-RU" sz="2800" dirty="0" smtClean="0"/>
              <a:t>обоснованность предлагаемого подхода, методологии Проекта;</a:t>
            </a:r>
          </a:p>
          <a:p>
            <a:pPr lvl="0"/>
            <a:r>
              <a:rPr lang="ru-RU" sz="2800" dirty="0" err="1" smtClean="0"/>
              <a:t>инновационность</a:t>
            </a:r>
            <a:r>
              <a:rPr lang="ru-RU" sz="2800" dirty="0" smtClean="0"/>
              <a:t>; </a:t>
            </a:r>
          </a:p>
          <a:p>
            <a:pPr lvl="0"/>
            <a:r>
              <a:rPr lang="ru-RU" sz="2800" dirty="0" smtClean="0"/>
              <a:t>обоснованность запрашиваемого финансирования.</a:t>
            </a:r>
          </a:p>
          <a:p>
            <a:endParaRPr lang="ru-RU" sz="2800" dirty="0"/>
          </a:p>
        </p:txBody>
      </p:sp>
    </p:spTree>
    <p:extLst>
      <p:ext uri="{BB962C8B-B14F-4D97-AF65-F5344CB8AC3E}">
        <p14:creationId xmlns:p14="http://schemas.microsoft.com/office/powerpoint/2010/main" val="398577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67544" y="-171400"/>
            <a:ext cx="8229600" cy="990600"/>
          </a:xfrm>
        </p:spPr>
        <p:txBody>
          <a:bodyPr>
            <a:normAutofit/>
          </a:bodyPr>
          <a:lstStyle/>
          <a:p>
            <a:pPr algn="ctr"/>
            <a:r>
              <a:rPr lang="ru-RU" b="1" dirty="0" smtClean="0">
                <a:solidFill>
                  <a:srgbClr val="C00000"/>
                </a:solidFill>
                <a:ea typeface="ＭＳ Ｐゴシック" charset="-128"/>
              </a:rPr>
              <a:t>Основные критерии экспертизы НТП: </a:t>
            </a:r>
          </a:p>
        </p:txBody>
      </p:sp>
      <p:sp>
        <p:nvSpPr>
          <p:cNvPr id="5123" name="Содержимое 2"/>
          <p:cNvSpPr>
            <a:spLocks noGrp="1"/>
          </p:cNvSpPr>
          <p:nvPr>
            <p:ph sz="quarter" idx="1"/>
          </p:nvPr>
        </p:nvSpPr>
        <p:spPr>
          <a:xfrm>
            <a:off x="323528" y="836712"/>
            <a:ext cx="8643998" cy="4741987"/>
          </a:xfrm>
        </p:spPr>
        <p:txBody>
          <a:bodyPr>
            <a:noAutofit/>
          </a:bodyPr>
          <a:lstStyle/>
          <a:p>
            <a:pPr marL="457200" indent="-457200" algn="just">
              <a:buFont typeface="+mj-lt"/>
              <a:buAutoNum type="arabicPeriod"/>
            </a:pPr>
            <a:r>
              <a:rPr lang="ru-RU" sz="2800" dirty="0" smtClean="0">
                <a:ea typeface="ＭＳ Ｐゴシック" charset="-128"/>
              </a:rPr>
              <a:t>Научная новизна, уровень перспективности, разработанности предлагаемых НТП</a:t>
            </a:r>
          </a:p>
          <a:p>
            <a:pPr marL="457200" indent="-457200" algn="just">
              <a:buFont typeface="+mj-lt"/>
              <a:buAutoNum type="arabicPeriod"/>
            </a:pPr>
            <a:r>
              <a:rPr lang="ru-RU" sz="2800" dirty="0" smtClean="0">
                <a:ea typeface="ＭＳ Ｐゴシック" charset="-128"/>
              </a:rPr>
              <a:t>Оценка применяемой методологии для научного исследования </a:t>
            </a:r>
          </a:p>
          <a:p>
            <a:pPr marL="457200" indent="-457200" algn="just">
              <a:buFont typeface="+mj-lt"/>
              <a:buAutoNum type="arabicPeriod"/>
            </a:pPr>
            <a:r>
              <a:rPr lang="ru-RU" sz="2800" dirty="0" smtClean="0">
                <a:ea typeface="ＭＳ Ｐゴシック" charset="-128"/>
              </a:rPr>
              <a:t>Оценка ожидаемых результатов научных исследований </a:t>
            </a:r>
          </a:p>
          <a:p>
            <a:pPr marL="457200" indent="-457200" algn="just">
              <a:buFont typeface="+mj-lt"/>
              <a:buAutoNum type="arabicPeriod"/>
            </a:pPr>
            <a:r>
              <a:rPr lang="ru-RU" sz="2800" dirty="0" smtClean="0">
                <a:ea typeface="ＭＳ Ｐゴシック" charset="-128"/>
              </a:rPr>
              <a:t>Оценка экономической обоснованности запрашиваемого объема финансирования (ЗОФ), на основе календарного плана и сметы расходов</a:t>
            </a:r>
          </a:p>
          <a:p>
            <a:pPr marL="457200" indent="-457200" algn="just">
              <a:buFont typeface="+mj-lt"/>
              <a:buAutoNum type="arabicPeriod"/>
            </a:pPr>
            <a:r>
              <a:rPr lang="ru-RU" sz="2800" dirty="0" smtClean="0">
                <a:ea typeface="ＭＳ Ｐゴシック" charset="-128"/>
              </a:rPr>
              <a:t>Оценка материально-технической обеспеченности проекта НТП</a:t>
            </a:r>
          </a:p>
          <a:p>
            <a:pPr marL="457200" indent="-457200" algn="just">
              <a:buFont typeface="+mj-lt"/>
              <a:buAutoNum type="arabicPeriod"/>
            </a:pPr>
            <a:r>
              <a:rPr lang="ru-RU" sz="2800" dirty="0" smtClean="0">
                <a:ea typeface="ＭＳ Ｐゴシック" charset="-128"/>
              </a:rPr>
              <a:t>Оценка соответствия использованных научных трудов и литературы</a:t>
            </a:r>
          </a:p>
        </p:txBody>
      </p:sp>
    </p:spTree>
    <p:extLst>
      <p:ext uri="{BB962C8B-B14F-4D97-AF65-F5344CB8AC3E}">
        <p14:creationId xmlns:p14="http://schemas.microsoft.com/office/powerpoint/2010/main" val="223160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20716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a:solidFill>
                <a:prstClr val="white"/>
              </a:solidFill>
            </a:endParaRPr>
          </a:p>
        </p:txBody>
      </p:sp>
      <p:pic>
        <p:nvPicPr>
          <p:cNvPr id="2051" name="Рисунок 4" descr="logo_fi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285750"/>
            <a:ext cx="13573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ямая соединительная линия 7"/>
          <p:cNvCxnSpPr/>
          <p:nvPr/>
        </p:nvCxnSpPr>
        <p:spPr>
          <a:xfrm rot="5400000">
            <a:off x="-1358106" y="3429794"/>
            <a:ext cx="6858000" cy="1588"/>
          </a:xfrm>
          <a:prstGeom prst="line">
            <a:avLst/>
          </a:prstGeom>
          <a:ln>
            <a:solidFill>
              <a:srgbClr val="DA251D"/>
            </a:solidFill>
          </a:ln>
        </p:spPr>
        <p:style>
          <a:lnRef idx="3">
            <a:schemeClr val="accent2"/>
          </a:lnRef>
          <a:fillRef idx="0">
            <a:schemeClr val="accent2"/>
          </a:fillRef>
          <a:effectRef idx="2">
            <a:schemeClr val="accent2"/>
          </a:effectRef>
          <a:fontRef idx="minor">
            <a:schemeClr val="tx1"/>
          </a:fontRef>
        </p:style>
      </p:cxnSp>
      <p:sp>
        <p:nvSpPr>
          <p:cNvPr id="2054" name="Заголовок 6"/>
          <p:cNvSpPr>
            <a:spLocks noGrp="1"/>
          </p:cNvSpPr>
          <p:nvPr>
            <p:ph type="ctrTitle"/>
          </p:nvPr>
        </p:nvSpPr>
        <p:spPr>
          <a:xfrm>
            <a:off x="2443163" y="357188"/>
            <a:ext cx="6450012" cy="4572000"/>
          </a:xfrm>
        </p:spPr>
        <p:txBody>
          <a:bodyPr/>
          <a:lstStyle/>
          <a:p>
            <a:r>
              <a:rPr lang="ru-RU" sz="2800" b="1" smtClean="0"/>
              <a:t>ПОЛОЖЕНИЕ О ВНУТРИВУЗОВСКОМ КОНКУРСЕ ГРАНТОВ </a:t>
            </a:r>
            <a:r>
              <a:rPr lang="ru-RU" sz="2800" smtClean="0"/>
              <a:t/>
            </a:r>
            <a:br>
              <a:rPr lang="ru-RU" sz="2800" smtClean="0"/>
            </a:br>
            <a:r>
              <a:rPr lang="ru-RU" sz="2800" b="1" smtClean="0"/>
              <a:t>РГП «КАЗНМУ им.С.Д. АСФЕНДИЯРОВА</a:t>
            </a:r>
            <a:endParaRPr lang="ru-RU" sz="2800" smtClean="0"/>
          </a:p>
        </p:txBody>
      </p:sp>
      <p:sp>
        <p:nvSpPr>
          <p:cNvPr id="12" name="Нижний колонтитул 11"/>
          <p:cNvSpPr>
            <a:spLocks noGrp="1"/>
          </p:cNvSpPr>
          <p:nvPr>
            <p:ph type="ftr" sz="quarter" idx="11"/>
          </p:nvPr>
        </p:nvSpPr>
        <p:spPr>
          <a:xfrm>
            <a:off x="4284663" y="6237288"/>
            <a:ext cx="1655762" cy="457200"/>
          </a:xfrm>
        </p:spPr>
        <p:txBody>
          <a:bodyPr/>
          <a:lstStyle/>
          <a:p>
            <a:pPr>
              <a:defRPr/>
            </a:pPr>
            <a:endParaRPr lang="ru-RU" dirty="0">
              <a:solidFill>
                <a:prstClr val="black">
                  <a:tint val="75000"/>
                </a:prstClr>
              </a:solidFill>
            </a:endParaRPr>
          </a:p>
        </p:txBody>
      </p:sp>
      <p:sp>
        <p:nvSpPr>
          <p:cNvPr id="11" name="Номер слайда 10"/>
          <p:cNvSpPr>
            <a:spLocks noGrp="1"/>
          </p:cNvSpPr>
          <p:nvPr>
            <p:ph type="sldNum" sz="quarter" idx="12"/>
          </p:nvPr>
        </p:nvSpPr>
        <p:spPr/>
        <p:txBody>
          <a:bodyPr/>
          <a:lstStyle/>
          <a:p>
            <a:pPr>
              <a:defRPr/>
            </a:pPr>
            <a:fld id="{EB763E7F-615D-4D76-9C24-577E916AFA20}" type="slidenum">
              <a:rPr lang="ru-RU">
                <a:solidFill>
                  <a:prstClr val="black">
                    <a:tint val="75000"/>
                  </a:prstClr>
                </a:solidFill>
              </a:rPr>
              <a:pPr>
                <a:defRPr/>
              </a:pPr>
              <a:t>6</a:t>
            </a:fld>
            <a:endParaRPr lang="ru-RU" dirty="0">
              <a:solidFill>
                <a:prstClr val="black">
                  <a:tint val="75000"/>
                </a:prstClr>
              </a:solidFill>
            </a:endParaRPr>
          </a:p>
        </p:txBody>
      </p:sp>
    </p:spTree>
    <p:extLst>
      <p:ext uri="{BB962C8B-B14F-4D97-AF65-F5344CB8AC3E}">
        <p14:creationId xmlns:p14="http://schemas.microsoft.com/office/powerpoint/2010/main" val="585834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19088" y="188913"/>
            <a:ext cx="8505825" cy="1168400"/>
          </a:xfrm>
        </p:spPr>
        <p:txBody>
          <a:bodyPr/>
          <a:lstStyle/>
          <a:p>
            <a:r>
              <a:rPr lang="ru-RU" sz="1200" b="1" smtClean="0"/>
              <a:t>                                                                                                                                                                                                  </a:t>
            </a:r>
            <a:r>
              <a:rPr lang="ru-RU" sz="1600" b="1" smtClean="0"/>
              <a:t>Приложение № 1 </a:t>
            </a:r>
            <a:r>
              <a:rPr lang="ru-RU" sz="1600" smtClean="0"/>
              <a:t/>
            </a:r>
            <a:br>
              <a:rPr lang="ru-RU" sz="1600" smtClean="0"/>
            </a:br>
            <a:r>
              <a:rPr lang="ru-RU" sz="1600" smtClean="0"/>
              <a:t> </a:t>
            </a:r>
            <a:r>
              <a:rPr lang="ru-RU" sz="1600" b="1" smtClean="0"/>
              <a:t>СХЕМА </a:t>
            </a:r>
            <a:r>
              <a:rPr lang="ru-RU" sz="1600" smtClean="0"/>
              <a:t/>
            </a:r>
            <a:br>
              <a:rPr lang="ru-RU" sz="1600" smtClean="0"/>
            </a:br>
            <a:r>
              <a:rPr lang="ru-RU" sz="1600" b="1" smtClean="0"/>
              <a:t>организации  и  сроков  проведения   внутривузовского  конкурса  грантов</a:t>
            </a:r>
            <a:endParaRPr lang="ru-RU" sz="1600" smtClean="0"/>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484313"/>
            <a:ext cx="897572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16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27038" y="153988"/>
            <a:ext cx="8229600" cy="698500"/>
          </a:xfrm>
        </p:spPr>
        <p:txBody>
          <a:bodyPr/>
          <a:lstStyle/>
          <a:p>
            <a:r>
              <a:rPr lang="ru-RU" sz="2500" b="1" dirty="0" smtClean="0"/>
              <a:t>Алгоритм проведения  экспертной оценки проектов:</a:t>
            </a:r>
            <a:endParaRPr lang="ru-RU" sz="2500" dirty="0" smtClean="0"/>
          </a:p>
        </p:txBody>
      </p:sp>
      <p:sp>
        <p:nvSpPr>
          <p:cNvPr id="3" name="Объект 2"/>
          <p:cNvSpPr>
            <a:spLocks noGrp="1"/>
          </p:cNvSpPr>
          <p:nvPr>
            <p:ph idx="1"/>
          </p:nvPr>
        </p:nvSpPr>
        <p:spPr>
          <a:xfrm>
            <a:off x="457200" y="904875"/>
            <a:ext cx="8229600" cy="5730875"/>
          </a:xfrm>
        </p:spPr>
        <p:txBody>
          <a:bodyPr>
            <a:normAutofit fontScale="85000" lnSpcReduction="20000"/>
          </a:bodyPr>
          <a:lstStyle/>
          <a:p>
            <a:pPr>
              <a:lnSpc>
                <a:spcPct val="110000"/>
              </a:lnSpc>
              <a:spcAft>
                <a:spcPts val="532"/>
              </a:spcAft>
              <a:defRPr/>
            </a:pPr>
            <a:r>
              <a:rPr lang="ru-RU" sz="2700" dirty="0" smtClean="0"/>
              <a:t>В  Экспертную комиссию направляются заявки с сохранением анонимности, т.е. из Конкурсной документации изымаются </a:t>
            </a:r>
            <a:r>
              <a:rPr lang="ru-RU" sz="2700" b="1" dirty="0" smtClean="0"/>
              <a:t>заявление и приложение № 3,</a:t>
            </a:r>
            <a:r>
              <a:rPr lang="ru-RU" sz="2700" dirty="0" smtClean="0"/>
              <a:t> где указаны  Ф.И.О. руководителя  и исполнителей проекта. </a:t>
            </a:r>
          </a:p>
          <a:p>
            <a:pPr>
              <a:lnSpc>
                <a:spcPct val="110000"/>
              </a:lnSpc>
              <a:spcAft>
                <a:spcPts val="532"/>
              </a:spcAft>
              <a:defRPr/>
            </a:pPr>
            <a:r>
              <a:rPr lang="ru-RU" sz="2700" dirty="0" smtClean="0"/>
              <a:t>Эксперт готовит заключение</a:t>
            </a:r>
            <a:r>
              <a:rPr lang="ru-RU" sz="2700" b="1" dirty="0" smtClean="0"/>
              <a:t> </a:t>
            </a:r>
            <a:r>
              <a:rPr lang="ru-RU" sz="2700" dirty="0" smtClean="0"/>
              <a:t>с использованием  экспертной анкеты (9 критериев)</a:t>
            </a:r>
          </a:p>
          <a:p>
            <a:pPr>
              <a:lnSpc>
                <a:spcPct val="110000"/>
              </a:lnSpc>
              <a:spcAft>
                <a:spcPts val="532"/>
              </a:spcAft>
              <a:defRPr/>
            </a:pPr>
            <a:r>
              <a:rPr lang="ru-RU" sz="2700" dirty="0" smtClean="0"/>
              <a:t>На  основе  экспертных  заключений по каждой заявке готовится обобщенное заключение с ранжированными  проектами  для  принятия решений на Научном совете. </a:t>
            </a:r>
          </a:p>
          <a:p>
            <a:pPr>
              <a:lnSpc>
                <a:spcPct val="110000"/>
              </a:lnSpc>
              <a:spcAft>
                <a:spcPts val="532"/>
              </a:spcAft>
              <a:defRPr/>
            </a:pPr>
            <a:r>
              <a:rPr lang="ru-RU" sz="2700" dirty="0" smtClean="0"/>
              <a:t>Проекты,  набравшие  менее 50% баллов, откланяются от дальнейшего участия в конкурсе;</a:t>
            </a:r>
          </a:p>
          <a:p>
            <a:pPr>
              <a:lnSpc>
                <a:spcPct val="110000"/>
              </a:lnSpc>
              <a:spcAft>
                <a:spcPts val="532"/>
              </a:spcAft>
              <a:defRPr/>
            </a:pPr>
            <a:r>
              <a:rPr lang="ru-RU" sz="2700" dirty="0" smtClean="0"/>
              <a:t>Проекты, набравшие  более  50% баллов, выносятся на окончательное рассмотрение Научным советом  с дальнейшей рекомендацией на утверждение на Ученом Совете.</a:t>
            </a:r>
          </a:p>
          <a:p>
            <a:pPr>
              <a:defRPr/>
            </a:pPr>
            <a:endParaRPr lang="ru-RU" dirty="0"/>
          </a:p>
        </p:txBody>
      </p:sp>
    </p:spTree>
    <p:extLst>
      <p:ext uri="{BB962C8B-B14F-4D97-AF65-F5344CB8AC3E}">
        <p14:creationId xmlns:p14="http://schemas.microsoft.com/office/powerpoint/2010/main" val="97972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350"/>
            <a:ext cx="8229600" cy="5865813"/>
          </a:xfrm>
        </p:spPr>
        <p:txBody>
          <a:bodyPr>
            <a:normAutofit lnSpcReduction="10000"/>
          </a:bodyPr>
          <a:lstStyle/>
          <a:p>
            <a:pPr marL="0" indent="0" algn="ctr">
              <a:spcAft>
                <a:spcPts val="532"/>
              </a:spcAft>
              <a:buFont typeface="Arial" pitchFamily="34" charset="0"/>
              <a:buNone/>
              <a:defRPr/>
            </a:pPr>
            <a:r>
              <a:rPr lang="ru-RU" sz="2800" b="1" dirty="0" smtClean="0">
                <a:solidFill>
                  <a:srgbClr val="C00000"/>
                </a:solidFill>
                <a:latin typeface="Times New Roman" pitchFamily="18" charset="0"/>
                <a:cs typeface="Times New Roman" pitchFamily="18" charset="0"/>
              </a:rPr>
              <a:t>Организация </a:t>
            </a:r>
            <a:r>
              <a:rPr lang="ru-RU" sz="2800" b="1" dirty="0">
                <a:solidFill>
                  <a:srgbClr val="C00000"/>
                </a:solidFill>
                <a:latin typeface="Times New Roman" pitchFamily="18" charset="0"/>
                <a:cs typeface="Times New Roman" pitchFamily="18" charset="0"/>
              </a:rPr>
              <a:t>проведения и </a:t>
            </a:r>
            <a:r>
              <a:rPr lang="ru-RU" sz="2800" b="1" dirty="0" smtClean="0">
                <a:solidFill>
                  <a:srgbClr val="C00000"/>
                </a:solidFill>
                <a:latin typeface="Times New Roman" pitchFamily="18" charset="0"/>
                <a:cs typeface="Times New Roman" pitchFamily="18" charset="0"/>
              </a:rPr>
              <a:t>подведения </a:t>
            </a:r>
            <a:r>
              <a:rPr lang="ru-RU" sz="2800" b="1" dirty="0">
                <a:solidFill>
                  <a:srgbClr val="C00000"/>
                </a:solidFill>
                <a:latin typeface="Times New Roman" pitchFamily="18" charset="0"/>
                <a:cs typeface="Times New Roman" pitchFamily="18" charset="0"/>
              </a:rPr>
              <a:t>итогов </a:t>
            </a:r>
            <a:r>
              <a:rPr lang="ru-RU" sz="2800" b="1" dirty="0" smtClean="0">
                <a:solidFill>
                  <a:srgbClr val="C00000"/>
                </a:solidFill>
                <a:latin typeface="Times New Roman" pitchFamily="18" charset="0"/>
                <a:cs typeface="Times New Roman" pitchFamily="18" charset="0"/>
              </a:rPr>
              <a:t>конкурса</a:t>
            </a:r>
          </a:p>
          <a:p>
            <a:pPr marL="0" indent="0">
              <a:spcAft>
                <a:spcPts val="532"/>
              </a:spcAft>
              <a:buFont typeface="Arial" pitchFamily="34" charset="0"/>
              <a:buNone/>
              <a:defRPr/>
            </a:pPr>
            <a:endParaRPr lang="ru-RU" sz="2800" b="1" dirty="0" smtClean="0">
              <a:latin typeface="Times New Roman" pitchFamily="18" charset="0"/>
              <a:cs typeface="Times New Roman" pitchFamily="18" charset="0"/>
            </a:endParaRPr>
          </a:p>
          <a:p>
            <a:pPr>
              <a:spcAft>
                <a:spcPts val="532"/>
              </a:spcAft>
              <a:defRPr/>
            </a:pPr>
            <a:r>
              <a:rPr lang="ru-RU" sz="2800" dirty="0" smtClean="0">
                <a:latin typeface="Times New Roman" pitchFamily="18" charset="0"/>
                <a:cs typeface="Times New Roman" pitchFamily="18" charset="0"/>
              </a:rPr>
              <a:t>Осуществляет </a:t>
            </a:r>
            <a:r>
              <a:rPr lang="ru-RU" sz="2800" dirty="0">
                <a:latin typeface="Times New Roman" pitchFamily="18" charset="0"/>
                <a:cs typeface="Times New Roman" pitchFamily="18" charset="0"/>
              </a:rPr>
              <a:t>специально созданная </a:t>
            </a:r>
            <a:r>
              <a:rPr lang="ru-RU" sz="2800" b="1" dirty="0">
                <a:latin typeface="Times New Roman" pitchFamily="18" charset="0"/>
                <a:cs typeface="Times New Roman" pitchFamily="18" charset="0"/>
              </a:rPr>
              <a:t>Экспертная  комиссия</a:t>
            </a:r>
            <a:r>
              <a:rPr lang="ru-RU" sz="2800" dirty="0">
                <a:latin typeface="Times New Roman" pitchFamily="18" charset="0"/>
                <a:cs typeface="Times New Roman" pitchFamily="18" charset="0"/>
              </a:rPr>
              <a:t>, утвержденная Научным советом. </a:t>
            </a:r>
          </a:p>
          <a:p>
            <a:pPr>
              <a:spcAft>
                <a:spcPts val="532"/>
              </a:spcAft>
              <a:defRPr/>
            </a:pPr>
            <a:r>
              <a:rPr lang="ru-RU" sz="2800" dirty="0">
                <a:latin typeface="Times New Roman" pitchFamily="18" charset="0"/>
                <a:cs typeface="Times New Roman" pitchFamily="18" charset="0"/>
              </a:rPr>
              <a:t>В состав Экспертной комиссии будут включены: </a:t>
            </a:r>
            <a:endParaRPr lang="ru-RU" sz="2800" dirty="0" smtClean="0">
              <a:latin typeface="Times New Roman" pitchFamily="18" charset="0"/>
              <a:cs typeface="Times New Roman" pitchFamily="18" charset="0"/>
            </a:endParaRPr>
          </a:p>
          <a:p>
            <a:pPr lvl="1">
              <a:spcAft>
                <a:spcPts val="532"/>
              </a:spcAft>
              <a:buFont typeface="Wingdings" pitchFamily="2" charset="2"/>
              <a:buChar char="ü"/>
              <a:defRPr/>
            </a:pPr>
            <a:r>
              <a:rPr lang="ru-RU" dirty="0" smtClean="0">
                <a:latin typeface="Times New Roman" pitchFamily="18" charset="0"/>
                <a:cs typeface="Times New Roman" pitchFamily="18" charset="0"/>
              </a:rPr>
              <a:t>специалисты </a:t>
            </a:r>
            <a:r>
              <a:rPr lang="ru-RU" dirty="0">
                <a:latin typeface="Times New Roman" pitchFamily="18" charset="0"/>
                <a:cs typeface="Times New Roman" pitchFamily="18" charset="0"/>
              </a:rPr>
              <a:t>в области проводимых исследований, рекомендуемые председателями НППК и не  имеющие конфликта интересов</a:t>
            </a:r>
            <a:r>
              <a:rPr lang="ru-RU" dirty="0" smtClean="0">
                <a:latin typeface="Times New Roman" pitchFamily="18" charset="0"/>
                <a:cs typeface="Times New Roman" pitchFamily="18" charset="0"/>
              </a:rPr>
              <a:t>,</a:t>
            </a:r>
          </a:p>
          <a:p>
            <a:pPr lvl="1">
              <a:spcAft>
                <a:spcPts val="532"/>
              </a:spcAft>
              <a:buFont typeface="Wingdings" pitchFamily="2" charset="2"/>
              <a:buChar char="ü"/>
              <a:defRPr/>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представители ЛЭК, </a:t>
            </a:r>
            <a:endParaRPr lang="ru-RU" dirty="0" smtClean="0">
              <a:latin typeface="Times New Roman" pitchFamily="18" charset="0"/>
              <a:cs typeface="Times New Roman" pitchFamily="18" charset="0"/>
            </a:endParaRPr>
          </a:p>
          <a:p>
            <a:pPr lvl="1">
              <a:spcAft>
                <a:spcPts val="532"/>
              </a:spcAft>
              <a:buFont typeface="Wingdings" pitchFamily="2" charset="2"/>
              <a:buChar char="ü"/>
              <a:defRPr/>
            </a:pPr>
            <a:r>
              <a:rPr lang="ru-RU" dirty="0" smtClean="0">
                <a:latin typeface="Times New Roman" pitchFamily="18" charset="0"/>
                <a:cs typeface="Times New Roman" pitchFamily="18" charset="0"/>
              </a:rPr>
              <a:t>экономист</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lvl="1">
              <a:spcAft>
                <a:spcPts val="532"/>
              </a:spcAft>
              <a:buFont typeface="Wingdings" pitchFamily="2" charset="2"/>
              <a:buChar char="ü"/>
              <a:defRPr/>
            </a:pPr>
            <a:r>
              <a:rPr lang="ru-RU" dirty="0" smtClean="0">
                <a:latin typeface="Times New Roman" pitchFamily="18" charset="0"/>
                <a:cs typeface="Times New Roman" pitchFamily="18" charset="0"/>
              </a:rPr>
              <a:t>юрист</a:t>
            </a:r>
            <a:r>
              <a:rPr lang="ru-RU" dirty="0">
                <a:latin typeface="Times New Roman" pitchFamily="18" charset="0"/>
                <a:cs typeface="Times New Roman" pitchFamily="18" charset="0"/>
              </a:rPr>
              <a:t>.</a:t>
            </a:r>
          </a:p>
          <a:p>
            <a:pPr>
              <a:defRPr/>
            </a:pPr>
            <a:endParaRPr lang="ru-RU" sz="2500" dirty="0">
              <a:solidFill>
                <a:srgbClr val="0000CC"/>
              </a:solidFill>
            </a:endParaRPr>
          </a:p>
        </p:txBody>
      </p:sp>
    </p:spTree>
    <p:extLst>
      <p:ext uri="{BB962C8B-B14F-4D97-AF65-F5344CB8AC3E}">
        <p14:creationId xmlns:p14="http://schemas.microsoft.com/office/powerpoint/2010/main" val="2521993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6.xml.rels><?xml version="1.0" encoding="UTF-8" standalone="yes"?>
<Relationships xmlns="http://schemas.openxmlformats.org/package/2006/relationships"><Relationship Id="rId1" Type="http://schemas.openxmlformats.org/officeDocument/2006/relationships/image" Target="../media/image4.jpeg"/></Relationships>
</file>

<file path=ppt/theme/_rels/them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5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7.xml><?xml version="1.0" encoding="utf-8"?>
<a:theme xmlns:a="http://schemas.openxmlformats.org/drawingml/2006/main" name="Твердый перепле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8.xml><?xml version="1.0" encoding="utf-8"?>
<a:theme xmlns:a="http://schemas.openxmlformats.org/drawingml/2006/main" name="1_Твердый перепле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2_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3_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4_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3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115</TotalTime>
  <Words>1208</Words>
  <Application>Microsoft Office PowerPoint</Application>
  <PresentationFormat>Экран (4:3)</PresentationFormat>
  <Paragraphs>173</Paragraphs>
  <Slides>27</Slides>
  <Notes>5</Notes>
  <HiddenSlides>0</HiddenSlides>
  <MMClips>0</MMClips>
  <ScaleCrop>false</ScaleCrop>
  <HeadingPairs>
    <vt:vector size="6" baseType="variant">
      <vt:variant>
        <vt:lpstr>Тема</vt:lpstr>
      </vt:variant>
      <vt:variant>
        <vt:i4>18</vt:i4>
      </vt:variant>
      <vt:variant>
        <vt:lpstr>Внедренные серверы OLE</vt:lpstr>
      </vt:variant>
      <vt:variant>
        <vt:i4>1</vt:i4>
      </vt:variant>
      <vt:variant>
        <vt:lpstr>Заголовки слайдов</vt:lpstr>
      </vt:variant>
      <vt:variant>
        <vt:i4>27</vt:i4>
      </vt:variant>
    </vt:vector>
  </HeadingPairs>
  <TitlesOfParts>
    <vt:vector size="46" baseType="lpstr">
      <vt:lpstr>Городская</vt:lpstr>
      <vt:lpstr>1_Начальная</vt:lpstr>
      <vt:lpstr>2_Начальная</vt:lpstr>
      <vt:lpstr>3_Начальная</vt:lpstr>
      <vt:lpstr>4_Начальная</vt:lpstr>
      <vt:lpstr>Поток</vt:lpstr>
      <vt:lpstr>1_Поток</vt:lpstr>
      <vt:lpstr>2_Поток</vt:lpstr>
      <vt:lpstr>3_Поток</vt:lpstr>
      <vt:lpstr>5_Поток</vt:lpstr>
      <vt:lpstr>Тема Office</vt:lpstr>
      <vt:lpstr>1_Тема Office</vt:lpstr>
      <vt:lpstr>2_Тема Office</vt:lpstr>
      <vt:lpstr>3_Тема Office</vt:lpstr>
      <vt:lpstr>4_Тема Office</vt:lpstr>
      <vt:lpstr>Апекс</vt:lpstr>
      <vt:lpstr>Твердый переплет</vt:lpstr>
      <vt:lpstr>1_Твердый переплет</vt:lpstr>
      <vt:lpstr>Document</vt:lpstr>
      <vt:lpstr>Презентация PowerPoint</vt:lpstr>
      <vt:lpstr> - Стратегический план МОН РК на 2011-2015 гг. (квартальный, полугодовой и годовой)  -  Операционный план МОН РК (ежемесячно)  -  Отчет по индикаторам реализации Концепции  реформирования медицинской науки Республики Казахстан - полугодовой и годовой (с предоставлением подтверждающих документов)  -  План и отчет по НИР кафедр/модулей</vt:lpstr>
      <vt:lpstr>Виды финансирования НТП</vt:lpstr>
      <vt:lpstr>Требования к содержанию заявки Проекта  </vt:lpstr>
      <vt:lpstr>Основные критерии экспертизы НТП: </vt:lpstr>
      <vt:lpstr>ПОЛОЖЕНИЕ О ВНУТРИВУЗОВСКОМ КОНКУРСЕ ГРАНТОВ  РГП «КАЗНМУ им.С.Д. АСФЕНДИЯРОВА</vt:lpstr>
      <vt:lpstr>                                                                                                                                                                                                  Приложение № 1   СХЕМА  организации  и  сроков  проведения   внутривузовского  конкурса  грантов</vt:lpstr>
      <vt:lpstr>Алгоритм проведения  экспертной оценки проектов:</vt:lpstr>
      <vt:lpstr>Презентация PowerPoint</vt:lpstr>
      <vt:lpstr>      ИНСТРУКЦИЯ  И ФОРМЫ ДОКУМЕНТОВ ДЛЯ ОБРАЩЕНИЯ В ЛЭК  КазНМУ  им. С.Д. Асфендиярова  </vt:lpstr>
      <vt:lpstr>Цель  и задачи Локальной Этической Комиссии (ЛЭК)</vt:lpstr>
      <vt:lpstr> Требования ЛЭК:</vt:lpstr>
      <vt:lpstr>Какие документы подавать в ЛЭК: </vt:lpstr>
      <vt:lpstr>Когда и где заседает ЛЭК?  </vt:lpstr>
      <vt:lpstr>Презентация PowerPoint</vt:lpstr>
      <vt:lpstr>Презентация PowerPoint</vt:lpstr>
      <vt:lpstr>Презентация PowerPoint</vt:lpstr>
      <vt:lpstr>Презентация PowerPoint</vt:lpstr>
      <vt:lpstr>Презентация PowerPoint</vt:lpstr>
      <vt:lpstr> Акты внедрения результатов НИР и порядок оформления патентов</vt:lpstr>
      <vt:lpstr>Запрашиваемая документация по выдаче  Актов внедрения:</vt:lpstr>
      <vt:lpstr>Порядок получения Актов внедрения</vt:lpstr>
      <vt:lpstr>Алгоритм оформления патентов КазНМУ:  </vt:lpstr>
      <vt:lpstr>       Международный Студенческий Медицинский Журнал  International Students Journal of Medicine </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Lyazzat</dc:creator>
  <cp:lastModifiedBy>Lyazzat</cp:lastModifiedBy>
  <cp:revision>20</cp:revision>
  <dcterms:modified xsi:type="dcterms:W3CDTF">2013-08-27T03:38:23Z</dcterms:modified>
</cp:coreProperties>
</file>