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4" r:id="rId3"/>
    <p:sldId id="259" r:id="rId4"/>
    <p:sldId id="263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57" r:id="rId20"/>
    <p:sldId id="266" r:id="rId21"/>
    <p:sldId id="267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1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23A2E-3497-4104-988B-A3764A028801}" type="doc">
      <dgm:prSet loTypeId="urn:microsoft.com/office/officeart/2005/8/layout/cycle8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FFC7C09-57FB-433B-9FCA-60940C4AACDE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УЧЕБНАЯ-МЕТОДИЧЕСКАЯ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82DB4A4-F7A3-451C-B861-ADD08E048890}" type="parTrans" cxnId="{75476B5E-2CB1-449F-B505-BCB53F1E1CC9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BB6E2680-17EA-46B6-B056-F8F210BB2108}" type="sibTrans" cxnId="{75476B5E-2CB1-449F-B505-BCB53F1E1CC9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087EEE95-B9E6-49C6-A2B5-90126F04DD83}">
      <dgm:prSet phldrT="[Текст]" custT="1"/>
      <dgm:spPr/>
      <dgm:t>
        <a:bodyPr anchor="t"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НАУЧНАЯ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F8240C41-BFF3-4824-8DA1-5C68EABE5BE5}" type="parTrans" cxnId="{FCEA457C-3201-4690-819C-5DCBA42A688A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7F2DD355-394F-4C5C-A94A-FDA227241D54}" type="sibTrans" cxnId="{FCEA457C-3201-4690-819C-5DCBA42A688A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D615B062-2AA5-452E-8954-03871D675C2C}">
      <dgm:prSet custT="1"/>
      <dgm:spPr/>
      <dgm:t>
        <a:bodyPr anchor="t"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КЛИНИЧЕСКАЯ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7AFEF3F-84B0-4260-8819-091CABF1BF71}" type="parTrans" cxnId="{06E50F2C-1C05-4A4B-BA1A-84C9B9734ADA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EA1C782A-F349-4513-BF7D-6CDC1CD25EB0}" type="sibTrans" cxnId="{06E50F2C-1C05-4A4B-BA1A-84C9B9734ADA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741D2218-63C3-48C4-9999-292BB7881A26}">
      <dgm:prSet custT="1"/>
      <dgm:spPr/>
      <dgm:t>
        <a:bodyPr/>
        <a:lstStyle/>
        <a:p>
          <a:pPr algn="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ПРОФЕССИОНАЛЬНЫЙ РОСТ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F8E8C09-7D5A-45D7-8CC5-0A6033D275AB}" type="parTrans" cxnId="{5833919D-7ECE-40CE-84AA-72CE501DA5E4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65F51DD6-B787-4810-B297-EAF608998169}" type="sibTrans" cxnId="{5833919D-7ECE-40CE-84AA-72CE501DA5E4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FF8B6EBA-FFB4-4027-90F5-12CF7CADD24A}">
      <dgm:prSet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ВОСПИТАТЕЛЬНАЯ РАБОТА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2055BB5-DE9A-403E-8D6F-875C44C338B0}" type="parTrans" cxnId="{C958BAD9-E699-4A2B-89AC-7C73563C6FFB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44A3B742-6D90-4964-86D7-F217C33278A4}" type="sibTrans" cxnId="{C958BAD9-E699-4A2B-89AC-7C73563C6FFB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F3216DEA-9B1A-4F49-8D4E-8641A1F9EF4B}" type="pres">
      <dgm:prSet presAssocID="{96223A2E-3497-4104-988B-A3764A02880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59B6F7-4D56-4BB8-85CF-43EF1E18BA20}" type="pres">
      <dgm:prSet presAssocID="{96223A2E-3497-4104-988B-A3764A028801}" presName="wedge1" presStyleLbl="node1" presStyleIdx="0" presStyleCnt="5" custScaleX="132173" custScaleY="121000"/>
      <dgm:spPr/>
      <dgm:t>
        <a:bodyPr/>
        <a:lstStyle/>
        <a:p>
          <a:endParaRPr lang="ru-RU"/>
        </a:p>
      </dgm:t>
    </dgm:pt>
    <dgm:pt modelId="{F370D84F-1662-49FA-B917-D581693F9F89}" type="pres">
      <dgm:prSet presAssocID="{96223A2E-3497-4104-988B-A3764A028801}" presName="dummy1a" presStyleCnt="0"/>
      <dgm:spPr/>
      <dgm:t>
        <a:bodyPr/>
        <a:lstStyle/>
        <a:p>
          <a:endParaRPr lang="ru-RU"/>
        </a:p>
      </dgm:t>
    </dgm:pt>
    <dgm:pt modelId="{A795F139-AC45-4859-A6DB-8D96603C103D}" type="pres">
      <dgm:prSet presAssocID="{96223A2E-3497-4104-988B-A3764A028801}" presName="dummy1b" presStyleCnt="0"/>
      <dgm:spPr/>
      <dgm:t>
        <a:bodyPr/>
        <a:lstStyle/>
        <a:p>
          <a:endParaRPr lang="ru-RU"/>
        </a:p>
      </dgm:t>
    </dgm:pt>
    <dgm:pt modelId="{D6E64F04-0FDC-4DDF-B83B-932DC805CB74}" type="pres">
      <dgm:prSet presAssocID="{96223A2E-3497-4104-988B-A3764A02880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35687-785A-4F0D-A294-74362EBEA388}" type="pres">
      <dgm:prSet presAssocID="{96223A2E-3497-4104-988B-A3764A028801}" presName="wedge2" presStyleLbl="node1" presStyleIdx="1" presStyleCnt="5" custScaleX="124010" custScaleY="121000"/>
      <dgm:spPr/>
      <dgm:t>
        <a:bodyPr/>
        <a:lstStyle/>
        <a:p>
          <a:endParaRPr lang="ru-RU"/>
        </a:p>
      </dgm:t>
    </dgm:pt>
    <dgm:pt modelId="{F7445D97-C206-4E5F-902C-011D9B90A45C}" type="pres">
      <dgm:prSet presAssocID="{96223A2E-3497-4104-988B-A3764A028801}" presName="dummy2a" presStyleCnt="0"/>
      <dgm:spPr/>
      <dgm:t>
        <a:bodyPr/>
        <a:lstStyle/>
        <a:p>
          <a:endParaRPr lang="ru-RU"/>
        </a:p>
      </dgm:t>
    </dgm:pt>
    <dgm:pt modelId="{561C025C-C658-4C9F-A0E2-065D9490E16C}" type="pres">
      <dgm:prSet presAssocID="{96223A2E-3497-4104-988B-A3764A028801}" presName="dummy2b" presStyleCnt="0"/>
      <dgm:spPr/>
      <dgm:t>
        <a:bodyPr/>
        <a:lstStyle/>
        <a:p>
          <a:endParaRPr lang="ru-RU"/>
        </a:p>
      </dgm:t>
    </dgm:pt>
    <dgm:pt modelId="{CA49CE24-813B-478E-81EE-93AA0B38D57D}" type="pres">
      <dgm:prSet presAssocID="{96223A2E-3497-4104-988B-A3764A02880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9161B-B3D8-43A3-A11A-A72645635713}" type="pres">
      <dgm:prSet presAssocID="{96223A2E-3497-4104-988B-A3764A028801}" presName="wedge3" presStyleLbl="node1" presStyleIdx="2" presStyleCnt="5" custScaleX="121000" custScaleY="112813"/>
      <dgm:spPr/>
      <dgm:t>
        <a:bodyPr/>
        <a:lstStyle/>
        <a:p>
          <a:endParaRPr lang="ru-RU"/>
        </a:p>
      </dgm:t>
    </dgm:pt>
    <dgm:pt modelId="{0EB7332A-0992-4927-A7F3-4C2E89723591}" type="pres">
      <dgm:prSet presAssocID="{96223A2E-3497-4104-988B-A3764A028801}" presName="dummy3a" presStyleCnt="0"/>
      <dgm:spPr/>
      <dgm:t>
        <a:bodyPr/>
        <a:lstStyle/>
        <a:p>
          <a:endParaRPr lang="ru-RU"/>
        </a:p>
      </dgm:t>
    </dgm:pt>
    <dgm:pt modelId="{451DA5D9-42B2-4D2D-8EBA-7CD1ABCED404}" type="pres">
      <dgm:prSet presAssocID="{96223A2E-3497-4104-988B-A3764A028801}" presName="dummy3b" presStyleCnt="0"/>
      <dgm:spPr/>
      <dgm:t>
        <a:bodyPr/>
        <a:lstStyle/>
        <a:p>
          <a:endParaRPr lang="ru-RU"/>
        </a:p>
      </dgm:t>
    </dgm:pt>
    <dgm:pt modelId="{8BD6FB2A-33D7-4371-8B33-0143E949F7F4}" type="pres">
      <dgm:prSet presAssocID="{96223A2E-3497-4104-988B-A3764A02880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9201A-DC16-46C5-919B-F047039347EC}" type="pres">
      <dgm:prSet presAssocID="{96223A2E-3497-4104-988B-A3764A028801}" presName="wedge4" presStyleLbl="node1" presStyleIdx="3" presStyleCnt="5" custScaleX="121000" custScaleY="121000"/>
      <dgm:spPr/>
      <dgm:t>
        <a:bodyPr/>
        <a:lstStyle/>
        <a:p>
          <a:endParaRPr lang="ru-RU"/>
        </a:p>
      </dgm:t>
    </dgm:pt>
    <dgm:pt modelId="{F44C2B35-2A21-416D-BA37-58CDE34A527B}" type="pres">
      <dgm:prSet presAssocID="{96223A2E-3497-4104-988B-A3764A028801}" presName="dummy4a" presStyleCnt="0"/>
      <dgm:spPr/>
      <dgm:t>
        <a:bodyPr/>
        <a:lstStyle/>
        <a:p>
          <a:endParaRPr lang="ru-RU"/>
        </a:p>
      </dgm:t>
    </dgm:pt>
    <dgm:pt modelId="{44B32BF3-A170-4700-8ED6-158AF5BFEE9E}" type="pres">
      <dgm:prSet presAssocID="{96223A2E-3497-4104-988B-A3764A028801}" presName="dummy4b" presStyleCnt="0"/>
      <dgm:spPr/>
      <dgm:t>
        <a:bodyPr/>
        <a:lstStyle/>
        <a:p>
          <a:endParaRPr lang="ru-RU"/>
        </a:p>
      </dgm:t>
    </dgm:pt>
    <dgm:pt modelId="{1EBB92A3-7ECC-4DB8-AEF6-786FAEB67E7A}" type="pres">
      <dgm:prSet presAssocID="{96223A2E-3497-4104-988B-A3764A02880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F9D68-5020-4A92-B28F-EF1610ACE2D2}" type="pres">
      <dgm:prSet presAssocID="{96223A2E-3497-4104-988B-A3764A028801}" presName="wedge5" presStyleLbl="node1" presStyleIdx="4" presStyleCnt="5" custScaleX="121000" custScaleY="121000"/>
      <dgm:spPr/>
      <dgm:t>
        <a:bodyPr/>
        <a:lstStyle/>
        <a:p>
          <a:endParaRPr lang="ru-RU"/>
        </a:p>
      </dgm:t>
    </dgm:pt>
    <dgm:pt modelId="{1C263C8A-5A74-4920-A886-A09BC2182C76}" type="pres">
      <dgm:prSet presAssocID="{96223A2E-3497-4104-988B-A3764A028801}" presName="dummy5a" presStyleCnt="0"/>
      <dgm:spPr/>
      <dgm:t>
        <a:bodyPr/>
        <a:lstStyle/>
        <a:p>
          <a:endParaRPr lang="ru-RU"/>
        </a:p>
      </dgm:t>
    </dgm:pt>
    <dgm:pt modelId="{28DB2760-F07D-49EA-BAA8-9FC98E8A47A2}" type="pres">
      <dgm:prSet presAssocID="{96223A2E-3497-4104-988B-A3764A028801}" presName="dummy5b" presStyleCnt="0"/>
      <dgm:spPr/>
      <dgm:t>
        <a:bodyPr/>
        <a:lstStyle/>
        <a:p>
          <a:endParaRPr lang="ru-RU"/>
        </a:p>
      </dgm:t>
    </dgm:pt>
    <dgm:pt modelId="{5A267380-3A2C-490E-AFE3-C81421D08C0F}" type="pres">
      <dgm:prSet presAssocID="{96223A2E-3497-4104-988B-A3764A02880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EF55A-E217-4A41-A5C0-AEC24AD90EAF}" type="pres">
      <dgm:prSet presAssocID="{BB6E2680-17EA-46B6-B056-F8F210BB2108}" presName="arrowWedge1" presStyleLbl="fgSibTrans2D1" presStyleIdx="0" presStyleCnt="5" custScaleX="121000" custScaleY="121000" custLinFactNeighborX="1307" custLinFactNeighborY="2400"/>
      <dgm:spPr/>
      <dgm:t>
        <a:bodyPr/>
        <a:lstStyle/>
        <a:p>
          <a:endParaRPr lang="ru-RU"/>
        </a:p>
      </dgm:t>
    </dgm:pt>
    <dgm:pt modelId="{64BC08FD-5311-4E66-8D25-8676AEB88C30}" type="pres">
      <dgm:prSet presAssocID="{7F2DD355-394F-4C5C-A94A-FDA227241D54}" presName="arrowWedge2" presStyleLbl="fgSibTrans2D1" presStyleIdx="1" presStyleCnt="5" custLinFactNeighborX="5636" custLinFactNeighborY="1562"/>
      <dgm:spPr/>
    </dgm:pt>
    <dgm:pt modelId="{72B862A5-BA31-45BD-A9E6-66FE7D116351}" type="pres">
      <dgm:prSet presAssocID="{EA1C782A-F349-4513-BF7D-6CDC1CD25EB0}" presName="arrowWedge3" presStyleLbl="fgSibTrans2D1" presStyleIdx="2" presStyleCnt="5" custLinFactNeighborX="-188" custLinFactNeighborY="3215"/>
      <dgm:spPr/>
    </dgm:pt>
    <dgm:pt modelId="{E2103B0A-2FA3-444A-8246-80D04C341A1C}" type="pres">
      <dgm:prSet presAssocID="{65F51DD6-B787-4810-B297-EAF608998169}" presName="arrowWedge4" presStyleLbl="fgSibTrans2D1" presStyleIdx="3" presStyleCnt="5" custLinFactNeighborX="-5995" custLinFactNeighborY="1562"/>
      <dgm:spPr/>
    </dgm:pt>
    <dgm:pt modelId="{0D7D9488-5B6C-4446-ABB9-BD27D5CB0AB6}" type="pres">
      <dgm:prSet presAssocID="{44A3B742-6D90-4964-86D7-F217C33278A4}" presName="arrowWedge5" presStyleLbl="fgSibTrans2D1" presStyleIdx="4" presStyleCnt="5" custLinFactNeighborX="-3638" custLinFactNeighborY="-3892"/>
      <dgm:spPr/>
    </dgm:pt>
  </dgm:ptLst>
  <dgm:cxnLst>
    <dgm:cxn modelId="{7723FDE3-1E16-4F6A-B3F0-30D8BEDE2F87}" type="presOf" srcId="{5FFC7C09-57FB-433B-9FCA-60940C4AACDE}" destId="{D6E64F04-0FDC-4DDF-B83B-932DC805CB74}" srcOrd="1" destOrd="0" presId="urn:microsoft.com/office/officeart/2005/8/layout/cycle8"/>
    <dgm:cxn modelId="{0C6DBD63-777E-41A0-9350-1CB833F10FF2}" type="presOf" srcId="{741D2218-63C3-48C4-9999-292BB7881A26}" destId="{1EBB92A3-7ECC-4DB8-AEF6-786FAEB67E7A}" srcOrd="1" destOrd="0" presId="urn:microsoft.com/office/officeart/2005/8/layout/cycle8"/>
    <dgm:cxn modelId="{E5DD7462-440A-4019-AB50-0F909C9FABA5}" type="presOf" srcId="{D615B062-2AA5-452E-8954-03871D675C2C}" destId="{03F9161B-B3D8-43A3-A11A-A72645635713}" srcOrd="0" destOrd="0" presId="urn:microsoft.com/office/officeart/2005/8/layout/cycle8"/>
    <dgm:cxn modelId="{9A6B3D59-8BD4-4956-AD23-3F7F206285A9}" type="presOf" srcId="{FF8B6EBA-FFB4-4027-90F5-12CF7CADD24A}" destId="{5A267380-3A2C-490E-AFE3-C81421D08C0F}" srcOrd="1" destOrd="0" presId="urn:microsoft.com/office/officeart/2005/8/layout/cycle8"/>
    <dgm:cxn modelId="{75476B5E-2CB1-449F-B505-BCB53F1E1CC9}" srcId="{96223A2E-3497-4104-988B-A3764A028801}" destId="{5FFC7C09-57FB-433B-9FCA-60940C4AACDE}" srcOrd="0" destOrd="0" parTransId="{D82DB4A4-F7A3-451C-B861-ADD08E048890}" sibTransId="{BB6E2680-17EA-46B6-B056-F8F210BB2108}"/>
    <dgm:cxn modelId="{5AE3AFA1-AC67-47A8-BDA7-8F505D42D3BA}" type="presOf" srcId="{D615B062-2AA5-452E-8954-03871D675C2C}" destId="{8BD6FB2A-33D7-4371-8B33-0143E949F7F4}" srcOrd="1" destOrd="0" presId="urn:microsoft.com/office/officeart/2005/8/layout/cycle8"/>
    <dgm:cxn modelId="{A6EF426F-3428-4ED3-A9CE-2197EB5BC7FA}" type="presOf" srcId="{087EEE95-B9E6-49C6-A2B5-90126F04DD83}" destId="{CA49CE24-813B-478E-81EE-93AA0B38D57D}" srcOrd="1" destOrd="0" presId="urn:microsoft.com/office/officeart/2005/8/layout/cycle8"/>
    <dgm:cxn modelId="{A35DD9AB-839C-4CC6-93AE-3307B7276ECE}" type="presOf" srcId="{5FFC7C09-57FB-433B-9FCA-60940C4AACDE}" destId="{BD59B6F7-4D56-4BB8-85CF-43EF1E18BA20}" srcOrd="0" destOrd="0" presId="urn:microsoft.com/office/officeart/2005/8/layout/cycle8"/>
    <dgm:cxn modelId="{06E50F2C-1C05-4A4B-BA1A-84C9B9734ADA}" srcId="{96223A2E-3497-4104-988B-A3764A028801}" destId="{D615B062-2AA5-452E-8954-03871D675C2C}" srcOrd="2" destOrd="0" parTransId="{17AFEF3F-84B0-4260-8819-091CABF1BF71}" sibTransId="{EA1C782A-F349-4513-BF7D-6CDC1CD25EB0}"/>
    <dgm:cxn modelId="{BB1AF6AE-B694-4582-A816-CB5CFA9707E8}" type="presOf" srcId="{96223A2E-3497-4104-988B-A3764A028801}" destId="{F3216DEA-9B1A-4F49-8D4E-8641A1F9EF4B}" srcOrd="0" destOrd="0" presId="urn:microsoft.com/office/officeart/2005/8/layout/cycle8"/>
    <dgm:cxn modelId="{C958BAD9-E699-4A2B-89AC-7C73563C6FFB}" srcId="{96223A2E-3497-4104-988B-A3764A028801}" destId="{FF8B6EBA-FFB4-4027-90F5-12CF7CADD24A}" srcOrd="4" destOrd="0" parTransId="{C2055BB5-DE9A-403E-8D6F-875C44C338B0}" sibTransId="{44A3B742-6D90-4964-86D7-F217C33278A4}"/>
    <dgm:cxn modelId="{AA9D9C3B-39E5-4815-BB8E-DA663403CC88}" type="presOf" srcId="{087EEE95-B9E6-49C6-A2B5-90126F04DD83}" destId="{16435687-785A-4F0D-A294-74362EBEA388}" srcOrd="0" destOrd="0" presId="urn:microsoft.com/office/officeart/2005/8/layout/cycle8"/>
    <dgm:cxn modelId="{9DEE6379-5BC9-4C4D-93FC-D5E31FE811A8}" type="presOf" srcId="{FF8B6EBA-FFB4-4027-90F5-12CF7CADD24A}" destId="{EB8F9D68-5020-4A92-B28F-EF1610ACE2D2}" srcOrd="0" destOrd="0" presId="urn:microsoft.com/office/officeart/2005/8/layout/cycle8"/>
    <dgm:cxn modelId="{888CD2AA-EC80-42CC-BB31-F619ED27FD11}" type="presOf" srcId="{741D2218-63C3-48C4-9999-292BB7881A26}" destId="{1809201A-DC16-46C5-919B-F047039347EC}" srcOrd="0" destOrd="0" presId="urn:microsoft.com/office/officeart/2005/8/layout/cycle8"/>
    <dgm:cxn modelId="{5833919D-7ECE-40CE-84AA-72CE501DA5E4}" srcId="{96223A2E-3497-4104-988B-A3764A028801}" destId="{741D2218-63C3-48C4-9999-292BB7881A26}" srcOrd="3" destOrd="0" parTransId="{5F8E8C09-7D5A-45D7-8CC5-0A6033D275AB}" sibTransId="{65F51DD6-B787-4810-B297-EAF608998169}"/>
    <dgm:cxn modelId="{FCEA457C-3201-4690-819C-5DCBA42A688A}" srcId="{96223A2E-3497-4104-988B-A3764A028801}" destId="{087EEE95-B9E6-49C6-A2B5-90126F04DD83}" srcOrd="1" destOrd="0" parTransId="{F8240C41-BFF3-4824-8DA1-5C68EABE5BE5}" sibTransId="{7F2DD355-394F-4C5C-A94A-FDA227241D54}"/>
    <dgm:cxn modelId="{838783CD-446A-44C9-A01A-0A094877686F}" type="presParOf" srcId="{F3216DEA-9B1A-4F49-8D4E-8641A1F9EF4B}" destId="{BD59B6F7-4D56-4BB8-85CF-43EF1E18BA20}" srcOrd="0" destOrd="0" presId="urn:microsoft.com/office/officeart/2005/8/layout/cycle8"/>
    <dgm:cxn modelId="{F7D61A48-CE0A-4C44-89CE-0E2CA89D6523}" type="presParOf" srcId="{F3216DEA-9B1A-4F49-8D4E-8641A1F9EF4B}" destId="{F370D84F-1662-49FA-B917-D581693F9F89}" srcOrd="1" destOrd="0" presId="urn:microsoft.com/office/officeart/2005/8/layout/cycle8"/>
    <dgm:cxn modelId="{BBA01569-061F-4263-A8E1-8ADA80E92070}" type="presParOf" srcId="{F3216DEA-9B1A-4F49-8D4E-8641A1F9EF4B}" destId="{A795F139-AC45-4859-A6DB-8D96603C103D}" srcOrd="2" destOrd="0" presId="urn:microsoft.com/office/officeart/2005/8/layout/cycle8"/>
    <dgm:cxn modelId="{8DBC0F98-DDA7-460B-BC7F-80E330550582}" type="presParOf" srcId="{F3216DEA-9B1A-4F49-8D4E-8641A1F9EF4B}" destId="{D6E64F04-0FDC-4DDF-B83B-932DC805CB74}" srcOrd="3" destOrd="0" presId="urn:microsoft.com/office/officeart/2005/8/layout/cycle8"/>
    <dgm:cxn modelId="{51FA3C56-91C2-4CF0-A590-7DED4AA446D4}" type="presParOf" srcId="{F3216DEA-9B1A-4F49-8D4E-8641A1F9EF4B}" destId="{16435687-785A-4F0D-A294-74362EBEA388}" srcOrd="4" destOrd="0" presId="urn:microsoft.com/office/officeart/2005/8/layout/cycle8"/>
    <dgm:cxn modelId="{81B2AF7F-8434-466E-927A-F88DF4D2396B}" type="presParOf" srcId="{F3216DEA-9B1A-4F49-8D4E-8641A1F9EF4B}" destId="{F7445D97-C206-4E5F-902C-011D9B90A45C}" srcOrd="5" destOrd="0" presId="urn:microsoft.com/office/officeart/2005/8/layout/cycle8"/>
    <dgm:cxn modelId="{D5DD7378-9F56-49DB-BF59-40B852D77CF8}" type="presParOf" srcId="{F3216DEA-9B1A-4F49-8D4E-8641A1F9EF4B}" destId="{561C025C-C658-4C9F-A0E2-065D9490E16C}" srcOrd="6" destOrd="0" presId="urn:microsoft.com/office/officeart/2005/8/layout/cycle8"/>
    <dgm:cxn modelId="{0DC642CF-B017-474B-BB31-70D4F36AEBB4}" type="presParOf" srcId="{F3216DEA-9B1A-4F49-8D4E-8641A1F9EF4B}" destId="{CA49CE24-813B-478E-81EE-93AA0B38D57D}" srcOrd="7" destOrd="0" presId="urn:microsoft.com/office/officeart/2005/8/layout/cycle8"/>
    <dgm:cxn modelId="{74DF988F-F7CD-483E-971A-BE89E7931C39}" type="presParOf" srcId="{F3216DEA-9B1A-4F49-8D4E-8641A1F9EF4B}" destId="{03F9161B-B3D8-43A3-A11A-A72645635713}" srcOrd="8" destOrd="0" presId="urn:microsoft.com/office/officeart/2005/8/layout/cycle8"/>
    <dgm:cxn modelId="{41D3DD82-E134-4028-8DEC-1BE98B20E486}" type="presParOf" srcId="{F3216DEA-9B1A-4F49-8D4E-8641A1F9EF4B}" destId="{0EB7332A-0992-4927-A7F3-4C2E89723591}" srcOrd="9" destOrd="0" presId="urn:microsoft.com/office/officeart/2005/8/layout/cycle8"/>
    <dgm:cxn modelId="{C11C5BBD-08D0-4A0B-A360-AE2EAAC25EC8}" type="presParOf" srcId="{F3216DEA-9B1A-4F49-8D4E-8641A1F9EF4B}" destId="{451DA5D9-42B2-4D2D-8EBA-7CD1ABCED404}" srcOrd="10" destOrd="0" presId="urn:microsoft.com/office/officeart/2005/8/layout/cycle8"/>
    <dgm:cxn modelId="{3484C197-16E4-487E-BA79-594BBA747EF0}" type="presParOf" srcId="{F3216DEA-9B1A-4F49-8D4E-8641A1F9EF4B}" destId="{8BD6FB2A-33D7-4371-8B33-0143E949F7F4}" srcOrd="11" destOrd="0" presId="urn:microsoft.com/office/officeart/2005/8/layout/cycle8"/>
    <dgm:cxn modelId="{125FFBAA-0FD2-4004-96E0-16519D915D5C}" type="presParOf" srcId="{F3216DEA-9B1A-4F49-8D4E-8641A1F9EF4B}" destId="{1809201A-DC16-46C5-919B-F047039347EC}" srcOrd="12" destOrd="0" presId="urn:microsoft.com/office/officeart/2005/8/layout/cycle8"/>
    <dgm:cxn modelId="{751F9019-F5FC-41C3-999A-31BC04453D00}" type="presParOf" srcId="{F3216DEA-9B1A-4F49-8D4E-8641A1F9EF4B}" destId="{F44C2B35-2A21-416D-BA37-58CDE34A527B}" srcOrd="13" destOrd="0" presId="urn:microsoft.com/office/officeart/2005/8/layout/cycle8"/>
    <dgm:cxn modelId="{7704B404-62DD-4148-BF46-B095547F7B45}" type="presParOf" srcId="{F3216DEA-9B1A-4F49-8D4E-8641A1F9EF4B}" destId="{44B32BF3-A170-4700-8ED6-158AF5BFEE9E}" srcOrd="14" destOrd="0" presId="urn:microsoft.com/office/officeart/2005/8/layout/cycle8"/>
    <dgm:cxn modelId="{E0AF4AE2-39A2-4B69-9305-A277A062A21A}" type="presParOf" srcId="{F3216DEA-9B1A-4F49-8D4E-8641A1F9EF4B}" destId="{1EBB92A3-7ECC-4DB8-AEF6-786FAEB67E7A}" srcOrd="15" destOrd="0" presId="urn:microsoft.com/office/officeart/2005/8/layout/cycle8"/>
    <dgm:cxn modelId="{1C4ECB30-27D4-45A8-96B1-8016B67D58BC}" type="presParOf" srcId="{F3216DEA-9B1A-4F49-8D4E-8641A1F9EF4B}" destId="{EB8F9D68-5020-4A92-B28F-EF1610ACE2D2}" srcOrd="16" destOrd="0" presId="urn:microsoft.com/office/officeart/2005/8/layout/cycle8"/>
    <dgm:cxn modelId="{840D406F-AB7C-4080-82BA-1FC11AE12C8A}" type="presParOf" srcId="{F3216DEA-9B1A-4F49-8D4E-8641A1F9EF4B}" destId="{1C263C8A-5A74-4920-A886-A09BC2182C76}" srcOrd="17" destOrd="0" presId="urn:microsoft.com/office/officeart/2005/8/layout/cycle8"/>
    <dgm:cxn modelId="{1DB54576-EF68-497D-8221-74F748035E72}" type="presParOf" srcId="{F3216DEA-9B1A-4F49-8D4E-8641A1F9EF4B}" destId="{28DB2760-F07D-49EA-BAA8-9FC98E8A47A2}" srcOrd="18" destOrd="0" presId="urn:microsoft.com/office/officeart/2005/8/layout/cycle8"/>
    <dgm:cxn modelId="{2EC56569-31E8-4F0A-AE04-6918E1ED24A1}" type="presParOf" srcId="{F3216DEA-9B1A-4F49-8D4E-8641A1F9EF4B}" destId="{5A267380-3A2C-490E-AFE3-C81421D08C0F}" srcOrd="19" destOrd="0" presId="urn:microsoft.com/office/officeart/2005/8/layout/cycle8"/>
    <dgm:cxn modelId="{37D90E23-EEE4-4355-8ED9-0D2254A96880}" type="presParOf" srcId="{F3216DEA-9B1A-4F49-8D4E-8641A1F9EF4B}" destId="{D69EF55A-E217-4A41-A5C0-AEC24AD90EAF}" srcOrd="20" destOrd="0" presId="urn:microsoft.com/office/officeart/2005/8/layout/cycle8"/>
    <dgm:cxn modelId="{0EC45FA8-1795-432C-A08B-2A9AC0DDC7EE}" type="presParOf" srcId="{F3216DEA-9B1A-4F49-8D4E-8641A1F9EF4B}" destId="{64BC08FD-5311-4E66-8D25-8676AEB88C30}" srcOrd="21" destOrd="0" presId="urn:microsoft.com/office/officeart/2005/8/layout/cycle8"/>
    <dgm:cxn modelId="{A8B7EA01-A41F-4D0B-AC16-79C8582EF4AF}" type="presParOf" srcId="{F3216DEA-9B1A-4F49-8D4E-8641A1F9EF4B}" destId="{72B862A5-BA31-45BD-A9E6-66FE7D116351}" srcOrd="22" destOrd="0" presId="urn:microsoft.com/office/officeart/2005/8/layout/cycle8"/>
    <dgm:cxn modelId="{91A1DA4A-E0D7-439E-982B-AF69A4BA5A0B}" type="presParOf" srcId="{F3216DEA-9B1A-4F49-8D4E-8641A1F9EF4B}" destId="{E2103B0A-2FA3-444A-8246-80D04C341A1C}" srcOrd="23" destOrd="0" presId="urn:microsoft.com/office/officeart/2005/8/layout/cycle8"/>
    <dgm:cxn modelId="{18B13AE0-ED21-4BA9-BB5A-6CC367BCFA2A}" type="presParOf" srcId="{F3216DEA-9B1A-4F49-8D4E-8641A1F9EF4B}" destId="{0D7D9488-5B6C-4446-ABB9-BD27D5CB0AB6}" srcOrd="24" destOrd="0" presId="urn:microsoft.com/office/officeart/2005/8/layout/cycle8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FDA94-6C9A-45F9-9A64-ED6A7492B437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02362-72BF-466E-82BE-2E6560127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922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1FC7-047F-4D35-847C-E798916E1A32}" type="datetime1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4036-CACC-4073-B691-BF55A11D6EE0}" type="datetime1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FAF3-3E51-4E58-A75B-49EFAE51DDDC}" type="datetime1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40D1-781E-4207-87B9-3FE2A70DBFC2}" type="datetime1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0721-4311-4E58-A266-B4274C65A2C7}" type="datetime1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BB76-677B-4149-97AA-E1AD2E15F376}" type="datetime1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E561-A802-4DD1-8F73-2A9AEF6E26E2}" type="datetime1">
              <a:rPr lang="ru-RU" smtClean="0"/>
              <a:pPr/>
              <a:t>29.08.2013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ACCB-B3DD-4180-8620-B9035CC457CB}" type="datetime1">
              <a:rPr lang="ru-RU" smtClean="0"/>
              <a:pPr/>
              <a:t>29.08.2013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014-4DC6-462F-90D1-04866A600ED1}" type="datetime1">
              <a:rPr lang="ru-RU" smtClean="0"/>
              <a:pPr/>
              <a:t>29.08.2013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5A14-C46D-463C-A2E0-439659701AAE}" type="datetime1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D5BB-60FF-480D-8587-6958772AF62E}" type="datetime1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80357-86BF-41D4-8DCB-C016FDDCED65}" type="datetime1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l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6512" y="2171634"/>
            <a:ext cx="2593292" cy="400110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sz="2000" b="0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3810190"/>
            <a:ext cx="3521986" cy="1323439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Анализ проблем и перспективы развития учебно-воспитательной работы</a:t>
            </a:r>
            <a:endParaRPr lang="ru-RU" sz="2000" b="1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0708" y="5357826"/>
            <a:ext cx="2593292" cy="1631216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Проректор по учебно-воспитательной работе </a:t>
            </a:r>
          </a:p>
          <a:p>
            <a:pPr algn="ctr"/>
            <a:r>
              <a:rPr lang="ru-RU" sz="2000" b="0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Тулебаев К.А.</a:t>
            </a:r>
            <a:endParaRPr lang="ru-RU" sz="2000" b="0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Безымянный-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1" y="214291"/>
            <a:ext cx="1857387" cy="18573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150" cy="1066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РАБОТА С ПРАКТИЧЕСКОЙ ФАРМАЦИЕЙ </a:t>
            </a:r>
            <a:br>
              <a:rPr lang="ru-RU" sz="20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(для ППС фармацевтического факультета) </a:t>
            </a:r>
            <a:endParaRPr lang="ru-RU" sz="2000" b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3238" y="1412875"/>
            <a:ext cx="8183562" cy="3305175"/>
          </a:xfr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200" dirty="0" smtClean="0">
                <a:solidFill>
                  <a:schemeClr val="dk1"/>
                </a:solidFill>
              </a:rPr>
              <a:t>Количество  экспертиз, рецензий на проекты нормативных документов РГП на ПХВ Национального Центра экспертизы лекарственных средств, изделий медицинского назначения и медицинской техники и т.д.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200" dirty="0" smtClean="0">
                <a:solidFill>
                  <a:schemeClr val="dk1"/>
                </a:solidFill>
              </a:rPr>
              <a:t>Количество внедренных инновационных технологий в  практическую фармацию.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endParaRPr lang="ru-RU" dirty="0" smtClean="0">
              <a:solidFill>
                <a:schemeClr val="dk1"/>
              </a:solidFill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183562" cy="12969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КЛИНИЧЕСКАЯ РАБОТА </a:t>
            </a:r>
            <a:br>
              <a:rPr lang="ru-RU" sz="25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5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(для ППС Стоматологического факультета)</a:t>
            </a:r>
            <a:r>
              <a:rPr lang="ru-RU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b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3315" name="Содержимое 4"/>
          <p:cNvSpPr>
            <a:spLocks noGrp="1"/>
          </p:cNvSpPr>
          <p:nvPr>
            <p:ph idx="1"/>
          </p:nvPr>
        </p:nvSpPr>
        <p:spPr>
          <a:xfrm>
            <a:off x="503238" y="1557338"/>
            <a:ext cx="8183562" cy="31607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200" smtClean="0"/>
              <a:t>1. </a:t>
            </a:r>
            <a:r>
              <a:rPr lang="ru-RU" sz="2200" smtClean="0">
                <a:solidFill>
                  <a:srgbClr val="000000"/>
                </a:solidFill>
              </a:rPr>
              <a:t>Количество посещений.</a:t>
            </a:r>
          </a:p>
          <a:p>
            <a:pPr>
              <a:buFont typeface="Wingdings 2" pitchFamily="18" charset="2"/>
              <a:buNone/>
            </a:pPr>
            <a:r>
              <a:rPr lang="ru-RU" sz="2200" smtClean="0">
                <a:solidFill>
                  <a:srgbClr val="000000"/>
                </a:solidFill>
              </a:rPr>
              <a:t>2. Количество выработанных УЕТ.</a:t>
            </a:r>
          </a:p>
          <a:p>
            <a:pPr>
              <a:buFont typeface="Wingdings 2" pitchFamily="18" charset="2"/>
              <a:buNone/>
            </a:pPr>
            <a:r>
              <a:rPr lang="ru-RU" sz="2200" smtClean="0">
                <a:solidFill>
                  <a:srgbClr val="000000"/>
                </a:solidFill>
              </a:rPr>
              <a:t>3. Количество внедренных инновационных методов диагностики и лечения.</a:t>
            </a:r>
          </a:p>
          <a:p>
            <a:pPr>
              <a:buFont typeface="Wingdings 2" pitchFamily="18" charset="2"/>
              <a:buNone/>
            </a:pPr>
            <a:r>
              <a:rPr lang="ru-RU" sz="2200" smtClean="0">
                <a:solidFill>
                  <a:srgbClr val="000000"/>
                </a:solidFill>
              </a:rPr>
              <a:t>4. Количество проведенных экспертиз по линии МВД РК, УВД и др.</a:t>
            </a:r>
          </a:p>
          <a:p>
            <a:pPr>
              <a:buFont typeface="Wingdings 2" pitchFamily="18" charset="2"/>
              <a:buNone/>
            </a:pPr>
            <a:endParaRPr lang="ru-RU" smtClean="0">
              <a:solidFill>
                <a:srgbClr val="000000"/>
              </a:solidFill>
            </a:endParaRPr>
          </a:p>
          <a:p>
            <a:pPr>
              <a:buFont typeface="Wingdings 2" pitchFamily="18" charset="2"/>
              <a:buNone/>
            </a:pPr>
            <a:endParaRPr lang="ru-RU" smtClean="0">
              <a:solidFill>
                <a:srgbClr val="000000"/>
              </a:solidFill>
            </a:endParaRPr>
          </a:p>
          <a:p>
            <a:pPr>
              <a:buFont typeface="Wingdings 2" pitchFamily="18" charset="2"/>
              <a:buNone/>
            </a:pPr>
            <a:endParaRPr lang="ru-RU" smtClean="0">
              <a:solidFill>
                <a:srgbClr val="000000"/>
              </a:solidFill>
            </a:endParaRP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620713"/>
            <a:ext cx="7467600" cy="863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ПРОФЕССИОНАЛЬНЫЙ РОСТ  </a:t>
            </a:r>
            <a:r>
              <a:rPr lang="ru-RU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b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503238" y="1412875"/>
            <a:ext cx="8183562" cy="3305175"/>
          </a:xfrm>
        </p:spPr>
        <p:txBody>
          <a:bodyPr/>
          <a:lstStyle/>
          <a:p>
            <a:r>
              <a:rPr lang="ru-RU" sz="2200" smtClean="0">
                <a:solidFill>
                  <a:srgbClr val="000000"/>
                </a:solidFill>
              </a:rPr>
              <a:t>Уровень владения государственным языком.</a:t>
            </a:r>
          </a:p>
          <a:p>
            <a:r>
              <a:rPr lang="ru-RU" sz="2200" smtClean="0">
                <a:solidFill>
                  <a:srgbClr val="000000"/>
                </a:solidFill>
              </a:rPr>
              <a:t>Уровень владения  английским  языком.</a:t>
            </a:r>
          </a:p>
          <a:p>
            <a:r>
              <a:rPr lang="ru-RU" sz="2200" smtClean="0">
                <a:solidFill>
                  <a:srgbClr val="000000"/>
                </a:solidFill>
              </a:rPr>
              <a:t>Участие в рабочих группах и различных комиссиях.</a:t>
            </a:r>
          </a:p>
          <a:p>
            <a:endParaRPr lang="ru-RU" smtClean="0">
              <a:solidFill>
                <a:srgbClr val="000000"/>
              </a:solidFill>
            </a:endParaRPr>
          </a:p>
          <a:p>
            <a:endParaRPr lang="ru-RU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467600" cy="6334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ВОСПИТАТЕЛЬНАЯ РАБОТА</a:t>
            </a:r>
            <a:r>
              <a:rPr lang="ru-RU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b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5363" name="Содержимое 4"/>
          <p:cNvSpPr>
            <a:spLocks noGrp="1"/>
          </p:cNvSpPr>
          <p:nvPr>
            <p:ph idx="1"/>
          </p:nvPr>
        </p:nvSpPr>
        <p:spPr>
          <a:xfrm>
            <a:off x="503238" y="1341438"/>
            <a:ext cx="8183562" cy="3376612"/>
          </a:xfrm>
        </p:spPr>
        <p:txBody>
          <a:bodyPr/>
          <a:lstStyle/>
          <a:p>
            <a:r>
              <a:rPr lang="ru-RU" sz="2200" smtClean="0">
                <a:solidFill>
                  <a:srgbClr val="000000"/>
                </a:solidFill>
              </a:rPr>
              <a:t>Количество организованных и проведенных мероприятий на уровне факультета и выше в течение года.</a:t>
            </a:r>
          </a:p>
          <a:p>
            <a:r>
              <a:rPr lang="ru-RU" sz="2200" smtClean="0">
                <a:solidFill>
                  <a:srgbClr val="000000"/>
                </a:solidFill>
              </a:rPr>
              <a:t>Количество проведенных мероприятий в общежитии в течение года.</a:t>
            </a:r>
            <a:endParaRPr lang="ru-RU" sz="2200" smtClean="0"/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КОЭФФИЦЕНТ ОТНОСИТЕЛЬНОЙ </a:t>
            </a:r>
            <a:r>
              <a:rPr lang="ru-RU" sz="25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ВАЖНОСТИ</a:t>
            </a:r>
            <a:br>
              <a:rPr lang="ru-RU" sz="25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5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ru-RU" sz="25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на 2012 – 2013 учебный год</a:t>
            </a:r>
            <a:endParaRPr lang="ru-RU" sz="2500" b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147247" cy="484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779"/>
                <a:gridCol w="3221027"/>
                <a:gridCol w="707055"/>
                <a:gridCol w="628493"/>
                <a:gridCol w="707055"/>
                <a:gridCol w="785617"/>
                <a:gridCol w="628493"/>
                <a:gridCol w="829728"/>
              </a:tblGrid>
              <a:tr h="588339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Учебные Департаменты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УМР%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НР%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КР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Проф.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рост%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ВР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9525" marB="0" anchor="ctr"/>
                </a:tc>
              </a:tr>
              <a:tr h="4152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УД "Наук о жизни"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  <a:tr h="5883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УД «Общеобразовательных дисциплин»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  <a:tr h="5883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УД «Общественное здравоохранение»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  <a:tr h="4152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УД  «Фармация»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  <a:tr h="4152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Институт «Стоматологии»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  <a:tr h="4152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УД «Внутренние болезни»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  <a:tr h="4152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УД «Хирургия»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  <a:tr h="4152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УД «Педиатрия»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  <a:tr h="5883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УД  «Морфологических дисциплин»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КОЭФФИЦЕНТ ОТНОСИТЕЛЬНОЙ ВАЖНОСТИ на 2013 – 2014 учебный год</a:t>
            </a:r>
            <a:endParaRPr lang="ru-RU" sz="25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750" y="981075"/>
          <a:ext cx="7920880" cy="4896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624"/>
                <a:gridCol w="3284290"/>
                <a:gridCol w="687410"/>
                <a:gridCol w="611030"/>
                <a:gridCol w="687410"/>
                <a:gridCol w="687410"/>
                <a:gridCol w="534652"/>
                <a:gridCol w="883054"/>
              </a:tblGrid>
              <a:tr h="853259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Учебные Департаменты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УМР%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НР%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КР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Проф.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рост%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ВР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9525" marB="0" anchor="ctr"/>
                </a:tc>
              </a:tr>
              <a:tr h="4177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УД "Наук о жизни"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  <a:tr h="5123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УД «Общеобразовательных дисциплин»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  <a:tr h="5123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УД «Общественное здравоохранение»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  <a:tr h="4177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УД  «Фармация»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  <a:tr h="4177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Институт «Стоматологии»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  <a:tr h="4177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УД «Внутренние болезни»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  <a:tr h="4177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УД «Хирургия»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  <a:tr h="4177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УД «Педиатрия»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  <a:tr h="5123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УД  «Морфологических дисциплин»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 КЛЮЧЕВЫЕ КРИТЕРИИ </a:t>
            </a:r>
          </a:p>
          <a:p>
            <a:pPr>
              <a:buFont typeface="Arial" charset="0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     РЕЗУЛЬТАТИВНОСТИ РАБОТЫ  ТЬЮТОРОВ: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825" y="404813"/>
          <a:ext cx="8352928" cy="5897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4598168"/>
                <a:gridCol w="648072"/>
                <a:gridCol w="1224136"/>
                <a:gridCol w="1224136"/>
              </a:tblGrid>
              <a:tr h="434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КПД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Ед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изм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план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выполнение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2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Степень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выполнения плана работы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тьютора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75-84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 и выше</a:t>
                      </a:r>
                    </a:p>
                  </a:txBody>
                  <a:tcPr marL="68580" marR="68580" marT="0" marB="0"/>
                </a:tc>
              </a:tr>
              <a:tr h="497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Степень удовлетворенности студента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 и выше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52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 студентов, вовлеченных  в кружки  при  </a:t>
                      </a:r>
                      <a:r>
                        <a:rPr lang="kk-KZ" sz="16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театре «</a:t>
                      </a:r>
                      <a:r>
                        <a:rPr lang="en-US" sz="16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Concordia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(домбра,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драм.кружок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танцы и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факту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72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 студентов, вовлеченных  в спортивные секции.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факту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521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с неуспевающими студентами.(оценивается по результатам рубежного и итогового контроля в динамике);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факту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41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студентов участвующих в работе  научных кружков;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курс: 10%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курс: 15%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курс: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факту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32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 студентов, вовлеченных  в студенческое самоуправление  (СПУ, 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дебатные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интеллекту-альные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клубы, топ-100, КВН, студ.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самоуправ-ление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факультета и общежитий,  СДУ   и 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факту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Для успешной работы тьюторов  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«Модель личностного роста выпускника КазНМУ»;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и план реализации «Модели личностного роста выпускника КазНМУ»;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тьюторов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Дневник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Планируется создание школы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286644" y="5643578"/>
            <a:ext cx="1878944" cy="1006768"/>
            <a:chOff x="7286644" y="5786454"/>
            <a:chExt cx="1878944" cy="1006768"/>
          </a:xfrm>
        </p:grpSpPr>
        <p:pic>
          <p:nvPicPr>
            <p:cNvPr id="5" name="Рисунок 4" descr="Безымянный-6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Девиз 2013 – 2014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учебного года: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</a:t>
            </a:r>
            <a:r>
              <a:rPr lang="ru-RU" sz="3600" b="1" dirty="0" smtClean="0">
                <a:solidFill>
                  <a:srgbClr val="FF0000"/>
                </a:solidFill>
              </a:rPr>
              <a:t>Образование </a:t>
            </a:r>
            <a:r>
              <a:rPr lang="ru-RU" sz="3600" b="1" dirty="0">
                <a:solidFill>
                  <a:srgbClr val="FF0000"/>
                </a:solidFill>
              </a:rPr>
              <a:t>через науку и практику:</a:t>
            </a:r>
          </a:p>
          <a:p>
            <a:pPr algn="ctr">
              <a:buFont typeface="Arial" charset="0"/>
              <a:buNone/>
            </a:pPr>
            <a:r>
              <a:rPr lang="ru-RU" sz="3600" b="1" dirty="0">
                <a:solidFill>
                  <a:srgbClr val="FF0000"/>
                </a:solidFill>
              </a:rPr>
              <a:t>	</a:t>
            </a:r>
            <a:r>
              <a:rPr lang="ru-RU" sz="3600" b="1" dirty="0" smtClean="0">
                <a:solidFill>
                  <a:srgbClr val="FF0000"/>
                </a:solidFill>
              </a:rPr>
              <a:t> Стратегия </a:t>
            </a:r>
            <a:r>
              <a:rPr lang="ru-RU" sz="3600" b="1" dirty="0">
                <a:solidFill>
                  <a:srgbClr val="FF0000"/>
                </a:solidFill>
              </a:rPr>
              <a:t>«Казахстан - 2050»</a:t>
            </a:r>
          </a:p>
          <a:p>
            <a:pPr algn="ctr"/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286644" y="5643578"/>
            <a:ext cx="1878944" cy="1006768"/>
            <a:chOff x="7286644" y="5786454"/>
            <a:chExt cx="1878944" cy="1006768"/>
          </a:xfrm>
        </p:grpSpPr>
        <p:pic>
          <p:nvPicPr>
            <p:cNvPr id="5" name="Рисунок 4" descr="Безымянный-6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+mn-lt"/>
                <a:cs typeface="Times New Roman" pitchFamily="18" charset="0"/>
              </a:rPr>
              <a:t>Наряду </a:t>
            </a:r>
            <a:r>
              <a:rPr lang="ru-RU" sz="3200" b="1" dirty="0">
                <a:latin typeface="+mn-lt"/>
                <a:cs typeface="Times New Roman" pitchFamily="18" charset="0"/>
              </a:rPr>
              <a:t>с достижениями </a:t>
            </a:r>
            <a:r>
              <a:rPr lang="ru-RU" sz="3200" b="1" dirty="0" err="1">
                <a:latin typeface="+mn-lt"/>
                <a:cs typeface="Times New Roman" pitchFamily="18" charset="0"/>
              </a:rPr>
              <a:t>КазНМУ</a:t>
            </a:r>
            <a:r>
              <a:rPr lang="ru-RU" sz="3200" b="1" dirty="0">
                <a:latin typeface="+mn-lt"/>
                <a:cs typeface="Times New Roman" pitchFamily="18" charset="0"/>
              </a:rPr>
              <a:t> в 2012-13 учебном году выявился ряд проблем по учебно-воспитательной </a:t>
            </a:r>
            <a:r>
              <a:rPr lang="ru-RU" sz="3200" b="1" dirty="0" smtClean="0">
                <a:latin typeface="+mn-lt"/>
                <a:cs typeface="Times New Roman" pitchFamily="18" charset="0"/>
              </a:rPr>
              <a:t>работе:</a:t>
            </a:r>
            <a:r>
              <a:rPr lang="ru-RU" sz="3200" b="1" dirty="0">
                <a:latin typeface="+mn-lt"/>
              </a:rPr>
              <a:t/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/>
            </a:r>
            <a:br>
              <a:rPr lang="ru-RU" sz="3200" b="1" dirty="0">
                <a:latin typeface="+mn-lt"/>
              </a:rPr>
            </a:br>
            <a:endParaRPr lang="ru-RU" sz="3200" b="1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2562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286644" y="5643578"/>
            <a:ext cx="1878944" cy="1006768"/>
            <a:chOff x="7286644" y="5786454"/>
            <a:chExt cx="1878944" cy="1006768"/>
          </a:xfrm>
        </p:grpSpPr>
        <p:pic>
          <p:nvPicPr>
            <p:cNvPr id="5" name="Рисунок 4" descr="Безымянный-6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 на 2013-2014 учебный год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ru-RU" b="1" dirty="0" smtClean="0"/>
              <a:t>Разработка системы оценки обучающихся </a:t>
            </a:r>
            <a:r>
              <a:rPr lang="ru-RU" b="1" dirty="0"/>
              <a:t>и </a:t>
            </a:r>
            <a:r>
              <a:rPr lang="ru-RU" b="1" dirty="0" smtClean="0"/>
              <a:t>аттестация </a:t>
            </a:r>
            <a:r>
              <a:rPr lang="ru-RU" b="1" dirty="0"/>
              <a:t>обучающихся по курсам</a:t>
            </a:r>
          </a:p>
          <a:p>
            <a:pPr marL="0" indent="0">
              <a:buNone/>
            </a:pPr>
            <a:r>
              <a:rPr lang="ru-RU" b="1" dirty="0" smtClean="0"/>
              <a:t>    в соответствии с квалификационными  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требованиями  </a:t>
            </a:r>
          </a:p>
          <a:p>
            <a:r>
              <a:rPr lang="ru-RU" b="1" dirty="0" smtClean="0"/>
              <a:t>Мониторинг результативности работы </a:t>
            </a:r>
            <a:r>
              <a:rPr lang="ru-RU" b="1" dirty="0" err="1" smtClean="0"/>
              <a:t>визитинг</a:t>
            </a:r>
            <a:r>
              <a:rPr lang="ru-RU" b="1" dirty="0" smtClean="0"/>
              <a:t>-профессоров</a:t>
            </a:r>
          </a:p>
          <a:p>
            <a:r>
              <a:rPr lang="ru-RU" b="1" dirty="0" smtClean="0"/>
              <a:t>Разработка и реализация системного подхода к обучению через исследование   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220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286644" y="5643578"/>
            <a:ext cx="1878944" cy="1006768"/>
            <a:chOff x="7286644" y="5786454"/>
            <a:chExt cx="1878944" cy="1006768"/>
          </a:xfrm>
        </p:grpSpPr>
        <p:pic>
          <p:nvPicPr>
            <p:cNvPr id="5" name="Рисунок 4" descr="Безымянный-6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 на 2013-2014 учебный год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Усиление практической направленности обучение через развитие дуального образования;</a:t>
            </a:r>
          </a:p>
          <a:p>
            <a:r>
              <a:rPr lang="ru-RU" b="1" dirty="0" smtClean="0"/>
              <a:t>Расширение интернационализации и академической мобильности: разработка совместных образовательных программ с зарубежными вузами по всем специальностям, развитие академической мобильности с </a:t>
            </a:r>
            <a:r>
              <a:rPr lang="ru-RU" b="1" dirty="0" err="1" smtClean="0"/>
              <a:t>ТОРовыми</a:t>
            </a:r>
            <a:r>
              <a:rPr lang="ru-RU" b="1" dirty="0" smtClean="0"/>
              <a:t> вузами, разработка европейского приложения к диплому, </a:t>
            </a:r>
            <a:r>
              <a:rPr lang="ru-RU" b="1" dirty="0" err="1" smtClean="0"/>
              <a:t>двудипломное</a:t>
            </a:r>
            <a:r>
              <a:rPr lang="ru-RU" b="1" dirty="0" smtClean="0"/>
              <a:t> образование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589521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286644" y="5643578"/>
            <a:ext cx="1878944" cy="1006768"/>
            <a:chOff x="7286644" y="5786454"/>
            <a:chExt cx="1878944" cy="1006768"/>
          </a:xfrm>
        </p:grpSpPr>
        <p:pic>
          <p:nvPicPr>
            <p:cNvPr id="5" name="Рисунок 4" descr="Безымянный-6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 на 2013-2014 учебный год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Повышение эффективности деятельности ППС </a:t>
            </a:r>
            <a:r>
              <a:rPr lang="ru-RU" b="1" dirty="0"/>
              <a:t>через </a:t>
            </a:r>
            <a:r>
              <a:rPr lang="ru-RU" b="1" dirty="0" smtClean="0"/>
              <a:t>совершенствование </a:t>
            </a:r>
            <a:r>
              <a:rPr lang="ru-RU" b="1" dirty="0"/>
              <a:t>системы оценки </a:t>
            </a:r>
            <a:r>
              <a:rPr lang="ru-RU" b="1" dirty="0" smtClean="0"/>
              <a:t>определения </a:t>
            </a:r>
            <a:r>
              <a:rPr lang="en-US" b="1" dirty="0" smtClean="0"/>
              <a:t>KPI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Реализация модели непрерывного и преемственного </a:t>
            </a:r>
            <a:r>
              <a:rPr lang="ru-RU" b="1" dirty="0" err="1" smtClean="0"/>
              <a:t>полиязычного</a:t>
            </a:r>
            <a:r>
              <a:rPr lang="ru-RU" b="1" dirty="0" smtClean="0"/>
              <a:t> образования;</a:t>
            </a:r>
          </a:p>
          <a:p>
            <a:r>
              <a:rPr lang="ru-RU" b="1" dirty="0" smtClean="0"/>
              <a:t>Активизация деятельности </a:t>
            </a:r>
            <a:r>
              <a:rPr lang="ru-RU" b="1" dirty="0" err="1" smtClean="0"/>
              <a:t>КОПов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Повышение эффективности взаимодействия департамента </a:t>
            </a:r>
            <a:r>
              <a:rPr lang="en-US" b="1" dirty="0" smtClean="0"/>
              <a:t>IT-</a:t>
            </a:r>
            <a:r>
              <a:rPr lang="ru-RU" b="1" dirty="0" smtClean="0"/>
              <a:t>технологий со структурными подразделениями, участвующими в образовательном процессе.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17215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286644" y="5643578"/>
            <a:ext cx="1878944" cy="1006768"/>
            <a:chOff x="7286644" y="5786454"/>
            <a:chExt cx="1878944" cy="1006768"/>
          </a:xfrm>
        </p:grpSpPr>
        <p:pic>
          <p:nvPicPr>
            <p:cNvPr id="5" name="Рисунок 4" descr="Безымянный-6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363272" cy="5865515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Недостаточный мониторинг учебного процесса с проведением последующих корректирующих мероприятий;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Низкая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эффективность работы с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визитинг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-профессорами (недостаточная результативность по изданию совместных публикаций, научных проектов и т.д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азработка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и внедрение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совместных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образовательных программ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 зарубежными вузами (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в настоящее время имеются программы только по специальностям «Фармация», «Технология фармацевтического производства», «Менеджмент в здравоохранении и фармации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»);</a:t>
            </a:r>
          </a:p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Односторонняя академическая мобильность обучающихся (преимущественно исходящая),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недостаточный обмен студентами с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ТОРовыми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вузами;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251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286644" y="5643578"/>
            <a:ext cx="1878944" cy="1006768"/>
            <a:chOff x="7286644" y="5786454"/>
            <a:chExt cx="1878944" cy="1006768"/>
          </a:xfrm>
        </p:grpSpPr>
        <p:pic>
          <p:nvPicPr>
            <p:cNvPr id="5" name="Рисунок 4" descr="Безымянный-6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/>
            </a:r>
            <a:br>
              <a:rPr lang="ru-RU" sz="3600" b="1" dirty="0"/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Отсутствует системный подход к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реализации принципа «Обучение через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исследование»;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Недостаточное  внедрение дуального образования;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Произведен перерасчет объема учебных дисциплин в казахстанские кредиты и  ECTS без пересмотра содержания дисциплин;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Дополнительный летний семестр  проводится только для студентов с академической задолженностью</a:t>
            </a:r>
          </a:p>
          <a:p>
            <a:pPr algn="just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032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150" cy="14255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КЛЮЧЕВЫЕ ПОКАЗАТЕЛИ ЭФФЕКТИВНОСТИ ДЕЯТЕЛЬНОСТИ ППС</a:t>
            </a:r>
            <a: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4785"/>
          <a:ext cx="79312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7467600" cy="10795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КЛЮЧЕВЫЕ ПОКАЗАТЕЛИ ЭФФЕКТИВНОСТИ ДЕЯТЕЛЬНОСТИ ППС</a:t>
            </a:r>
            <a:b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sz="25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55650" y="1163638"/>
          <a:ext cx="7488832" cy="3901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075"/>
                <a:gridCol w="3610637"/>
                <a:gridCol w="1574759"/>
                <a:gridCol w="1715361"/>
              </a:tblGrid>
              <a:tr h="881852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ДЕЯТЕЛЬНОСТИ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 – 2013 учебный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 – 2014 учебный год </a:t>
                      </a:r>
                      <a:endParaRPr lang="ru-RU" dirty="0"/>
                    </a:p>
                  </a:txBody>
                  <a:tcPr/>
                </a:tc>
              </a:tr>
              <a:tr h="5033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Учебно-методическая</a:t>
                      </a:r>
                      <a:r>
                        <a:rPr lang="ru-RU" baseline="0" dirty="0" smtClean="0"/>
                        <a:t> 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</a:tr>
              <a:tr h="5033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Научная 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</a:tr>
              <a:tr h="5033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Клиническая 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</a:tr>
              <a:tr h="5033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Профессиональный рост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</a:tr>
              <a:tr h="5033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Воспитательная 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</a:tr>
              <a:tr h="50335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УЧЕБНО-МЕТОДИЧЕСКАЯ РАБОТА</a:t>
            </a:r>
            <a:endParaRPr lang="ru-RU" sz="2500" b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7467600" cy="36734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200" smtClean="0">
                <a:solidFill>
                  <a:srgbClr val="000000"/>
                </a:solidFill>
              </a:rPr>
              <a:t>1. Разработка и издание учебно-методических материалов, утвержденных Методическим советом КазНМУ.</a:t>
            </a:r>
          </a:p>
          <a:p>
            <a:pPr>
              <a:buFont typeface="Wingdings 2" pitchFamily="18" charset="2"/>
              <a:buNone/>
            </a:pPr>
            <a:r>
              <a:rPr lang="ru-RU" sz="2200" smtClean="0">
                <a:solidFill>
                  <a:srgbClr val="000000"/>
                </a:solidFill>
              </a:rPr>
              <a:t>2. Единоличная разработка и внедрение интерактивных методов обучения, которая должна быть отражена в УМК</a:t>
            </a:r>
            <a:endParaRPr lang="ru-RU" sz="2200" smtClean="0"/>
          </a:p>
          <a:p>
            <a:pPr>
              <a:buFont typeface="Wingdings 2" pitchFamily="18" charset="2"/>
              <a:buNone/>
            </a:pPr>
            <a:endParaRPr lang="ru-RU" smtClean="0">
              <a:solidFill>
                <a:srgbClr val="000000"/>
              </a:solidFill>
            </a:endParaRPr>
          </a:p>
          <a:p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НАУЧНАЯ РАБОТА</a:t>
            </a:r>
            <a:endParaRPr lang="ru-RU" sz="25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3238" y="1125538"/>
            <a:ext cx="8183562" cy="3816350"/>
          </a:xfr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1800" dirty="0" smtClean="0">
                <a:solidFill>
                  <a:schemeClr val="dk1"/>
                </a:solidFill>
              </a:rPr>
              <a:t>Количество статей, опубликованных в реферируемых зарубежных научных  изданиях как единолично, так и в соавторстве.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1800" dirty="0" smtClean="0">
                <a:solidFill>
                  <a:schemeClr val="dk1"/>
                </a:solidFill>
              </a:rPr>
              <a:t>Количество публикаций в отечественных изданиях, рекомендованных комитетом науки МОН РК.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1800" dirty="0" smtClean="0">
                <a:solidFill>
                  <a:schemeClr val="dk1"/>
                </a:solidFill>
              </a:rPr>
              <a:t>Участие в НТП</a:t>
            </a:r>
            <a:endParaRPr lang="ru-RU" sz="1800" dirty="0" smtClean="0"/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1800" dirty="0" smtClean="0">
                <a:solidFill>
                  <a:schemeClr val="dk1"/>
                </a:solidFill>
              </a:rPr>
              <a:t>Количество докладов на международных конференциях, проводимых в РК</a:t>
            </a:r>
            <a:endParaRPr lang="ru-RU" sz="1800" dirty="0" smtClean="0"/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1800" dirty="0" smtClean="0">
                <a:solidFill>
                  <a:schemeClr val="dk1"/>
                </a:solidFill>
              </a:rPr>
              <a:t>Количество докладов на зарубежных международных конференциях</a:t>
            </a:r>
            <a:endParaRPr lang="ru-RU" sz="1800" dirty="0" smtClean="0"/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1800" dirty="0" smtClean="0">
                <a:solidFill>
                  <a:schemeClr val="dk1"/>
                </a:solidFill>
              </a:rPr>
              <a:t>Количество патентов/актов внедрения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1800" dirty="0" smtClean="0"/>
              <a:t>НИРС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/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endParaRPr lang="ru-RU" sz="1800" dirty="0" smtClean="0"/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7467600" cy="11509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5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КЛИНИЧЕСКАЯ РАБОТА</a:t>
            </a:r>
            <a: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5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3238" y="2195528"/>
            <a:ext cx="8183562" cy="3376612"/>
          </a:xfr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200" dirty="0" smtClean="0">
                <a:solidFill>
                  <a:schemeClr val="dk1"/>
                </a:solidFill>
              </a:rPr>
              <a:t>Инновационные акты внедрения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200" dirty="0" smtClean="0">
                <a:solidFill>
                  <a:schemeClr val="dk1"/>
                </a:solidFill>
              </a:rPr>
              <a:t>Количество </a:t>
            </a:r>
            <a:r>
              <a:rPr lang="ru-RU" sz="2200" dirty="0" smtClean="0">
                <a:solidFill>
                  <a:schemeClr val="dk1"/>
                </a:solidFill>
              </a:rPr>
              <a:t>экспертиз по линии комитета контроля РК</a:t>
            </a:r>
            <a:r>
              <a:rPr lang="ru-RU" sz="2200" dirty="0" smtClean="0">
                <a:solidFill>
                  <a:schemeClr val="dk1"/>
                </a:solidFill>
              </a:rPr>
              <a:t>, УВД, МВД и др.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200" dirty="0" smtClean="0">
                <a:solidFill>
                  <a:schemeClr val="dk1"/>
                </a:solidFill>
              </a:rPr>
              <a:t>Количество организованных и проведенных мастер-классов, семинаров на клинических базах и других ЛПО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endParaRPr lang="ru-RU" dirty="0" smtClean="0">
              <a:solidFill>
                <a:schemeClr val="dk1"/>
              </a:solidFill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1046</Words>
  <Application>Microsoft Office PowerPoint</Application>
  <PresentationFormat>Экран (4:3)</PresentationFormat>
  <Paragraphs>329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   Наряду с достижениями КазНМУ в 2012-13 учебном году выявился ряд проблем по учебно-воспитательной работе:  </vt:lpstr>
      <vt:lpstr>Слайд 3</vt:lpstr>
      <vt:lpstr> </vt:lpstr>
      <vt:lpstr>КЛЮЧЕВЫЕ ПОКАЗАТЕЛИ ЭФФЕКТИВНОСТИ ДЕЯТЕЛЬНОСТИ ППС </vt:lpstr>
      <vt:lpstr>      КЛЮЧЕВЫЕ ПОКАЗАТЕЛИ ЭФФЕКТИВНОСТИ ДЕЯТЕЛЬНОСТИ ППС </vt:lpstr>
      <vt:lpstr>УЧЕБНО-МЕТОДИЧЕСКАЯ РАБОТА</vt:lpstr>
      <vt:lpstr>  НАУЧНАЯ РАБОТА</vt:lpstr>
      <vt:lpstr>     КЛИНИЧЕСКАЯ РАБОТА   </vt:lpstr>
      <vt:lpstr>РАБОТА С ПРАКТИЧЕСКОЙ ФАРМАЦИЕЙ  (для ППС фармацевтического факультета) </vt:lpstr>
      <vt:lpstr>КЛИНИЧЕСКАЯ РАБОТА  (для ППС Стоматологического факультета) </vt:lpstr>
      <vt:lpstr>ПРОФЕССИОНАЛЬНЫЙ РОСТ   </vt:lpstr>
      <vt:lpstr>ВОСПИТАТЕЛЬНАЯ РАБОТА </vt:lpstr>
      <vt:lpstr>КОЭФФИЦЕНТ ОТНОСИТЕЛЬНОЙ ВАЖНОСТИ  на 2012 – 2013 учебный год</vt:lpstr>
      <vt:lpstr>КОЭФФИЦЕНТ ОТНОСИТЕЛЬНОЙ ВАЖНОСТИ на 2013 – 2014 учебный год</vt:lpstr>
      <vt:lpstr>Слайд 16</vt:lpstr>
      <vt:lpstr>Слайд 17</vt:lpstr>
      <vt:lpstr>Для успешной работы тьюторов   </vt:lpstr>
      <vt:lpstr>Девиз 2013 – 2014 учебного года:</vt:lpstr>
      <vt:lpstr>Задачи на 2013-2014 учебный год</vt:lpstr>
      <vt:lpstr>Задачи на 2013-2014 учебный год</vt:lpstr>
      <vt:lpstr>Задачи на 2013-2014 учебный год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Владелец</cp:lastModifiedBy>
  <cp:revision>25</cp:revision>
  <dcterms:created xsi:type="dcterms:W3CDTF">2013-05-27T05:58:42Z</dcterms:created>
  <dcterms:modified xsi:type="dcterms:W3CDTF">2013-08-29T03:17:03Z</dcterms:modified>
</cp:coreProperties>
</file>