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9" r:id="rId3"/>
    <p:sldId id="260" r:id="rId4"/>
    <p:sldId id="261" r:id="rId5"/>
    <p:sldId id="257" r:id="rId6"/>
    <p:sldId id="263" r:id="rId7"/>
    <p:sldId id="264" r:id="rId8"/>
    <p:sldId id="265" r:id="rId9"/>
    <p:sldId id="266" r:id="rId10"/>
    <p:sldId id="280" r:id="rId11"/>
    <p:sldId id="267" r:id="rId12"/>
    <p:sldId id="268" r:id="rId13"/>
    <p:sldId id="269" r:id="rId14"/>
    <p:sldId id="270" r:id="rId15"/>
    <p:sldId id="271" r:id="rId16"/>
    <p:sldId id="275" r:id="rId17"/>
    <p:sldId id="281" r:id="rId18"/>
    <p:sldId id="282" r:id="rId19"/>
    <p:sldId id="276" r:id="rId20"/>
    <p:sldId id="279" r:id="rId21"/>
    <p:sldId id="278" r:id="rId22"/>
    <p:sldId id="274" r:id="rId23"/>
    <p:sldId id="273" r:id="rId24"/>
    <p:sldId id="283" r:id="rId25"/>
    <p:sldId id="277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4" d="100"/>
          <a:sy n="84" d="100"/>
        </p:scale>
        <p:origin x="-42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A5537-AC48-4DEB-8E34-E457EA67DFCE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D803C-8F74-4B6E-BB94-52CFAEB4C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748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D11E0-97BA-1B4F-9951-E9AF33010A74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C3893-4322-514B-891A-B9E219E22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00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0C12-7962-DE49-93ED-B0EA53AA10F7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8E49-00FB-E54E-A5C1-4139A8375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8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0C12-7962-DE49-93ED-B0EA53AA10F7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8E49-00FB-E54E-A5C1-4139A8375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9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0C12-7962-DE49-93ED-B0EA53AA10F7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8E49-00FB-E54E-A5C1-4139A8375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9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0C12-7962-DE49-93ED-B0EA53AA10F7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8E49-00FB-E54E-A5C1-4139A8375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3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0C12-7962-DE49-93ED-B0EA53AA10F7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8E49-00FB-E54E-A5C1-4139A8375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3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0C12-7962-DE49-93ED-B0EA53AA10F7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8E49-00FB-E54E-A5C1-4139A8375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2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0C12-7962-DE49-93ED-B0EA53AA10F7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8E49-00FB-E54E-A5C1-4139A8375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8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0C12-7962-DE49-93ED-B0EA53AA10F7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8E49-00FB-E54E-A5C1-4139A8375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7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0C12-7962-DE49-93ED-B0EA53AA10F7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8E49-00FB-E54E-A5C1-4139A8375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9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0C12-7962-DE49-93ED-B0EA53AA10F7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8E49-00FB-E54E-A5C1-4139A8375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81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0C12-7962-DE49-93ED-B0EA53AA10F7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8E49-00FB-E54E-A5C1-4139A8375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81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60C12-7962-DE49-93ED-B0EA53AA10F7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78E49-00FB-E54E-A5C1-4139A8375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38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5057"/>
            <a:ext cx="7772400" cy="20953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Современные методы развития коммуникативной компетенции в </a:t>
            </a:r>
            <a:r>
              <a:rPr lang="ru-RU" dirty="0" err="1" smtClean="0"/>
              <a:t>КазНМУ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8465"/>
            <a:ext cx="6400800" cy="158696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М.Асимов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ЦКН</a:t>
            </a:r>
          </a:p>
          <a:p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Зав.каф.коммуникативных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навыков, основ психотерапии, общей и медицинской психологии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85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06718"/>
          </a:xfrm>
        </p:spPr>
        <p:txBody>
          <a:bodyPr/>
          <a:lstStyle/>
          <a:p>
            <a:r>
              <a:rPr lang="en-US" dirty="0" err="1" smtClean="0"/>
              <a:t>ComSkil</a:t>
            </a:r>
            <a:r>
              <a:rPr lang="ru-RU" dirty="0" smtClean="0"/>
              <a:t>/</a:t>
            </a:r>
            <a:r>
              <a:rPr lang="ru-RU" dirty="0" err="1" smtClean="0"/>
              <a:t>Комнав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7628"/>
            <a:ext cx="8229600" cy="34674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lang="ru-RU" sz="4000" dirty="0" smtClean="0"/>
              <a:t>Цель</a:t>
            </a:r>
          </a:p>
          <a:p>
            <a:pPr>
              <a:buFont typeface="Wingdings" charset="2"/>
              <a:buChar char="Ø"/>
            </a:pPr>
            <a:r>
              <a:rPr lang="ru-RU" sz="4000" dirty="0" smtClean="0"/>
              <a:t>Стратегии</a:t>
            </a:r>
          </a:p>
          <a:p>
            <a:pPr>
              <a:buFont typeface="Wingdings" charset="2"/>
              <a:buChar char="Ø"/>
            </a:pPr>
            <a:r>
              <a:rPr lang="ru-RU" sz="4000" dirty="0" smtClean="0"/>
              <a:t>Навыки</a:t>
            </a:r>
          </a:p>
          <a:p>
            <a:pPr>
              <a:buFont typeface="Wingdings" charset="2"/>
              <a:buChar char="Ø"/>
            </a:pPr>
            <a:r>
              <a:rPr lang="ru-RU" sz="4000" dirty="0"/>
              <a:t>П</a:t>
            </a:r>
            <a:r>
              <a:rPr lang="ru-RU" sz="4000" dirty="0" smtClean="0"/>
              <a:t>роцессы задач и </a:t>
            </a:r>
          </a:p>
          <a:p>
            <a:pPr>
              <a:buFont typeface="Wingdings" charset="2"/>
              <a:buChar char="Ø"/>
            </a:pPr>
            <a:r>
              <a:rPr lang="ru-RU" sz="4000" dirty="0"/>
              <a:t>П</a:t>
            </a:r>
            <a:r>
              <a:rPr lang="ru-RU" sz="4000" dirty="0" smtClean="0"/>
              <a:t>ознавательной оценки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1913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Цель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99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/>
              <a:t>Цель коммуникации состоит в желаемом результате консультации или части консультации. </a:t>
            </a: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3800" b="1" i="1" dirty="0" smtClean="0"/>
              <a:t>Например</a:t>
            </a:r>
            <a:r>
              <a:rPr lang="ru-RU" sz="3800" b="1" i="1" dirty="0"/>
              <a:t>, цель коммуникации </a:t>
            </a:r>
            <a:r>
              <a:rPr lang="ru-RU" sz="3800" b="1" i="1" dirty="0" smtClean="0"/>
              <a:t>тренинга по сообщению печальных </a:t>
            </a:r>
            <a:r>
              <a:rPr lang="ru-RU" sz="3800" b="1" i="1" dirty="0"/>
              <a:t>новостей является "передать угрожающую информацию таким образом, который способствует пониманию, отклику и чувству постоянной </a:t>
            </a:r>
            <a:r>
              <a:rPr lang="ru-RU" sz="3800" b="1" i="1" dirty="0" smtClean="0"/>
              <a:t>поддержки" </a:t>
            </a:r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628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383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Стратегии коммуникации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8470"/>
            <a:ext cx="8229600" cy="5398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Это </a:t>
            </a:r>
            <a:r>
              <a:rPr lang="ru-RU" dirty="0"/>
              <a:t>заранее спланированные действия, которые ведут стиль общения к успешной реализации цели общения. 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smtClean="0"/>
              <a:t>Например</a:t>
            </a:r>
            <a:r>
              <a:rPr lang="ru-RU" b="1" i="1" dirty="0"/>
              <a:t>, отреагировать с пониманием к эмоциям, и представить информацию таким образом, чтобы были понятны обе стратегии поведения, которые могут помочь достижению целей коммуникации для </a:t>
            </a:r>
            <a:r>
              <a:rPr lang="ru-RU" b="1" i="1" dirty="0" smtClean="0"/>
              <a:t>сообщения </a:t>
            </a:r>
            <a:r>
              <a:rPr lang="ru-RU" b="1" i="1" dirty="0" smtClean="0"/>
              <a:t>печальных  </a:t>
            </a:r>
            <a:r>
              <a:rPr lang="ru-RU" b="1" i="1" dirty="0" smtClean="0"/>
              <a:t>новостей.</a:t>
            </a:r>
            <a:r>
              <a:rPr lang="ru-RU" dirty="0"/>
              <a:t> 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60580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147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Коммуникационные навыки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9134"/>
            <a:ext cx="8229600" cy="5768659"/>
          </a:xfrm>
        </p:spPr>
        <p:txBody>
          <a:bodyPr>
            <a:normAutofit/>
          </a:bodyPr>
          <a:lstStyle/>
          <a:p>
            <a:r>
              <a:rPr lang="ru-RU" dirty="0" smtClean="0"/>
              <a:t>Это - </a:t>
            </a:r>
            <a:r>
              <a:rPr lang="ru-RU" dirty="0"/>
              <a:t>дискретный способ (единица речи), с помощью которой врач может вести клинический диалог, и тем самым добиться стратегии. 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smtClean="0"/>
              <a:t>Например</a:t>
            </a:r>
            <a:r>
              <a:rPr lang="ru-RU" b="1" i="1" dirty="0"/>
              <a:t>, стратегия реагировать на эмоции сочувственно может быть достигнута через подтверждение, ратификацию, или похвалой усилий пациента. </a:t>
            </a:r>
            <a:endParaRPr lang="ru-RU" b="1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905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43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Задачи процесса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906"/>
            <a:ext cx="8229600" cy="5715734"/>
          </a:xfrm>
        </p:spPr>
        <p:txBody>
          <a:bodyPr>
            <a:normAutofit/>
          </a:bodyPr>
          <a:lstStyle/>
          <a:p>
            <a:r>
              <a:rPr lang="ru-RU" dirty="0" smtClean="0"/>
              <a:t>Это </a:t>
            </a:r>
            <a:r>
              <a:rPr lang="ru-RU" dirty="0"/>
              <a:t>- наборы диалогов или невербального поведения, которые создают окружающую среду для эффективной коммуникации. </a:t>
            </a:r>
            <a:endParaRPr lang="ru-RU" dirty="0" smtClean="0"/>
          </a:p>
          <a:p>
            <a:pPr marL="0" indent="0">
              <a:buNone/>
            </a:pPr>
            <a:r>
              <a:rPr lang="ru-RU" sz="3800" b="1" i="1" dirty="0" smtClean="0"/>
              <a:t>Примеры</a:t>
            </a:r>
            <a:r>
              <a:rPr lang="ru-RU" sz="3800" b="1" i="1" dirty="0" smtClean="0"/>
              <a:t>: представление </a:t>
            </a:r>
            <a:r>
              <a:rPr lang="ru-RU" sz="3800" b="1" i="1" dirty="0"/>
              <a:t>себя пациенту, обеспечивая личное пространство для  </a:t>
            </a:r>
            <a:r>
              <a:rPr lang="ru-RU" sz="3800" b="1" i="1" dirty="0" smtClean="0"/>
              <a:t>сообщения </a:t>
            </a:r>
            <a:r>
              <a:rPr lang="ru-RU" sz="3800" b="1" i="1" dirty="0"/>
              <a:t>плохих новостей, и обеспечение нахождения врача на уровне глаз пациента. </a:t>
            </a:r>
            <a:endParaRPr lang="ru-RU" sz="3800" b="1" i="1" dirty="0" smtClean="0"/>
          </a:p>
          <a:p>
            <a:pPr marL="0" indent="0">
              <a:buNone/>
            </a:pPr>
            <a:endParaRPr lang="ru-RU" sz="3800" b="1" i="1" dirty="0" smtClean="0"/>
          </a:p>
          <a:p>
            <a:pPr marL="0" indent="0">
              <a:buNone/>
            </a:pPr>
            <a:endParaRPr lang="ru-RU" sz="3800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6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911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Познавательная оценка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4418"/>
            <a:ext cx="8229600" cy="5786298"/>
          </a:xfrm>
        </p:spPr>
        <p:txBody>
          <a:bodyPr>
            <a:normAutofit fontScale="92500"/>
          </a:bodyPr>
          <a:lstStyle/>
          <a:p>
            <a:pPr>
              <a:buFont typeface="Wingdings" charset="2"/>
              <a:buChar char="ü"/>
            </a:pPr>
            <a:r>
              <a:rPr lang="ru-RU" dirty="0" smtClean="0"/>
              <a:t>Во </a:t>
            </a:r>
            <a:r>
              <a:rPr lang="ru-RU" dirty="0"/>
              <a:t>время консультаций доктора наблюдают и затем внутренне обрабатывают </a:t>
            </a:r>
            <a:r>
              <a:rPr lang="ru-RU" dirty="0" smtClean="0"/>
              <a:t>невербальное </a:t>
            </a:r>
            <a:r>
              <a:rPr lang="ru-RU" dirty="0"/>
              <a:t>и речевое поведение пациентов. </a:t>
            </a:r>
            <a:endParaRPr lang="ru-RU" dirty="0" smtClean="0"/>
          </a:p>
          <a:p>
            <a:pPr>
              <a:buFont typeface="Wingdings" charset="2"/>
              <a:buChar char="ü"/>
            </a:pPr>
            <a:r>
              <a:rPr lang="ru-RU" dirty="0" smtClean="0"/>
              <a:t>Позволяет </a:t>
            </a:r>
            <a:r>
              <a:rPr lang="ru-RU" dirty="0"/>
              <a:t>доктору формулировать гипотезу о неустановленных или неясных потребностях и повестках дня, которые может иметь пациент. </a:t>
            </a:r>
            <a:endParaRPr lang="ru-RU" dirty="0" smtClean="0"/>
          </a:p>
          <a:p>
            <a:pPr>
              <a:buFont typeface="Wingdings" charset="2"/>
              <a:buChar char="ü"/>
            </a:pPr>
            <a:r>
              <a:rPr lang="ru-RU" dirty="0" smtClean="0"/>
              <a:t>Эта </a:t>
            </a:r>
            <a:r>
              <a:rPr lang="ru-RU" dirty="0"/>
              <a:t>оценка ведет к выбору стратегии коммуникации. </a:t>
            </a:r>
            <a:endParaRPr lang="ru-RU" dirty="0" smtClean="0"/>
          </a:p>
          <a:p>
            <a:pPr>
              <a:buFont typeface="Wingdings" charset="2"/>
              <a:buChar char="ü"/>
            </a:pPr>
            <a:r>
              <a:rPr lang="ru-RU" dirty="0" smtClean="0"/>
              <a:t>Модель </a:t>
            </a:r>
            <a:r>
              <a:rPr lang="ru-RU" dirty="0"/>
              <a:t>ориентирована на два конкретных видов </a:t>
            </a:r>
            <a:r>
              <a:rPr lang="ru-RU" dirty="0" smtClean="0"/>
              <a:t>познавательной </a:t>
            </a:r>
            <a:r>
              <a:rPr lang="ru-RU" dirty="0"/>
              <a:t>оценки: </a:t>
            </a:r>
            <a:r>
              <a:rPr lang="ru-RU" b="1" i="1" dirty="0"/>
              <a:t>терпеливые реплики и барьеры. 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319120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6975"/>
            <a:ext cx="8229600" cy="6880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Терпеливые </a:t>
            </a:r>
            <a:r>
              <a:rPr lang="ru-RU" b="1" dirty="0"/>
              <a:t>реплики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6676"/>
            <a:ext cx="8229600" cy="556164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Терпеливые реплики</a:t>
            </a:r>
            <a:r>
              <a:rPr lang="ru-RU" dirty="0" smtClean="0"/>
              <a:t> - </a:t>
            </a:r>
            <a:r>
              <a:rPr lang="ru-RU" dirty="0"/>
              <a:t>косвенные утверждения, что пациенты используют, чтобы побудить докторов для информационной или эмоциональной поддержки. 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err="1" smtClean="0"/>
              <a:t>Например"</a:t>
            </a:r>
            <a:r>
              <a:rPr lang="ru-RU" b="1" i="1" dirty="0" err="1"/>
              <a:t>Я</a:t>
            </a:r>
            <a:r>
              <a:rPr lang="ru-RU" b="1" i="1" dirty="0"/>
              <a:t> действительно не знаю много о различных методах </a:t>
            </a:r>
            <a:r>
              <a:rPr lang="ru-RU" b="1" i="1" dirty="0" smtClean="0"/>
              <a:t>лечения». </a:t>
            </a:r>
          </a:p>
          <a:p>
            <a:pPr marL="0" indent="0">
              <a:buNone/>
            </a:pPr>
            <a:r>
              <a:rPr lang="ru-RU" b="1" i="1" dirty="0" smtClean="0"/>
              <a:t>Пример </a:t>
            </a:r>
            <a:r>
              <a:rPr lang="ru-RU" b="1" i="1" dirty="0"/>
              <a:t>реплики с управлением эмоциями в контексте обсуждения лечения такой: "Я иногда так расстраиваюсь, что не могу перестать </a:t>
            </a:r>
            <a:r>
              <a:rPr lang="ru-RU" b="1" i="1" dirty="0" smtClean="0"/>
              <a:t>плакать». </a:t>
            </a:r>
            <a:endParaRPr lang="ru-RU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10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6976"/>
            <a:ext cx="8229600" cy="811494"/>
          </a:xfrm>
        </p:spPr>
        <p:txBody>
          <a:bodyPr>
            <a:normAutofit/>
          </a:bodyPr>
          <a:lstStyle/>
          <a:p>
            <a:r>
              <a:rPr lang="ru-RU" b="1" dirty="0"/>
              <a:t>Барьеры для пациентов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882"/>
            <a:ext cx="8229600" cy="547344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Барьеры </a:t>
            </a:r>
            <a:r>
              <a:rPr lang="ru-RU" b="1" dirty="0"/>
              <a:t>для </a:t>
            </a:r>
            <a:r>
              <a:rPr lang="ru-RU" b="1" dirty="0" smtClean="0"/>
              <a:t>пациентов - </a:t>
            </a:r>
            <a:r>
              <a:rPr lang="ru-RU" dirty="0" smtClean="0"/>
              <a:t>нераскрытое </a:t>
            </a:r>
            <a:r>
              <a:rPr lang="ru-RU" dirty="0"/>
              <a:t>восприятие пациента, которое может препятствовать эффективной консультационной коммуникации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sz="3800" b="1" i="1" dirty="0" smtClean="0"/>
              <a:t>Пример  - </a:t>
            </a:r>
            <a:r>
              <a:rPr lang="ru-RU" sz="3800" b="1" i="1" dirty="0"/>
              <a:t>специфические страхи о перспективе химиотерапии, </a:t>
            </a:r>
            <a:r>
              <a:rPr lang="ru-RU" sz="3800" b="1" i="1" dirty="0" smtClean="0"/>
              <a:t>основанные </a:t>
            </a:r>
            <a:r>
              <a:rPr lang="ru-RU" sz="3800" b="1" i="1" dirty="0"/>
              <a:t>на предыдущем знании пациента и неправильных представлениях о побочных эффектах</a:t>
            </a:r>
            <a:r>
              <a:rPr lang="ru-RU" sz="3800" b="1" i="1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1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265689"/>
          </a:xfrm>
        </p:spPr>
        <p:txBody>
          <a:bodyPr/>
          <a:lstStyle/>
          <a:p>
            <a:r>
              <a:rPr lang="ru-RU" b="1" dirty="0"/>
              <a:t>Терпеливые </a:t>
            </a:r>
            <a:r>
              <a:rPr lang="ru-RU" b="1" dirty="0" smtClean="0"/>
              <a:t>реплики</a:t>
            </a:r>
            <a:br>
              <a:rPr lang="ru-RU" b="1" dirty="0" smtClean="0"/>
            </a:br>
            <a:r>
              <a:rPr lang="ru-RU" b="1" dirty="0"/>
              <a:t>и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dirty="0" smtClean="0"/>
              <a:t>Барьеры </a:t>
            </a:r>
            <a:r>
              <a:rPr lang="ru-RU" b="1" dirty="0"/>
              <a:t>для пациентов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04944"/>
            <a:ext cx="8229600" cy="332121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/>
              <a:t>Если </a:t>
            </a:r>
            <a:r>
              <a:rPr lang="ru-RU" sz="4000" b="1" i="1" dirty="0" smtClean="0"/>
              <a:t>на них не обращать внимание - взаимоотношения </a:t>
            </a:r>
            <a:r>
              <a:rPr lang="ru-RU" sz="4000" b="1" i="1" dirty="0"/>
              <a:t>врача и пациента </a:t>
            </a:r>
            <a:r>
              <a:rPr lang="ru-RU" sz="4000" b="1" i="1" dirty="0" smtClean="0"/>
              <a:t>ухудшаются!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3683184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129"/>
            <a:ext cx="8229600" cy="803423"/>
          </a:xfrm>
        </p:spPr>
        <p:txBody>
          <a:bodyPr>
            <a:noAutofit/>
          </a:bodyPr>
          <a:lstStyle/>
          <a:p>
            <a:r>
              <a:rPr lang="ru-RU" sz="3600" dirty="0"/>
              <a:t>Интеграция концепции основных связей</a:t>
            </a:r>
            <a:r>
              <a:rPr lang="ru-RU" sz="3600" dirty="0" smtClean="0">
                <a:effectLst/>
              </a:rPr>
              <a:t> </a:t>
            </a:r>
            <a:endParaRPr lang="en-US" sz="3600" dirty="0"/>
          </a:p>
        </p:txBody>
      </p:sp>
      <p:grpSp>
        <p:nvGrpSpPr>
          <p:cNvPr id="9" name="Group 8"/>
          <p:cNvGrpSpPr/>
          <p:nvPr/>
        </p:nvGrpSpPr>
        <p:grpSpPr>
          <a:xfrm>
            <a:off x="215662" y="944552"/>
            <a:ext cx="8471144" cy="5499392"/>
            <a:chOff x="215662" y="944552"/>
            <a:chExt cx="8471144" cy="5499392"/>
          </a:xfrm>
        </p:grpSpPr>
        <p:sp>
          <p:nvSpPr>
            <p:cNvPr id="10" name="Freeform 9"/>
            <p:cNvSpPr/>
            <p:nvPr/>
          </p:nvSpPr>
          <p:spPr>
            <a:xfrm>
              <a:off x="7312577" y="3832431"/>
              <a:ext cx="91440" cy="98020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980204"/>
                  </a:lnTo>
                </a:path>
              </a:pathLst>
            </a:custGeom>
            <a:noFill/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4426591" y="2324994"/>
              <a:ext cx="2931705" cy="12699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2931705" y="0"/>
                  </a:lnTo>
                  <a:lnTo>
                    <a:pt x="2931705" y="126994"/>
                  </a:lnTo>
                </a:path>
              </a:pathLst>
            </a:custGeom>
            <a:noFill/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1302624" y="3405868"/>
              <a:ext cx="3006106" cy="24183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41832"/>
                  </a:moveTo>
                  <a:lnTo>
                    <a:pt x="3006106" y="0"/>
                  </a:lnTo>
                </a:path>
              </a:pathLst>
            </a:custGeom>
            <a:noFill/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1302624" y="3647700"/>
              <a:ext cx="195455" cy="118633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84942"/>
                  </a:lnTo>
                  <a:lnTo>
                    <a:pt x="195455" y="984942"/>
                  </a:lnTo>
                  <a:lnTo>
                    <a:pt x="195455" y="1186332"/>
                  </a:lnTo>
                </a:path>
              </a:pathLst>
            </a:custGeom>
            <a:noFill/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1302624" y="2221537"/>
              <a:ext cx="3123967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123967" y="103456"/>
                  </a:moveTo>
                  <a:lnTo>
                    <a:pt x="0" y="45720"/>
                  </a:lnTo>
                </a:path>
              </a:pathLst>
            </a:custGeom>
            <a:noFill/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ounded Rectangle 14"/>
            <p:cNvSpPr/>
            <p:nvPr/>
          </p:nvSpPr>
          <p:spPr>
            <a:xfrm>
              <a:off x="3339629" y="944552"/>
              <a:ext cx="2173925" cy="1380442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3581176" y="1174021"/>
              <a:ext cx="2173925" cy="1380442"/>
            </a:xfrm>
            <a:custGeom>
              <a:avLst/>
              <a:gdLst>
                <a:gd name="connsiteX0" fmla="*/ 0 w 2173925"/>
                <a:gd name="connsiteY0" fmla="*/ 138044 h 1380442"/>
                <a:gd name="connsiteX1" fmla="*/ 138044 w 2173925"/>
                <a:gd name="connsiteY1" fmla="*/ 0 h 1380442"/>
                <a:gd name="connsiteX2" fmla="*/ 2035881 w 2173925"/>
                <a:gd name="connsiteY2" fmla="*/ 0 h 1380442"/>
                <a:gd name="connsiteX3" fmla="*/ 2173925 w 2173925"/>
                <a:gd name="connsiteY3" fmla="*/ 138044 h 1380442"/>
                <a:gd name="connsiteX4" fmla="*/ 2173925 w 2173925"/>
                <a:gd name="connsiteY4" fmla="*/ 1242398 h 1380442"/>
                <a:gd name="connsiteX5" fmla="*/ 2035881 w 2173925"/>
                <a:gd name="connsiteY5" fmla="*/ 1380442 h 1380442"/>
                <a:gd name="connsiteX6" fmla="*/ 138044 w 2173925"/>
                <a:gd name="connsiteY6" fmla="*/ 1380442 h 1380442"/>
                <a:gd name="connsiteX7" fmla="*/ 0 w 2173925"/>
                <a:gd name="connsiteY7" fmla="*/ 1242398 h 1380442"/>
                <a:gd name="connsiteX8" fmla="*/ 0 w 2173925"/>
                <a:gd name="connsiteY8" fmla="*/ 138044 h 1380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3925" h="1380442">
                  <a:moveTo>
                    <a:pt x="0" y="138044"/>
                  </a:moveTo>
                  <a:cubicBezTo>
                    <a:pt x="0" y="61804"/>
                    <a:pt x="61804" y="0"/>
                    <a:pt x="138044" y="0"/>
                  </a:cubicBezTo>
                  <a:lnTo>
                    <a:pt x="2035881" y="0"/>
                  </a:lnTo>
                  <a:cubicBezTo>
                    <a:pt x="2112121" y="0"/>
                    <a:pt x="2173925" y="61804"/>
                    <a:pt x="2173925" y="138044"/>
                  </a:cubicBezTo>
                  <a:lnTo>
                    <a:pt x="2173925" y="1242398"/>
                  </a:lnTo>
                  <a:cubicBezTo>
                    <a:pt x="2173925" y="1318638"/>
                    <a:pt x="2112121" y="1380442"/>
                    <a:pt x="2035881" y="1380442"/>
                  </a:cubicBezTo>
                  <a:lnTo>
                    <a:pt x="138044" y="1380442"/>
                  </a:lnTo>
                  <a:cubicBezTo>
                    <a:pt x="61804" y="1380442"/>
                    <a:pt x="0" y="1318638"/>
                    <a:pt x="0" y="1242398"/>
                  </a:cubicBezTo>
                  <a:lnTo>
                    <a:pt x="0" y="138044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4252" tIns="124252" rIns="124252" bIns="12425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kern="1200" dirty="0" smtClean="0"/>
                <a:t>Цель</a:t>
              </a:r>
              <a:endParaRPr lang="en-US" sz="2200" kern="1200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15662" y="2267257"/>
              <a:ext cx="2173925" cy="1380442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457208" y="2496727"/>
              <a:ext cx="2173925" cy="1380442"/>
            </a:xfrm>
            <a:custGeom>
              <a:avLst/>
              <a:gdLst>
                <a:gd name="connsiteX0" fmla="*/ 0 w 2173925"/>
                <a:gd name="connsiteY0" fmla="*/ 138044 h 1380442"/>
                <a:gd name="connsiteX1" fmla="*/ 138044 w 2173925"/>
                <a:gd name="connsiteY1" fmla="*/ 0 h 1380442"/>
                <a:gd name="connsiteX2" fmla="*/ 2035881 w 2173925"/>
                <a:gd name="connsiteY2" fmla="*/ 0 h 1380442"/>
                <a:gd name="connsiteX3" fmla="*/ 2173925 w 2173925"/>
                <a:gd name="connsiteY3" fmla="*/ 138044 h 1380442"/>
                <a:gd name="connsiteX4" fmla="*/ 2173925 w 2173925"/>
                <a:gd name="connsiteY4" fmla="*/ 1242398 h 1380442"/>
                <a:gd name="connsiteX5" fmla="*/ 2035881 w 2173925"/>
                <a:gd name="connsiteY5" fmla="*/ 1380442 h 1380442"/>
                <a:gd name="connsiteX6" fmla="*/ 138044 w 2173925"/>
                <a:gd name="connsiteY6" fmla="*/ 1380442 h 1380442"/>
                <a:gd name="connsiteX7" fmla="*/ 0 w 2173925"/>
                <a:gd name="connsiteY7" fmla="*/ 1242398 h 1380442"/>
                <a:gd name="connsiteX8" fmla="*/ 0 w 2173925"/>
                <a:gd name="connsiteY8" fmla="*/ 138044 h 1380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3925" h="1380442">
                  <a:moveTo>
                    <a:pt x="0" y="138044"/>
                  </a:moveTo>
                  <a:cubicBezTo>
                    <a:pt x="0" y="61804"/>
                    <a:pt x="61804" y="0"/>
                    <a:pt x="138044" y="0"/>
                  </a:cubicBezTo>
                  <a:lnTo>
                    <a:pt x="2035881" y="0"/>
                  </a:lnTo>
                  <a:cubicBezTo>
                    <a:pt x="2112121" y="0"/>
                    <a:pt x="2173925" y="61804"/>
                    <a:pt x="2173925" y="138044"/>
                  </a:cubicBezTo>
                  <a:lnTo>
                    <a:pt x="2173925" y="1242398"/>
                  </a:lnTo>
                  <a:cubicBezTo>
                    <a:pt x="2173925" y="1318638"/>
                    <a:pt x="2112121" y="1380442"/>
                    <a:pt x="2035881" y="1380442"/>
                  </a:cubicBezTo>
                  <a:lnTo>
                    <a:pt x="138044" y="1380442"/>
                  </a:lnTo>
                  <a:cubicBezTo>
                    <a:pt x="61804" y="1380442"/>
                    <a:pt x="0" y="1318638"/>
                    <a:pt x="0" y="1242398"/>
                  </a:cubicBezTo>
                  <a:lnTo>
                    <a:pt x="0" y="138044"/>
                  </a:lnTo>
                  <a:close/>
                </a:path>
              </a:pathLst>
            </a:cu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4252" tIns="124252" rIns="124252" bIns="12425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kern="1200" dirty="0" smtClean="0"/>
                <a:t>Познавательная оценка: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dirty="0" err="1" smtClean="0"/>
                <a:t>Т</a:t>
              </a:r>
              <a:r>
                <a:rPr lang="ru-RU" sz="2200" dirty="0" err="1" smtClean="0"/>
                <a:t>ерпеливые</a:t>
              </a:r>
              <a:r>
                <a:rPr lang="ru-RU" sz="2200" dirty="0" smtClean="0"/>
                <a:t> реплики</a:t>
              </a:r>
              <a:endParaRPr lang="en-US" sz="2200" kern="12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11116" y="4834032"/>
              <a:ext cx="2173925" cy="1380442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652664" y="5063502"/>
              <a:ext cx="2173925" cy="1380442"/>
            </a:xfrm>
            <a:custGeom>
              <a:avLst/>
              <a:gdLst>
                <a:gd name="connsiteX0" fmla="*/ 0 w 2173925"/>
                <a:gd name="connsiteY0" fmla="*/ 138044 h 1380442"/>
                <a:gd name="connsiteX1" fmla="*/ 138044 w 2173925"/>
                <a:gd name="connsiteY1" fmla="*/ 0 h 1380442"/>
                <a:gd name="connsiteX2" fmla="*/ 2035881 w 2173925"/>
                <a:gd name="connsiteY2" fmla="*/ 0 h 1380442"/>
                <a:gd name="connsiteX3" fmla="*/ 2173925 w 2173925"/>
                <a:gd name="connsiteY3" fmla="*/ 138044 h 1380442"/>
                <a:gd name="connsiteX4" fmla="*/ 2173925 w 2173925"/>
                <a:gd name="connsiteY4" fmla="*/ 1242398 h 1380442"/>
                <a:gd name="connsiteX5" fmla="*/ 2035881 w 2173925"/>
                <a:gd name="connsiteY5" fmla="*/ 1380442 h 1380442"/>
                <a:gd name="connsiteX6" fmla="*/ 138044 w 2173925"/>
                <a:gd name="connsiteY6" fmla="*/ 1380442 h 1380442"/>
                <a:gd name="connsiteX7" fmla="*/ 0 w 2173925"/>
                <a:gd name="connsiteY7" fmla="*/ 1242398 h 1380442"/>
                <a:gd name="connsiteX8" fmla="*/ 0 w 2173925"/>
                <a:gd name="connsiteY8" fmla="*/ 138044 h 1380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3925" h="1380442">
                  <a:moveTo>
                    <a:pt x="0" y="138044"/>
                  </a:moveTo>
                  <a:cubicBezTo>
                    <a:pt x="0" y="61804"/>
                    <a:pt x="61804" y="0"/>
                    <a:pt x="138044" y="0"/>
                  </a:cubicBezTo>
                  <a:lnTo>
                    <a:pt x="2035881" y="0"/>
                  </a:lnTo>
                  <a:cubicBezTo>
                    <a:pt x="2112121" y="0"/>
                    <a:pt x="2173925" y="61804"/>
                    <a:pt x="2173925" y="138044"/>
                  </a:cubicBezTo>
                  <a:lnTo>
                    <a:pt x="2173925" y="1242398"/>
                  </a:lnTo>
                  <a:cubicBezTo>
                    <a:pt x="2173925" y="1318638"/>
                    <a:pt x="2112121" y="1380442"/>
                    <a:pt x="2035881" y="1380442"/>
                  </a:cubicBezTo>
                  <a:lnTo>
                    <a:pt x="138044" y="1380442"/>
                  </a:lnTo>
                  <a:cubicBezTo>
                    <a:pt x="61804" y="1380442"/>
                    <a:pt x="0" y="1318638"/>
                    <a:pt x="0" y="1242398"/>
                  </a:cubicBezTo>
                  <a:lnTo>
                    <a:pt x="0" y="138044"/>
                  </a:lnTo>
                  <a:close/>
                </a:path>
              </a:pathLst>
            </a:cu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4252" tIns="124252" rIns="124252" bIns="12425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kern="1200" dirty="0" smtClean="0"/>
                <a:t>КН</a:t>
              </a:r>
              <a:endParaRPr lang="en-US" sz="2200" kern="1200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3221768" y="3405868"/>
              <a:ext cx="2173925" cy="1380442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3463315" y="3635338"/>
              <a:ext cx="2173925" cy="1380442"/>
            </a:xfrm>
            <a:custGeom>
              <a:avLst/>
              <a:gdLst>
                <a:gd name="connsiteX0" fmla="*/ 0 w 2173925"/>
                <a:gd name="connsiteY0" fmla="*/ 138044 h 1380442"/>
                <a:gd name="connsiteX1" fmla="*/ 138044 w 2173925"/>
                <a:gd name="connsiteY1" fmla="*/ 0 h 1380442"/>
                <a:gd name="connsiteX2" fmla="*/ 2035881 w 2173925"/>
                <a:gd name="connsiteY2" fmla="*/ 0 h 1380442"/>
                <a:gd name="connsiteX3" fmla="*/ 2173925 w 2173925"/>
                <a:gd name="connsiteY3" fmla="*/ 138044 h 1380442"/>
                <a:gd name="connsiteX4" fmla="*/ 2173925 w 2173925"/>
                <a:gd name="connsiteY4" fmla="*/ 1242398 h 1380442"/>
                <a:gd name="connsiteX5" fmla="*/ 2035881 w 2173925"/>
                <a:gd name="connsiteY5" fmla="*/ 1380442 h 1380442"/>
                <a:gd name="connsiteX6" fmla="*/ 138044 w 2173925"/>
                <a:gd name="connsiteY6" fmla="*/ 1380442 h 1380442"/>
                <a:gd name="connsiteX7" fmla="*/ 0 w 2173925"/>
                <a:gd name="connsiteY7" fmla="*/ 1242398 h 1380442"/>
                <a:gd name="connsiteX8" fmla="*/ 0 w 2173925"/>
                <a:gd name="connsiteY8" fmla="*/ 138044 h 1380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3925" h="1380442">
                  <a:moveTo>
                    <a:pt x="0" y="138044"/>
                  </a:moveTo>
                  <a:cubicBezTo>
                    <a:pt x="0" y="61804"/>
                    <a:pt x="61804" y="0"/>
                    <a:pt x="138044" y="0"/>
                  </a:cubicBezTo>
                  <a:lnTo>
                    <a:pt x="2035881" y="0"/>
                  </a:lnTo>
                  <a:cubicBezTo>
                    <a:pt x="2112121" y="0"/>
                    <a:pt x="2173925" y="61804"/>
                    <a:pt x="2173925" y="138044"/>
                  </a:cubicBezTo>
                  <a:lnTo>
                    <a:pt x="2173925" y="1242398"/>
                  </a:lnTo>
                  <a:cubicBezTo>
                    <a:pt x="2173925" y="1318638"/>
                    <a:pt x="2112121" y="1380442"/>
                    <a:pt x="2035881" y="1380442"/>
                  </a:cubicBezTo>
                  <a:lnTo>
                    <a:pt x="138044" y="1380442"/>
                  </a:lnTo>
                  <a:cubicBezTo>
                    <a:pt x="61804" y="1380442"/>
                    <a:pt x="0" y="1318638"/>
                    <a:pt x="0" y="1242398"/>
                  </a:cubicBezTo>
                  <a:lnTo>
                    <a:pt x="0" y="138044"/>
                  </a:lnTo>
                  <a:close/>
                </a:path>
              </a:pathLst>
            </a:cu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4252" tIns="124252" rIns="124252" bIns="12425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kern="1200" dirty="0" smtClean="0"/>
                <a:t>Стратегии</a:t>
              </a:r>
              <a:endParaRPr lang="en-US" sz="2200" kern="1200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6271334" y="2451988"/>
              <a:ext cx="2173925" cy="1380442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6512881" y="2681458"/>
              <a:ext cx="2173925" cy="1380442"/>
            </a:xfrm>
            <a:custGeom>
              <a:avLst/>
              <a:gdLst>
                <a:gd name="connsiteX0" fmla="*/ 0 w 2173925"/>
                <a:gd name="connsiteY0" fmla="*/ 138044 h 1380442"/>
                <a:gd name="connsiteX1" fmla="*/ 138044 w 2173925"/>
                <a:gd name="connsiteY1" fmla="*/ 0 h 1380442"/>
                <a:gd name="connsiteX2" fmla="*/ 2035881 w 2173925"/>
                <a:gd name="connsiteY2" fmla="*/ 0 h 1380442"/>
                <a:gd name="connsiteX3" fmla="*/ 2173925 w 2173925"/>
                <a:gd name="connsiteY3" fmla="*/ 138044 h 1380442"/>
                <a:gd name="connsiteX4" fmla="*/ 2173925 w 2173925"/>
                <a:gd name="connsiteY4" fmla="*/ 1242398 h 1380442"/>
                <a:gd name="connsiteX5" fmla="*/ 2035881 w 2173925"/>
                <a:gd name="connsiteY5" fmla="*/ 1380442 h 1380442"/>
                <a:gd name="connsiteX6" fmla="*/ 138044 w 2173925"/>
                <a:gd name="connsiteY6" fmla="*/ 1380442 h 1380442"/>
                <a:gd name="connsiteX7" fmla="*/ 0 w 2173925"/>
                <a:gd name="connsiteY7" fmla="*/ 1242398 h 1380442"/>
                <a:gd name="connsiteX8" fmla="*/ 0 w 2173925"/>
                <a:gd name="connsiteY8" fmla="*/ 138044 h 1380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3925" h="1380442">
                  <a:moveTo>
                    <a:pt x="0" y="138044"/>
                  </a:moveTo>
                  <a:cubicBezTo>
                    <a:pt x="0" y="61804"/>
                    <a:pt x="61804" y="0"/>
                    <a:pt x="138044" y="0"/>
                  </a:cubicBezTo>
                  <a:lnTo>
                    <a:pt x="2035881" y="0"/>
                  </a:lnTo>
                  <a:cubicBezTo>
                    <a:pt x="2112121" y="0"/>
                    <a:pt x="2173925" y="61804"/>
                    <a:pt x="2173925" y="138044"/>
                  </a:cubicBezTo>
                  <a:lnTo>
                    <a:pt x="2173925" y="1242398"/>
                  </a:lnTo>
                  <a:cubicBezTo>
                    <a:pt x="2173925" y="1318638"/>
                    <a:pt x="2112121" y="1380442"/>
                    <a:pt x="2035881" y="1380442"/>
                  </a:cubicBezTo>
                  <a:lnTo>
                    <a:pt x="138044" y="1380442"/>
                  </a:lnTo>
                  <a:cubicBezTo>
                    <a:pt x="61804" y="1380442"/>
                    <a:pt x="0" y="1318638"/>
                    <a:pt x="0" y="1242398"/>
                  </a:cubicBezTo>
                  <a:lnTo>
                    <a:pt x="0" y="138044"/>
                  </a:lnTo>
                  <a:close/>
                </a:path>
              </a:pathLst>
            </a:cu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4252" tIns="124252" rIns="124252" bIns="12425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kern="1200" dirty="0" smtClean="0"/>
                <a:t>Познавательная оценка: барьеры</a:t>
              </a:r>
              <a:endParaRPr lang="en-US" sz="2200" kern="1200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271334" y="4812636"/>
              <a:ext cx="2173925" cy="1380442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Freeform 25"/>
            <p:cNvSpPr/>
            <p:nvPr/>
          </p:nvSpPr>
          <p:spPr>
            <a:xfrm>
              <a:off x="6512881" y="5042106"/>
              <a:ext cx="2173925" cy="1380442"/>
            </a:xfrm>
            <a:custGeom>
              <a:avLst/>
              <a:gdLst>
                <a:gd name="connsiteX0" fmla="*/ 0 w 2173925"/>
                <a:gd name="connsiteY0" fmla="*/ 138044 h 1380442"/>
                <a:gd name="connsiteX1" fmla="*/ 138044 w 2173925"/>
                <a:gd name="connsiteY1" fmla="*/ 0 h 1380442"/>
                <a:gd name="connsiteX2" fmla="*/ 2035881 w 2173925"/>
                <a:gd name="connsiteY2" fmla="*/ 0 h 1380442"/>
                <a:gd name="connsiteX3" fmla="*/ 2173925 w 2173925"/>
                <a:gd name="connsiteY3" fmla="*/ 138044 h 1380442"/>
                <a:gd name="connsiteX4" fmla="*/ 2173925 w 2173925"/>
                <a:gd name="connsiteY4" fmla="*/ 1242398 h 1380442"/>
                <a:gd name="connsiteX5" fmla="*/ 2035881 w 2173925"/>
                <a:gd name="connsiteY5" fmla="*/ 1380442 h 1380442"/>
                <a:gd name="connsiteX6" fmla="*/ 138044 w 2173925"/>
                <a:gd name="connsiteY6" fmla="*/ 1380442 h 1380442"/>
                <a:gd name="connsiteX7" fmla="*/ 0 w 2173925"/>
                <a:gd name="connsiteY7" fmla="*/ 1242398 h 1380442"/>
                <a:gd name="connsiteX8" fmla="*/ 0 w 2173925"/>
                <a:gd name="connsiteY8" fmla="*/ 138044 h 1380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3925" h="1380442">
                  <a:moveTo>
                    <a:pt x="0" y="138044"/>
                  </a:moveTo>
                  <a:cubicBezTo>
                    <a:pt x="0" y="61804"/>
                    <a:pt x="61804" y="0"/>
                    <a:pt x="138044" y="0"/>
                  </a:cubicBezTo>
                  <a:lnTo>
                    <a:pt x="2035881" y="0"/>
                  </a:lnTo>
                  <a:cubicBezTo>
                    <a:pt x="2112121" y="0"/>
                    <a:pt x="2173925" y="61804"/>
                    <a:pt x="2173925" y="138044"/>
                  </a:cubicBezTo>
                  <a:lnTo>
                    <a:pt x="2173925" y="1242398"/>
                  </a:lnTo>
                  <a:cubicBezTo>
                    <a:pt x="2173925" y="1318638"/>
                    <a:pt x="2112121" y="1380442"/>
                    <a:pt x="2035881" y="1380442"/>
                  </a:cubicBezTo>
                  <a:lnTo>
                    <a:pt x="138044" y="1380442"/>
                  </a:lnTo>
                  <a:cubicBezTo>
                    <a:pt x="61804" y="1380442"/>
                    <a:pt x="0" y="1318638"/>
                    <a:pt x="0" y="1242398"/>
                  </a:cubicBezTo>
                  <a:lnTo>
                    <a:pt x="0" y="138044"/>
                  </a:lnTo>
                  <a:close/>
                </a:path>
              </a:pathLst>
            </a:cu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4252" tIns="124252" rIns="124252" bIns="12425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kern="1200" dirty="0" smtClean="0"/>
                <a:t>Процесс задач</a:t>
              </a:r>
              <a:endParaRPr lang="en-US" sz="2200" kern="1200" dirty="0"/>
            </a:p>
          </p:txBody>
        </p:sp>
      </p:grpSp>
      <p:sp>
        <p:nvSpPr>
          <p:cNvPr id="5" name="Up-Down Arrow 4"/>
          <p:cNvSpPr/>
          <p:nvPr/>
        </p:nvSpPr>
        <p:spPr>
          <a:xfrm>
            <a:off x="4308737" y="2557968"/>
            <a:ext cx="484632" cy="811493"/>
          </a:xfrm>
          <a:prstGeom prst="upDownArrow">
            <a:avLst>
              <a:gd name="adj1" fmla="val 7280"/>
              <a:gd name="adj2" fmla="val 2088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-Down Arrow 5"/>
          <p:cNvSpPr/>
          <p:nvPr/>
        </p:nvSpPr>
        <p:spPr>
          <a:xfrm rot="1981924">
            <a:off x="2891202" y="4700101"/>
            <a:ext cx="484632" cy="811493"/>
          </a:xfrm>
          <a:prstGeom prst="upDownArrow">
            <a:avLst>
              <a:gd name="adj1" fmla="val 7280"/>
              <a:gd name="adj2" fmla="val 2088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-Down Arrow 6"/>
          <p:cNvSpPr/>
          <p:nvPr/>
        </p:nvSpPr>
        <p:spPr>
          <a:xfrm>
            <a:off x="4308737" y="2557968"/>
            <a:ext cx="484632" cy="811493"/>
          </a:xfrm>
          <a:prstGeom prst="upDownArrow">
            <a:avLst>
              <a:gd name="adj1" fmla="val 7280"/>
              <a:gd name="adj2" fmla="val 2088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-Down Arrow 7"/>
          <p:cNvSpPr/>
          <p:nvPr/>
        </p:nvSpPr>
        <p:spPr>
          <a:xfrm rot="19732944">
            <a:off x="5755195" y="4696329"/>
            <a:ext cx="484632" cy="811493"/>
          </a:xfrm>
          <a:prstGeom prst="upDownArrow">
            <a:avLst>
              <a:gd name="adj1" fmla="val 7280"/>
              <a:gd name="adj2" fmla="val 2088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2280531">
            <a:off x="2514456" y="3246290"/>
            <a:ext cx="978408" cy="3513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Arrow 32"/>
          <p:cNvSpPr/>
          <p:nvPr/>
        </p:nvSpPr>
        <p:spPr>
          <a:xfrm rot="19711900">
            <a:off x="5479621" y="3272965"/>
            <a:ext cx="978590" cy="32817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7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В 2002 году </a:t>
            </a:r>
            <a:r>
              <a:rPr lang="ru-RU" sz="3200" dirty="0" err="1" smtClean="0"/>
              <a:t>Cegala</a:t>
            </a:r>
            <a:r>
              <a:rPr lang="ru-RU" sz="3200" dirty="0" smtClean="0"/>
              <a:t> и </a:t>
            </a:r>
            <a:r>
              <a:rPr lang="ru-RU" sz="3200" dirty="0" err="1" smtClean="0"/>
              <a:t>Broz</a:t>
            </a:r>
            <a:r>
              <a:rPr lang="ru-RU" sz="3200" dirty="0" smtClean="0"/>
              <a:t>-</a:t>
            </a:r>
            <a:r>
              <a:rPr lang="en-US" sz="3200" dirty="0" smtClean="0"/>
              <a:t> </a:t>
            </a:r>
            <a:r>
              <a:rPr lang="ru-RU" sz="3200" dirty="0" smtClean="0"/>
              <a:t>опубликовали обзор 26 исследований по ТКН с 1990 года 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073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4000" b="1" i="1" dirty="0" smtClean="0"/>
              <a:t>Достоверные </a:t>
            </a:r>
            <a:r>
              <a:rPr lang="ru-RU" sz="4000" b="1" i="1" dirty="0"/>
              <a:t>доказательства </a:t>
            </a:r>
            <a:r>
              <a:rPr lang="ru-RU" sz="4000" b="1" i="1" dirty="0" smtClean="0"/>
              <a:t>- ТКН </a:t>
            </a:r>
            <a:r>
              <a:rPr lang="ru-RU" sz="4000" b="1" i="1" dirty="0"/>
              <a:t>эффективны для улучшения навыков общения врачей.</a:t>
            </a:r>
          </a:p>
          <a:p>
            <a:pPr marL="0" indent="0">
              <a:buNone/>
            </a:pPr>
            <a:r>
              <a:rPr lang="ru-RU" sz="5800" dirty="0" smtClean="0"/>
              <a:t>Проблемы:</a:t>
            </a:r>
            <a:r>
              <a:rPr lang="ru-RU" sz="5800" dirty="0"/>
              <a:t> </a:t>
            </a:r>
            <a:endParaRPr lang="en-US" sz="5800" dirty="0" smtClean="0"/>
          </a:p>
          <a:p>
            <a:pPr>
              <a:buFont typeface="Wingdings" charset="2"/>
              <a:buChar char="ü"/>
            </a:pPr>
            <a:r>
              <a:rPr lang="ru-RU" sz="3800" dirty="0" smtClean="0"/>
              <a:t>1. </a:t>
            </a:r>
            <a:r>
              <a:rPr lang="ru-RU" sz="3800" dirty="0"/>
              <a:t>М</a:t>
            </a:r>
            <a:r>
              <a:rPr lang="ru-RU" sz="3800" dirty="0" smtClean="0"/>
              <a:t>ало информации чему </a:t>
            </a:r>
            <a:r>
              <a:rPr lang="ru-RU" sz="3800" dirty="0"/>
              <a:t>обучают эти  </a:t>
            </a:r>
            <a:r>
              <a:rPr lang="ru-RU" sz="3800" dirty="0" smtClean="0"/>
              <a:t>навыки</a:t>
            </a:r>
            <a:r>
              <a:rPr lang="ru-RU" sz="3800" dirty="0"/>
              <a:t> </a:t>
            </a:r>
            <a:r>
              <a:rPr lang="ru-RU" sz="3800" dirty="0" smtClean="0"/>
              <a:t>и невозможно </a:t>
            </a:r>
            <a:r>
              <a:rPr lang="ru-RU" sz="3800" dirty="0"/>
              <a:t>судить правильные ли оценки используются. </a:t>
            </a:r>
            <a:endParaRPr lang="en-US" sz="3800" dirty="0" smtClean="0"/>
          </a:p>
          <a:p>
            <a:pPr>
              <a:buFont typeface="Wingdings" charset="2"/>
              <a:buChar char="ü"/>
            </a:pPr>
            <a:r>
              <a:rPr lang="ru-RU" sz="3800" dirty="0" smtClean="0"/>
              <a:t>2. Есть </a:t>
            </a:r>
            <a:r>
              <a:rPr lang="ru-RU" sz="3800" dirty="0"/>
              <a:t>случаи  рассогласования между целями вмешательства (например, содействие лечению, ориентированному на интервью), а также способы  оценки. </a:t>
            </a:r>
            <a:endParaRPr lang="en-US" sz="3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7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Обучение ключевых компонентов </a:t>
            </a:r>
            <a:r>
              <a:rPr lang="ru-RU" b="1" dirty="0" smtClean="0"/>
              <a:t>связи в ЦКН УПП 4 и 5 курс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3540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sz="12800" dirty="0" smtClean="0"/>
              <a:t>В тренингах, </a:t>
            </a:r>
            <a:r>
              <a:rPr lang="ru-RU" sz="12800" i="1" dirty="0"/>
              <a:t>стратегии коммуникации </a:t>
            </a:r>
            <a:r>
              <a:rPr lang="ru-RU" sz="12800" dirty="0"/>
              <a:t>и </a:t>
            </a:r>
            <a:r>
              <a:rPr lang="ru-RU" sz="12800" i="1" dirty="0"/>
              <a:t>навыки коммуникации </a:t>
            </a:r>
            <a:r>
              <a:rPr lang="ru-RU" sz="12800" dirty="0"/>
              <a:t>введены </a:t>
            </a:r>
            <a:r>
              <a:rPr lang="ru-RU" sz="12800" dirty="0" smtClean="0"/>
              <a:t>в дидактические лекции, </a:t>
            </a:r>
            <a:r>
              <a:rPr lang="ru-RU" sz="12800" dirty="0"/>
              <a:t>и </a:t>
            </a:r>
            <a:r>
              <a:rPr lang="ru-RU" sz="12800" dirty="0" smtClean="0"/>
              <a:t>как примеры </a:t>
            </a:r>
            <a:r>
              <a:rPr lang="ru-RU" sz="12800" dirty="0"/>
              <a:t>включены в </a:t>
            </a:r>
            <a:r>
              <a:rPr lang="ru-RU" sz="12800" dirty="0" smtClean="0"/>
              <a:t>видеоролики.</a:t>
            </a:r>
            <a:endParaRPr lang="ru-RU" sz="12800" dirty="0"/>
          </a:p>
          <a:p>
            <a:r>
              <a:rPr lang="ru-RU" sz="12800" i="1" dirty="0" smtClean="0"/>
              <a:t>Познавательные </a:t>
            </a:r>
            <a:r>
              <a:rPr lang="ru-RU" sz="12800" dirty="0"/>
              <a:t>оценки находятся в центре внимания дидактического преподавания и </a:t>
            </a:r>
            <a:r>
              <a:rPr lang="ru-RU" sz="12800" dirty="0" err="1"/>
              <a:t>видеообразцы</a:t>
            </a:r>
            <a:r>
              <a:rPr lang="ru-RU" sz="12800" dirty="0"/>
              <a:t> показывают примеры эффективных оценочных процессов. </a:t>
            </a:r>
            <a:endParaRPr lang="ru-RU" sz="12800" dirty="0" smtClean="0"/>
          </a:p>
          <a:p>
            <a:r>
              <a:rPr lang="ru-RU" sz="12800" i="1" dirty="0"/>
              <a:t>З</a:t>
            </a:r>
            <a:r>
              <a:rPr lang="ru-RU" sz="12800" i="1" dirty="0" smtClean="0"/>
              <a:t>адачи</a:t>
            </a:r>
            <a:r>
              <a:rPr lang="ru-RU" sz="12800" dirty="0" smtClean="0"/>
              <a:t> </a:t>
            </a:r>
            <a:r>
              <a:rPr lang="ru-RU" sz="12800" i="1" dirty="0"/>
              <a:t>Процесса </a:t>
            </a:r>
            <a:r>
              <a:rPr lang="ru-RU" sz="12800" i="1" dirty="0" smtClean="0"/>
              <a:t>указаны в тренингах и представлены в раздаточных материалах и видеороликах</a:t>
            </a:r>
            <a:r>
              <a:rPr lang="ru-RU" sz="12800" dirty="0" smtClean="0"/>
              <a:t>.</a:t>
            </a:r>
            <a:r>
              <a:rPr lang="ru-RU" sz="12800" dirty="0"/>
              <a:t>  </a:t>
            </a:r>
          </a:p>
          <a:p>
            <a:endParaRPr lang="en-US" sz="12800" dirty="0"/>
          </a:p>
        </p:txBody>
      </p:sp>
    </p:spTree>
    <p:extLst>
      <p:ext uri="{BB962C8B-B14F-4D97-AF65-F5344CB8AC3E}">
        <p14:creationId xmlns:p14="http://schemas.microsoft.com/office/powerpoint/2010/main" val="96374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023"/>
            <a:ext cx="8229600" cy="760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Процесс оценки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07" y="870112"/>
            <a:ext cx="8819160" cy="5545448"/>
          </a:xfrm>
        </p:spPr>
        <p:txBody>
          <a:bodyPr>
            <a:noAutofit/>
          </a:bodyPr>
          <a:lstStyle/>
          <a:p>
            <a:r>
              <a:rPr lang="ru-RU" sz="1600" dirty="0" smtClean="0"/>
              <a:t>Существуют эталоны - стандарты всех КН конкретного тренинга в виде описаний стратегии, цели, предположительных реплик и барьеров, КН и процесса задач.</a:t>
            </a:r>
          </a:p>
          <a:p>
            <a:r>
              <a:rPr lang="en-US" sz="1600" dirty="0" err="1" smtClean="0"/>
              <a:t>С</a:t>
            </a:r>
            <a:r>
              <a:rPr lang="ru-RU" sz="1600" dirty="0" err="1" smtClean="0"/>
              <a:t>уществуют</a:t>
            </a:r>
            <a:r>
              <a:rPr lang="ru-RU" sz="1600" dirty="0" smtClean="0"/>
              <a:t> эталоны - стандарты видеороликов на разработанные тренинги.</a:t>
            </a:r>
          </a:p>
          <a:p>
            <a:r>
              <a:rPr lang="ru-RU" sz="1600" dirty="0" smtClean="0"/>
              <a:t>Проводится запись </a:t>
            </a:r>
            <a:r>
              <a:rPr lang="ru-RU" sz="1600" dirty="0"/>
              <a:t>каждого обучаемого с целью оценки базовых </a:t>
            </a:r>
            <a:r>
              <a:rPr lang="ru-RU" sz="1600" dirty="0" smtClean="0"/>
              <a:t>навыков. </a:t>
            </a:r>
            <a:r>
              <a:rPr lang="ru-RU" sz="1600" dirty="0"/>
              <a:t> </a:t>
            </a:r>
            <a:endParaRPr lang="ru-RU" sz="1600" dirty="0" smtClean="0"/>
          </a:p>
          <a:p>
            <a:r>
              <a:rPr lang="ru-RU" sz="1600" dirty="0" smtClean="0"/>
              <a:t>Участники </a:t>
            </a:r>
            <a:r>
              <a:rPr lang="ru-RU" sz="1600" dirty="0"/>
              <a:t>получают </a:t>
            </a:r>
            <a:r>
              <a:rPr lang="ru-RU" sz="1600" dirty="0" smtClean="0"/>
              <a:t>короткие письма </a:t>
            </a:r>
            <a:r>
              <a:rPr lang="ru-RU" sz="1600" dirty="0"/>
              <a:t>с обратной </a:t>
            </a:r>
            <a:r>
              <a:rPr lang="ru-RU" sz="1600" dirty="0" smtClean="0"/>
              <a:t>связью от тренера, на основе эталонов.</a:t>
            </a:r>
          </a:p>
          <a:p>
            <a:r>
              <a:rPr lang="ru-RU" sz="1600" dirty="0" smtClean="0"/>
              <a:t>Эти </a:t>
            </a:r>
            <a:r>
              <a:rPr lang="ru-RU" sz="1600" dirty="0"/>
              <a:t>письма </a:t>
            </a:r>
            <a:r>
              <a:rPr lang="ru-RU" sz="1600" dirty="0" smtClean="0"/>
              <a:t>с обратной связью обрисовывают </a:t>
            </a:r>
            <a:r>
              <a:rPr lang="ru-RU" sz="1600" dirty="0"/>
              <a:t>в общих чертах присутствие или отсутствие навыков и выдают заключение, которое отмечает текущие клинические возможности коммуникации </a:t>
            </a:r>
            <a:r>
              <a:rPr lang="ru-RU" sz="1600" dirty="0" smtClean="0"/>
              <a:t>студента, </a:t>
            </a:r>
            <a:r>
              <a:rPr lang="ru-RU" sz="1600" dirty="0"/>
              <a:t>а также  области для усовершенствования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Проводится запись после ролевых игр по завершению тренинга. </a:t>
            </a:r>
          </a:p>
          <a:p>
            <a:r>
              <a:rPr lang="ru-RU" sz="1600" dirty="0" smtClean="0"/>
              <a:t>В </a:t>
            </a:r>
            <a:r>
              <a:rPr lang="ru-RU" sz="1600" dirty="0"/>
              <a:t>дополнение к формальной обратной связи участники получают неофициальную обратную связь от их </a:t>
            </a:r>
            <a:r>
              <a:rPr lang="ru-RU" sz="1600" dirty="0" err="1" smtClean="0"/>
              <a:t>согруппников</a:t>
            </a:r>
            <a:r>
              <a:rPr lang="ru-RU" sz="1600" dirty="0" smtClean="0"/>
              <a:t> в во </a:t>
            </a:r>
            <a:r>
              <a:rPr lang="ru-RU" sz="1600" dirty="0"/>
              <a:t>время ролевых игр в малых группах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Данная модель </a:t>
            </a:r>
            <a:r>
              <a:rPr lang="ru-RU" sz="1600" dirty="0" err="1"/>
              <a:t>комнавыков</a:t>
            </a:r>
            <a:r>
              <a:rPr lang="ru-RU" sz="1600" dirty="0"/>
              <a:t> позволяет использование общего языка при  предоставлении обратной связи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Участников </a:t>
            </a:r>
            <a:r>
              <a:rPr lang="ru-RU" sz="1600" dirty="0"/>
              <a:t>просят назвать навыки, которые они комментируют, и </a:t>
            </a:r>
            <a:r>
              <a:rPr lang="ru-RU" sz="1600" dirty="0" smtClean="0"/>
              <a:t>студенты </a:t>
            </a:r>
            <a:r>
              <a:rPr lang="ru-RU" sz="1600" dirty="0"/>
              <a:t>обучаются укрепить навыки по имени</a:t>
            </a:r>
            <a:r>
              <a:rPr lang="ru-RU" sz="1600" dirty="0" smtClean="0"/>
              <a:t>.</a:t>
            </a:r>
            <a:r>
              <a:rPr lang="ru-RU" sz="1600" dirty="0"/>
              <a:t> </a:t>
            </a:r>
          </a:p>
          <a:p>
            <a:r>
              <a:rPr lang="ru-RU" sz="1600" dirty="0"/>
              <a:t>Система кодирования, </a:t>
            </a:r>
            <a:r>
              <a:rPr lang="ru-RU" sz="1600" dirty="0" smtClean="0"/>
              <a:t>позволяет </a:t>
            </a:r>
            <a:r>
              <a:rPr lang="ru-RU" sz="1600" dirty="0"/>
              <a:t>нам определить количественно навыки учащихся до и после обучения. </a:t>
            </a:r>
            <a:endParaRPr lang="ru-RU" sz="1600" dirty="0" smtClean="0"/>
          </a:p>
          <a:p>
            <a:r>
              <a:rPr lang="ru-RU" sz="1600" dirty="0" smtClean="0"/>
              <a:t>Специфическая </a:t>
            </a:r>
            <a:r>
              <a:rPr lang="ru-RU" sz="1600" dirty="0"/>
              <a:t>сила этого метода - то, что мы в состоянии гарантировать, что преподаваемые навыки непосредственно соответствуют тем измерениям  как часть процесса оценки.</a:t>
            </a:r>
          </a:p>
          <a:p>
            <a:endParaRPr lang="ru-RU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0514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Тренинг «Сообщение печальных новостей»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 -  доведение </a:t>
            </a:r>
            <a:r>
              <a:rPr lang="ru-RU" dirty="0"/>
              <a:t>угрожающей информации таким образом, что способствует пониманию, воспроизведению и поддержке эмоциональной реакции пациента и чувство постоянной поддержки.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417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Тренинг «Сообщение печальных новостей»</a:t>
            </a:r>
            <a:r>
              <a:rPr lang="en-US" dirty="0" smtClean="0"/>
              <a:t> </a:t>
            </a:r>
            <a:r>
              <a:rPr lang="ru-RU" dirty="0" smtClean="0"/>
              <a:t>Фрагмент </a:t>
            </a:r>
            <a:r>
              <a:rPr lang="en-US" dirty="0" smtClean="0"/>
              <a:t>1.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716981"/>
              </p:ext>
            </p:extLst>
          </p:nvPr>
        </p:nvGraphicFramePr>
        <p:xfrm>
          <a:off x="457200" y="1600200"/>
          <a:ext cx="8229600" cy="4857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34194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Стратегии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Навыки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Текущие задачи</a:t>
                      </a:r>
                      <a:endParaRPr lang="en-US" sz="3200" dirty="0"/>
                    </a:p>
                  </a:txBody>
                  <a:tcPr/>
                </a:tc>
              </a:tr>
              <a:tr h="2844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spc="-1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spc="-10" dirty="0" smtClean="0">
                          <a:effectLst/>
                          <a:latin typeface="Arial"/>
                          <a:ea typeface="Times New Roman"/>
                        </a:rPr>
                        <a:t>Предоставление </a:t>
                      </a:r>
                      <a:r>
                        <a:rPr lang="ru-RU" sz="2400" spc="-10" dirty="0">
                          <a:effectLst/>
                          <a:latin typeface="Arial"/>
                          <a:ea typeface="Times New Roman"/>
                        </a:rPr>
                        <a:t>информации таким образом, чтобы это было понятно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890"/>
                        </a:lnSpc>
                        <a:spcAft>
                          <a:spcPts val="0"/>
                        </a:spcAft>
                        <a:tabLst>
                          <a:tab pos="262255" algn="l"/>
                        </a:tabLst>
                      </a:pPr>
                      <a:endParaRPr lang="ru-RU" sz="24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marL="97790">
                        <a:lnSpc>
                          <a:spcPct val="60000"/>
                        </a:lnSpc>
                        <a:spcAft>
                          <a:spcPts val="0"/>
                        </a:spcAft>
                        <a:tabLst>
                          <a:tab pos="262255" algn="l"/>
                        </a:tabLst>
                      </a:pPr>
                      <a:endParaRPr lang="ru-RU" sz="24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marL="269240" indent="-171450">
                        <a:lnSpc>
                          <a:spcPct val="6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62255" algn="l"/>
                        </a:tabLst>
                      </a:pPr>
                      <a:r>
                        <a:rPr lang="ru-RU" sz="2400" dirty="0" smtClean="0">
                          <a:effectLst/>
                          <a:latin typeface="Arial"/>
                          <a:ea typeface="Times New Roman"/>
                        </a:rPr>
                        <a:t>просмотр </a:t>
                      </a:r>
                    </a:p>
                    <a:p>
                      <a:pPr marL="97790" indent="0">
                        <a:lnSpc>
                          <a:spcPct val="6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262255" algn="l"/>
                        </a:tabLst>
                      </a:pPr>
                      <a:endParaRPr lang="ru-RU" sz="24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marL="97790" indent="0">
                        <a:lnSpc>
                          <a:spcPct val="6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262255" algn="l"/>
                        </a:tabLst>
                      </a:pPr>
                      <a:r>
                        <a:rPr lang="en-US" sz="2400" dirty="0" err="1" smtClean="0">
                          <a:effectLst/>
                          <a:latin typeface="Arial"/>
                          <a:ea typeface="Times New Roman"/>
                        </a:rPr>
                        <a:t>и</a:t>
                      </a:r>
                      <a:r>
                        <a:rPr lang="ru-RU" sz="2400" dirty="0" err="1" smtClean="0">
                          <a:effectLst/>
                          <a:latin typeface="Arial"/>
                          <a:ea typeface="Times New Roman"/>
                        </a:rPr>
                        <a:t>нформации</a:t>
                      </a:r>
                      <a:endParaRPr lang="ru-RU" sz="24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marL="97790" indent="0">
                        <a:lnSpc>
                          <a:spcPct val="6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262255" algn="l"/>
                        </a:tabLst>
                      </a:pPr>
                      <a:endParaRPr lang="ru-RU" sz="24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marL="97790" indent="0">
                        <a:lnSpc>
                          <a:spcPct val="7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262255" algn="l"/>
                        </a:tabLst>
                      </a:pP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7790">
                        <a:lnSpc>
                          <a:spcPct val="70000"/>
                        </a:lnSpc>
                        <a:spcAft>
                          <a:spcPts val="0"/>
                        </a:spcAft>
                        <a:tabLst>
                          <a:tab pos="262255" algn="l"/>
                        </a:tabLst>
                      </a:pPr>
                      <a:r>
                        <a:rPr lang="ru-RU" sz="2400" dirty="0">
                          <a:effectLst/>
                          <a:latin typeface="Arial"/>
                          <a:ea typeface="Times New Roman"/>
                        </a:rPr>
                        <a:t>•	предложить пациенту задавать </a:t>
                      </a:r>
                      <a:r>
                        <a:rPr lang="ru-RU" sz="2400" dirty="0" smtClean="0">
                          <a:effectLst/>
                          <a:latin typeface="Arial"/>
                          <a:ea typeface="Times New Roman"/>
                        </a:rPr>
                        <a:t>вопросы</a:t>
                      </a:r>
                    </a:p>
                    <a:p>
                      <a:pPr marL="97790">
                        <a:lnSpc>
                          <a:spcPct val="70000"/>
                        </a:lnSpc>
                        <a:spcAft>
                          <a:spcPts val="0"/>
                        </a:spcAft>
                        <a:tabLst>
                          <a:tab pos="262255" algn="l"/>
                        </a:tabLst>
                      </a:pPr>
                      <a:endParaRPr lang="ru-RU" sz="24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marL="97790">
                        <a:lnSpc>
                          <a:spcPct val="70000"/>
                        </a:lnSpc>
                        <a:spcAft>
                          <a:spcPts val="0"/>
                        </a:spcAft>
                        <a:tabLst>
                          <a:tab pos="262255" algn="l"/>
                        </a:tabLst>
                      </a:pP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7790">
                        <a:lnSpc>
                          <a:spcPct val="70000"/>
                        </a:lnSpc>
                        <a:spcAft>
                          <a:spcPts val="0"/>
                        </a:spcAft>
                        <a:tabLst>
                          <a:tab pos="262255" algn="l"/>
                        </a:tabLs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•	</a:t>
                      </a:r>
                      <a:r>
                        <a:rPr lang="ru-RU" sz="2400" dirty="0">
                          <a:effectLst/>
                          <a:latin typeface="Arial"/>
                          <a:ea typeface="Times New Roman"/>
                        </a:rPr>
                        <a:t>проверить понимание пациента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ts val="890"/>
                        </a:lnSpc>
                        <a:spcAft>
                          <a:spcPts val="0"/>
                        </a:spcAft>
                        <a:tabLst>
                          <a:tab pos="454025" algn="l"/>
                        </a:tabLst>
                      </a:pPr>
                      <a:endParaRPr lang="ru-RU" sz="24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marL="286385">
                        <a:lnSpc>
                          <a:spcPts val="890"/>
                        </a:lnSpc>
                        <a:spcAft>
                          <a:spcPts val="0"/>
                        </a:spcAft>
                        <a:tabLst>
                          <a:tab pos="454025" algn="l"/>
                        </a:tabLst>
                      </a:pPr>
                      <a:endParaRPr lang="ru-RU" sz="24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marL="286385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454025" algn="l"/>
                        </a:tabLst>
                      </a:pPr>
                      <a:r>
                        <a:rPr lang="ru-RU" sz="2400" dirty="0" smtClean="0">
                          <a:effectLst/>
                          <a:latin typeface="Arial"/>
                          <a:ea typeface="Times New Roman"/>
                        </a:rPr>
                        <a:t>•</a:t>
                      </a:r>
                      <a:r>
                        <a:rPr lang="ru-RU" sz="2400" dirty="0">
                          <a:effectLst/>
                          <a:latin typeface="Arial"/>
                          <a:ea typeface="Times New Roman"/>
                        </a:rPr>
                        <a:t>	избегать </a:t>
                      </a:r>
                      <a:r>
                        <a:rPr lang="ru-RU" sz="2400" dirty="0" smtClean="0">
                          <a:effectLst/>
                          <a:latin typeface="Arial"/>
                          <a:ea typeface="Times New Roman"/>
                        </a:rPr>
                        <a:t>жаргона</a:t>
                      </a:r>
                    </a:p>
                    <a:p>
                      <a:pPr marL="286385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454025" algn="l"/>
                        </a:tabLst>
                      </a:pP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6385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454025" algn="l"/>
                        </a:tabLst>
                      </a:pPr>
                      <a:r>
                        <a:rPr lang="ru-RU" sz="2400" dirty="0">
                          <a:effectLst/>
                          <a:latin typeface="Arial"/>
                          <a:ea typeface="Times New Roman"/>
                        </a:rPr>
                        <a:t>•	рассмотреть все </a:t>
                      </a:r>
                      <a:r>
                        <a:rPr lang="ru-RU" sz="2400" dirty="0" smtClean="0">
                          <a:effectLst/>
                          <a:latin typeface="Arial"/>
                          <a:ea typeface="Times New Roman"/>
                        </a:rPr>
                        <a:t>вопросы</a:t>
                      </a:r>
                    </a:p>
                    <a:p>
                      <a:pPr marL="286385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454025" algn="l"/>
                        </a:tabLst>
                      </a:pP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6385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454025" algn="l"/>
                        </a:tabLst>
                      </a:pPr>
                      <a:r>
                        <a:rPr lang="ru-RU" sz="2400" dirty="0">
                          <a:effectLst/>
                          <a:latin typeface="Arial"/>
                          <a:ea typeface="Times New Roman"/>
                        </a:rPr>
                        <a:t>•	нарисовать </a:t>
                      </a:r>
                      <a:r>
                        <a:rPr lang="ru-RU" sz="2400" dirty="0" smtClean="0">
                          <a:effectLst/>
                          <a:latin typeface="Arial"/>
                          <a:ea typeface="Times New Roman"/>
                        </a:rPr>
                        <a:t>диаграммы</a:t>
                      </a:r>
                    </a:p>
                    <a:p>
                      <a:pPr marL="286385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454025" algn="l"/>
                        </a:tabLst>
                      </a:pP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6385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454025" algn="l"/>
                        </a:tabLs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•	</a:t>
                      </a:r>
                      <a:r>
                        <a:rPr lang="ru-RU" sz="2400" dirty="0">
                          <a:effectLst/>
                          <a:latin typeface="Arial"/>
                          <a:ea typeface="Times New Roman"/>
                        </a:rPr>
                        <a:t>определить категории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647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Тренинг «Сообщение печальных новостей»</a:t>
            </a:r>
            <a:r>
              <a:rPr lang="en-US" dirty="0"/>
              <a:t> </a:t>
            </a:r>
            <a:r>
              <a:rPr lang="ru-RU" dirty="0" smtClean="0"/>
              <a:t>Фрагмент </a:t>
            </a:r>
            <a:r>
              <a:rPr lang="en-US" dirty="0" smtClean="0"/>
              <a:t>2.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734816"/>
              </p:ext>
            </p:extLst>
          </p:nvPr>
        </p:nvGraphicFramePr>
        <p:xfrm>
          <a:off x="457200" y="1600198"/>
          <a:ext cx="8229600" cy="4855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716325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Стратегии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Навыки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Текущие задачи</a:t>
                      </a:r>
                      <a:endParaRPr lang="en-US" sz="3200" dirty="0"/>
                    </a:p>
                  </a:txBody>
                  <a:tcPr/>
                </a:tc>
              </a:tr>
              <a:tr h="3138757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400" spc="-20" dirty="0">
                          <a:effectLst/>
                          <a:latin typeface="Arial"/>
                          <a:ea typeface="Times New Roman"/>
                        </a:rPr>
                        <a:t>Ответить сочувственно на эмоции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454025" algn="l"/>
                        </a:tabLst>
                      </a:pPr>
                      <a:r>
                        <a:rPr lang="ru-RU" sz="2400" dirty="0">
                          <a:effectLst/>
                          <a:latin typeface="Arial"/>
                          <a:ea typeface="Times New Roman"/>
                        </a:rPr>
                        <a:t>•	поощрять выражение чувств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6385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454025" algn="l"/>
                        </a:tabLst>
                      </a:pPr>
                      <a:r>
                        <a:rPr lang="ru-RU" sz="2400" dirty="0">
                          <a:effectLst/>
                          <a:latin typeface="Arial"/>
                          <a:ea typeface="Times New Roman"/>
                        </a:rPr>
                        <a:t>•	подтверждение 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6385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454025" algn="l"/>
                        </a:tabLst>
                      </a:pPr>
                      <a:r>
                        <a:rPr lang="ru-RU" sz="2400" dirty="0">
                          <a:effectLst/>
                          <a:latin typeface="Arial"/>
                          <a:ea typeface="Times New Roman"/>
                        </a:rPr>
                        <a:t>•	нормализовать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6385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454025" algn="l"/>
                        </a:tabLst>
                      </a:pPr>
                      <a:r>
                        <a:rPr lang="ru-RU" sz="2400" dirty="0">
                          <a:effectLst/>
                          <a:latin typeface="Arial"/>
                          <a:ea typeface="Times New Roman"/>
                        </a:rPr>
                        <a:t>•	оценить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6385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454025" algn="l"/>
                        </a:tabLs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•	</a:t>
                      </a:r>
                      <a:r>
                        <a:rPr lang="ru-RU" sz="2400" dirty="0">
                          <a:effectLst/>
                          <a:latin typeface="Arial"/>
                          <a:ea typeface="Times New Roman"/>
                        </a:rPr>
                        <a:t>задавать открытые вопросы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6385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454025" algn="l"/>
                        </a:tabLs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spc="-10" dirty="0">
                          <a:effectLst/>
                          <a:latin typeface="Arial"/>
                          <a:ea typeface="Times New Roman"/>
                        </a:rPr>
                        <a:t>Поддерживать зрительный контакт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  <a:latin typeface="Arial"/>
                          <a:ea typeface="Times New Roman"/>
                        </a:rPr>
                        <a:t>Дать время для обдумывания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  <a:latin typeface="Arial"/>
                          <a:ea typeface="Times New Roman"/>
                        </a:rPr>
                        <a:t>Предложить салфетки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spc="-30" dirty="0">
                          <a:effectLst/>
                          <a:latin typeface="Arial"/>
                          <a:ea typeface="Times New Roman"/>
                        </a:rPr>
                        <a:t>Дать надежду и уверенность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5244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9114"/>
          </a:xfrm>
        </p:spPr>
        <p:txBody>
          <a:bodyPr/>
          <a:lstStyle/>
          <a:p>
            <a:r>
              <a:rPr lang="en-US" dirty="0" smtClean="0"/>
              <a:t>З</a:t>
            </a:r>
            <a:r>
              <a:rPr lang="ru-RU" dirty="0" err="1" smtClean="0"/>
              <a:t>аключение</a:t>
            </a:r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881"/>
            <a:ext cx="8229600" cy="546875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5100" b="1" i="1" dirty="0"/>
              <a:t>Ц</a:t>
            </a:r>
            <a:r>
              <a:rPr lang="ru-RU" sz="5100" b="1" i="1" dirty="0" smtClean="0"/>
              <a:t>ели</a:t>
            </a:r>
            <a:r>
              <a:rPr lang="ru-RU" sz="5100" b="1" i="1" dirty="0"/>
              <a:t>, которыми мы руководствовались при </a:t>
            </a:r>
            <a:r>
              <a:rPr lang="ru-RU" sz="5100" b="1" i="1" dirty="0" smtClean="0"/>
              <a:t>внедрении </a:t>
            </a:r>
            <a:r>
              <a:rPr lang="en-US" sz="5100" b="1" i="1" dirty="0" err="1" smtClean="0"/>
              <a:t>ComSkil</a:t>
            </a:r>
            <a:r>
              <a:rPr lang="en-US" sz="5100" b="1" i="1" dirty="0" smtClean="0"/>
              <a:t> </a:t>
            </a:r>
            <a:r>
              <a:rPr lang="ru-RU" sz="5100" b="1" i="1" dirty="0" smtClean="0"/>
              <a:t>модели:</a:t>
            </a:r>
          </a:p>
          <a:p>
            <a:pPr marL="0" indent="0">
              <a:buNone/>
            </a:pPr>
            <a:r>
              <a:rPr lang="ru-RU" dirty="0" smtClean="0"/>
              <a:t>1. Сделать </a:t>
            </a:r>
            <a:r>
              <a:rPr lang="ru-RU" dirty="0"/>
              <a:t>коммуникативные навыки организованными и однозначными, чтобы </a:t>
            </a:r>
            <a:r>
              <a:rPr lang="ru-RU" dirty="0" smtClean="0"/>
              <a:t>использовать </a:t>
            </a:r>
            <a:r>
              <a:rPr lang="ru-RU" dirty="0"/>
              <a:t>явные представления </a:t>
            </a:r>
            <a:r>
              <a:rPr lang="ru-RU" dirty="0" smtClean="0"/>
              <a:t>понятий К</a:t>
            </a:r>
            <a:r>
              <a:rPr lang="en-US" dirty="0" err="1"/>
              <a:t>Н</a:t>
            </a:r>
            <a:r>
              <a:rPr lang="ru-RU" dirty="0" smtClean="0"/>
              <a:t>, </a:t>
            </a:r>
            <a:r>
              <a:rPr lang="ru-RU" dirty="0"/>
              <a:t>и для обеспечения точной оценки целей учебного процесса и оценки результатов.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С помощью </a:t>
            </a:r>
            <a:r>
              <a:rPr lang="ru-RU" dirty="0"/>
              <a:t>строгих методов </a:t>
            </a:r>
            <a:r>
              <a:rPr lang="ru-RU" dirty="0" smtClean="0"/>
              <a:t>стандартов (эталонов), </a:t>
            </a:r>
            <a:r>
              <a:rPr lang="ru-RU" dirty="0"/>
              <a:t>наши методы оценки полностью соответствуют нашему обучающему содержанию с нашими результатами</a:t>
            </a:r>
            <a:r>
              <a:rPr lang="ru-RU" dirty="0" smtClean="0"/>
              <a:t>. Мы </a:t>
            </a:r>
            <a:r>
              <a:rPr lang="ru-RU" dirty="0"/>
              <a:t>достигаем </a:t>
            </a:r>
            <a:r>
              <a:rPr lang="ru-RU" dirty="0" smtClean="0"/>
              <a:t>ориентированного </a:t>
            </a:r>
            <a:r>
              <a:rPr lang="ru-RU" dirty="0"/>
              <a:t>на обучаемого теоретического подхода с помощью индивидуальной и сравнительной обратной связи.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4. Еще </a:t>
            </a:r>
            <a:r>
              <a:rPr lang="ru-RU" dirty="0"/>
              <a:t>одной сильной стороной этой модели является ее способность быть </a:t>
            </a:r>
            <a:r>
              <a:rPr lang="ru-RU" dirty="0" smtClean="0"/>
              <a:t>адаптированной </a:t>
            </a:r>
            <a:r>
              <a:rPr lang="ru-RU" dirty="0"/>
              <a:t>к различным учебным потребностям. </a:t>
            </a: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5. Из</a:t>
            </a:r>
            <a:r>
              <a:rPr lang="ru-RU" dirty="0"/>
              <a:t>-за своего акцента на основных коммуникативных навыках, которые лежат в основе хороших процессов коммуникации, эта модель может быть легко адаптирован к ведению ТКН </a:t>
            </a:r>
            <a:r>
              <a:rPr lang="ru-RU" dirty="0" smtClean="0"/>
              <a:t>к </a:t>
            </a:r>
            <a:r>
              <a:rPr lang="ru-RU" dirty="0"/>
              <a:t>общей медицине, </a:t>
            </a:r>
            <a:r>
              <a:rPr lang="ru-RU" dirty="0" smtClean="0"/>
              <a:t>медицинским специальностям, </a:t>
            </a:r>
            <a:r>
              <a:rPr lang="ru-RU" dirty="0"/>
              <a:t>сестринскому делу, генетическому консультированию и </a:t>
            </a:r>
            <a:r>
              <a:rPr lang="ru-RU" dirty="0" smtClean="0"/>
              <a:t>другим направлениям медицины.</a:t>
            </a:r>
          </a:p>
          <a:p>
            <a:pPr marL="0" indent="0" algn="ctr">
              <a:buNone/>
            </a:pPr>
            <a:r>
              <a:rPr lang="ru-RU" sz="3800" b="1" i="1" dirty="0" smtClean="0"/>
              <a:t>Не исключает использование Оценочных листов!</a:t>
            </a:r>
            <a:r>
              <a:rPr lang="ru-RU" sz="3800" b="1" i="1" dirty="0"/>
              <a:t/>
            </a:r>
            <a:br>
              <a:rPr lang="ru-RU" sz="3800" b="1" i="1" dirty="0"/>
            </a:br>
            <a:endParaRPr lang="en-US" sz="3800" b="1" i="1" dirty="0"/>
          </a:p>
        </p:txBody>
      </p:sp>
    </p:spTree>
    <p:extLst>
      <p:ext uri="{BB962C8B-B14F-4D97-AF65-F5344CB8AC3E}">
        <p14:creationId xmlns:p14="http://schemas.microsoft.com/office/powerpoint/2010/main" val="2368965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4000" dirty="0" smtClean="0"/>
              <a:t>СПАСИБО ЗА ВНИМАНИЕ!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21491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После 2002-го по настоящий год, опубликовано 18 исследований по ТКН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6374"/>
            <a:ext cx="8229600" cy="37254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 smtClean="0"/>
              <a:t>Не </a:t>
            </a:r>
            <a:r>
              <a:rPr lang="ru-RU" sz="4000" b="1" i="1" dirty="0" smtClean="0"/>
              <a:t>всегда ясно, каким навыкам нужно обучать и  соответствуют ли эти навыки с теми, что оценивается.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209240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в настоящий период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05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Термин </a:t>
            </a:r>
            <a:r>
              <a:rPr lang="ru-RU" dirty="0" err="1"/>
              <a:t>комнавыки</a:t>
            </a:r>
            <a:r>
              <a:rPr lang="ru-RU" dirty="0"/>
              <a:t> используется противоречиво и часто неоднозначен в  рамках исследований. </a:t>
            </a:r>
            <a:endParaRPr lang="en-US" dirty="0" smtClean="0"/>
          </a:p>
          <a:p>
            <a:r>
              <a:rPr lang="ru-RU" dirty="0" smtClean="0"/>
              <a:t>Различные </a:t>
            </a:r>
            <a:r>
              <a:rPr lang="ru-RU" dirty="0"/>
              <a:t>исследователи по ТКН </a:t>
            </a:r>
            <a:r>
              <a:rPr lang="ru-RU" dirty="0" smtClean="0"/>
              <a:t>используют </a:t>
            </a:r>
            <a:r>
              <a:rPr lang="ru-RU" dirty="0"/>
              <a:t>разную терминологию, чтобы объяснить навыки коммуникации. </a:t>
            </a:r>
            <a:endParaRPr lang="en-US" dirty="0" smtClean="0"/>
          </a:p>
          <a:p>
            <a:r>
              <a:rPr lang="ru-RU" dirty="0" smtClean="0"/>
              <a:t>К </a:t>
            </a:r>
            <a:r>
              <a:rPr lang="ru-RU" dirty="0"/>
              <a:t>ним относятся такие термины, как: </a:t>
            </a:r>
            <a:r>
              <a:rPr lang="ru-RU" i="1" dirty="0"/>
              <a:t>задача,  элемент, подход и техника, стратегия,  шаг и компонент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Предлагаемые «навыки» неясные </a:t>
            </a:r>
            <a:r>
              <a:rPr lang="ru-RU" dirty="0"/>
              <a:t>и должны быть извлечены из эталонов.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15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Модель ТКН </a:t>
            </a:r>
            <a:r>
              <a:rPr lang="en-US" dirty="0" smtClean="0"/>
              <a:t>- </a:t>
            </a:r>
            <a:r>
              <a:rPr lang="en-US" dirty="0" err="1" smtClean="0"/>
              <a:t>ComSkil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Д-р </a:t>
            </a:r>
            <a:r>
              <a:rPr lang="ru-RU" dirty="0" smtClean="0"/>
              <a:t>Браун и  </a:t>
            </a:r>
          </a:p>
          <a:p>
            <a:r>
              <a:rPr lang="ru-RU" dirty="0" smtClean="0"/>
              <a:t>Д-р </a:t>
            </a:r>
            <a:r>
              <a:rPr lang="ru-RU" dirty="0" err="1" smtClean="0"/>
              <a:t>Байлунд</a:t>
            </a:r>
            <a:r>
              <a:rPr lang="ru-RU" dirty="0" smtClean="0"/>
              <a:t> </a:t>
            </a:r>
          </a:p>
          <a:p>
            <a:r>
              <a:rPr lang="ru-RU" dirty="0"/>
              <a:t>К</a:t>
            </a:r>
            <a:r>
              <a:rPr lang="ru-RU" dirty="0" smtClean="0"/>
              <a:t>афедра </a:t>
            </a:r>
            <a:r>
              <a:rPr lang="ru-RU" dirty="0"/>
              <a:t>психиатрии и поведенческих наук, </a:t>
            </a:r>
            <a:r>
              <a:rPr lang="ru-RU" dirty="0" smtClean="0"/>
              <a:t>Онкологический Центр, </a:t>
            </a:r>
            <a:r>
              <a:rPr lang="ru-RU" dirty="0"/>
              <a:t>Нью-</a:t>
            </a:r>
            <a:r>
              <a:rPr lang="ru-RU" dirty="0" smtClean="0"/>
              <a:t>Йорк.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marL="0" indent="0" algn="r">
              <a:buNone/>
            </a:pPr>
            <a:endParaRPr lang="ru-RU" sz="2000" dirty="0" smtClean="0"/>
          </a:p>
          <a:p>
            <a:pPr marL="0" indent="0" algn="r">
              <a:buNone/>
            </a:pPr>
            <a:endParaRPr lang="ru-RU" sz="2000" dirty="0"/>
          </a:p>
          <a:p>
            <a:pPr marL="0" indent="0" algn="r">
              <a:buNone/>
            </a:pPr>
            <a:endParaRPr lang="ru-RU" sz="2000" dirty="0" smtClean="0"/>
          </a:p>
          <a:p>
            <a:pPr marL="0" indent="0" algn="r">
              <a:buNone/>
            </a:pPr>
            <a:r>
              <a:rPr lang="ru-RU" sz="2000" dirty="0" smtClean="0"/>
              <a:t>Академическая медицина, 2008</a:t>
            </a:r>
            <a:endParaRPr lang="ru-RU" sz="2000" dirty="0"/>
          </a:p>
          <a:p>
            <a:endParaRPr lang="ru-RU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1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Новая модель ТКН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34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Модель </a:t>
            </a:r>
            <a:r>
              <a:rPr lang="ru-RU" dirty="0"/>
              <a:t>обращается к недостаткам, которые </a:t>
            </a:r>
            <a:r>
              <a:rPr lang="ru-RU" dirty="0" smtClean="0"/>
              <a:t>определили  </a:t>
            </a:r>
            <a:r>
              <a:rPr lang="ru-RU" dirty="0"/>
              <a:t>в предыдущей </a:t>
            </a:r>
            <a:r>
              <a:rPr lang="ru-RU" dirty="0" smtClean="0"/>
              <a:t>литературе.  </a:t>
            </a:r>
          </a:p>
          <a:p>
            <a:r>
              <a:rPr lang="ru-RU" dirty="0" smtClean="0"/>
              <a:t>Ясно определено </a:t>
            </a:r>
            <a:r>
              <a:rPr lang="ru-RU" dirty="0"/>
              <a:t>само понятие  </a:t>
            </a:r>
            <a:r>
              <a:rPr lang="ru-RU" dirty="0" smtClean="0"/>
              <a:t>КН </a:t>
            </a:r>
            <a:r>
              <a:rPr lang="ru-RU" dirty="0"/>
              <a:t>и дает точные определения навыков коммуникации,  которые являются общими во всех контекстах.  </a:t>
            </a:r>
            <a:endParaRPr lang="ru-RU" dirty="0" smtClean="0"/>
          </a:p>
          <a:p>
            <a:r>
              <a:rPr lang="ru-RU" dirty="0" smtClean="0"/>
              <a:t>Модель </a:t>
            </a:r>
            <a:r>
              <a:rPr lang="ru-RU" dirty="0"/>
              <a:t>обеспечивает основу для учебных программ , где обучение и оценка навыков скорректирована. </a:t>
            </a:r>
            <a:endParaRPr lang="ru-RU" dirty="0" smtClean="0"/>
          </a:p>
          <a:p>
            <a:r>
              <a:rPr lang="ru-RU" dirty="0" smtClean="0"/>
              <a:t>Перед </a:t>
            </a:r>
            <a:r>
              <a:rPr lang="ru-RU" dirty="0"/>
              <a:t>внедрением </a:t>
            </a:r>
            <a:r>
              <a:rPr lang="ru-RU" dirty="0" smtClean="0"/>
              <a:t>Модель </a:t>
            </a:r>
            <a:r>
              <a:rPr lang="ru-RU" dirty="0"/>
              <a:t>была согласована тремя видными международными лидерами в  области ТКН.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3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Теория </a:t>
            </a:r>
            <a:r>
              <a:rPr lang="ru-RU" dirty="0"/>
              <a:t>ЦПД</a:t>
            </a:r>
            <a:r>
              <a:rPr lang="ru-RU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Когда </a:t>
            </a:r>
            <a:r>
              <a:rPr lang="ru-RU" dirty="0"/>
              <a:t>люди общаются они зависят от целей и планов в процессе своего общения. </a:t>
            </a:r>
            <a:endParaRPr lang="en-US" dirty="0" smtClean="0"/>
          </a:p>
          <a:p>
            <a:r>
              <a:rPr lang="ru-RU" dirty="0" smtClean="0"/>
              <a:t>Цель </a:t>
            </a:r>
            <a:r>
              <a:rPr lang="en-US" dirty="0" smtClean="0"/>
              <a:t>–</a:t>
            </a:r>
            <a:r>
              <a:rPr lang="ru-RU" dirty="0" smtClean="0"/>
              <a:t> «будущее </a:t>
            </a:r>
            <a:r>
              <a:rPr lang="ru-RU" dirty="0"/>
              <a:t>состояние дел, чего люди желают достичь или </a:t>
            </a:r>
            <a:r>
              <a:rPr lang="ru-RU" dirty="0" smtClean="0"/>
              <a:t>сохранить». </a:t>
            </a:r>
            <a:endParaRPr lang="en-US" dirty="0" smtClean="0"/>
          </a:p>
          <a:p>
            <a:r>
              <a:rPr lang="ru-RU" dirty="0" smtClean="0"/>
              <a:t>Планы </a:t>
            </a:r>
            <a:r>
              <a:rPr lang="ru-RU" dirty="0"/>
              <a:t>более конкретны, </a:t>
            </a:r>
            <a:r>
              <a:rPr lang="ru-RU" dirty="0" smtClean="0"/>
              <a:t>это мысленные </a:t>
            </a:r>
            <a:r>
              <a:rPr lang="ru-RU" dirty="0"/>
              <a:t>представления действий, необходимых для достижения целей. </a:t>
            </a:r>
            <a:endParaRPr lang="en-US" dirty="0" smtClean="0"/>
          </a:p>
          <a:p>
            <a:r>
              <a:rPr lang="ru-RU" dirty="0" smtClean="0"/>
              <a:t>Планы </a:t>
            </a:r>
            <a:r>
              <a:rPr lang="ru-RU" dirty="0"/>
              <a:t>различаются по сложности и значению. </a:t>
            </a:r>
            <a:endParaRPr lang="en-US" dirty="0" smtClean="0"/>
          </a:p>
          <a:p>
            <a:r>
              <a:rPr lang="ru-RU" dirty="0" smtClean="0"/>
              <a:t>Действия </a:t>
            </a:r>
            <a:r>
              <a:rPr lang="ru-RU" dirty="0"/>
              <a:t>еще более </a:t>
            </a:r>
            <a:r>
              <a:rPr lang="ru-RU" dirty="0" smtClean="0"/>
              <a:t>конкретны, это предписание </a:t>
            </a:r>
            <a:r>
              <a:rPr lang="ru-RU" dirty="0"/>
              <a:t>поведения, которое запланировано. </a:t>
            </a:r>
            <a:r>
              <a:rPr lang="ru-RU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55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508"/>
            <a:ext cx="8229600" cy="960244"/>
          </a:xfrm>
        </p:spPr>
        <p:txBody>
          <a:bodyPr/>
          <a:lstStyle/>
          <a:p>
            <a:r>
              <a:rPr lang="en-US" dirty="0"/>
              <a:t>C</a:t>
            </a:r>
            <a:r>
              <a:rPr lang="ru-RU" dirty="0" err="1" smtClean="0"/>
              <a:t>оциолингвистическая</a:t>
            </a:r>
            <a:r>
              <a:rPr lang="ru-RU" dirty="0" smtClean="0"/>
              <a:t> теория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7240"/>
            <a:ext cx="8229600" cy="543347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Ориентирована на стиль </a:t>
            </a:r>
            <a:r>
              <a:rPr lang="ru-RU" dirty="0"/>
              <a:t>общения. </a:t>
            </a:r>
            <a:endParaRPr lang="en-US" dirty="0" smtClean="0"/>
          </a:p>
          <a:p>
            <a:r>
              <a:rPr lang="ru-RU" dirty="0" smtClean="0"/>
              <a:t>Две </a:t>
            </a:r>
            <a:r>
              <a:rPr lang="ru-RU" dirty="0"/>
              <a:t>основных ориентации коммуникации: </a:t>
            </a:r>
            <a:r>
              <a:rPr lang="ru-RU" sz="3400" b="1" i="1" dirty="0"/>
              <a:t>сосредоточенный положением подход и личностно-</a:t>
            </a:r>
            <a:r>
              <a:rPr lang="ru-RU" sz="3400" b="1" i="1" dirty="0" err="1"/>
              <a:t>оринтированный</a:t>
            </a:r>
            <a:r>
              <a:rPr lang="ru-RU" sz="3400" b="1" i="1" dirty="0"/>
              <a:t> подход. </a:t>
            </a:r>
            <a:endParaRPr lang="ru-RU" sz="3400" b="1" i="1" dirty="0" smtClean="0"/>
          </a:p>
          <a:p>
            <a:endParaRPr lang="ru-RU" dirty="0" smtClean="0"/>
          </a:p>
          <a:p>
            <a:r>
              <a:rPr lang="ru-RU" dirty="0" smtClean="0"/>
              <a:t>Они </a:t>
            </a:r>
            <a:r>
              <a:rPr lang="ru-RU" dirty="0"/>
              <a:t>различаются по степени, в которой человек может приспособиться ко множеству контекстов коммуникации. 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Ориентированный </a:t>
            </a:r>
            <a:r>
              <a:rPr lang="ru-RU" dirty="0"/>
              <a:t>положением коммуникатор полагается на ограниченный кодекс коммуникации,  в соответствии с правилами и нормами ситуации общения.  </a:t>
            </a:r>
            <a:endParaRPr lang="ru-RU" dirty="0" smtClean="0"/>
          </a:p>
          <a:p>
            <a:endParaRPr lang="ru-RU" sz="3400" b="1" i="1" dirty="0" smtClean="0"/>
          </a:p>
          <a:p>
            <a:r>
              <a:rPr lang="ru-RU" sz="3400" b="1" i="1" dirty="0" smtClean="0"/>
              <a:t>Личностно</a:t>
            </a:r>
            <a:r>
              <a:rPr lang="ru-RU" sz="3400" b="1" i="1" dirty="0"/>
              <a:t>-ориентированный</a:t>
            </a:r>
            <a:r>
              <a:rPr lang="ru-RU" dirty="0"/>
              <a:t>  коммуникатор приспосабливает его или её коммуникацию в ответ на перспективы, чувства, и намерения других . </a:t>
            </a:r>
            <a:endParaRPr lang="ru-RU" dirty="0" smtClean="0"/>
          </a:p>
          <a:p>
            <a:pPr marL="0" indent="0" algn="ctr">
              <a:buNone/>
            </a:pPr>
            <a:r>
              <a:rPr lang="ru-RU" sz="5100" b="1" i="1" dirty="0" smtClean="0"/>
              <a:t>Стиль - "</a:t>
            </a:r>
            <a:r>
              <a:rPr lang="ru-RU" sz="5100" b="1" i="1" dirty="0"/>
              <a:t>внимательный врач ". </a:t>
            </a:r>
            <a:endParaRPr lang="en-US" sz="5100" b="1" i="1" dirty="0"/>
          </a:p>
        </p:txBody>
      </p:sp>
    </p:spTree>
    <p:extLst>
      <p:ext uri="{BB962C8B-B14F-4D97-AF65-F5344CB8AC3E}">
        <p14:creationId xmlns:p14="http://schemas.microsoft.com/office/powerpoint/2010/main" val="89033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597" y="299900"/>
            <a:ext cx="8229600" cy="22607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000" dirty="0" err="1" smtClean="0"/>
              <a:t>Comskil</a:t>
            </a:r>
            <a:r>
              <a:rPr lang="ru-RU" sz="4000" dirty="0" smtClean="0"/>
              <a:t> модель - помогает в приобретении знаний,  практики, навыков и необходимо для понимания личностно-ориентированного подхода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7302"/>
            <a:ext cx="8229600" cy="391633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4500" b="1" i="1" dirty="0" smtClean="0"/>
              <a:t>" </a:t>
            </a:r>
            <a:r>
              <a:rPr lang="ru-RU" sz="4500" b="1" i="1" dirty="0"/>
              <a:t>обучение коммуникации должно увеличить, а не уменьшить гибкость, обеспечивая расширенный репертуар навыков, которые врачи могут умело и целенаправленно использовать, так, как они того требуют </a:t>
            </a:r>
            <a:r>
              <a:rPr lang="ru-RU" sz="4500" b="1" i="1" dirty="0" smtClean="0"/>
              <a:t>”</a:t>
            </a:r>
            <a:r>
              <a:rPr lang="en-US" sz="4500" b="1" i="1" dirty="0" smtClean="0"/>
              <a:t> </a:t>
            </a:r>
            <a:r>
              <a:rPr lang="en-US" sz="3300" b="1" i="1" dirty="0" smtClean="0"/>
              <a:t>(</a:t>
            </a:r>
            <a:r>
              <a:rPr lang="en-US" sz="3300" b="1" i="1" dirty="0"/>
              <a:t>Curz,2001)</a:t>
            </a:r>
            <a:r>
              <a:rPr lang="ru-RU" sz="4500" b="1" i="1" dirty="0" smtClean="0"/>
              <a:t>.</a:t>
            </a:r>
            <a:r>
              <a:rPr lang="en-US" sz="4500" b="1" i="1" dirty="0" smtClean="0"/>
              <a:t> </a:t>
            </a:r>
            <a:endParaRPr lang="ru-RU" sz="4500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818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799</Words>
  <Application>Microsoft Office PowerPoint</Application>
  <PresentationFormat>Экран (4:3)</PresentationFormat>
  <Paragraphs>164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Office Theme</vt:lpstr>
      <vt:lpstr>Современные методы развития коммуникативной компетенции в КазНМУ</vt:lpstr>
      <vt:lpstr>В 2002 году Cegala и Broz- опубликовали обзор 26 исследований по ТКН с 1990 года  </vt:lpstr>
      <vt:lpstr>После 2002-го по настоящий год, опубликовано 18 исследований по ТКН</vt:lpstr>
      <vt:lpstr>Проблемы в настоящий период</vt:lpstr>
      <vt:lpstr>Модель ТКН - ComSkil</vt:lpstr>
      <vt:lpstr>Новая модель ТКН</vt:lpstr>
      <vt:lpstr>Теория ЦПД </vt:lpstr>
      <vt:lpstr>Cоциолингвистическая теория </vt:lpstr>
      <vt:lpstr> Comskil модель - помогает в приобретении знаний,  практики, навыков и необходимо для понимания личностно-ориентированного подхода</vt:lpstr>
      <vt:lpstr>ComSkil/Комнав</vt:lpstr>
      <vt:lpstr>  Цель   </vt:lpstr>
      <vt:lpstr>Стратегии коммуникации </vt:lpstr>
      <vt:lpstr>Коммуникационные навыки </vt:lpstr>
      <vt:lpstr>Задачи процесса </vt:lpstr>
      <vt:lpstr>Познавательная оценка </vt:lpstr>
      <vt:lpstr>Терпеливые реплики </vt:lpstr>
      <vt:lpstr>Барьеры для пациентов </vt:lpstr>
      <vt:lpstr>Терпеливые реплики и  Барьеры для пациентов </vt:lpstr>
      <vt:lpstr>Интеграция концепции основных связей </vt:lpstr>
      <vt:lpstr> Обучение ключевых компонентов связи в ЦКН УПП 4 и 5 курс </vt:lpstr>
      <vt:lpstr>Процесс оценки</vt:lpstr>
      <vt:lpstr>Тренинг «Сообщение печальных новостей»</vt:lpstr>
      <vt:lpstr>Тренинг «Сообщение печальных новостей» Фрагмент 1. </vt:lpstr>
      <vt:lpstr>Тренинг «Сообщение печальных новостей» Фрагмент 2.</vt:lpstr>
      <vt:lpstr>Заключение </vt:lpstr>
      <vt:lpstr>Презентация PowerPoint</vt:lpstr>
    </vt:vector>
  </TitlesOfParts>
  <Company>Individual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КН</dc:title>
  <dc:creator>MA</dc:creator>
  <cp:lastModifiedBy>КазНМУ</cp:lastModifiedBy>
  <cp:revision>54</cp:revision>
  <cp:lastPrinted>2013-08-27T02:36:19Z</cp:lastPrinted>
  <dcterms:created xsi:type="dcterms:W3CDTF">2013-08-25T05:04:18Z</dcterms:created>
  <dcterms:modified xsi:type="dcterms:W3CDTF">2013-08-27T02:37:30Z</dcterms:modified>
</cp:coreProperties>
</file>