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326" r:id="rId3"/>
    <p:sldId id="327" r:id="rId4"/>
    <p:sldId id="276" r:id="rId5"/>
    <p:sldId id="310" r:id="rId6"/>
    <p:sldId id="273" r:id="rId7"/>
    <p:sldId id="345" r:id="rId8"/>
    <p:sldId id="275" r:id="rId9"/>
    <p:sldId id="346" r:id="rId10"/>
    <p:sldId id="313" r:id="rId11"/>
    <p:sldId id="347" r:id="rId12"/>
    <p:sldId id="348" r:id="rId13"/>
    <p:sldId id="322" r:id="rId14"/>
    <p:sldId id="293" r:id="rId15"/>
    <p:sldId id="295" r:id="rId16"/>
    <p:sldId id="308" r:id="rId17"/>
    <p:sldId id="309" r:id="rId18"/>
    <p:sldId id="296" r:id="rId19"/>
    <p:sldId id="298" r:id="rId20"/>
    <p:sldId id="350" r:id="rId21"/>
    <p:sldId id="352" r:id="rId22"/>
    <p:sldId id="328" r:id="rId23"/>
    <p:sldId id="349" r:id="rId24"/>
    <p:sldId id="337" r:id="rId25"/>
    <p:sldId id="335" r:id="rId26"/>
    <p:sldId id="336" r:id="rId27"/>
    <p:sldId id="351" r:id="rId28"/>
    <p:sldId id="353" r:id="rId29"/>
    <p:sldId id="354" r:id="rId30"/>
    <p:sldId id="262" r:id="rId31"/>
  </p:sldIdLst>
  <p:sldSz cx="9144000" cy="6858000" type="screen4x3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FFFF"/>
    <a:srgbClr val="0033CC"/>
    <a:srgbClr val="0099CC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534" autoAdjust="0"/>
  </p:normalViewPr>
  <p:slideViewPr>
    <p:cSldViewPr>
      <p:cViewPr>
        <p:scale>
          <a:sx n="55" d="100"/>
          <a:sy n="55" d="100"/>
        </p:scale>
        <p:origin x="-1584" y="-1062"/>
      </p:cViewPr>
      <p:guideLst>
        <p:guide orient="horz" pos="216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ROWN\&#1056;&#1072;&#1073;&#1086;&#1095;&#1080;&#1081;%20&#1089;&#1090;&#1086;&#1083;\&#1040;&#1085;&#1072;&#1083;&#1080;&#1079;%20&#1087;&#1086;%20&#1076;&#1077;&#1087;&#1072;&#1088;&#1090;&#1072;&#1084;&#1077;&#1085;&#1090;&#1072;&#1084;\&#1074;&#1089;&#1077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Documents%20and%20Settings\CROWN\&#1056;&#1072;&#1073;&#1086;&#1095;&#1080;&#1081;%20&#1089;&#1090;&#1086;&#1083;\&#1040;&#1085;&#1072;&#1083;&#1080;&#1079;%20&#1087;&#1086;%20&#1076;&#1077;&#1087;&#1072;&#1088;&#1090;&#1072;&#1084;&#1077;&#1085;&#1090;&#1072;&#1084;\&#1074;&#1089;&#1077;.xlsx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CROWN\&#1056;&#1072;&#1073;&#1086;&#1095;&#1080;&#1081;%20&#1089;&#1090;&#1086;&#1083;\&#1040;&#1085;&#1072;&#1083;&#1080;&#1079;%20&#1087;&#1086;%20&#1076;&#1077;&#1087;&#1072;&#1088;&#1090;&#1072;&#1084;&#1077;&#1085;&#1090;&#1072;&#1084;\&#1074;&#1089;&#1077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ROWN\&#1056;&#1072;&#1073;&#1086;&#1095;&#1080;&#1081;%20&#1089;&#1090;&#1086;&#1083;\&#1040;&#1085;&#1072;&#1083;&#1080;&#1079;%20&#1087;&#1086;%20&#1076;&#1077;&#1087;&#1072;&#1088;&#1090;&#1072;&#1084;&#1077;&#1085;&#1090;&#1072;&#1084;\&#1074;&#1089;&#1077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ROWN\&#1056;&#1072;&#1073;&#1086;&#1095;&#1080;&#1081;%20&#1089;&#1090;&#1086;&#1083;\&#1040;&#1085;&#1072;&#1083;&#1080;&#1079;%20&#1087;&#1086;%20&#1076;&#1077;&#1087;&#1072;&#1088;&#1090;&#1072;&#1084;&#1077;&#1085;&#1090;&#1072;&#1084;\&#1074;&#1089;&#1077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ROWN\&#1056;&#1072;&#1073;&#1086;&#1095;&#1080;&#1081;%20&#1089;&#1090;&#1086;&#1083;\&#1040;&#1085;&#1072;&#1083;&#1080;&#1079;%20&#1087;&#1086;%20&#1076;&#1077;&#1087;&#1072;&#1088;&#1090;&#1072;&#1084;&#1077;&#1085;&#1090;&#1072;&#1084;\&#1074;&#1089;&#1077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ROWN\&#1056;&#1072;&#1073;&#1086;&#1095;&#1080;&#1081;%20&#1089;&#1090;&#1086;&#1083;\&#1040;&#1085;&#1072;&#1083;&#1080;&#1079;%20&#1087;&#1086;%20&#1076;&#1077;&#1087;&#1072;&#1088;&#1090;&#1072;&#1084;&#1077;&#1085;&#1090;&#1072;&#1084;\&#1074;&#1089;&#1077;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ROWN\&#1056;&#1072;&#1073;&#1086;&#1095;&#1080;&#1081;%20&#1089;&#1090;&#1086;&#1083;\&#1040;&#1085;&#1072;&#1083;&#1080;&#1079;%20&#1087;&#1086;%20&#1076;&#1077;&#1087;&#1072;&#1088;&#1090;&#1072;&#1084;&#1077;&#1085;&#1090;&#1072;&#1084;\&#1074;&#1089;&#1077;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CROWN\&#1056;&#1072;&#1073;&#1086;&#1095;&#1080;&#1081;%20&#1089;&#1090;&#1086;&#1083;\&#1040;&#1085;&#1072;&#1083;&#1080;&#1079;%20&#1087;&#1086;%20&#1076;&#1077;&#1087;&#1072;&#1088;&#1090;&#1072;&#1084;&#1077;&#1085;&#1090;&#1072;&#1084;\&#1074;&#1089;&#1077;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Documents%20and%20Settings\CROWN\&#1056;&#1072;&#1073;&#1086;&#1095;&#1080;&#1081;%20&#1089;&#1090;&#1086;&#1083;\&#1040;&#1085;&#1072;&#1083;&#1080;&#1079;%20&#1087;&#1086;%20&#1076;&#1077;&#1087;&#1072;&#1088;&#1090;&#1072;&#1084;&#1077;&#1085;&#1090;&#1072;&#1084;\&#1074;&#1089;&#1077;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853782375434991E-2"/>
          <c:y val="1.5893315415698463E-2"/>
          <c:w val="0.94079141296128566"/>
          <c:h val="0.74878509269034876"/>
        </c:manualLayout>
      </c:layout>
      <c:barChart>
        <c:barDir val="col"/>
        <c:grouping val="clustered"/>
        <c:ser>
          <c:idx val="0"/>
          <c:order val="0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5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7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8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9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0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1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2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3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rgbClr val="000099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multiLvlStrRef>
              <c:f>пед!$A$1:$P$2</c:f>
              <c:multiLvlStrCache>
                <c:ptCount val="16"/>
                <c:lvl>
                  <c:pt idx="0">
                    <c:v>2011-2012</c:v>
                  </c:pt>
                  <c:pt idx="1">
                    <c:v>2012-2013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2011-2012</c:v>
                  </c:pt>
                  <c:pt idx="5">
                    <c:v>2012-2013</c:v>
                  </c:pt>
                  <c:pt idx="6">
                    <c:v>2011-2012</c:v>
                  </c:pt>
                  <c:pt idx="7">
                    <c:v>2012-2013</c:v>
                  </c:pt>
                  <c:pt idx="8">
                    <c:v>2011-2012</c:v>
                  </c:pt>
                  <c:pt idx="9">
                    <c:v>2012-2013</c:v>
                  </c:pt>
                  <c:pt idx="10">
                    <c:v>2011-2012</c:v>
                  </c:pt>
                  <c:pt idx="11">
                    <c:v>2012-2013</c:v>
                  </c:pt>
                  <c:pt idx="12">
                    <c:v>2011-2012</c:v>
                  </c:pt>
                  <c:pt idx="13">
                    <c:v>2012-2013</c:v>
                  </c:pt>
                  <c:pt idx="14">
                    <c:v>2011-2013</c:v>
                  </c:pt>
                  <c:pt idx="15">
                    <c:v>2012-2014</c:v>
                  </c:pt>
                </c:lvl>
                <c:lvl>
                  <c:pt idx="0">
                    <c:v>Кол-во
ППС</c:v>
                  </c:pt>
                  <c:pt idx="2">
                    <c:v>Кол-во
докладов </c:v>
                  </c:pt>
                  <c:pt idx="4">
                    <c:v>кол-во
конференций</c:v>
                  </c:pt>
                  <c:pt idx="6">
                    <c:v>Кол-во
НТП</c:v>
                  </c:pt>
                  <c:pt idx="8">
                    <c:v>кол-во
публикаций </c:v>
                  </c:pt>
                  <c:pt idx="10">
                    <c:v>Кол-во
патентов</c:v>
                  </c:pt>
                  <c:pt idx="12">
                    <c:v>Кол-во
актов внедрения
в практ. здрав-я</c:v>
                  </c:pt>
                  <c:pt idx="14">
                    <c:v>Коммер
циализация</c:v>
                  </c:pt>
                </c:lvl>
              </c:multiLvlStrCache>
            </c:multiLvlStrRef>
          </c:cat>
          <c:val>
            <c:numRef>
              <c:f>пед!$A$3:$P$3</c:f>
              <c:numCache>
                <c:formatCode>General</c:formatCode>
                <c:ptCount val="16"/>
                <c:pt idx="0">
                  <c:v>86</c:v>
                </c:pt>
                <c:pt idx="1">
                  <c:v>79</c:v>
                </c:pt>
                <c:pt idx="2">
                  <c:v>55</c:v>
                </c:pt>
                <c:pt idx="3">
                  <c:v>61</c:v>
                </c:pt>
                <c:pt idx="4">
                  <c:v>40</c:v>
                </c:pt>
                <c:pt idx="5">
                  <c:v>22</c:v>
                </c:pt>
                <c:pt idx="6">
                  <c:v>3</c:v>
                </c:pt>
                <c:pt idx="7">
                  <c:v>3</c:v>
                </c:pt>
                <c:pt idx="8">
                  <c:v>123</c:v>
                </c:pt>
                <c:pt idx="9">
                  <c:v>149</c:v>
                </c:pt>
                <c:pt idx="10">
                  <c:v>1</c:v>
                </c:pt>
                <c:pt idx="11">
                  <c:v>9</c:v>
                </c:pt>
                <c:pt idx="12">
                  <c:v>46</c:v>
                </c:pt>
                <c:pt idx="13">
                  <c:v>22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Val val="1"/>
        </c:dLbls>
        <c:axId val="149863424"/>
        <c:axId val="149885696"/>
      </c:barChart>
      <c:catAx>
        <c:axId val="149863424"/>
        <c:scaling>
          <c:orientation val="minMax"/>
        </c:scaling>
        <c:axPos val="b"/>
        <c:majorTickMark val="none"/>
        <c:tickLblPos val="nextTo"/>
        <c:spPr>
          <a:ln w="25400">
            <a:solidFill>
              <a:srgbClr val="0000FF"/>
            </a:solidFill>
          </a:ln>
        </c:spPr>
        <c:txPr>
          <a:bodyPr/>
          <a:lstStyle/>
          <a:p>
            <a:pPr>
              <a:defRPr b="1">
                <a:solidFill>
                  <a:srgbClr val="000099"/>
                </a:solidFill>
              </a:defRPr>
            </a:pPr>
            <a:endParaRPr lang="ru-RU"/>
          </a:p>
        </c:txPr>
        <c:crossAx val="149885696"/>
        <c:crosses val="autoZero"/>
        <c:auto val="1"/>
        <c:lblAlgn val="ctr"/>
        <c:lblOffset val="100"/>
      </c:catAx>
      <c:valAx>
        <c:axId val="1498856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0099"/>
                </a:solidFill>
              </a:defRPr>
            </a:pPr>
            <a:endParaRPr lang="ru-RU"/>
          </a:p>
        </c:txPr>
        <c:crossAx val="149863424"/>
        <c:crosses val="autoZero"/>
        <c:crossBetween val="between"/>
        <c:majorUnit val="40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336552950545696E-2"/>
          <c:y val="6.5080101734263401E-2"/>
          <c:w val="0.90345136510946056"/>
          <c:h val="0.51696073554188282"/>
        </c:manualLayout>
      </c:layout>
      <c:barChart>
        <c:barDir val="col"/>
        <c:grouping val="clustered"/>
        <c:ser>
          <c:idx val="0"/>
          <c:order val="0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5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7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8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9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0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1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2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3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rgbClr val="000099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multiLvlStrRef>
              <c:f>'хирургии (3)'!$A$1:$P$2</c:f>
              <c:multiLvlStrCache>
                <c:ptCount val="16"/>
                <c:lvl>
                  <c:pt idx="0">
                    <c:v>2011-2012</c:v>
                  </c:pt>
                  <c:pt idx="1">
                    <c:v>2012-2013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2011-2012</c:v>
                  </c:pt>
                  <c:pt idx="5">
                    <c:v>2012-2013</c:v>
                  </c:pt>
                  <c:pt idx="6">
                    <c:v>2011-2012</c:v>
                  </c:pt>
                  <c:pt idx="7">
                    <c:v>2012-2013</c:v>
                  </c:pt>
                  <c:pt idx="8">
                    <c:v>2011-2012</c:v>
                  </c:pt>
                  <c:pt idx="9">
                    <c:v>2012-2013</c:v>
                  </c:pt>
                  <c:pt idx="10">
                    <c:v>2011-2012</c:v>
                  </c:pt>
                  <c:pt idx="11">
                    <c:v>2012-2013</c:v>
                  </c:pt>
                  <c:pt idx="12">
                    <c:v>2011-2012</c:v>
                  </c:pt>
                  <c:pt idx="13">
                    <c:v>2012-2013</c:v>
                  </c:pt>
                  <c:pt idx="14">
                    <c:v>2011-2013</c:v>
                  </c:pt>
                  <c:pt idx="15">
                    <c:v>2012-2014</c:v>
                  </c:pt>
                </c:lvl>
                <c:lvl>
                  <c:pt idx="0">
                    <c:v>Кол-во
ППС</c:v>
                  </c:pt>
                  <c:pt idx="2">
                    <c:v>Кол-во
докладов </c:v>
                  </c:pt>
                  <c:pt idx="4">
                    <c:v>кол-во
конференций</c:v>
                  </c:pt>
                  <c:pt idx="6">
                    <c:v>Кол-во
НТП</c:v>
                  </c:pt>
                  <c:pt idx="8">
                    <c:v>кол-во
публикаций </c:v>
                  </c:pt>
                  <c:pt idx="10">
                    <c:v>Кол-во
патентов</c:v>
                  </c:pt>
                  <c:pt idx="12">
                    <c:v>Кол-во
актов внедрения
в практ. здрав-я</c:v>
                  </c:pt>
                  <c:pt idx="14">
                    <c:v>Коммер
циализация</c:v>
                  </c:pt>
                </c:lvl>
              </c:multiLvlStrCache>
            </c:multiLvlStrRef>
          </c:cat>
          <c:val>
            <c:numRef>
              <c:f>'хирургии (3)'!$A$3:$P$3</c:f>
              <c:numCache>
                <c:formatCode>General</c:formatCode>
                <c:ptCount val="16"/>
                <c:pt idx="0">
                  <c:v>95</c:v>
                </c:pt>
                <c:pt idx="1">
                  <c:v>113</c:v>
                </c:pt>
                <c:pt idx="2">
                  <c:v>13</c:v>
                </c:pt>
                <c:pt idx="3">
                  <c:v>25</c:v>
                </c:pt>
                <c:pt idx="4">
                  <c:v>14</c:v>
                </c:pt>
                <c:pt idx="5">
                  <c:v>30</c:v>
                </c:pt>
                <c:pt idx="6">
                  <c:v>1</c:v>
                </c:pt>
                <c:pt idx="7">
                  <c:v>1</c:v>
                </c:pt>
                <c:pt idx="8">
                  <c:v>84</c:v>
                </c:pt>
                <c:pt idx="9">
                  <c:v>107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9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Val val="1"/>
        </c:dLbls>
        <c:axId val="119582720"/>
        <c:axId val="119584256"/>
      </c:barChart>
      <c:catAx>
        <c:axId val="119582720"/>
        <c:scaling>
          <c:orientation val="minMax"/>
        </c:scaling>
        <c:axPos val="b"/>
        <c:majorTickMark val="none"/>
        <c:tickLblPos val="nextTo"/>
        <c:spPr>
          <a:ln w="25400">
            <a:solidFill>
              <a:srgbClr val="0000FF"/>
            </a:solidFill>
          </a:ln>
        </c:spPr>
        <c:txPr>
          <a:bodyPr/>
          <a:lstStyle/>
          <a:p>
            <a:pPr>
              <a:defRPr b="1">
                <a:solidFill>
                  <a:srgbClr val="000099"/>
                </a:solidFill>
              </a:defRPr>
            </a:pPr>
            <a:endParaRPr lang="ru-RU"/>
          </a:p>
        </c:txPr>
        <c:crossAx val="119584256"/>
        <c:crosses val="autoZero"/>
        <c:auto val="1"/>
        <c:lblAlgn val="ctr"/>
        <c:lblOffset val="100"/>
      </c:catAx>
      <c:valAx>
        <c:axId val="119584256"/>
        <c:scaling>
          <c:orientation val="minMax"/>
        </c:scaling>
        <c:axPos val="l"/>
        <c:majorGridlines>
          <c:spPr>
            <a:ln>
              <a:solidFill>
                <a:srgbClr val="9999FF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0099"/>
                </a:solidFill>
              </a:defRPr>
            </a:pPr>
            <a:endParaRPr lang="ru-RU"/>
          </a:p>
        </c:txPr>
        <c:crossAx val="119582720"/>
        <c:crosses val="autoZero"/>
        <c:crossBetween val="between"/>
        <c:majorUnit val="40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022615221687403E-2"/>
          <c:y val="1.5282034053556225E-2"/>
          <c:w val="0.94636294216059991"/>
          <c:h val="0.69701645536635326"/>
        </c:manualLayout>
      </c:layout>
      <c:barChart>
        <c:barDir val="col"/>
        <c:grouping val="clustered"/>
        <c:ser>
          <c:idx val="0"/>
          <c:order val="0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5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7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8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9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0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1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2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3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rgbClr val="000099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multiLvlStrRef>
              <c:f>ОЗ!$A$1:$P$2</c:f>
              <c:multiLvlStrCache>
                <c:ptCount val="16"/>
                <c:lvl>
                  <c:pt idx="0">
                    <c:v>2011-2012</c:v>
                  </c:pt>
                  <c:pt idx="1">
                    <c:v>2012-2013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2011-2012</c:v>
                  </c:pt>
                  <c:pt idx="5">
                    <c:v>2012-2013</c:v>
                  </c:pt>
                  <c:pt idx="6">
                    <c:v>2011-2012</c:v>
                  </c:pt>
                  <c:pt idx="7">
                    <c:v>2012-2013</c:v>
                  </c:pt>
                  <c:pt idx="8">
                    <c:v>2011-2012</c:v>
                  </c:pt>
                  <c:pt idx="9">
                    <c:v>2012-2013</c:v>
                  </c:pt>
                  <c:pt idx="10">
                    <c:v>2011-2012</c:v>
                  </c:pt>
                  <c:pt idx="11">
                    <c:v>2012-2013</c:v>
                  </c:pt>
                  <c:pt idx="12">
                    <c:v>2011-2012</c:v>
                  </c:pt>
                  <c:pt idx="13">
                    <c:v>2012-2013</c:v>
                  </c:pt>
                  <c:pt idx="14">
                    <c:v>2011-2013</c:v>
                  </c:pt>
                  <c:pt idx="15">
                    <c:v>2012-2014</c:v>
                  </c:pt>
                </c:lvl>
                <c:lvl>
                  <c:pt idx="0">
                    <c:v>Кол-во
ППС</c:v>
                  </c:pt>
                  <c:pt idx="2">
                    <c:v>Кол-во
докладов </c:v>
                  </c:pt>
                  <c:pt idx="4">
                    <c:v>кол-во
конференций</c:v>
                  </c:pt>
                  <c:pt idx="6">
                    <c:v>Кол-во
НТП</c:v>
                  </c:pt>
                  <c:pt idx="8">
                    <c:v>кол-во
публикаций </c:v>
                  </c:pt>
                  <c:pt idx="10">
                    <c:v>Кол-во
патентов</c:v>
                  </c:pt>
                  <c:pt idx="12">
                    <c:v>Кол-во
актов внедрения
в практ. здрав-я</c:v>
                  </c:pt>
                  <c:pt idx="14">
                    <c:v>Коммер
циализация</c:v>
                  </c:pt>
                </c:lvl>
              </c:multiLvlStrCache>
            </c:multiLvlStrRef>
          </c:cat>
          <c:val>
            <c:numRef>
              <c:f>ОЗ!$A$3:$P$3</c:f>
              <c:numCache>
                <c:formatCode>General</c:formatCode>
                <c:ptCount val="16"/>
                <c:pt idx="0">
                  <c:v>140</c:v>
                </c:pt>
                <c:pt idx="1">
                  <c:v>143</c:v>
                </c:pt>
                <c:pt idx="2">
                  <c:v>36</c:v>
                </c:pt>
                <c:pt idx="3">
                  <c:v>59</c:v>
                </c:pt>
                <c:pt idx="4">
                  <c:v>8</c:v>
                </c:pt>
                <c:pt idx="5">
                  <c:v>32</c:v>
                </c:pt>
                <c:pt idx="6">
                  <c:v>9</c:v>
                </c:pt>
                <c:pt idx="7">
                  <c:v>14</c:v>
                </c:pt>
                <c:pt idx="8">
                  <c:v>182</c:v>
                </c:pt>
                <c:pt idx="9">
                  <c:v>200</c:v>
                </c:pt>
                <c:pt idx="10">
                  <c:v>1</c:v>
                </c:pt>
                <c:pt idx="11">
                  <c:v>1</c:v>
                </c:pt>
                <c:pt idx="12">
                  <c:v>8</c:v>
                </c:pt>
                <c:pt idx="13">
                  <c:v>5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Val val="1"/>
        </c:dLbls>
        <c:axId val="42703488"/>
        <c:axId val="42709376"/>
      </c:barChart>
      <c:catAx>
        <c:axId val="42703488"/>
        <c:scaling>
          <c:orientation val="minMax"/>
        </c:scaling>
        <c:axPos val="b"/>
        <c:majorTickMark val="none"/>
        <c:tickLblPos val="nextTo"/>
        <c:spPr>
          <a:ln w="25400">
            <a:solidFill>
              <a:srgbClr val="0000FF"/>
            </a:solidFill>
          </a:ln>
        </c:spPr>
        <c:txPr>
          <a:bodyPr/>
          <a:lstStyle/>
          <a:p>
            <a:pPr>
              <a:defRPr b="1">
                <a:solidFill>
                  <a:srgbClr val="000099"/>
                </a:solidFill>
              </a:defRPr>
            </a:pPr>
            <a:endParaRPr lang="ru-RU"/>
          </a:p>
        </c:txPr>
        <c:crossAx val="42709376"/>
        <c:crosses val="autoZero"/>
        <c:auto val="1"/>
        <c:lblAlgn val="ctr"/>
        <c:lblOffset val="100"/>
      </c:catAx>
      <c:valAx>
        <c:axId val="427093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0099"/>
                </a:solidFill>
              </a:defRPr>
            </a:pPr>
            <a:endParaRPr lang="ru-RU"/>
          </a:p>
        </c:txPr>
        <c:crossAx val="42703488"/>
        <c:crosses val="autoZero"/>
        <c:crossBetween val="between"/>
        <c:majorUnit val="40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828736564357605E-2"/>
          <c:y val="2.1609336060638352E-2"/>
          <c:w val="0.93817126343564261"/>
          <c:h val="0.72463074088240698"/>
        </c:manualLayout>
      </c:layout>
      <c:barChart>
        <c:barDir val="col"/>
        <c:grouping val="clustered"/>
        <c:ser>
          <c:idx val="0"/>
          <c:order val="0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5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7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8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9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0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1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2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3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rgbClr val="000099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multiLvlStrRef>
              <c:f>МД!$A$1:$P$2</c:f>
              <c:multiLvlStrCache>
                <c:ptCount val="16"/>
                <c:lvl>
                  <c:pt idx="0">
                    <c:v>2011-2012</c:v>
                  </c:pt>
                  <c:pt idx="1">
                    <c:v>2012-2013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2011-2012</c:v>
                  </c:pt>
                  <c:pt idx="5">
                    <c:v>2012-2013</c:v>
                  </c:pt>
                  <c:pt idx="6">
                    <c:v>2011-2012</c:v>
                  </c:pt>
                  <c:pt idx="7">
                    <c:v>2012-2013</c:v>
                  </c:pt>
                  <c:pt idx="8">
                    <c:v>2011-2012</c:v>
                  </c:pt>
                  <c:pt idx="9">
                    <c:v>2012-2013</c:v>
                  </c:pt>
                  <c:pt idx="10">
                    <c:v>2011-2012</c:v>
                  </c:pt>
                  <c:pt idx="11">
                    <c:v>2012-2013</c:v>
                  </c:pt>
                  <c:pt idx="12">
                    <c:v>2011-2012</c:v>
                  </c:pt>
                  <c:pt idx="13">
                    <c:v>2012-2013</c:v>
                  </c:pt>
                  <c:pt idx="14">
                    <c:v>2011-2013</c:v>
                  </c:pt>
                  <c:pt idx="15">
                    <c:v>2012-2014</c:v>
                  </c:pt>
                </c:lvl>
                <c:lvl>
                  <c:pt idx="0">
                    <c:v>Кол-во
ППС</c:v>
                  </c:pt>
                  <c:pt idx="2">
                    <c:v>Кол-во
докладов </c:v>
                  </c:pt>
                  <c:pt idx="4">
                    <c:v>кол-во
конференций</c:v>
                  </c:pt>
                  <c:pt idx="6">
                    <c:v>Кол-во
НТП</c:v>
                  </c:pt>
                  <c:pt idx="8">
                    <c:v>кол-во
публикаций </c:v>
                  </c:pt>
                  <c:pt idx="10">
                    <c:v>Кол-во
патентов</c:v>
                  </c:pt>
                  <c:pt idx="12">
                    <c:v>Кол-во
актов внедрения
в практ. здрав-я</c:v>
                  </c:pt>
                  <c:pt idx="14">
                    <c:v>Коммер
циализация</c:v>
                  </c:pt>
                </c:lvl>
              </c:multiLvlStrCache>
            </c:multiLvlStrRef>
          </c:cat>
          <c:val>
            <c:numRef>
              <c:f>МД!$A$3:$P$3</c:f>
              <c:numCache>
                <c:formatCode>General</c:formatCode>
                <c:ptCount val="16"/>
                <c:pt idx="0">
                  <c:v>55</c:v>
                </c:pt>
                <c:pt idx="1">
                  <c:v>52</c:v>
                </c:pt>
                <c:pt idx="2">
                  <c:v>42</c:v>
                </c:pt>
                <c:pt idx="3">
                  <c:v>55</c:v>
                </c:pt>
                <c:pt idx="4">
                  <c:v>3</c:v>
                </c:pt>
                <c:pt idx="5">
                  <c:v>1</c:v>
                </c:pt>
                <c:pt idx="6">
                  <c:v>8</c:v>
                </c:pt>
                <c:pt idx="7">
                  <c:v>6</c:v>
                </c:pt>
                <c:pt idx="8">
                  <c:v>101</c:v>
                </c:pt>
                <c:pt idx="9">
                  <c:v>115</c:v>
                </c:pt>
                <c:pt idx="10">
                  <c:v>4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Val val="1"/>
        </c:dLbls>
        <c:axId val="105216640"/>
        <c:axId val="105234816"/>
      </c:barChart>
      <c:catAx>
        <c:axId val="105216640"/>
        <c:scaling>
          <c:orientation val="minMax"/>
        </c:scaling>
        <c:axPos val="b"/>
        <c:majorTickMark val="none"/>
        <c:tickLblPos val="nextTo"/>
        <c:spPr>
          <a:ln w="25400">
            <a:solidFill>
              <a:srgbClr val="0000FF"/>
            </a:solidFill>
          </a:ln>
        </c:spPr>
        <c:txPr>
          <a:bodyPr/>
          <a:lstStyle/>
          <a:p>
            <a:pPr>
              <a:defRPr b="1">
                <a:solidFill>
                  <a:srgbClr val="000099"/>
                </a:solidFill>
              </a:defRPr>
            </a:pPr>
            <a:endParaRPr lang="ru-RU"/>
          </a:p>
        </c:txPr>
        <c:crossAx val="105234816"/>
        <c:crosses val="autoZero"/>
        <c:auto val="1"/>
        <c:lblAlgn val="ctr"/>
        <c:lblOffset val="100"/>
      </c:catAx>
      <c:valAx>
        <c:axId val="105234816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0099"/>
                </a:solidFill>
              </a:defRPr>
            </a:pPr>
            <a:endParaRPr lang="ru-RU"/>
          </a:p>
        </c:txPr>
        <c:crossAx val="105216640"/>
        <c:crosses val="autoZero"/>
        <c:crossBetween val="between"/>
        <c:majorUnit val="40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336552950545696E-2"/>
          <c:y val="0.1516892240256586"/>
          <c:w val="0.8942559716906997"/>
          <c:h val="0.43035173267577542"/>
        </c:manualLayout>
      </c:layout>
      <c:barChart>
        <c:barDir val="col"/>
        <c:grouping val="clustered"/>
        <c:ser>
          <c:idx val="0"/>
          <c:order val="0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5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7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8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9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0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1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2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3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rgbClr val="000099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multiLvlStrRef>
              <c:f>ОД!$A$1:$P$2</c:f>
              <c:multiLvlStrCache>
                <c:ptCount val="16"/>
                <c:lvl>
                  <c:pt idx="0">
                    <c:v>2011-2012</c:v>
                  </c:pt>
                  <c:pt idx="1">
                    <c:v>2012-2013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2011-2012</c:v>
                  </c:pt>
                  <c:pt idx="5">
                    <c:v>2012-2013</c:v>
                  </c:pt>
                  <c:pt idx="6">
                    <c:v>2011-2012</c:v>
                  </c:pt>
                  <c:pt idx="7">
                    <c:v>2012-2013</c:v>
                  </c:pt>
                  <c:pt idx="8">
                    <c:v>2011-2012</c:v>
                  </c:pt>
                  <c:pt idx="9">
                    <c:v>2012-2013</c:v>
                  </c:pt>
                  <c:pt idx="10">
                    <c:v>2011-2012</c:v>
                  </c:pt>
                  <c:pt idx="11">
                    <c:v>2012-2013</c:v>
                  </c:pt>
                  <c:pt idx="12">
                    <c:v>2011-2012</c:v>
                  </c:pt>
                  <c:pt idx="13">
                    <c:v>2012-2013</c:v>
                  </c:pt>
                  <c:pt idx="14">
                    <c:v>2011-2013</c:v>
                  </c:pt>
                  <c:pt idx="15">
                    <c:v>2012-2014</c:v>
                  </c:pt>
                </c:lvl>
                <c:lvl>
                  <c:pt idx="0">
                    <c:v>Кол-во
ППС</c:v>
                  </c:pt>
                  <c:pt idx="2">
                    <c:v>Кол-во
докладов </c:v>
                  </c:pt>
                  <c:pt idx="4">
                    <c:v>кол-во
конференций</c:v>
                  </c:pt>
                  <c:pt idx="6">
                    <c:v>Кол-во
НТП</c:v>
                  </c:pt>
                  <c:pt idx="8">
                    <c:v>кол-во
публикаций </c:v>
                  </c:pt>
                  <c:pt idx="10">
                    <c:v>Кол-во
патентов</c:v>
                  </c:pt>
                  <c:pt idx="12">
                    <c:v>Кол-во
актов внедрения
в практ. здрав-я</c:v>
                  </c:pt>
                  <c:pt idx="14">
                    <c:v>Коммер
циализация</c:v>
                  </c:pt>
                </c:lvl>
              </c:multiLvlStrCache>
            </c:multiLvlStrRef>
          </c:cat>
          <c:val>
            <c:numRef>
              <c:f>ОД!$A$3:$P$3</c:f>
              <c:numCache>
                <c:formatCode>General</c:formatCode>
                <c:ptCount val="16"/>
                <c:pt idx="0">
                  <c:v>120</c:v>
                </c:pt>
                <c:pt idx="1">
                  <c:v>121</c:v>
                </c:pt>
                <c:pt idx="2">
                  <c:v>70</c:v>
                </c:pt>
                <c:pt idx="3">
                  <c:v>60</c:v>
                </c:pt>
                <c:pt idx="4">
                  <c:v>4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139</c:v>
                </c:pt>
                <c:pt idx="9">
                  <c:v>194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Val val="1"/>
        </c:dLbls>
        <c:axId val="106592512"/>
        <c:axId val="106602496"/>
      </c:barChart>
      <c:catAx>
        <c:axId val="106592512"/>
        <c:scaling>
          <c:orientation val="minMax"/>
        </c:scaling>
        <c:axPos val="b"/>
        <c:majorTickMark val="none"/>
        <c:tickLblPos val="nextTo"/>
        <c:spPr>
          <a:ln w="25400">
            <a:solidFill>
              <a:srgbClr val="0000FF"/>
            </a:solidFill>
          </a:ln>
        </c:spPr>
        <c:txPr>
          <a:bodyPr/>
          <a:lstStyle/>
          <a:p>
            <a:pPr>
              <a:defRPr b="1">
                <a:solidFill>
                  <a:srgbClr val="000099"/>
                </a:solidFill>
              </a:defRPr>
            </a:pPr>
            <a:endParaRPr lang="ru-RU"/>
          </a:p>
        </c:txPr>
        <c:crossAx val="106602496"/>
        <c:crosses val="autoZero"/>
        <c:auto val="1"/>
        <c:lblAlgn val="ctr"/>
        <c:lblOffset val="100"/>
      </c:catAx>
      <c:valAx>
        <c:axId val="106602496"/>
        <c:scaling>
          <c:orientation val="minMax"/>
        </c:scaling>
        <c:axPos val="l"/>
        <c:majorGridlines>
          <c:spPr>
            <a:ln>
              <a:solidFill>
                <a:srgbClr val="9999FF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0099"/>
                </a:solidFill>
              </a:defRPr>
            </a:pPr>
            <a:endParaRPr lang="ru-RU"/>
          </a:p>
        </c:txPr>
        <c:crossAx val="106592512"/>
        <c:crosses val="autoZero"/>
        <c:crossBetween val="between"/>
        <c:majorUnit val="40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909725599125866E-2"/>
          <c:y val="3.0976701198898539E-2"/>
          <c:w val="0.94609027440087612"/>
          <c:h val="0.71788683483973914"/>
        </c:manualLayout>
      </c:layout>
      <c:barChart>
        <c:barDir val="col"/>
        <c:grouping val="clustered"/>
        <c:ser>
          <c:idx val="0"/>
          <c:order val="0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5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7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8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9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0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1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2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3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rgbClr val="000099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multiLvlStrRef>
              <c:f>НОЖ!$A$1:$P$2</c:f>
              <c:multiLvlStrCache>
                <c:ptCount val="16"/>
                <c:lvl>
                  <c:pt idx="0">
                    <c:v>2011-2012</c:v>
                  </c:pt>
                  <c:pt idx="1">
                    <c:v>2012-2013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2011-2012</c:v>
                  </c:pt>
                  <c:pt idx="5">
                    <c:v>2012-2013</c:v>
                  </c:pt>
                  <c:pt idx="6">
                    <c:v>2011-2012</c:v>
                  </c:pt>
                  <c:pt idx="7">
                    <c:v>2012-2013</c:v>
                  </c:pt>
                  <c:pt idx="8">
                    <c:v>2011-2012</c:v>
                  </c:pt>
                  <c:pt idx="9">
                    <c:v>2012-2013</c:v>
                  </c:pt>
                  <c:pt idx="10">
                    <c:v>2011-2012</c:v>
                  </c:pt>
                  <c:pt idx="11">
                    <c:v>2012-2013</c:v>
                  </c:pt>
                  <c:pt idx="12">
                    <c:v>2011-2012</c:v>
                  </c:pt>
                  <c:pt idx="13">
                    <c:v>2012-2013</c:v>
                  </c:pt>
                  <c:pt idx="14">
                    <c:v>2011-2013</c:v>
                  </c:pt>
                  <c:pt idx="15">
                    <c:v>2012-2014</c:v>
                  </c:pt>
                </c:lvl>
                <c:lvl>
                  <c:pt idx="0">
                    <c:v>Кол-во
ППС</c:v>
                  </c:pt>
                  <c:pt idx="2">
                    <c:v>Кол-во
докладов </c:v>
                  </c:pt>
                  <c:pt idx="4">
                    <c:v>кол-во
конференций</c:v>
                  </c:pt>
                  <c:pt idx="6">
                    <c:v>Кол-во
НТП</c:v>
                  </c:pt>
                  <c:pt idx="8">
                    <c:v>кол-во
публикаций </c:v>
                  </c:pt>
                  <c:pt idx="10">
                    <c:v>Кол-во
патентов</c:v>
                  </c:pt>
                  <c:pt idx="12">
                    <c:v>Кол-во
актов внедрения
в практ. здрав-я</c:v>
                  </c:pt>
                  <c:pt idx="14">
                    <c:v>Коммер
циализация</c:v>
                  </c:pt>
                </c:lvl>
              </c:multiLvlStrCache>
            </c:multiLvlStrRef>
          </c:cat>
          <c:val>
            <c:numRef>
              <c:f>НОЖ!$A$3:$P$3</c:f>
              <c:numCache>
                <c:formatCode>General</c:formatCode>
                <c:ptCount val="16"/>
                <c:pt idx="0">
                  <c:v>127</c:v>
                </c:pt>
                <c:pt idx="1">
                  <c:v>112</c:v>
                </c:pt>
                <c:pt idx="2">
                  <c:v>50</c:v>
                </c:pt>
                <c:pt idx="3">
                  <c:v>64</c:v>
                </c:pt>
                <c:pt idx="4">
                  <c:v>11</c:v>
                </c:pt>
                <c:pt idx="5">
                  <c:v>19</c:v>
                </c:pt>
                <c:pt idx="6">
                  <c:v>6</c:v>
                </c:pt>
                <c:pt idx="7">
                  <c:v>11</c:v>
                </c:pt>
                <c:pt idx="8">
                  <c:v>143</c:v>
                </c:pt>
                <c:pt idx="9">
                  <c:v>150</c:v>
                </c:pt>
                <c:pt idx="10">
                  <c:v>7</c:v>
                </c:pt>
                <c:pt idx="11">
                  <c:v>5</c:v>
                </c:pt>
                <c:pt idx="12">
                  <c:v>1</c:v>
                </c:pt>
                <c:pt idx="13">
                  <c:v>11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Val val="1"/>
        </c:dLbls>
        <c:axId val="110807296"/>
        <c:axId val="110817280"/>
      </c:barChart>
      <c:catAx>
        <c:axId val="110807296"/>
        <c:scaling>
          <c:orientation val="minMax"/>
        </c:scaling>
        <c:axPos val="b"/>
        <c:majorTickMark val="none"/>
        <c:tickLblPos val="nextTo"/>
        <c:spPr>
          <a:ln w="25400">
            <a:solidFill>
              <a:srgbClr val="0000FF"/>
            </a:solidFill>
          </a:ln>
        </c:spPr>
        <c:txPr>
          <a:bodyPr/>
          <a:lstStyle/>
          <a:p>
            <a:pPr>
              <a:defRPr b="1">
                <a:solidFill>
                  <a:srgbClr val="000099"/>
                </a:solidFill>
              </a:defRPr>
            </a:pPr>
            <a:endParaRPr lang="ru-RU"/>
          </a:p>
        </c:txPr>
        <c:crossAx val="110817280"/>
        <c:crosses val="autoZero"/>
        <c:auto val="1"/>
        <c:lblAlgn val="ctr"/>
        <c:lblOffset val="100"/>
      </c:catAx>
      <c:valAx>
        <c:axId val="1108172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0099"/>
                </a:solidFill>
              </a:defRPr>
            </a:pPr>
            <a:endParaRPr lang="ru-RU"/>
          </a:p>
        </c:txPr>
        <c:crossAx val="110807296"/>
        <c:crosses val="autoZero"/>
        <c:crossBetween val="between"/>
        <c:majorUnit val="40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336552950545696E-2"/>
          <c:y val="0.1516892240256586"/>
          <c:w val="0.8942559716906997"/>
          <c:h val="0.43035173267577542"/>
        </c:manualLayout>
      </c:layout>
      <c:barChart>
        <c:barDir val="col"/>
        <c:grouping val="clustered"/>
        <c:ser>
          <c:idx val="0"/>
          <c:order val="0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5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7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8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9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0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1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2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3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rgbClr val="000099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multiLvlStrRef>
              <c:f>Фармация!$A$1:$P$2</c:f>
              <c:multiLvlStrCache>
                <c:ptCount val="16"/>
                <c:lvl>
                  <c:pt idx="0">
                    <c:v>2011-2012</c:v>
                  </c:pt>
                  <c:pt idx="1">
                    <c:v>2012-2013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2011-2012</c:v>
                  </c:pt>
                  <c:pt idx="5">
                    <c:v>2012-2013</c:v>
                  </c:pt>
                  <c:pt idx="6">
                    <c:v>2011-2012</c:v>
                  </c:pt>
                  <c:pt idx="7">
                    <c:v>2012-2013</c:v>
                  </c:pt>
                  <c:pt idx="8">
                    <c:v>2011-2012</c:v>
                  </c:pt>
                  <c:pt idx="9">
                    <c:v>2012-2013</c:v>
                  </c:pt>
                  <c:pt idx="10">
                    <c:v>2011-2012</c:v>
                  </c:pt>
                  <c:pt idx="11">
                    <c:v>2012-2013</c:v>
                  </c:pt>
                  <c:pt idx="12">
                    <c:v>2011-2012</c:v>
                  </c:pt>
                  <c:pt idx="13">
                    <c:v>2012-2013</c:v>
                  </c:pt>
                  <c:pt idx="14">
                    <c:v>2011-2013</c:v>
                  </c:pt>
                  <c:pt idx="15">
                    <c:v>2012-2014</c:v>
                  </c:pt>
                </c:lvl>
                <c:lvl>
                  <c:pt idx="0">
                    <c:v>Кол-во
ППС</c:v>
                  </c:pt>
                  <c:pt idx="2">
                    <c:v>Кол-во
докладов </c:v>
                  </c:pt>
                  <c:pt idx="4">
                    <c:v>кол-во
конференций</c:v>
                  </c:pt>
                  <c:pt idx="6">
                    <c:v>Кол-во
НТП</c:v>
                  </c:pt>
                  <c:pt idx="8">
                    <c:v>кол-во
публикаций </c:v>
                  </c:pt>
                  <c:pt idx="10">
                    <c:v>Кол-во
патентов</c:v>
                  </c:pt>
                  <c:pt idx="12">
                    <c:v>Кол-во
актов внедрения
в практ. здрав-я</c:v>
                  </c:pt>
                  <c:pt idx="14">
                    <c:v>Коммер
циализация</c:v>
                  </c:pt>
                </c:lvl>
              </c:multiLvlStrCache>
            </c:multiLvlStrRef>
          </c:cat>
          <c:val>
            <c:numRef>
              <c:f>Фармация!$A$3:$P$3</c:f>
              <c:numCache>
                <c:formatCode>General</c:formatCode>
                <c:ptCount val="16"/>
                <c:pt idx="0">
                  <c:v>59</c:v>
                </c:pt>
                <c:pt idx="1">
                  <c:v>61</c:v>
                </c:pt>
                <c:pt idx="2">
                  <c:v>16</c:v>
                </c:pt>
                <c:pt idx="3">
                  <c:v>41</c:v>
                </c:pt>
                <c:pt idx="4">
                  <c:v>2</c:v>
                </c:pt>
                <c:pt idx="5">
                  <c:v>7</c:v>
                </c:pt>
                <c:pt idx="6">
                  <c:v>17</c:v>
                </c:pt>
                <c:pt idx="7">
                  <c:v>5</c:v>
                </c:pt>
                <c:pt idx="8">
                  <c:v>78</c:v>
                </c:pt>
                <c:pt idx="9">
                  <c:v>133</c:v>
                </c:pt>
                <c:pt idx="10">
                  <c:v>2</c:v>
                </c:pt>
                <c:pt idx="11">
                  <c:v>9</c:v>
                </c:pt>
                <c:pt idx="12">
                  <c:v>10</c:v>
                </c:pt>
                <c:pt idx="13">
                  <c:v>7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Val val="1"/>
        </c:dLbls>
        <c:axId val="111003520"/>
        <c:axId val="111005056"/>
      </c:barChart>
      <c:catAx>
        <c:axId val="111003520"/>
        <c:scaling>
          <c:orientation val="minMax"/>
        </c:scaling>
        <c:axPos val="b"/>
        <c:majorTickMark val="none"/>
        <c:tickLblPos val="nextTo"/>
        <c:spPr>
          <a:ln w="25400">
            <a:solidFill>
              <a:srgbClr val="0000FF"/>
            </a:solidFill>
          </a:ln>
        </c:spPr>
        <c:txPr>
          <a:bodyPr/>
          <a:lstStyle/>
          <a:p>
            <a:pPr>
              <a:defRPr b="1">
                <a:solidFill>
                  <a:srgbClr val="000099"/>
                </a:solidFill>
              </a:defRPr>
            </a:pPr>
            <a:endParaRPr lang="ru-RU"/>
          </a:p>
        </c:txPr>
        <c:crossAx val="111005056"/>
        <c:crosses val="autoZero"/>
        <c:auto val="1"/>
        <c:lblAlgn val="ctr"/>
        <c:lblOffset val="100"/>
      </c:catAx>
      <c:valAx>
        <c:axId val="111005056"/>
        <c:scaling>
          <c:orientation val="minMax"/>
        </c:scaling>
        <c:axPos val="l"/>
        <c:majorGridlines>
          <c:spPr>
            <a:ln>
              <a:solidFill>
                <a:srgbClr val="9999FF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0099"/>
                </a:solidFill>
              </a:defRPr>
            </a:pPr>
            <a:endParaRPr lang="ru-RU"/>
          </a:p>
        </c:txPr>
        <c:crossAx val="111003520"/>
        <c:crosses val="autoZero"/>
        <c:crossBetween val="between"/>
        <c:majorUnit val="40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124495676719056E-2"/>
          <c:y val="2.1044092827424341E-2"/>
          <c:w val="0.95487550432328205"/>
          <c:h val="0.72746412318409193"/>
        </c:manualLayout>
      </c:layout>
      <c:barChart>
        <c:barDir val="col"/>
        <c:grouping val="clustered"/>
        <c:ser>
          <c:idx val="0"/>
          <c:order val="0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5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7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8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9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0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1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2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3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rgbClr val="000099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multiLvlStrRef>
              <c:f>стоматология!$A$1:$P$2</c:f>
              <c:multiLvlStrCache>
                <c:ptCount val="16"/>
                <c:lvl>
                  <c:pt idx="0">
                    <c:v>2011-2012</c:v>
                  </c:pt>
                  <c:pt idx="1">
                    <c:v>2012-2013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2011-2012</c:v>
                  </c:pt>
                  <c:pt idx="5">
                    <c:v>2012-2013</c:v>
                  </c:pt>
                  <c:pt idx="6">
                    <c:v>2011-2012</c:v>
                  </c:pt>
                  <c:pt idx="7">
                    <c:v>2012-2013</c:v>
                  </c:pt>
                  <c:pt idx="8">
                    <c:v>2011-2012</c:v>
                  </c:pt>
                  <c:pt idx="9">
                    <c:v>2012-2013</c:v>
                  </c:pt>
                  <c:pt idx="10">
                    <c:v>2011-2012</c:v>
                  </c:pt>
                  <c:pt idx="11">
                    <c:v>2012-2013</c:v>
                  </c:pt>
                  <c:pt idx="12">
                    <c:v>2011-2012</c:v>
                  </c:pt>
                  <c:pt idx="13">
                    <c:v>2012-2013</c:v>
                  </c:pt>
                  <c:pt idx="14">
                    <c:v>2011-2013</c:v>
                  </c:pt>
                  <c:pt idx="15">
                    <c:v>2012-2014</c:v>
                  </c:pt>
                </c:lvl>
                <c:lvl>
                  <c:pt idx="0">
                    <c:v>Кол-во
ППС</c:v>
                  </c:pt>
                  <c:pt idx="2">
                    <c:v>Кол-во
докладов </c:v>
                  </c:pt>
                  <c:pt idx="4">
                    <c:v>кол-во
конференций</c:v>
                  </c:pt>
                  <c:pt idx="6">
                    <c:v>Кол-во
НТП</c:v>
                  </c:pt>
                  <c:pt idx="8">
                    <c:v>кол-во
публикаций </c:v>
                  </c:pt>
                  <c:pt idx="10">
                    <c:v>Кол-во
патентов</c:v>
                  </c:pt>
                  <c:pt idx="12">
                    <c:v>Кол-во
актов внедрения
в практ. здрав-я</c:v>
                  </c:pt>
                  <c:pt idx="14">
                    <c:v>Коммер
циализация</c:v>
                  </c:pt>
                </c:lvl>
              </c:multiLvlStrCache>
            </c:multiLvlStrRef>
          </c:cat>
          <c:val>
            <c:numRef>
              <c:f>стоматология!$A$3:$P$3</c:f>
              <c:numCache>
                <c:formatCode>General</c:formatCode>
                <c:ptCount val="16"/>
                <c:pt idx="0">
                  <c:v>65</c:v>
                </c:pt>
                <c:pt idx="1">
                  <c:v>73</c:v>
                </c:pt>
                <c:pt idx="2">
                  <c:v>13</c:v>
                </c:pt>
                <c:pt idx="3">
                  <c:v>71</c:v>
                </c:pt>
                <c:pt idx="4">
                  <c:v>9</c:v>
                </c:pt>
                <c:pt idx="5">
                  <c:v>13</c:v>
                </c:pt>
                <c:pt idx="6">
                  <c:v>6</c:v>
                </c:pt>
                <c:pt idx="7">
                  <c:v>7</c:v>
                </c:pt>
                <c:pt idx="8">
                  <c:v>99</c:v>
                </c:pt>
                <c:pt idx="9">
                  <c:v>116</c:v>
                </c:pt>
                <c:pt idx="10">
                  <c:v>5</c:v>
                </c:pt>
                <c:pt idx="11">
                  <c:v>6</c:v>
                </c:pt>
                <c:pt idx="12">
                  <c:v>17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Val val="1"/>
        </c:dLbls>
        <c:axId val="113038848"/>
        <c:axId val="113040384"/>
      </c:barChart>
      <c:catAx>
        <c:axId val="113038848"/>
        <c:scaling>
          <c:orientation val="minMax"/>
        </c:scaling>
        <c:axPos val="b"/>
        <c:majorTickMark val="none"/>
        <c:tickLblPos val="nextTo"/>
        <c:spPr>
          <a:ln w="25400">
            <a:solidFill>
              <a:srgbClr val="0000FF"/>
            </a:solidFill>
          </a:ln>
        </c:spPr>
        <c:txPr>
          <a:bodyPr/>
          <a:lstStyle/>
          <a:p>
            <a:pPr>
              <a:defRPr b="1">
                <a:solidFill>
                  <a:srgbClr val="000099"/>
                </a:solidFill>
              </a:defRPr>
            </a:pPr>
            <a:endParaRPr lang="ru-RU"/>
          </a:p>
        </c:txPr>
        <c:crossAx val="113040384"/>
        <c:crosses val="autoZero"/>
        <c:auto val="1"/>
        <c:lblAlgn val="ctr"/>
        <c:lblOffset val="100"/>
      </c:catAx>
      <c:valAx>
        <c:axId val="1130403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0099"/>
                </a:solidFill>
              </a:defRPr>
            </a:pPr>
            <a:endParaRPr lang="ru-RU"/>
          </a:p>
        </c:txPr>
        <c:crossAx val="113038848"/>
        <c:crosses val="autoZero"/>
        <c:crossBetween val="between"/>
        <c:majorUnit val="40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336552950545696E-2"/>
          <c:y val="6.99525766514425E-2"/>
          <c:w val="0.91266348309178513"/>
          <c:h val="0.51208833608309678"/>
        </c:manualLayout>
      </c:layout>
      <c:barChart>
        <c:barDir val="col"/>
        <c:grouping val="clustered"/>
        <c:ser>
          <c:idx val="0"/>
          <c:order val="0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5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7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8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9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0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1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2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3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rgbClr val="000099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multiLvlStrRef>
              <c:f>хирургии!$A$1:$P$2</c:f>
              <c:multiLvlStrCache>
                <c:ptCount val="16"/>
                <c:lvl>
                  <c:pt idx="0">
                    <c:v>2011-2012</c:v>
                  </c:pt>
                  <c:pt idx="1">
                    <c:v>2012-2013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2011-2012</c:v>
                  </c:pt>
                  <c:pt idx="5">
                    <c:v>2012-2013</c:v>
                  </c:pt>
                  <c:pt idx="6">
                    <c:v>2011-2012</c:v>
                  </c:pt>
                  <c:pt idx="7">
                    <c:v>2012-2013</c:v>
                  </c:pt>
                  <c:pt idx="8">
                    <c:v>2011-2012</c:v>
                  </c:pt>
                  <c:pt idx="9">
                    <c:v>2012-2013</c:v>
                  </c:pt>
                  <c:pt idx="10">
                    <c:v>2011-2012</c:v>
                  </c:pt>
                  <c:pt idx="11">
                    <c:v>2012-2013</c:v>
                  </c:pt>
                  <c:pt idx="12">
                    <c:v>2011-2012</c:v>
                  </c:pt>
                  <c:pt idx="13">
                    <c:v>2012-2013</c:v>
                  </c:pt>
                  <c:pt idx="14">
                    <c:v>2011-2013</c:v>
                  </c:pt>
                  <c:pt idx="15">
                    <c:v>2012-2014</c:v>
                  </c:pt>
                </c:lvl>
                <c:lvl>
                  <c:pt idx="0">
                    <c:v>Кол-во
ППС</c:v>
                  </c:pt>
                  <c:pt idx="2">
                    <c:v>Кол-во
докладов </c:v>
                  </c:pt>
                  <c:pt idx="4">
                    <c:v>кол-во
конференций</c:v>
                  </c:pt>
                  <c:pt idx="6">
                    <c:v>Кол-во
НТП</c:v>
                  </c:pt>
                  <c:pt idx="8">
                    <c:v>кол-во
публикаций </c:v>
                  </c:pt>
                  <c:pt idx="10">
                    <c:v>Кол-во
патентов</c:v>
                  </c:pt>
                  <c:pt idx="12">
                    <c:v>Кол-во
актов внедрения
в практ. здрав-я</c:v>
                  </c:pt>
                  <c:pt idx="14">
                    <c:v>Коммер
циализация</c:v>
                  </c:pt>
                </c:lvl>
              </c:multiLvlStrCache>
            </c:multiLvlStrRef>
          </c:cat>
          <c:val>
            <c:numRef>
              <c:f>хирургии!$A$3:$P$3</c:f>
              <c:numCache>
                <c:formatCode>General</c:formatCode>
                <c:ptCount val="16"/>
                <c:pt idx="0">
                  <c:v>169</c:v>
                </c:pt>
                <c:pt idx="1">
                  <c:v>177</c:v>
                </c:pt>
                <c:pt idx="2">
                  <c:v>56</c:v>
                </c:pt>
                <c:pt idx="3">
                  <c:v>38</c:v>
                </c:pt>
                <c:pt idx="4">
                  <c:v>35</c:v>
                </c:pt>
                <c:pt idx="5">
                  <c:v>30</c:v>
                </c:pt>
                <c:pt idx="6">
                  <c:v>7</c:v>
                </c:pt>
                <c:pt idx="7">
                  <c:v>5</c:v>
                </c:pt>
                <c:pt idx="8">
                  <c:v>459</c:v>
                </c:pt>
                <c:pt idx="9">
                  <c:v>436</c:v>
                </c:pt>
                <c:pt idx="10">
                  <c:v>2</c:v>
                </c:pt>
                <c:pt idx="11">
                  <c:v>2</c:v>
                </c:pt>
                <c:pt idx="12">
                  <c:v>13</c:v>
                </c:pt>
                <c:pt idx="13">
                  <c:v>26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Val val="1"/>
        </c:dLbls>
        <c:axId val="115278976"/>
        <c:axId val="115280512"/>
      </c:barChart>
      <c:catAx>
        <c:axId val="115278976"/>
        <c:scaling>
          <c:orientation val="minMax"/>
        </c:scaling>
        <c:axPos val="b"/>
        <c:majorTickMark val="none"/>
        <c:tickLblPos val="nextTo"/>
        <c:spPr>
          <a:ln w="25400">
            <a:solidFill>
              <a:srgbClr val="0000FF"/>
            </a:solidFill>
          </a:ln>
        </c:spPr>
        <c:txPr>
          <a:bodyPr/>
          <a:lstStyle/>
          <a:p>
            <a:pPr>
              <a:defRPr b="1">
                <a:solidFill>
                  <a:srgbClr val="000099"/>
                </a:solidFill>
              </a:defRPr>
            </a:pPr>
            <a:endParaRPr lang="ru-RU"/>
          </a:p>
        </c:txPr>
        <c:crossAx val="115280512"/>
        <c:crosses val="autoZero"/>
        <c:auto val="1"/>
        <c:lblAlgn val="ctr"/>
        <c:lblOffset val="100"/>
      </c:catAx>
      <c:valAx>
        <c:axId val="115280512"/>
        <c:scaling>
          <c:orientation val="minMax"/>
        </c:scaling>
        <c:axPos val="l"/>
        <c:majorGridlines>
          <c:spPr>
            <a:ln>
              <a:solidFill>
                <a:srgbClr val="9999FF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0099"/>
                </a:solidFill>
              </a:defRPr>
            </a:pPr>
            <a:endParaRPr lang="ru-RU"/>
          </a:p>
        </c:txPr>
        <c:crossAx val="115278976"/>
        <c:crosses val="autoZero"/>
        <c:crossBetween val="between"/>
        <c:majorUnit val="40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336552950545696E-2"/>
          <c:y val="4.9792963914129358E-2"/>
          <c:w val="0.88852124791720211"/>
          <c:h val="0.53224798716813282"/>
        </c:manualLayout>
      </c:layout>
      <c:barChart>
        <c:barDir val="col"/>
        <c:grouping val="clustered"/>
        <c:ser>
          <c:idx val="0"/>
          <c:order val="0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rgbClr val="00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5"/>
            <c:spPr>
              <a:solidFill>
                <a:srgbClr val="0099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7"/>
            <c:spPr>
              <a:solidFill>
                <a:srgbClr val="660066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8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9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0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1"/>
            <c:spPr>
              <a:solidFill>
                <a:srgbClr val="FF00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2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3"/>
            <c:spPr>
              <a:solidFill>
                <a:srgbClr val="CC33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rgbClr val="000099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multiLvlStrRef>
              <c:f>'хирургии (2)'!$A$1:$P$2</c:f>
              <c:multiLvlStrCache>
                <c:ptCount val="16"/>
                <c:lvl>
                  <c:pt idx="0">
                    <c:v>2011-2012</c:v>
                  </c:pt>
                  <c:pt idx="1">
                    <c:v>2012-2013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2011-2012</c:v>
                  </c:pt>
                  <c:pt idx="5">
                    <c:v>2012-2013</c:v>
                  </c:pt>
                  <c:pt idx="6">
                    <c:v>2011-2012</c:v>
                  </c:pt>
                  <c:pt idx="7">
                    <c:v>2012-2013</c:v>
                  </c:pt>
                  <c:pt idx="8">
                    <c:v>2011-2012</c:v>
                  </c:pt>
                  <c:pt idx="9">
                    <c:v>2012-2013</c:v>
                  </c:pt>
                  <c:pt idx="10">
                    <c:v>2011-2012</c:v>
                  </c:pt>
                  <c:pt idx="11">
                    <c:v>2012-2013</c:v>
                  </c:pt>
                  <c:pt idx="12">
                    <c:v>2011-2012</c:v>
                  </c:pt>
                  <c:pt idx="13">
                    <c:v>2012-2013</c:v>
                  </c:pt>
                  <c:pt idx="14">
                    <c:v>2011-2013</c:v>
                  </c:pt>
                  <c:pt idx="15">
                    <c:v>2012-2014</c:v>
                  </c:pt>
                </c:lvl>
                <c:lvl>
                  <c:pt idx="0">
                    <c:v>Кол-во
ППС</c:v>
                  </c:pt>
                  <c:pt idx="2">
                    <c:v>Кол-во
докладов </c:v>
                  </c:pt>
                  <c:pt idx="4">
                    <c:v>кол-во
конференций</c:v>
                  </c:pt>
                  <c:pt idx="6">
                    <c:v>Кол-во
НТП</c:v>
                  </c:pt>
                  <c:pt idx="8">
                    <c:v>кол-во
публикаций </c:v>
                  </c:pt>
                  <c:pt idx="10">
                    <c:v>Кол-во
патентов</c:v>
                  </c:pt>
                  <c:pt idx="12">
                    <c:v>Кол-во
актов внедрения
в практ. здрав-я</c:v>
                  </c:pt>
                  <c:pt idx="14">
                    <c:v>Коммер
циализация</c:v>
                  </c:pt>
                </c:lvl>
              </c:multiLvlStrCache>
            </c:multiLvlStrRef>
          </c:cat>
          <c:val>
            <c:numRef>
              <c:f>'хирургии (2)'!$A$3:$P$3</c:f>
              <c:numCache>
                <c:formatCode>General</c:formatCode>
                <c:ptCount val="16"/>
                <c:pt idx="0">
                  <c:v>178</c:v>
                </c:pt>
                <c:pt idx="1">
                  <c:v>281</c:v>
                </c:pt>
                <c:pt idx="2">
                  <c:v>122</c:v>
                </c:pt>
                <c:pt idx="3">
                  <c:v>128</c:v>
                </c:pt>
                <c:pt idx="4">
                  <c:v>55</c:v>
                </c:pt>
                <c:pt idx="5">
                  <c:v>79</c:v>
                </c:pt>
                <c:pt idx="6">
                  <c:v>11</c:v>
                </c:pt>
                <c:pt idx="7">
                  <c:v>12</c:v>
                </c:pt>
                <c:pt idx="8">
                  <c:v>280</c:v>
                </c:pt>
                <c:pt idx="9">
                  <c:v>407</c:v>
                </c:pt>
                <c:pt idx="10">
                  <c:v>6</c:v>
                </c:pt>
                <c:pt idx="11">
                  <c:v>8</c:v>
                </c:pt>
                <c:pt idx="12">
                  <c:v>44</c:v>
                </c:pt>
                <c:pt idx="13">
                  <c:v>66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Val val="1"/>
        </c:dLbls>
        <c:axId val="117347072"/>
        <c:axId val="117348608"/>
      </c:barChart>
      <c:catAx>
        <c:axId val="117347072"/>
        <c:scaling>
          <c:orientation val="minMax"/>
        </c:scaling>
        <c:axPos val="b"/>
        <c:majorTickMark val="none"/>
        <c:tickLblPos val="nextTo"/>
        <c:spPr>
          <a:ln w="25400">
            <a:solidFill>
              <a:srgbClr val="0000FF"/>
            </a:solidFill>
          </a:ln>
        </c:spPr>
        <c:txPr>
          <a:bodyPr/>
          <a:lstStyle/>
          <a:p>
            <a:pPr>
              <a:defRPr b="1">
                <a:solidFill>
                  <a:srgbClr val="000099"/>
                </a:solidFill>
              </a:defRPr>
            </a:pPr>
            <a:endParaRPr lang="ru-RU"/>
          </a:p>
        </c:txPr>
        <c:crossAx val="117348608"/>
        <c:crosses val="autoZero"/>
        <c:auto val="1"/>
        <c:lblAlgn val="ctr"/>
        <c:lblOffset val="100"/>
      </c:catAx>
      <c:valAx>
        <c:axId val="117348608"/>
        <c:scaling>
          <c:orientation val="minMax"/>
        </c:scaling>
        <c:axPos val="l"/>
        <c:majorGridlines>
          <c:spPr>
            <a:ln>
              <a:solidFill>
                <a:srgbClr val="9999FF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0099"/>
                </a:solidFill>
              </a:defRPr>
            </a:pPr>
            <a:endParaRPr lang="ru-RU"/>
          </a:p>
        </c:txPr>
        <c:crossAx val="117347072"/>
        <c:crosses val="autoZero"/>
        <c:crossBetween val="between"/>
        <c:majorUnit val="40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39688A-697A-4328-9A82-8B66167EDB2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6AC158-D5F8-4BC3-9F8F-22DB17F9E62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4400" b="1" dirty="0" smtClean="0">
              <a:solidFill>
                <a:schemeClr val="tx1"/>
              </a:solidFill>
            </a:rPr>
            <a:t>МЗ - 1</a:t>
          </a:r>
          <a:endParaRPr lang="ru-RU" sz="4400" dirty="0">
            <a:solidFill>
              <a:schemeClr val="tx1"/>
            </a:solidFill>
          </a:endParaRPr>
        </a:p>
      </dgm:t>
    </dgm:pt>
    <dgm:pt modelId="{DD7DCBDD-85BA-4D29-8086-8D154734163F}" type="parTrans" cxnId="{DDA1313A-9D8B-443C-AED6-7EF406842376}">
      <dgm:prSet/>
      <dgm:spPr/>
      <dgm:t>
        <a:bodyPr/>
        <a:lstStyle/>
        <a:p>
          <a:endParaRPr lang="ru-RU"/>
        </a:p>
      </dgm:t>
    </dgm:pt>
    <dgm:pt modelId="{8D6CC0F2-A8E5-442A-9598-3725C61EE2BA}" type="sibTrans" cxnId="{DDA1313A-9D8B-443C-AED6-7EF406842376}">
      <dgm:prSet/>
      <dgm:spPr/>
      <dgm:t>
        <a:bodyPr/>
        <a:lstStyle/>
        <a:p>
          <a:endParaRPr lang="ru-RU"/>
        </a:p>
      </dgm:t>
    </dgm:pt>
    <dgm:pt modelId="{0A9AF816-CF68-4F34-9CCD-1DBFC723C82F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МОН - 11</a:t>
          </a:r>
          <a:endParaRPr lang="ru-RU" sz="3600" dirty="0">
            <a:solidFill>
              <a:schemeClr val="tx1"/>
            </a:solidFill>
          </a:endParaRPr>
        </a:p>
      </dgm:t>
    </dgm:pt>
    <dgm:pt modelId="{9DD513B8-DCC7-4951-9B36-78233BD02520}" type="parTrans" cxnId="{33D67B8D-5212-4AFF-A255-A38AED37395C}">
      <dgm:prSet/>
      <dgm:spPr/>
      <dgm:t>
        <a:bodyPr/>
        <a:lstStyle/>
        <a:p>
          <a:endParaRPr lang="ru-RU"/>
        </a:p>
      </dgm:t>
    </dgm:pt>
    <dgm:pt modelId="{FAB776F1-CB86-40F5-ACF6-CBCF24505818}" type="sibTrans" cxnId="{33D67B8D-5212-4AFF-A255-A38AED37395C}">
      <dgm:prSet/>
      <dgm:spPr/>
      <dgm:t>
        <a:bodyPr/>
        <a:lstStyle/>
        <a:p>
          <a:endParaRPr lang="ru-RU"/>
        </a:p>
      </dgm:t>
    </dgm:pt>
    <dgm:pt modelId="{ED61A849-E8C3-4474-8EB9-90700B07B29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3600" b="1" dirty="0" err="1" smtClean="0">
              <a:solidFill>
                <a:schemeClr val="tx1"/>
              </a:solidFill>
            </a:rPr>
            <a:t>КазНМУ</a:t>
          </a:r>
          <a:r>
            <a:rPr lang="ru-RU" sz="3600" b="1" dirty="0" smtClean="0">
              <a:solidFill>
                <a:schemeClr val="tx1"/>
              </a:solidFill>
            </a:rPr>
            <a:t> – 25</a:t>
          </a:r>
          <a:endParaRPr lang="ru-RU" sz="3600" dirty="0">
            <a:solidFill>
              <a:schemeClr val="tx1"/>
            </a:solidFill>
          </a:endParaRPr>
        </a:p>
      </dgm:t>
    </dgm:pt>
    <dgm:pt modelId="{580CA2BF-5694-4ACC-A4BA-BCB59AE40EE6}" type="parTrans" cxnId="{3B3269F1-9B15-49B7-8179-7F2E45F09266}">
      <dgm:prSet/>
      <dgm:spPr/>
      <dgm:t>
        <a:bodyPr/>
        <a:lstStyle/>
        <a:p>
          <a:endParaRPr lang="ru-RU"/>
        </a:p>
      </dgm:t>
    </dgm:pt>
    <dgm:pt modelId="{CD737103-D408-4EA4-8438-8F72737E07AD}" type="sibTrans" cxnId="{3B3269F1-9B15-49B7-8179-7F2E45F09266}">
      <dgm:prSet/>
      <dgm:spPr/>
      <dgm:t>
        <a:bodyPr/>
        <a:lstStyle/>
        <a:p>
          <a:endParaRPr lang="ru-RU"/>
        </a:p>
      </dgm:t>
    </dgm:pt>
    <dgm:pt modelId="{8E7DC901-A231-47AC-B946-EA449308760A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Международные - 2</a:t>
          </a:r>
          <a:endParaRPr lang="ru-RU" dirty="0">
            <a:solidFill>
              <a:schemeClr val="tx1"/>
            </a:solidFill>
          </a:endParaRPr>
        </a:p>
      </dgm:t>
    </dgm:pt>
    <dgm:pt modelId="{8E91D890-CE36-4691-B607-D84F2598116F}" type="parTrans" cxnId="{04EE4ECE-5163-43FD-A56E-1336883650D4}">
      <dgm:prSet/>
      <dgm:spPr/>
      <dgm:t>
        <a:bodyPr/>
        <a:lstStyle/>
        <a:p>
          <a:endParaRPr lang="ru-RU"/>
        </a:p>
      </dgm:t>
    </dgm:pt>
    <dgm:pt modelId="{B2B99E71-CDF7-4B5D-9E7A-89D7B3F1EF2C}" type="sibTrans" cxnId="{04EE4ECE-5163-43FD-A56E-1336883650D4}">
      <dgm:prSet/>
      <dgm:spPr/>
      <dgm:t>
        <a:bodyPr/>
        <a:lstStyle/>
        <a:p>
          <a:endParaRPr lang="ru-RU"/>
        </a:p>
      </dgm:t>
    </dgm:pt>
    <dgm:pt modelId="{E4E63F44-B83C-419E-A96D-D646FAD0A6AC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Всего: 37 </a:t>
          </a:r>
          <a:endParaRPr lang="ru-RU" dirty="0">
            <a:solidFill>
              <a:schemeClr val="tx1"/>
            </a:solidFill>
          </a:endParaRPr>
        </a:p>
      </dgm:t>
    </dgm:pt>
    <dgm:pt modelId="{25B6E78E-9A30-4458-998A-2AA8B92B17C1}" type="parTrans" cxnId="{81EA26B5-76A5-4A1C-B174-B41FED6D190C}">
      <dgm:prSet/>
      <dgm:spPr/>
      <dgm:t>
        <a:bodyPr/>
        <a:lstStyle/>
        <a:p>
          <a:endParaRPr lang="ru-RU"/>
        </a:p>
      </dgm:t>
    </dgm:pt>
    <dgm:pt modelId="{EFEED367-2C1C-4FD0-8811-9C113A40E0CF}" type="sibTrans" cxnId="{81EA26B5-76A5-4A1C-B174-B41FED6D190C}">
      <dgm:prSet/>
      <dgm:spPr/>
      <dgm:t>
        <a:bodyPr/>
        <a:lstStyle/>
        <a:p>
          <a:endParaRPr lang="ru-RU"/>
        </a:p>
      </dgm:t>
    </dgm:pt>
    <dgm:pt modelId="{C49D7ED9-DA29-447E-8E3F-6B4C491C149E}" type="pres">
      <dgm:prSet presAssocID="{5239688A-697A-4328-9A82-8B66167EDB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9B949F-9894-41B1-B632-EC4B5A64A557}" type="pres">
      <dgm:prSet presAssocID="{E96AC158-D5F8-4BC3-9F8F-22DB17F9E620}" presName="node" presStyleLbl="node1" presStyleIdx="0" presStyleCnt="5" custScaleX="151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9E166-CD29-4045-AD52-EC97BB454CCE}" type="pres">
      <dgm:prSet presAssocID="{8D6CC0F2-A8E5-442A-9598-3725C61EE2BA}" presName="sibTrans" presStyleCnt="0"/>
      <dgm:spPr/>
    </dgm:pt>
    <dgm:pt modelId="{A5A25B2C-01F3-4F49-8B60-3D99827D9F12}" type="pres">
      <dgm:prSet presAssocID="{0A9AF816-CF68-4F34-9CCD-1DBFC723C82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A1D5C-F489-4002-A1B9-A9A29AA4BB94}" type="pres">
      <dgm:prSet presAssocID="{FAB776F1-CB86-40F5-ACF6-CBCF24505818}" presName="sibTrans" presStyleCnt="0"/>
      <dgm:spPr/>
    </dgm:pt>
    <dgm:pt modelId="{5ADE6D32-94CB-4410-9B59-F24D1EC43B5C}" type="pres">
      <dgm:prSet presAssocID="{ED61A849-E8C3-4474-8EB9-90700B07B298}" presName="node" presStyleLbl="node1" presStyleIdx="2" presStyleCnt="5" custScaleX="129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E2417-7A7E-462C-8599-E0D67D3162BA}" type="pres">
      <dgm:prSet presAssocID="{CD737103-D408-4EA4-8438-8F72737E07AD}" presName="sibTrans" presStyleCnt="0"/>
      <dgm:spPr/>
    </dgm:pt>
    <dgm:pt modelId="{51CD34A4-5EEE-4BC0-BE2A-2EA03BE8FD17}" type="pres">
      <dgm:prSet presAssocID="{8E7DC901-A231-47AC-B946-EA449308760A}" presName="node" presStyleLbl="node1" presStyleIdx="3" presStyleCnt="5" custScaleX="157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C57EF-2322-46B6-BE7E-BA5AF932C4C6}" type="pres">
      <dgm:prSet presAssocID="{B2B99E71-CDF7-4B5D-9E7A-89D7B3F1EF2C}" presName="sibTrans" presStyleCnt="0"/>
      <dgm:spPr/>
    </dgm:pt>
    <dgm:pt modelId="{9FB7AC7D-752A-4C26-9AA8-9D8DAC5BBF9E}" type="pres">
      <dgm:prSet presAssocID="{E4E63F44-B83C-419E-A96D-D646FAD0A6A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3269F1-9B15-49B7-8179-7F2E45F09266}" srcId="{5239688A-697A-4328-9A82-8B66167EDB29}" destId="{ED61A849-E8C3-4474-8EB9-90700B07B298}" srcOrd="2" destOrd="0" parTransId="{580CA2BF-5694-4ACC-A4BA-BCB59AE40EE6}" sibTransId="{CD737103-D408-4EA4-8438-8F72737E07AD}"/>
    <dgm:cxn modelId="{4F0CE28E-4AF8-4B38-9BF2-8C737580EBB2}" type="presOf" srcId="{E96AC158-D5F8-4BC3-9F8F-22DB17F9E620}" destId="{B19B949F-9894-41B1-B632-EC4B5A64A557}" srcOrd="0" destOrd="0" presId="urn:microsoft.com/office/officeart/2005/8/layout/default#1"/>
    <dgm:cxn modelId="{DDA1313A-9D8B-443C-AED6-7EF406842376}" srcId="{5239688A-697A-4328-9A82-8B66167EDB29}" destId="{E96AC158-D5F8-4BC3-9F8F-22DB17F9E620}" srcOrd="0" destOrd="0" parTransId="{DD7DCBDD-85BA-4D29-8086-8D154734163F}" sibTransId="{8D6CC0F2-A8E5-442A-9598-3725C61EE2BA}"/>
    <dgm:cxn modelId="{034DA813-EABA-49A2-8C57-3708595CD892}" type="presOf" srcId="{E4E63F44-B83C-419E-A96D-D646FAD0A6AC}" destId="{9FB7AC7D-752A-4C26-9AA8-9D8DAC5BBF9E}" srcOrd="0" destOrd="0" presId="urn:microsoft.com/office/officeart/2005/8/layout/default#1"/>
    <dgm:cxn modelId="{CA2F846D-7647-4B37-A244-9C8B676439C1}" type="presOf" srcId="{ED61A849-E8C3-4474-8EB9-90700B07B298}" destId="{5ADE6D32-94CB-4410-9B59-F24D1EC43B5C}" srcOrd="0" destOrd="0" presId="urn:microsoft.com/office/officeart/2005/8/layout/default#1"/>
    <dgm:cxn modelId="{BF16349F-C95D-43D6-8134-AEDFF110923A}" type="presOf" srcId="{5239688A-697A-4328-9A82-8B66167EDB29}" destId="{C49D7ED9-DA29-447E-8E3F-6B4C491C149E}" srcOrd="0" destOrd="0" presId="urn:microsoft.com/office/officeart/2005/8/layout/default#1"/>
    <dgm:cxn modelId="{33D67B8D-5212-4AFF-A255-A38AED37395C}" srcId="{5239688A-697A-4328-9A82-8B66167EDB29}" destId="{0A9AF816-CF68-4F34-9CCD-1DBFC723C82F}" srcOrd="1" destOrd="0" parTransId="{9DD513B8-DCC7-4951-9B36-78233BD02520}" sibTransId="{FAB776F1-CB86-40F5-ACF6-CBCF24505818}"/>
    <dgm:cxn modelId="{C1E874D6-405F-486E-A797-826C226B0B45}" type="presOf" srcId="{8E7DC901-A231-47AC-B946-EA449308760A}" destId="{51CD34A4-5EEE-4BC0-BE2A-2EA03BE8FD17}" srcOrd="0" destOrd="0" presId="urn:microsoft.com/office/officeart/2005/8/layout/default#1"/>
    <dgm:cxn modelId="{81EA26B5-76A5-4A1C-B174-B41FED6D190C}" srcId="{5239688A-697A-4328-9A82-8B66167EDB29}" destId="{E4E63F44-B83C-419E-A96D-D646FAD0A6AC}" srcOrd="4" destOrd="0" parTransId="{25B6E78E-9A30-4458-998A-2AA8B92B17C1}" sibTransId="{EFEED367-2C1C-4FD0-8811-9C113A40E0CF}"/>
    <dgm:cxn modelId="{4F3FFD23-9C1D-49E3-B94A-1385511A3837}" type="presOf" srcId="{0A9AF816-CF68-4F34-9CCD-1DBFC723C82F}" destId="{A5A25B2C-01F3-4F49-8B60-3D99827D9F12}" srcOrd="0" destOrd="0" presId="urn:microsoft.com/office/officeart/2005/8/layout/default#1"/>
    <dgm:cxn modelId="{04EE4ECE-5163-43FD-A56E-1336883650D4}" srcId="{5239688A-697A-4328-9A82-8B66167EDB29}" destId="{8E7DC901-A231-47AC-B946-EA449308760A}" srcOrd="3" destOrd="0" parTransId="{8E91D890-CE36-4691-B607-D84F2598116F}" sibTransId="{B2B99E71-CDF7-4B5D-9E7A-89D7B3F1EF2C}"/>
    <dgm:cxn modelId="{19F6AAC6-0078-4F7A-AAC2-25C01BE6BE1A}" type="presParOf" srcId="{C49D7ED9-DA29-447E-8E3F-6B4C491C149E}" destId="{B19B949F-9894-41B1-B632-EC4B5A64A557}" srcOrd="0" destOrd="0" presId="urn:microsoft.com/office/officeart/2005/8/layout/default#1"/>
    <dgm:cxn modelId="{03D922E1-FBFB-4C2B-91EF-EB46918919C3}" type="presParOf" srcId="{C49D7ED9-DA29-447E-8E3F-6B4C491C149E}" destId="{3D39E166-CD29-4045-AD52-EC97BB454CCE}" srcOrd="1" destOrd="0" presId="urn:microsoft.com/office/officeart/2005/8/layout/default#1"/>
    <dgm:cxn modelId="{1D12A503-005B-4385-9519-1C79B829E81C}" type="presParOf" srcId="{C49D7ED9-DA29-447E-8E3F-6B4C491C149E}" destId="{A5A25B2C-01F3-4F49-8B60-3D99827D9F12}" srcOrd="2" destOrd="0" presId="urn:microsoft.com/office/officeart/2005/8/layout/default#1"/>
    <dgm:cxn modelId="{FD659209-DD5A-4BEB-857B-A7E548C35932}" type="presParOf" srcId="{C49D7ED9-DA29-447E-8E3F-6B4C491C149E}" destId="{AEFA1D5C-F489-4002-A1B9-A9A29AA4BB94}" srcOrd="3" destOrd="0" presId="urn:microsoft.com/office/officeart/2005/8/layout/default#1"/>
    <dgm:cxn modelId="{5411A4A4-E4CA-4A72-916C-2D1373766C3A}" type="presParOf" srcId="{C49D7ED9-DA29-447E-8E3F-6B4C491C149E}" destId="{5ADE6D32-94CB-4410-9B59-F24D1EC43B5C}" srcOrd="4" destOrd="0" presId="urn:microsoft.com/office/officeart/2005/8/layout/default#1"/>
    <dgm:cxn modelId="{3B588FF3-33C1-42E0-B9AB-5FA3C0417471}" type="presParOf" srcId="{C49D7ED9-DA29-447E-8E3F-6B4C491C149E}" destId="{96DE2417-7A7E-462C-8599-E0D67D3162BA}" srcOrd="5" destOrd="0" presId="urn:microsoft.com/office/officeart/2005/8/layout/default#1"/>
    <dgm:cxn modelId="{6FA58351-8527-4C04-926A-BFBBA3D8F723}" type="presParOf" srcId="{C49D7ED9-DA29-447E-8E3F-6B4C491C149E}" destId="{51CD34A4-5EEE-4BC0-BE2A-2EA03BE8FD17}" srcOrd="6" destOrd="0" presId="urn:microsoft.com/office/officeart/2005/8/layout/default#1"/>
    <dgm:cxn modelId="{19833CDC-B307-4F5C-9F10-8BF8B467A439}" type="presParOf" srcId="{C49D7ED9-DA29-447E-8E3F-6B4C491C149E}" destId="{CF6C57EF-2322-46B6-BE7E-BA5AF932C4C6}" srcOrd="7" destOrd="0" presId="urn:microsoft.com/office/officeart/2005/8/layout/default#1"/>
    <dgm:cxn modelId="{B4C0341A-FDD2-4208-B730-2D5AAA53B770}" type="presParOf" srcId="{C49D7ED9-DA29-447E-8E3F-6B4C491C149E}" destId="{9FB7AC7D-752A-4C26-9AA8-9D8DAC5BBF9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763C4-9F06-4FFF-A0DB-F5DF0D31FDD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471C8C-F815-4FFF-9ACA-0D13428034E9}">
      <dgm:prSet phldrT="[Текст]" custT="1"/>
      <dgm:spPr>
        <a:solidFill>
          <a:srgbClr val="FFC000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</a:rPr>
            <a:t>Публикации </a:t>
          </a:r>
          <a:r>
            <a:rPr lang="ru-RU" sz="4000" b="1" dirty="0" smtClean="0">
              <a:solidFill>
                <a:schemeClr val="tx1"/>
              </a:solidFill>
            </a:rPr>
            <a:t> (73)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</a:rPr>
            <a:t>Из них с </a:t>
          </a:r>
          <a:r>
            <a:rPr lang="ru-RU" sz="2800" b="1" dirty="0" err="1" smtClean="0">
              <a:solidFill>
                <a:schemeClr val="tx1"/>
              </a:solidFill>
            </a:rPr>
            <a:t>импакт</a:t>
          </a:r>
          <a:r>
            <a:rPr lang="ru-RU" sz="2800" b="1" dirty="0" smtClean="0">
              <a:solidFill>
                <a:schemeClr val="tx1"/>
              </a:solidFill>
            </a:rPr>
            <a:t>-факт</a:t>
          </a:r>
          <a:r>
            <a:rPr lang="en-US" sz="2800" b="1" dirty="0" smtClean="0">
              <a:solidFill>
                <a:schemeClr val="tx1"/>
              </a:solidFill>
            </a:rPr>
            <a:t>.</a:t>
          </a:r>
          <a:r>
            <a:rPr lang="ru-RU" sz="2800" b="1" dirty="0" smtClean="0">
              <a:solidFill>
                <a:schemeClr val="tx1"/>
              </a:solidFill>
            </a:rPr>
            <a:t> </a:t>
          </a:r>
          <a:r>
            <a:rPr lang="ru-RU" sz="4000" b="1" dirty="0" smtClean="0">
              <a:solidFill>
                <a:schemeClr val="tx1"/>
              </a:solidFill>
            </a:rPr>
            <a:t>(3), </a:t>
          </a:r>
          <a:r>
            <a:rPr lang="ru-RU" sz="2800" b="1" dirty="0" smtClean="0">
              <a:solidFill>
                <a:schemeClr val="tx1"/>
              </a:solidFill>
            </a:rPr>
            <a:t>в </a:t>
          </a:r>
          <a:r>
            <a:rPr lang="ru-RU" sz="2800" b="1" dirty="0" err="1" smtClean="0">
              <a:solidFill>
                <a:schemeClr val="tx1"/>
              </a:solidFill>
            </a:rPr>
            <a:t>междунар</a:t>
          </a:r>
          <a:r>
            <a:rPr lang="ru-RU" sz="2800" b="1" dirty="0" smtClean="0">
              <a:solidFill>
                <a:schemeClr val="tx1"/>
              </a:solidFill>
            </a:rPr>
            <a:t>. </a:t>
          </a:r>
          <a:r>
            <a:rPr lang="ru-RU" sz="2800" b="1" dirty="0" err="1" smtClean="0">
              <a:solidFill>
                <a:schemeClr val="tx1"/>
              </a:solidFill>
            </a:rPr>
            <a:t>изд</a:t>
          </a:r>
          <a:r>
            <a:rPr lang="en-US" sz="2800" b="1" dirty="0" smtClean="0">
              <a:solidFill>
                <a:schemeClr val="tx1"/>
              </a:solidFill>
            </a:rPr>
            <a:t>.</a:t>
          </a:r>
          <a:r>
            <a:rPr lang="ru-RU" sz="2800" b="1" dirty="0" smtClean="0">
              <a:solidFill>
                <a:schemeClr val="tx1"/>
              </a:solidFill>
            </a:rPr>
            <a:t> </a:t>
          </a:r>
          <a:r>
            <a:rPr lang="ru-RU" sz="4000" b="1" dirty="0" smtClean="0">
              <a:solidFill>
                <a:schemeClr val="tx1"/>
              </a:solidFill>
            </a:rPr>
            <a:t>(5)</a:t>
          </a:r>
          <a:endParaRPr lang="ru-RU" sz="4000" b="1" dirty="0">
            <a:solidFill>
              <a:schemeClr val="tx1"/>
            </a:solidFill>
          </a:endParaRPr>
        </a:p>
      </dgm:t>
    </dgm:pt>
    <dgm:pt modelId="{146AD344-CE12-4833-A7A3-B55F23262CDE}" type="parTrans" cxnId="{16315BE5-4C33-4197-A942-963141FD4C86}">
      <dgm:prSet/>
      <dgm:spPr/>
      <dgm:t>
        <a:bodyPr/>
        <a:lstStyle/>
        <a:p>
          <a:endParaRPr lang="ru-RU"/>
        </a:p>
      </dgm:t>
    </dgm:pt>
    <dgm:pt modelId="{75989BC7-F577-4C3E-ACF6-26160ECDEF03}" type="sibTrans" cxnId="{16315BE5-4C33-4197-A942-963141FD4C86}">
      <dgm:prSet/>
      <dgm:spPr/>
      <dgm:t>
        <a:bodyPr/>
        <a:lstStyle/>
        <a:p>
          <a:endParaRPr lang="ru-RU"/>
        </a:p>
      </dgm:t>
    </dgm:pt>
    <dgm:pt modelId="{27722EEE-473E-454C-A670-CA6BB94B873E}">
      <dgm:prSet phldrT="[Текст]" custT="1"/>
      <dgm:spPr/>
      <dgm:t>
        <a:bodyPr/>
        <a:lstStyle/>
        <a:p>
          <a:r>
            <a:rPr lang="ru-RU" sz="3300" b="1" dirty="0" smtClean="0"/>
            <a:t>Нормативные документы </a:t>
          </a:r>
          <a:r>
            <a:rPr lang="ru-RU" sz="3300" dirty="0" smtClean="0"/>
            <a:t>-</a:t>
          </a:r>
          <a:r>
            <a:rPr lang="en-US" sz="3300" dirty="0" smtClean="0"/>
            <a:t> </a:t>
          </a:r>
          <a:r>
            <a:rPr lang="ru-RU" sz="4000" b="1" dirty="0" smtClean="0">
              <a:solidFill>
                <a:schemeClr val="tx1"/>
              </a:solidFill>
            </a:rPr>
            <a:t>7 </a:t>
          </a:r>
          <a:endParaRPr lang="ru-RU" sz="4000" b="1" dirty="0">
            <a:solidFill>
              <a:schemeClr val="tx1"/>
            </a:solidFill>
          </a:endParaRPr>
        </a:p>
      </dgm:t>
    </dgm:pt>
    <dgm:pt modelId="{B951E3A1-0D51-4C64-A38B-CD1EC7E2500B}" type="parTrans" cxnId="{38C2771A-D162-4AD8-9F55-5F94676F4A2F}">
      <dgm:prSet/>
      <dgm:spPr/>
      <dgm:t>
        <a:bodyPr/>
        <a:lstStyle/>
        <a:p>
          <a:endParaRPr lang="ru-RU"/>
        </a:p>
      </dgm:t>
    </dgm:pt>
    <dgm:pt modelId="{08817AAC-512B-4F86-B216-069306451CDD}" type="sibTrans" cxnId="{38C2771A-D162-4AD8-9F55-5F94676F4A2F}">
      <dgm:prSet/>
      <dgm:spPr/>
      <dgm:t>
        <a:bodyPr/>
        <a:lstStyle/>
        <a:p>
          <a:endParaRPr lang="ru-RU"/>
        </a:p>
      </dgm:t>
    </dgm:pt>
    <dgm:pt modelId="{1D427DF8-1157-42CD-AE75-58D1F3BF6205}">
      <dgm:prSet phldrT="[Текст]" custT="1"/>
      <dgm:spPr/>
      <dgm:t>
        <a:bodyPr/>
        <a:lstStyle/>
        <a:p>
          <a:r>
            <a:rPr lang="ru-RU" sz="2800" b="1" dirty="0" smtClean="0"/>
            <a:t>Акты внедрения </a:t>
          </a:r>
          <a:r>
            <a:rPr lang="ru-RU" sz="2400" dirty="0" smtClean="0"/>
            <a:t>- </a:t>
          </a:r>
          <a:r>
            <a:rPr lang="ru-RU" sz="4000" b="1" dirty="0" smtClean="0">
              <a:solidFill>
                <a:schemeClr val="tx1"/>
              </a:solidFill>
            </a:rPr>
            <a:t>7</a:t>
          </a:r>
          <a:r>
            <a:rPr lang="ru-RU" sz="2400" dirty="0" smtClean="0"/>
            <a:t> </a:t>
          </a:r>
          <a:endParaRPr lang="ru-RU" sz="2400" dirty="0"/>
        </a:p>
      </dgm:t>
    </dgm:pt>
    <dgm:pt modelId="{147BA2D1-6DB4-4060-8B32-C6EF587AC521}" type="parTrans" cxnId="{D6644329-C978-431D-9945-51B48A2A2F6E}">
      <dgm:prSet/>
      <dgm:spPr/>
      <dgm:t>
        <a:bodyPr/>
        <a:lstStyle/>
        <a:p>
          <a:endParaRPr lang="ru-RU"/>
        </a:p>
      </dgm:t>
    </dgm:pt>
    <dgm:pt modelId="{0A382BF3-455B-492C-9840-289581DF8CF0}" type="sibTrans" cxnId="{D6644329-C978-431D-9945-51B48A2A2F6E}">
      <dgm:prSet/>
      <dgm:spPr/>
      <dgm:t>
        <a:bodyPr/>
        <a:lstStyle/>
        <a:p>
          <a:endParaRPr lang="ru-RU"/>
        </a:p>
      </dgm:t>
    </dgm:pt>
    <dgm:pt modelId="{C14FFDC6-E883-443E-8A3D-9E6CF0DB8A27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Доклады </a:t>
          </a:r>
          <a:r>
            <a:rPr lang="ru-RU" sz="2400" dirty="0" smtClean="0">
              <a:solidFill>
                <a:schemeClr val="bg1"/>
              </a:solidFill>
            </a:rPr>
            <a:t>-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ru-RU" sz="4000" b="1" dirty="0" smtClean="0">
              <a:solidFill>
                <a:schemeClr val="tx1"/>
              </a:solidFill>
            </a:rPr>
            <a:t>24</a:t>
          </a:r>
          <a:r>
            <a:rPr lang="ru-RU" sz="2400" dirty="0" smtClean="0">
              <a:solidFill>
                <a:schemeClr val="bg1"/>
              </a:solidFill>
            </a:rPr>
            <a:t> </a:t>
          </a:r>
          <a:endParaRPr lang="ru-RU" sz="2400" dirty="0">
            <a:solidFill>
              <a:schemeClr val="bg1"/>
            </a:solidFill>
          </a:endParaRPr>
        </a:p>
      </dgm:t>
    </dgm:pt>
    <dgm:pt modelId="{D990473F-128D-49EF-937F-0021FED8E800}" type="parTrans" cxnId="{CEB3AAFE-DCA5-4D42-B15C-68AC5C01768C}">
      <dgm:prSet/>
      <dgm:spPr/>
      <dgm:t>
        <a:bodyPr/>
        <a:lstStyle/>
        <a:p>
          <a:endParaRPr lang="ru-RU"/>
        </a:p>
      </dgm:t>
    </dgm:pt>
    <dgm:pt modelId="{DC72D4DD-00B6-49B4-8E29-EA0C7E4AC0DD}" type="sibTrans" cxnId="{CEB3AAFE-DCA5-4D42-B15C-68AC5C01768C}">
      <dgm:prSet/>
      <dgm:spPr/>
      <dgm:t>
        <a:bodyPr/>
        <a:lstStyle/>
        <a:p>
          <a:endParaRPr lang="ru-RU"/>
        </a:p>
      </dgm:t>
    </dgm:pt>
    <dgm:pt modelId="{E2B568F5-A86C-4D03-B2A9-15F09F993A6F}" type="pres">
      <dgm:prSet presAssocID="{77A763C4-9F06-4FFF-A0DB-F5DF0D31FDD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34D58F-926B-41A1-A3F7-44C1D508875D}" type="pres">
      <dgm:prSet presAssocID="{9F471C8C-F815-4FFF-9ACA-0D13428034E9}" presName="vertOne" presStyleCnt="0"/>
      <dgm:spPr/>
    </dgm:pt>
    <dgm:pt modelId="{7FDBC488-DEC6-43FB-B93E-2266B1F165EE}" type="pres">
      <dgm:prSet presAssocID="{9F471C8C-F815-4FFF-9ACA-0D13428034E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3CBD40-61CF-420D-9754-9F6DA10AC39F}" type="pres">
      <dgm:prSet presAssocID="{9F471C8C-F815-4FFF-9ACA-0D13428034E9}" presName="parTransOne" presStyleCnt="0"/>
      <dgm:spPr/>
    </dgm:pt>
    <dgm:pt modelId="{59DF4412-FD56-4FA9-BA92-408944B81DC9}" type="pres">
      <dgm:prSet presAssocID="{9F471C8C-F815-4FFF-9ACA-0D13428034E9}" presName="horzOne" presStyleCnt="0"/>
      <dgm:spPr/>
    </dgm:pt>
    <dgm:pt modelId="{E2CC9E00-DF17-46AD-9214-4A7D1546CF88}" type="pres">
      <dgm:prSet presAssocID="{27722EEE-473E-454C-A670-CA6BB94B873E}" presName="vertTwo" presStyleCnt="0"/>
      <dgm:spPr/>
    </dgm:pt>
    <dgm:pt modelId="{BD25C4F4-D8D1-4020-9E5B-8A3BAFFFE499}" type="pres">
      <dgm:prSet presAssocID="{27722EEE-473E-454C-A670-CA6BB94B873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0A160-2A0F-47CE-A4B3-F78250A05E54}" type="pres">
      <dgm:prSet presAssocID="{27722EEE-473E-454C-A670-CA6BB94B873E}" presName="parTransTwo" presStyleCnt="0"/>
      <dgm:spPr/>
    </dgm:pt>
    <dgm:pt modelId="{718F03FF-9D0A-455B-97AB-C8511DFA2047}" type="pres">
      <dgm:prSet presAssocID="{27722EEE-473E-454C-A670-CA6BB94B873E}" presName="horzTwo" presStyleCnt="0"/>
      <dgm:spPr/>
    </dgm:pt>
    <dgm:pt modelId="{5F0B0174-8010-47FC-95F1-FEBE96722D67}" type="pres">
      <dgm:prSet presAssocID="{1D427DF8-1157-42CD-AE75-58D1F3BF6205}" presName="vertThree" presStyleCnt="0"/>
      <dgm:spPr/>
    </dgm:pt>
    <dgm:pt modelId="{199D11B7-9AC3-4FE5-A63C-5EBD9AB08A06}" type="pres">
      <dgm:prSet presAssocID="{1D427DF8-1157-42CD-AE75-58D1F3BF6205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5C05DF-EF74-497B-92F5-39D34C04AC5C}" type="pres">
      <dgm:prSet presAssocID="{1D427DF8-1157-42CD-AE75-58D1F3BF6205}" presName="horzThree" presStyleCnt="0"/>
      <dgm:spPr/>
    </dgm:pt>
    <dgm:pt modelId="{D583DC50-F74B-459B-B403-D015748717BB}" type="pres">
      <dgm:prSet presAssocID="{08817AAC-512B-4F86-B216-069306451CDD}" presName="sibSpaceTwo" presStyleCnt="0"/>
      <dgm:spPr/>
    </dgm:pt>
    <dgm:pt modelId="{45DD2274-C54E-410D-BAAC-499D76EFAE22}" type="pres">
      <dgm:prSet presAssocID="{C14FFDC6-E883-443E-8A3D-9E6CF0DB8A27}" presName="vertTwo" presStyleCnt="0"/>
      <dgm:spPr/>
    </dgm:pt>
    <dgm:pt modelId="{0A2FF2D0-9E1D-4A70-9A49-91A26D4B3F52}" type="pres">
      <dgm:prSet presAssocID="{C14FFDC6-E883-443E-8A3D-9E6CF0DB8A2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74FA0A-68A0-4CA0-936D-F180424A8879}" type="pres">
      <dgm:prSet presAssocID="{C14FFDC6-E883-443E-8A3D-9E6CF0DB8A27}" presName="horzTwo" presStyleCnt="0"/>
      <dgm:spPr/>
    </dgm:pt>
  </dgm:ptLst>
  <dgm:cxnLst>
    <dgm:cxn modelId="{EB5DDE57-0DE5-413E-8701-755113A676E8}" type="presOf" srcId="{1D427DF8-1157-42CD-AE75-58D1F3BF6205}" destId="{199D11B7-9AC3-4FE5-A63C-5EBD9AB08A06}" srcOrd="0" destOrd="0" presId="urn:microsoft.com/office/officeart/2005/8/layout/hierarchy4"/>
    <dgm:cxn modelId="{CEB3AAFE-DCA5-4D42-B15C-68AC5C01768C}" srcId="{9F471C8C-F815-4FFF-9ACA-0D13428034E9}" destId="{C14FFDC6-E883-443E-8A3D-9E6CF0DB8A27}" srcOrd="1" destOrd="0" parTransId="{D990473F-128D-49EF-937F-0021FED8E800}" sibTransId="{DC72D4DD-00B6-49B4-8E29-EA0C7E4AC0DD}"/>
    <dgm:cxn modelId="{3111B353-F8C9-465B-90A1-72DA07410C1B}" type="presOf" srcId="{C14FFDC6-E883-443E-8A3D-9E6CF0DB8A27}" destId="{0A2FF2D0-9E1D-4A70-9A49-91A26D4B3F52}" srcOrd="0" destOrd="0" presId="urn:microsoft.com/office/officeart/2005/8/layout/hierarchy4"/>
    <dgm:cxn modelId="{38C2771A-D162-4AD8-9F55-5F94676F4A2F}" srcId="{9F471C8C-F815-4FFF-9ACA-0D13428034E9}" destId="{27722EEE-473E-454C-A670-CA6BB94B873E}" srcOrd="0" destOrd="0" parTransId="{B951E3A1-0D51-4C64-A38B-CD1EC7E2500B}" sibTransId="{08817AAC-512B-4F86-B216-069306451CDD}"/>
    <dgm:cxn modelId="{97717D3A-F189-45AD-A4EF-D821D0E36218}" type="presOf" srcId="{77A763C4-9F06-4FFF-A0DB-F5DF0D31FDDE}" destId="{E2B568F5-A86C-4D03-B2A9-15F09F993A6F}" srcOrd="0" destOrd="0" presId="urn:microsoft.com/office/officeart/2005/8/layout/hierarchy4"/>
    <dgm:cxn modelId="{71B71B6B-F2B2-4D05-962F-F5BDC1C598D7}" type="presOf" srcId="{27722EEE-473E-454C-A670-CA6BB94B873E}" destId="{BD25C4F4-D8D1-4020-9E5B-8A3BAFFFE499}" srcOrd="0" destOrd="0" presId="urn:microsoft.com/office/officeart/2005/8/layout/hierarchy4"/>
    <dgm:cxn modelId="{63537067-D5F9-4E54-8CAF-A2F74B7615C6}" type="presOf" srcId="{9F471C8C-F815-4FFF-9ACA-0D13428034E9}" destId="{7FDBC488-DEC6-43FB-B93E-2266B1F165EE}" srcOrd="0" destOrd="0" presId="urn:microsoft.com/office/officeart/2005/8/layout/hierarchy4"/>
    <dgm:cxn modelId="{16315BE5-4C33-4197-A942-963141FD4C86}" srcId="{77A763C4-9F06-4FFF-A0DB-F5DF0D31FDDE}" destId="{9F471C8C-F815-4FFF-9ACA-0D13428034E9}" srcOrd="0" destOrd="0" parTransId="{146AD344-CE12-4833-A7A3-B55F23262CDE}" sibTransId="{75989BC7-F577-4C3E-ACF6-26160ECDEF03}"/>
    <dgm:cxn modelId="{D6644329-C978-431D-9945-51B48A2A2F6E}" srcId="{27722EEE-473E-454C-A670-CA6BB94B873E}" destId="{1D427DF8-1157-42CD-AE75-58D1F3BF6205}" srcOrd="0" destOrd="0" parTransId="{147BA2D1-6DB4-4060-8B32-C6EF587AC521}" sibTransId="{0A382BF3-455B-492C-9840-289581DF8CF0}"/>
    <dgm:cxn modelId="{E52065A4-9B11-463D-88B3-4F334A906096}" type="presParOf" srcId="{E2B568F5-A86C-4D03-B2A9-15F09F993A6F}" destId="{4434D58F-926B-41A1-A3F7-44C1D508875D}" srcOrd="0" destOrd="0" presId="urn:microsoft.com/office/officeart/2005/8/layout/hierarchy4"/>
    <dgm:cxn modelId="{85426394-9160-48F8-8600-DBC7BEC8C160}" type="presParOf" srcId="{4434D58F-926B-41A1-A3F7-44C1D508875D}" destId="{7FDBC488-DEC6-43FB-B93E-2266B1F165EE}" srcOrd="0" destOrd="0" presId="urn:microsoft.com/office/officeart/2005/8/layout/hierarchy4"/>
    <dgm:cxn modelId="{8D28E635-4348-48FF-ABD5-19C74408BEC8}" type="presParOf" srcId="{4434D58F-926B-41A1-A3F7-44C1D508875D}" destId="{B73CBD40-61CF-420D-9754-9F6DA10AC39F}" srcOrd="1" destOrd="0" presId="urn:microsoft.com/office/officeart/2005/8/layout/hierarchy4"/>
    <dgm:cxn modelId="{74A8CCDC-A173-45EA-806C-D6ACCC72F5F3}" type="presParOf" srcId="{4434D58F-926B-41A1-A3F7-44C1D508875D}" destId="{59DF4412-FD56-4FA9-BA92-408944B81DC9}" srcOrd="2" destOrd="0" presId="urn:microsoft.com/office/officeart/2005/8/layout/hierarchy4"/>
    <dgm:cxn modelId="{3E1875D6-3E83-42CC-826E-176E88549A9B}" type="presParOf" srcId="{59DF4412-FD56-4FA9-BA92-408944B81DC9}" destId="{E2CC9E00-DF17-46AD-9214-4A7D1546CF88}" srcOrd="0" destOrd="0" presId="urn:microsoft.com/office/officeart/2005/8/layout/hierarchy4"/>
    <dgm:cxn modelId="{2FD634E4-8091-4071-A2E1-301E1C78828E}" type="presParOf" srcId="{E2CC9E00-DF17-46AD-9214-4A7D1546CF88}" destId="{BD25C4F4-D8D1-4020-9E5B-8A3BAFFFE499}" srcOrd="0" destOrd="0" presId="urn:microsoft.com/office/officeart/2005/8/layout/hierarchy4"/>
    <dgm:cxn modelId="{2F8CBD07-BC8E-437F-AF29-504786E46F8E}" type="presParOf" srcId="{E2CC9E00-DF17-46AD-9214-4A7D1546CF88}" destId="{B470A160-2A0F-47CE-A4B3-F78250A05E54}" srcOrd="1" destOrd="0" presId="urn:microsoft.com/office/officeart/2005/8/layout/hierarchy4"/>
    <dgm:cxn modelId="{71ECE988-AE47-4D5C-9794-B6BF830D338B}" type="presParOf" srcId="{E2CC9E00-DF17-46AD-9214-4A7D1546CF88}" destId="{718F03FF-9D0A-455B-97AB-C8511DFA2047}" srcOrd="2" destOrd="0" presId="urn:microsoft.com/office/officeart/2005/8/layout/hierarchy4"/>
    <dgm:cxn modelId="{23C765FA-F331-4702-95FB-3D50791B13F2}" type="presParOf" srcId="{718F03FF-9D0A-455B-97AB-C8511DFA2047}" destId="{5F0B0174-8010-47FC-95F1-FEBE96722D67}" srcOrd="0" destOrd="0" presId="urn:microsoft.com/office/officeart/2005/8/layout/hierarchy4"/>
    <dgm:cxn modelId="{2893B8FE-BF8C-4829-B10C-774E892065EE}" type="presParOf" srcId="{5F0B0174-8010-47FC-95F1-FEBE96722D67}" destId="{199D11B7-9AC3-4FE5-A63C-5EBD9AB08A06}" srcOrd="0" destOrd="0" presId="urn:microsoft.com/office/officeart/2005/8/layout/hierarchy4"/>
    <dgm:cxn modelId="{803B3CD7-C8C7-4D21-9B8E-CAB9DAA509FF}" type="presParOf" srcId="{5F0B0174-8010-47FC-95F1-FEBE96722D67}" destId="{035C05DF-EF74-497B-92F5-39D34C04AC5C}" srcOrd="1" destOrd="0" presId="urn:microsoft.com/office/officeart/2005/8/layout/hierarchy4"/>
    <dgm:cxn modelId="{145B8DDA-7A99-4335-8089-0F5944D16DA8}" type="presParOf" srcId="{59DF4412-FD56-4FA9-BA92-408944B81DC9}" destId="{D583DC50-F74B-459B-B403-D015748717BB}" srcOrd="1" destOrd="0" presId="urn:microsoft.com/office/officeart/2005/8/layout/hierarchy4"/>
    <dgm:cxn modelId="{AA407363-4B61-46C6-8730-6FB03E4C473B}" type="presParOf" srcId="{59DF4412-FD56-4FA9-BA92-408944B81DC9}" destId="{45DD2274-C54E-410D-BAAC-499D76EFAE22}" srcOrd="2" destOrd="0" presId="urn:microsoft.com/office/officeart/2005/8/layout/hierarchy4"/>
    <dgm:cxn modelId="{7653107B-B7F1-44EE-8390-E5D798741C70}" type="presParOf" srcId="{45DD2274-C54E-410D-BAAC-499D76EFAE22}" destId="{0A2FF2D0-9E1D-4A70-9A49-91A26D4B3F52}" srcOrd="0" destOrd="0" presId="urn:microsoft.com/office/officeart/2005/8/layout/hierarchy4"/>
    <dgm:cxn modelId="{30D434EF-8B73-4860-B44E-5CEDA1882B6F}" type="presParOf" srcId="{45DD2274-C54E-410D-BAAC-499D76EFAE22}" destId="{6F74FA0A-68A0-4CA0-936D-F180424A88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CB366A-7E0B-44C3-AE8F-176865416E0E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18AB99-FA89-4518-A8FB-134D189123A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 sz="2000" dirty="0" smtClean="0"/>
        </a:p>
        <a:p>
          <a:endParaRPr lang="ru-RU" sz="2000" dirty="0" smtClean="0"/>
        </a:p>
        <a:p>
          <a:r>
            <a:rPr lang="ru-RU" sz="2400" b="1" dirty="0" smtClean="0">
              <a:solidFill>
                <a:schemeClr val="tx1"/>
              </a:solidFill>
            </a:rPr>
            <a:t>Количество </a:t>
          </a:r>
          <a:r>
            <a:rPr lang="ru-RU" sz="2400" b="1" dirty="0" err="1" smtClean="0">
              <a:solidFill>
                <a:schemeClr val="tx1"/>
              </a:solidFill>
            </a:rPr>
            <a:t>визитинг</a:t>
          </a:r>
          <a:r>
            <a:rPr lang="ru-RU" sz="2400" b="1" dirty="0" smtClean="0">
              <a:solidFill>
                <a:schemeClr val="tx1"/>
              </a:solidFill>
            </a:rPr>
            <a:t>-профессоров (363)</a:t>
          </a:r>
        </a:p>
        <a:p>
          <a:r>
            <a:rPr lang="ru-RU" sz="2400" dirty="0" smtClean="0">
              <a:solidFill>
                <a:schemeClr val="tx1"/>
              </a:solidFill>
            </a:rPr>
            <a:t>2011- </a:t>
          </a:r>
          <a:r>
            <a:rPr lang="ru-RU" sz="2400" b="1" dirty="0" smtClean="0">
              <a:solidFill>
                <a:schemeClr val="tx1"/>
              </a:solidFill>
            </a:rPr>
            <a:t>103</a:t>
          </a:r>
          <a:r>
            <a:rPr lang="ru-RU" sz="2400" dirty="0" smtClean="0">
              <a:solidFill>
                <a:schemeClr val="tx1"/>
              </a:solidFill>
            </a:rPr>
            <a:t>;</a:t>
          </a:r>
        </a:p>
        <a:p>
          <a:r>
            <a:rPr lang="ru-RU" sz="2400" dirty="0" smtClean="0">
              <a:solidFill>
                <a:schemeClr val="tx1"/>
              </a:solidFill>
            </a:rPr>
            <a:t>2012 – </a:t>
          </a:r>
          <a:r>
            <a:rPr lang="ru-RU" sz="2400" b="1" dirty="0" smtClean="0">
              <a:solidFill>
                <a:schemeClr val="tx1"/>
              </a:solidFill>
            </a:rPr>
            <a:t>190;</a:t>
          </a:r>
        </a:p>
        <a:p>
          <a:r>
            <a:rPr lang="ru-RU" sz="2400" dirty="0" smtClean="0">
              <a:solidFill>
                <a:schemeClr val="tx1"/>
              </a:solidFill>
            </a:rPr>
            <a:t>2013 - </a:t>
          </a:r>
          <a:r>
            <a:rPr lang="ru-RU" sz="2400" b="1" dirty="0" smtClean="0">
              <a:solidFill>
                <a:schemeClr val="tx1"/>
              </a:solidFill>
            </a:rPr>
            <a:t>70</a:t>
          </a:r>
        </a:p>
        <a:p>
          <a:endParaRPr lang="ru-RU" sz="2000" dirty="0" smtClean="0"/>
        </a:p>
        <a:p>
          <a:endParaRPr lang="ru-RU" sz="2800" dirty="0"/>
        </a:p>
      </dgm:t>
    </dgm:pt>
    <dgm:pt modelId="{A54B2021-7464-499C-8AD0-2049140C6078}" type="parTrans" cxnId="{9CCFEC07-AB53-4F86-BFDD-DDF053F797BB}">
      <dgm:prSet/>
      <dgm:spPr/>
      <dgm:t>
        <a:bodyPr/>
        <a:lstStyle/>
        <a:p>
          <a:endParaRPr lang="ru-RU"/>
        </a:p>
      </dgm:t>
    </dgm:pt>
    <dgm:pt modelId="{E774AEB2-ABD5-4937-928B-5E01CC5412AC}" type="sibTrans" cxnId="{9CCFEC07-AB53-4F86-BFDD-DDF053F797BB}">
      <dgm:prSet/>
      <dgm:spPr/>
      <dgm:t>
        <a:bodyPr/>
        <a:lstStyle/>
        <a:p>
          <a:endParaRPr lang="ru-RU"/>
        </a:p>
      </dgm:t>
    </dgm:pt>
    <dgm:pt modelId="{5B9DDB5B-A782-4BBB-83B3-1FD783D48833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Совместно разработанные НТП</a:t>
          </a:r>
        </a:p>
        <a:p>
          <a:r>
            <a:rPr lang="ru-RU" sz="2400" b="1" dirty="0" smtClean="0">
              <a:solidFill>
                <a:schemeClr val="tx1"/>
              </a:solidFill>
            </a:rPr>
            <a:t>2011- 4</a:t>
          </a:r>
        </a:p>
        <a:p>
          <a:r>
            <a:rPr lang="ru-RU" sz="2400" dirty="0" smtClean="0">
              <a:solidFill>
                <a:schemeClr val="tx1"/>
              </a:solidFill>
            </a:rPr>
            <a:t>2012 – </a:t>
          </a:r>
          <a:r>
            <a:rPr lang="ru-RU" sz="2400" b="1" dirty="0" smtClean="0">
              <a:solidFill>
                <a:srgbClr val="0070C0"/>
              </a:solidFill>
            </a:rPr>
            <a:t>11</a:t>
          </a:r>
        </a:p>
        <a:p>
          <a:r>
            <a:rPr lang="ru-RU" sz="2400" b="1" dirty="0" smtClean="0">
              <a:solidFill>
                <a:schemeClr val="tx1"/>
              </a:solidFill>
            </a:rPr>
            <a:t>2013 – 4</a:t>
          </a:r>
          <a:endParaRPr lang="ru-RU" sz="2400" b="1" dirty="0">
            <a:solidFill>
              <a:schemeClr val="tx1"/>
            </a:solidFill>
          </a:endParaRPr>
        </a:p>
      </dgm:t>
    </dgm:pt>
    <dgm:pt modelId="{878CDA06-4A64-4348-8015-8D3497CD1B1E}" type="parTrans" cxnId="{B752684E-5D22-42CF-9DB5-19F8D78332B6}">
      <dgm:prSet/>
      <dgm:spPr/>
      <dgm:t>
        <a:bodyPr/>
        <a:lstStyle/>
        <a:p>
          <a:endParaRPr lang="ru-RU"/>
        </a:p>
      </dgm:t>
    </dgm:pt>
    <dgm:pt modelId="{243FCB0A-E2D2-41BA-A6CF-F0FD912EFCF1}" type="sibTrans" cxnId="{B752684E-5D22-42CF-9DB5-19F8D78332B6}">
      <dgm:prSet/>
      <dgm:spPr/>
      <dgm:t>
        <a:bodyPr/>
        <a:lstStyle/>
        <a:p>
          <a:endParaRPr lang="ru-RU"/>
        </a:p>
      </dgm:t>
    </dgm:pt>
    <dgm:pt modelId="{2A03DDFE-1F77-415D-AB48-474D2B6B62F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Участие в НТП</a:t>
          </a:r>
        </a:p>
        <a:p>
          <a:r>
            <a:rPr lang="ru-RU" sz="2800" b="1" dirty="0" smtClean="0">
              <a:solidFill>
                <a:schemeClr val="tx1"/>
              </a:solidFill>
            </a:rPr>
            <a:t>2011- 4</a:t>
          </a:r>
        </a:p>
        <a:p>
          <a:r>
            <a:rPr lang="ru-RU" sz="2800" b="1" dirty="0" smtClean="0">
              <a:solidFill>
                <a:schemeClr val="tx1"/>
              </a:solidFill>
            </a:rPr>
            <a:t>2012 – 3</a:t>
          </a:r>
        </a:p>
        <a:p>
          <a:r>
            <a:rPr lang="ru-RU" sz="2800" b="1" dirty="0" smtClean="0">
              <a:solidFill>
                <a:schemeClr val="tx1"/>
              </a:solidFill>
            </a:rPr>
            <a:t>2013 - </a:t>
          </a:r>
          <a:r>
            <a:rPr lang="ru-RU" sz="2400" b="1" dirty="0" smtClean="0">
              <a:solidFill>
                <a:schemeClr val="tx1"/>
              </a:solidFill>
            </a:rPr>
            <a:t>4</a:t>
          </a:r>
          <a:endParaRPr lang="ru-RU" sz="2400" b="1" dirty="0">
            <a:solidFill>
              <a:schemeClr val="tx1"/>
            </a:solidFill>
          </a:endParaRPr>
        </a:p>
      </dgm:t>
    </dgm:pt>
    <dgm:pt modelId="{0F90C48E-20E6-4545-A5ED-183B9E5F3DBD}" type="parTrans" cxnId="{1231F30E-110B-48B5-9809-E95E5B259EA1}">
      <dgm:prSet/>
      <dgm:spPr/>
      <dgm:t>
        <a:bodyPr/>
        <a:lstStyle/>
        <a:p>
          <a:endParaRPr lang="ru-RU"/>
        </a:p>
      </dgm:t>
    </dgm:pt>
    <dgm:pt modelId="{5373E843-B115-4BB1-AA80-A541CFE456E3}" type="sibTrans" cxnId="{1231F30E-110B-48B5-9809-E95E5B259EA1}">
      <dgm:prSet/>
      <dgm:spPr/>
      <dgm:t>
        <a:bodyPr/>
        <a:lstStyle/>
        <a:p>
          <a:endParaRPr lang="ru-RU"/>
        </a:p>
      </dgm:t>
    </dgm:pt>
    <dgm:pt modelId="{C5763184-D158-4B60-9598-0367B6ADC90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 sz="2400" b="1" dirty="0" smtClean="0">
            <a:solidFill>
              <a:schemeClr val="tx1"/>
            </a:solidFill>
          </a:endParaRPr>
        </a:p>
        <a:p>
          <a:r>
            <a:rPr lang="ru-RU" sz="2400" b="1" dirty="0" smtClean="0">
              <a:solidFill>
                <a:schemeClr val="tx1"/>
              </a:solidFill>
            </a:rPr>
            <a:t>Совместные  публикации:</a:t>
          </a:r>
        </a:p>
        <a:p>
          <a:r>
            <a:rPr lang="ru-RU" sz="2400" dirty="0" smtClean="0">
              <a:solidFill>
                <a:schemeClr val="tx1"/>
              </a:solidFill>
            </a:rPr>
            <a:t>2011 </a:t>
          </a:r>
          <a:r>
            <a:rPr lang="ru-RU" sz="2400" b="1" dirty="0" smtClean="0">
              <a:solidFill>
                <a:schemeClr val="tx1"/>
              </a:solidFill>
            </a:rPr>
            <a:t>- нет</a:t>
          </a:r>
        </a:p>
        <a:p>
          <a:r>
            <a:rPr lang="ru-RU" sz="2400" dirty="0" smtClean="0">
              <a:solidFill>
                <a:schemeClr val="tx1"/>
              </a:solidFill>
            </a:rPr>
            <a:t>2012 – 3 статьи (им.ф-1); 2 монографии</a:t>
          </a:r>
        </a:p>
        <a:p>
          <a:r>
            <a:rPr lang="ru-RU" sz="2400" dirty="0" smtClean="0">
              <a:solidFill>
                <a:schemeClr val="tx1"/>
              </a:solidFill>
            </a:rPr>
            <a:t>2013 – 5 статей, из них 1 с </a:t>
          </a:r>
          <a:r>
            <a:rPr lang="ru-RU" sz="2400" dirty="0" err="1" smtClean="0">
              <a:solidFill>
                <a:schemeClr val="tx1"/>
              </a:solidFill>
            </a:rPr>
            <a:t>импакт</a:t>
          </a:r>
          <a:r>
            <a:rPr lang="ru-RU" sz="2400" dirty="0" smtClean="0">
              <a:solidFill>
                <a:schemeClr val="tx1"/>
              </a:solidFill>
            </a:rPr>
            <a:t>-фактором 0,2</a:t>
          </a:r>
          <a:endParaRPr lang="ru-RU" sz="2400" b="1" dirty="0" smtClean="0">
            <a:solidFill>
              <a:schemeClr val="tx1"/>
            </a:solidFill>
          </a:endParaRPr>
        </a:p>
        <a:p>
          <a:endParaRPr lang="ru-RU" sz="2400" b="1" dirty="0">
            <a:solidFill>
              <a:schemeClr val="tx1"/>
            </a:solidFill>
          </a:endParaRPr>
        </a:p>
      </dgm:t>
    </dgm:pt>
    <dgm:pt modelId="{A84B3C62-09E5-4323-A872-B9A01DAAEF8D}" type="parTrans" cxnId="{6FE1E40E-28E9-4BD9-95E7-6FF1DA3666FA}">
      <dgm:prSet/>
      <dgm:spPr/>
      <dgm:t>
        <a:bodyPr/>
        <a:lstStyle/>
        <a:p>
          <a:endParaRPr lang="ru-RU"/>
        </a:p>
      </dgm:t>
    </dgm:pt>
    <dgm:pt modelId="{9F223580-2911-43A6-8765-92E5364B3222}" type="sibTrans" cxnId="{6FE1E40E-28E9-4BD9-95E7-6FF1DA3666FA}">
      <dgm:prSet/>
      <dgm:spPr/>
      <dgm:t>
        <a:bodyPr/>
        <a:lstStyle/>
        <a:p>
          <a:endParaRPr lang="ru-RU"/>
        </a:p>
      </dgm:t>
    </dgm:pt>
    <dgm:pt modelId="{C0D79097-2AB0-4291-AC56-B523F8588D3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Сумма финансирования</a:t>
          </a:r>
        </a:p>
        <a:p>
          <a:r>
            <a:rPr lang="ru-RU" sz="2400" b="1" dirty="0" smtClean="0">
              <a:solidFill>
                <a:schemeClr val="tx1"/>
              </a:solidFill>
            </a:rPr>
            <a:t>Более 424 млн. тенге </a:t>
          </a:r>
          <a:endParaRPr lang="ru-RU" sz="2400" b="1" dirty="0">
            <a:solidFill>
              <a:schemeClr val="tx1"/>
            </a:solidFill>
          </a:endParaRPr>
        </a:p>
      </dgm:t>
    </dgm:pt>
    <dgm:pt modelId="{4BB7BEAB-2B91-49E2-A096-9DC6D03F7248}" type="parTrans" cxnId="{CA44E3CD-AA49-4D0B-9372-F99FD6418DF4}">
      <dgm:prSet/>
      <dgm:spPr/>
      <dgm:t>
        <a:bodyPr/>
        <a:lstStyle/>
        <a:p>
          <a:endParaRPr lang="ru-RU"/>
        </a:p>
      </dgm:t>
    </dgm:pt>
    <dgm:pt modelId="{8682600B-F779-454B-A06A-D35F57D66226}" type="sibTrans" cxnId="{CA44E3CD-AA49-4D0B-9372-F99FD6418DF4}">
      <dgm:prSet/>
      <dgm:spPr/>
      <dgm:t>
        <a:bodyPr/>
        <a:lstStyle/>
        <a:p>
          <a:endParaRPr lang="ru-RU"/>
        </a:p>
      </dgm:t>
    </dgm:pt>
    <dgm:pt modelId="{75D080BA-7F3F-43F5-BF03-A30DC2E2A4AB}" type="pres">
      <dgm:prSet presAssocID="{BACB366A-7E0B-44C3-AE8F-176865416E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DEDC5B-9093-4730-8FAA-973BAEEAD46A}" type="pres">
      <dgm:prSet presAssocID="{5918AB99-FA89-4518-A8FB-134D189123A7}" presName="node" presStyleLbl="node1" presStyleIdx="0" presStyleCnt="5" custScaleY="158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92F30-2A4B-4D38-B2D1-EFCF7E856892}" type="pres">
      <dgm:prSet presAssocID="{E774AEB2-ABD5-4937-928B-5E01CC5412AC}" presName="sibTrans" presStyleCnt="0"/>
      <dgm:spPr/>
    </dgm:pt>
    <dgm:pt modelId="{4867546D-74EF-4D1A-86BB-B8B3B2B46B01}" type="pres">
      <dgm:prSet presAssocID="{5B9DDB5B-A782-4BBB-83B3-1FD783D48833}" presName="node" presStyleLbl="node1" presStyleIdx="1" presStyleCnt="5" custScaleY="158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2ABBD-4E7E-4F75-880D-0E67FC6F1338}" type="pres">
      <dgm:prSet presAssocID="{243FCB0A-E2D2-41BA-A6CF-F0FD912EFCF1}" presName="sibTrans" presStyleCnt="0"/>
      <dgm:spPr/>
    </dgm:pt>
    <dgm:pt modelId="{B10AA101-AA18-4C1F-8BE8-42832D11697B}" type="pres">
      <dgm:prSet presAssocID="{2A03DDFE-1F77-415D-AB48-474D2B6B62F0}" presName="node" presStyleLbl="node1" presStyleIdx="2" presStyleCnt="5" custScaleY="142499" custLinFactNeighborX="3280" custLinFactNeighborY="2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5666E-19FD-4E31-AB62-A2DE54F116E1}" type="pres">
      <dgm:prSet presAssocID="{5373E843-B115-4BB1-AA80-A541CFE456E3}" presName="sibTrans" presStyleCnt="0"/>
      <dgm:spPr/>
    </dgm:pt>
    <dgm:pt modelId="{82874CD9-9392-4C46-B028-1E621C89A005}" type="pres">
      <dgm:prSet presAssocID="{C5763184-D158-4B60-9598-0367B6ADC904}" presName="node" presStyleLbl="node1" presStyleIdx="3" presStyleCnt="5" custScaleX="195405" custScaleY="128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3E17C-92DC-42A3-81D8-1535B907F405}" type="pres">
      <dgm:prSet presAssocID="{9F223580-2911-43A6-8765-92E5364B3222}" presName="sibTrans" presStyleCnt="0"/>
      <dgm:spPr/>
    </dgm:pt>
    <dgm:pt modelId="{5429623E-2654-4C0B-A4FA-24DB04540AD5}" type="pres">
      <dgm:prSet presAssocID="{C0D79097-2AB0-4291-AC56-B523F8588D34}" presName="node" presStyleLbl="node1" presStyleIdx="4" presStyleCnt="5" custScaleY="141227" custLinFactNeighborX="47902" custLinFactNeighborY="-8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E293FB-5702-4112-A695-9D2CB78C62C9}" type="presOf" srcId="{5918AB99-FA89-4518-A8FB-134D189123A7}" destId="{C3DEDC5B-9093-4730-8FAA-973BAEEAD46A}" srcOrd="0" destOrd="0" presId="urn:microsoft.com/office/officeart/2005/8/layout/default#2"/>
    <dgm:cxn modelId="{718A3B29-625F-4AEB-A24B-CB1D6227CE0A}" type="presOf" srcId="{C5763184-D158-4B60-9598-0367B6ADC904}" destId="{82874CD9-9392-4C46-B028-1E621C89A005}" srcOrd="0" destOrd="0" presId="urn:microsoft.com/office/officeart/2005/8/layout/default#2"/>
    <dgm:cxn modelId="{9CCFEC07-AB53-4F86-BFDD-DDF053F797BB}" srcId="{BACB366A-7E0B-44C3-AE8F-176865416E0E}" destId="{5918AB99-FA89-4518-A8FB-134D189123A7}" srcOrd="0" destOrd="0" parTransId="{A54B2021-7464-499C-8AD0-2049140C6078}" sibTransId="{E774AEB2-ABD5-4937-928B-5E01CC5412AC}"/>
    <dgm:cxn modelId="{CA44E3CD-AA49-4D0B-9372-F99FD6418DF4}" srcId="{BACB366A-7E0B-44C3-AE8F-176865416E0E}" destId="{C0D79097-2AB0-4291-AC56-B523F8588D34}" srcOrd="4" destOrd="0" parTransId="{4BB7BEAB-2B91-49E2-A096-9DC6D03F7248}" sibTransId="{8682600B-F779-454B-A06A-D35F57D66226}"/>
    <dgm:cxn modelId="{60C8F5C1-5E24-464A-B018-2E718ACC6E75}" type="presOf" srcId="{BACB366A-7E0B-44C3-AE8F-176865416E0E}" destId="{75D080BA-7F3F-43F5-BF03-A30DC2E2A4AB}" srcOrd="0" destOrd="0" presId="urn:microsoft.com/office/officeart/2005/8/layout/default#2"/>
    <dgm:cxn modelId="{7B227970-66CA-42A3-BD07-E86099A840C6}" type="presOf" srcId="{2A03DDFE-1F77-415D-AB48-474D2B6B62F0}" destId="{B10AA101-AA18-4C1F-8BE8-42832D11697B}" srcOrd="0" destOrd="0" presId="urn:microsoft.com/office/officeart/2005/8/layout/default#2"/>
    <dgm:cxn modelId="{1231F30E-110B-48B5-9809-E95E5B259EA1}" srcId="{BACB366A-7E0B-44C3-AE8F-176865416E0E}" destId="{2A03DDFE-1F77-415D-AB48-474D2B6B62F0}" srcOrd="2" destOrd="0" parTransId="{0F90C48E-20E6-4545-A5ED-183B9E5F3DBD}" sibTransId="{5373E843-B115-4BB1-AA80-A541CFE456E3}"/>
    <dgm:cxn modelId="{A63015D4-20A3-47D1-8404-843ACD8B38A2}" type="presOf" srcId="{5B9DDB5B-A782-4BBB-83B3-1FD783D48833}" destId="{4867546D-74EF-4D1A-86BB-B8B3B2B46B01}" srcOrd="0" destOrd="0" presId="urn:microsoft.com/office/officeart/2005/8/layout/default#2"/>
    <dgm:cxn modelId="{6FE1E40E-28E9-4BD9-95E7-6FF1DA3666FA}" srcId="{BACB366A-7E0B-44C3-AE8F-176865416E0E}" destId="{C5763184-D158-4B60-9598-0367B6ADC904}" srcOrd="3" destOrd="0" parTransId="{A84B3C62-09E5-4323-A872-B9A01DAAEF8D}" sibTransId="{9F223580-2911-43A6-8765-92E5364B3222}"/>
    <dgm:cxn modelId="{5B567CD2-CD49-49E1-9432-4453EBD80107}" type="presOf" srcId="{C0D79097-2AB0-4291-AC56-B523F8588D34}" destId="{5429623E-2654-4C0B-A4FA-24DB04540AD5}" srcOrd="0" destOrd="0" presId="urn:microsoft.com/office/officeart/2005/8/layout/default#2"/>
    <dgm:cxn modelId="{B752684E-5D22-42CF-9DB5-19F8D78332B6}" srcId="{BACB366A-7E0B-44C3-AE8F-176865416E0E}" destId="{5B9DDB5B-A782-4BBB-83B3-1FD783D48833}" srcOrd="1" destOrd="0" parTransId="{878CDA06-4A64-4348-8015-8D3497CD1B1E}" sibTransId="{243FCB0A-E2D2-41BA-A6CF-F0FD912EFCF1}"/>
    <dgm:cxn modelId="{218B8B0E-3C07-4CF7-BC18-64AD9C3564D7}" type="presParOf" srcId="{75D080BA-7F3F-43F5-BF03-A30DC2E2A4AB}" destId="{C3DEDC5B-9093-4730-8FAA-973BAEEAD46A}" srcOrd="0" destOrd="0" presId="urn:microsoft.com/office/officeart/2005/8/layout/default#2"/>
    <dgm:cxn modelId="{D8911BAD-DE90-43B6-ACC3-D7D5E1FB33C1}" type="presParOf" srcId="{75D080BA-7F3F-43F5-BF03-A30DC2E2A4AB}" destId="{E2B92F30-2A4B-4D38-B2D1-EFCF7E856892}" srcOrd="1" destOrd="0" presId="urn:microsoft.com/office/officeart/2005/8/layout/default#2"/>
    <dgm:cxn modelId="{F1B0CB0D-F4B8-46D7-B8C4-BEBDDCF6F51F}" type="presParOf" srcId="{75D080BA-7F3F-43F5-BF03-A30DC2E2A4AB}" destId="{4867546D-74EF-4D1A-86BB-B8B3B2B46B01}" srcOrd="2" destOrd="0" presId="urn:microsoft.com/office/officeart/2005/8/layout/default#2"/>
    <dgm:cxn modelId="{E8D2CD4B-B14F-41AE-B40C-EB755273E838}" type="presParOf" srcId="{75D080BA-7F3F-43F5-BF03-A30DC2E2A4AB}" destId="{ED02ABBD-4E7E-4F75-880D-0E67FC6F1338}" srcOrd="3" destOrd="0" presId="urn:microsoft.com/office/officeart/2005/8/layout/default#2"/>
    <dgm:cxn modelId="{BF2C13C0-86F7-402C-A32A-25F4AAB27D22}" type="presParOf" srcId="{75D080BA-7F3F-43F5-BF03-A30DC2E2A4AB}" destId="{B10AA101-AA18-4C1F-8BE8-42832D11697B}" srcOrd="4" destOrd="0" presId="urn:microsoft.com/office/officeart/2005/8/layout/default#2"/>
    <dgm:cxn modelId="{A3DCF608-DCB9-46BE-8EAD-C73B193FDE10}" type="presParOf" srcId="{75D080BA-7F3F-43F5-BF03-A30DC2E2A4AB}" destId="{F585666E-19FD-4E31-AB62-A2DE54F116E1}" srcOrd="5" destOrd="0" presId="urn:microsoft.com/office/officeart/2005/8/layout/default#2"/>
    <dgm:cxn modelId="{22FB6033-C843-4684-BDC9-BF0202C76EA9}" type="presParOf" srcId="{75D080BA-7F3F-43F5-BF03-A30DC2E2A4AB}" destId="{82874CD9-9392-4C46-B028-1E621C89A005}" srcOrd="6" destOrd="0" presId="urn:microsoft.com/office/officeart/2005/8/layout/default#2"/>
    <dgm:cxn modelId="{1BD3931D-BBB9-434B-91B5-1368D51E3FD0}" type="presParOf" srcId="{75D080BA-7F3F-43F5-BF03-A30DC2E2A4AB}" destId="{A5C3E17C-92DC-42A3-81D8-1535B907F405}" srcOrd="7" destOrd="0" presId="urn:microsoft.com/office/officeart/2005/8/layout/default#2"/>
    <dgm:cxn modelId="{2BA7F3BE-4DAA-499F-8967-B2183B3094CE}" type="presParOf" srcId="{75D080BA-7F3F-43F5-BF03-A30DC2E2A4AB}" destId="{5429623E-2654-4C0B-A4FA-24DB04540AD5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FAD25C-421A-4536-A433-10DF10582FAB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4B292-9FE4-424F-B487-E6C6885EC79E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Усиление роли Этического Комитета </a:t>
          </a:r>
        </a:p>
        <a:p>
          <a:r>
            <a:rPr lang="ru-RU" sz="2000" b="1" dirty="0" smtClean="0">
              <a:solidFill>
                <a:schemeClr val="tx1"/>
              </a:solidFill>
            </a:rPr>
            <a:t>Поддержка  </a:t>
          </a:r>
          <a:r>
            <a:rPr lang="ru-RU" sz="2000" b="1" dirty="0" err="1" smtClean="0">
              <a:solidFill>
                <a:schemeClr val="tx1"/>
              </a:solidFill>
            </a:rPr>
            <a:t>мультидисциплинарных</a:t>
          </a:r>
          <a:r>
            <a:rPr lang="ru-RU" sz="2000" b="1" dirty="0" smtClean="0">
              <a:solidFill>
                <a:schemeClr val="tx1"/>
              </a:solidFill>
            </a:rPr>
            <a:t>  исследований по основным научным приоритетам</a:t>
          </a:r>
        </a:p>
        <a:p>
          <a:r>
            <a:rPr lang="ru-RU" sz="2000" b="1" dirty="0" smtClean="0">
              <a:solidFill>
                <a:schemeClr val="tx1"/>
              </a:solidFill>
            </a:rPr>
            <a:t>Использование английского языка как рабочего</a:t>
          </a:r>
          <a:endParaRPr lang="ru-RU" sz="2000" b="1" dirty="0"/>
        </a:p>
      </dgm:t>
    </dgm:pt>
    <dgm:pt modelId="{4B06ECAA-37C0-40F1-B825-F36963812AED}" type="parTrans" cxnId="{A432ABB5-8B53-4F8F-910C-F5B234744A1A}">
      <dgm:prSet/>
      <dgm:spPr/>
      <dgm:t>
        <a:bodyPr/>
        <a:lstStyle/>
        <a:p>
          <a:endParaRPr lang="ru-RU"/>
        </a:p>
      </dgm:t>
    </dgm:pt>
    <dgm:pt modelId="{6E9C003F-D61B-4ED3-B55A-8BB0F3F5993B}" type="sibTrans" cxnId="{A432ABB5-8B53-4F8F-910C-F5B234744A1A}">
      <dgm:prSet/>
      <dgm:spPr/>
      <dgm:t>
        <a:bodyPr/>
        <a:lstStyle/>
        <a:p>
          <a:endParaRPr lang="ru-RU"/>
        </a:p>
      </dgm:t>
    </dgm:pt>
    <dgm:pt modelId="{C08D0A5A-4EAB-4F69-A591-0360661A2652}">
      <dgm:prSet phldrT="[Текст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7030A0"/>
              </a:solidFill>
            </a:rPr>
            <a:t>Использование </a:t>
          </a:r>
          <a:r>
            <a:rPr lang="en-US" sz="2000" b="1" dirty="0" smtClean="0">
              <a:solidFill>
                <a:srgbClr val="7030A0"/>
              </a:solidFill>
            </a:rPr>
            <a:t>KPI</a:t>
          </a:r>
          <a:r>
            <a:rPr lang="ru-RU" sz="2000" b="1" dirty="0" smtClean="0">
              <a:solidFill>
                <a:srgbClr val="7030A0"/>
              </a:solidFill>
            </a:rPr>
            <a:t>.</a:t>
          </a:r>
          <a:endParaRPr lang="en-US" sz="2000" b="1" dirty="0" smtClean="0">
            <a:solidFill>
              <a:srgbClr val="7030A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7030A0"/>
              </a:solidFill>
            </a:rPr>
            <a:t>Создание эффективной системы менеджмента мониторинга научных исследований.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7030A0"/>
              </a:solidFill>
            </a:rPr>
            <a:t>Совершенствование механизмов интеграции   результатов исследований в практику.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7030A0"/>
              </a:solidFill>
            </a:rPr>
            <a:t>Создание эффективной исследовательской среды для ППС и научных работников </a:t>
          </a:r>
          <a:r>
            <a:rPr lang="ru-RU" sz="2000" b="1" dirty="0" err="1" smtClean="0">
              <a:solidFill>
                <a:srgbClr val="7030A0"/>
              </a:solidFill>
            </a:rPr>
            <a:t>КазНМУ</a:t>
          </a:r>
          <a:r>
            <a:rPr lang="ru-RU" sz="2000" b="1" dirty="0" smtClean="0">
              <a:solidFill>
                <a:srgbClr val="7030A0"/>
              </a:solidFill>
            </a:rPr>
            <a:t> (</a:t>
          </a:r>
          <a:r>
            <a:rPr lang="en-US" sz="2000" b="1" dirty="0" smtClean="0">
              <a:solidFill>
                <a:srgbClr val="7030A0"/>
              </a:solidFill>
            </a:rPr>
            <a:t>Research environment</a:t>
          </a:r>
          <a:r>
            <a:rPr lang="ru-RU" sz="2000" b="1" dirty="0" smtClean="0">
              <a:solidFill>
                <a:srgbClr val="7030A0"/>
              </a:solidFill>
            </a:rPr>
            <a:t>).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7030A0"/>
              </a:solidFill>
            </a:rPr>
            <a:t>Активизировать  работу  сектора </a:t>
          </a:r>
          <a:r>
            <a:rPr lang="ru-RU" sz="2000" b="1" dirty="0" err="1" smtClean="0">
              <a:solidFill>
                <a:srgbClr val="7030A0"/>
              </a:solidFill>
            </a:rPr>
            <a:t>фандрайзинга</a:t>
          </a:r>
          <a:r>
            <a:rPr lang="ru-RU" sz="2000" b="1" dirty="0" smtClean="0">
              <a:solidFill>
                <a:srgbClr val="7030A0"/>
              </a:solidFill>
            </a:rPr>
            <a:t>.</a:t>
          </a:r>
          <a:endParaRPr lang="ru-RU" sz="2000" b="1" dirty="0">
            <a:solidFill>
              <a:srgbClr val="7030A0"/>
            </a:solidFill>
          </a:endParaRPr>
        </a:p>
      </dgm:t>
    </dgm:pt>
    <dgm:pt modelId="{CAC6448D-AF10-488D-A1D4-F81A8B5A7644}" type="parTrans" cxnId="{62E391FC-DC85-42AE-96A5-57103B939641}">
      <dgm:prSet/>
      <dgm:spPr/>
      <dgm:t>
        <a:bodyPr/>
        <a:lstStyle/>
        <a:p>
          <a:endParaRPr lang="ru-RU"/>
        </a:p>
      </dgm:t>
    </dgm:pt>
    <dgm:pt modelId="{F42F980F-B41F-4EC2-A099-9F079BEACA99}" type="sibTrans" cxnId="{62E391FC-DC85-42AE-96A5-57103B939641}">
      <dgm:prSet/>
      <dgm:spPr/>
      <dgm:t>
        <a:bodyPr/>
        <a:lstStyle/>
        <a:p>
          <a:endParaRPr lang="ru-RU"/>
        </a:p>
      </dgm:t>
    </dgm:pt>
    <dgm:pt modelId="{FA7079C8-F222-4FD9-BBAE-1E7939FEB31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Ротация научных работников </a:t>
          </a:r>
          <a:r>
            <a:rPr lang="ru-RU" sz="2000" b="1" dirty="0" err="1" smtClean="0">
              <a:solidFill>
                <a:schemeClr val="tx1"/>
              </a:solidFill>
            </a:rPr>
            <a:t>КазНМУ</a:t>
          </a:r>
          <a:r>
            <a:rPr lang="ru-RU" sz="2000" b="1" dirty="0" smtClean="0">
              <a:solidFill>
                <a:schemeClr val="tx1"/>
              </a:solidFill>
            </a:rPr>
            <a:t> между научно-исследовательскими организациями, вузами.</a:t>
          </a:r>
        </a:p>
        <a:p>
          <a:r>
            <a:rPr lang="ru-RU" sz="2000" b="1" dirty="0" smtClean="0">
              <a:solidFill>
                <a:schemeClr val="tx1"/>
              </a:solidFill>
            </a:rPr>
            <a:t>Программы поддержки молодых ученых и студентов </a:t>
          </a:r>
          <a:r>
            <a:rPr lang="ru-RU" sz="2000" b="1" dirty="0" err="1" smtClean="0">
              <a:solidFill>
                <a:schemeClr val="tx1"/>
              </a:solidFill>
            </a:rPr>
            <a:t>КазНМУ</a:t>
          </a:r>
          <a:r>
            <a:rPr lang="ru-RU" sz="2000" b="1" dirty="0" smtClean="0">
              <a:solidFill>
                <a:schemeClr val="tx1"/>
              </a:solidFill>
            </a:rPr>
            <a:t>, </a:t>
          </a:r>
          <a:r>
            <a:rPr lang="x-none" sz="2000" b="1" smtClean="0">
              <a:solidFill>
                <a:schemeClr val="tx1"/>
              </a:solidFill>
            </a:rPr>
            <a:t>стипендий, награды, премий</a:t>
          </a:r>
          <a:endParaRPr lang="ru-RU" sz="2000" b="1" dirty="0"/>
        </a:p>
      </dgm:t>
    </dgm:pt>
    <dgm:pt modelId="{9B5F8D15-81BB-4569-A829-71B0EFAB17EB}" type="parTrans" cxnId="{52906856-6437-43CD-BDC8-26BAA5FEFEA1}">
      <dgm:prSet/>
      <dgm:spPr/>
      <dgm:t>
        <a:bodyPr/>
        <a:lstStyle/>
        <a:p>
          <a:endParaRPr lang="ru-RU"/>
        </a:p>
      </dgm:t>
    </dgm:pt>
    <dgm:pt modelId="{B1F9F4E0-C620-4978-9181-462FEF42052D}" type="sibTrans" cxnId="{52906856-6437-43CD-BDC8-26BAA5FEFEA1}">
      <dgm:prSet/>
      <dgm:spPr/>
      <dgm:t>
        <a:bodyPr/>
        <a:lstStyle/>
        <a:p>
          <a:endParaRPr lang="ru-RU"/>
        </a:p>
      </dgm:t>
    </dgm:pt>
    <dgm:pt modelId="{DFB23E9D-4DB6-4391-8AD4-4009C00F509E}" type="pres">
      <dgm:prSet presAssocID="{2FFAD25C-421A-4536-A433-10DF10582FA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EB9883-836C-4B85-B9CD-2FE9B18C8D4F}" type="pres">
      <dgm:prSet presAssocID="{7994B292-9FE4-424F-B487-E6C6885EC79E}" presName="comp" presStyleCnt="0"/>
      <dgm:spPr/>
    </dgm:pt>
    <dgm:pt modelId="{CF77C6A2-12D6-4EFC-9B39-FA9E23B29CC6}" type="pres">
      <dgm:prSet presAssocID="{7994B292-9FE4-424F-B487-E6C6885EC79E}" presName="box" presStyleLbl="node1" presStyleIdx="0" presStyleCnt="3"/>
      <dgm:spPr/>
      <dgm:t>
        <a:bodyPr/>
        <a:lstStyle/>
        <a:p>
          <a:endParaRPr lang="ru-RU"/>
        </a:p>
      </dgm:t>
    </dgm:pt>
    <dgm:pt modelId="{6FCD2F32-0A87-4532-97EB-83C1BDEE3F49}" type="pres">
      <dgm:prSet presAssocID="{7994B292-9FE4-424F-B487-E6C6885EC79E}" presName="img" presStyleLbl="fgImgPlace1" presStyleIdx="0" presStyleCnt="3"/>
      <dgm:spPr/>
    </dgm:pt>
    <dgm:pt modelId="{80F3CB52-2838-4186-A42C-505779778BA6}" type="pres">
      <dgm:prSet presAssocID="{7994B292-9FE4-424F-B487-E6C6885EC79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67464-5AB1-46BC-9659-B5139512C9F5}" type="pres">
      <dgm:prSet presAssocID="{6E9C003F-D61B-4ED3-B55A-8BB0F3F5993B}" presName="spacer" presStyleCnt="0"/>
      <dgm:spPr/>
    </dgm:pt>
    <dgm:pt modelId="{15396883-5630-4758-8DB5-1A78EFBA0236}" type="pres">
      <dgm:prSet presAssocID="{C08D0A5A-4EAB-4F69-A591-0360661A2652}" presName="comp" presStyleCnt="0"/>
      <dgm:spPr/>
    </dgm:pt>
    <dgm:pt modelId="{C3C97795-486D-4D8E-9DB9-5BA1DAAEF44A}" type="pres">
      <dgm:prSet presAssocID="{C08D0A5A-4EAB-4F69-A591-0360661A2652}" presName="box" presStyleLbl="node1" presStyleIdx="1" presStyleCnt="3" custScaleY="176630"/>
      <dgm:spPr/>
      <dgm:t>
        <a:bodyPr/>
        <a:lstStyle/>
        <a:p>
          <a:endParaRPr lang="ru-RU"/>
        </a:p>
      </dgm:t>
    </dgm:pt>
    <dgm:pt modelId="{BA633098-A916-4D2A-94CB-004D133D0D7A}" type="pres">
      <dgm:prSet presAssocID="{C08D0A5A-4EAB-4F69-A591-0360661A2652}" presName="img" presStyleLbl="fgImgPlace1" presStyleIdx="1" presStyleCnt="3"/>
      <dgm:spPr/>
      <dgm:t>
        <a:bodyPr/>
        <a:lstStyle/>
        <a:p>
          <a:endParaRPr lang="ru-RU"/>
        </a:p>
      </dgm:t>
    </dgm:pt>
    <dgm:pt modelId="{D76832CC-D9EC-4E0B-B4C8-DD3B501C80E4}" type="pres">
      <dgm:prSet presAssocID="{C08D0A5A-4EAB-4F69-A591-0360661A265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37E4A-C094-43F1-BB89-843F35E347B8}" type="pres">
      <dgm:prSet presAssocID="{F42F980F-B41F-4EC2-A099-9F079BEACA99}" presName="spacer" presStyleCnt="0"/>
      <dgm:spPr/>
    </dgm:pt>
    <dgm:pt modelId="{86D7479D-FD8E-4502-806D-D00B649EB37F}" type="pres">
      <dgm:prSet presAssocID="{FA7079C8-F222-4FD9-BBAE-1E7939FEB319}" presName="comp" presStyleCnt="0"/>
      <dgm:spPr/>
    </dgm:pt>
    <dgm:pt modelId="{675D073E-9A28-4948-BA68-F0D89E59C085}" type="pres">
      <dgm:prSet presAssocID="{FA7079C8-F222-4FD9-BBAE-1E7939FEB319}" presName="box" presStyleLbl="node1" presStyleIdx="2" presStyleCnt="3"/>
      <dgm:spPr/>
      <dgm:t>
        <a:bodyPr/>
        <a:lstStyle/>
        <a:p>
          <a:endParaRPr lang="ru-RU"/>
        </a:p>
      </dgm:t>
    </dgm:pt>
    <dgm:pt modelId="{F9EC2BE7-D29C-470C-B51D-D9221BC5A4D9}" type="pres">
      <dgm:prSet presAssocID="{FA7079C8-F222-4FD9-BBAE-1E7939FEB319}" presName="img" presStyleLbl="fgImgPlace1" presStyleIdx="2" presStyleCnt="3"/>
      <dgm:spPr/>
    </dgm:pt>
    <dgm:pt modelId="{7A2F464F-325C-437A-8EB4-474943ADB05C}" type="pres">
      <dgm:prSet presAssocID="{FA7079C8-F222-4FD9-BBAE-1E7939FEB31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B3A26C-9AE8-478A-BFD3-7B4B7C7F0073}" type="presOf" srcId="{7994B292-9FE4-424F-B487-E6C6885EC79E}" destId="{CF77C6A2-12D6-4EFC-9B39-FA9E23B29CC6}" srcOrd="0" destOrd="0" presId="urn:microsoft.com/office/officeart/2005/8/layout/vList4#1"/>
    <dgm:cxn modelId="{9007A095-B9D0-48BB-A564-B411FC52FE88}" type="presOf" srcId="{7994B292-9FE4-424F-B487-E6C6885EC79E}" destId="{80F3CB52-2838-4186-A42C-505779778BA6}" srcOrd="1" destOrd="0" presId="urn:microsoft.com/office/officeart/2005/8/layout/vList4#1"/>
    <dgm:cxn modelId="{93C50A79-D488-4BA0-BED6-582DE1EA8F32}" type="presOf" srcId="{C08D0A5A-4EAB-4F69-A591-0360661A2652}" destId="{D76832CC-D9EC-4E0B-B4C8-DD3B501C80E4}" srcOrd="1" destOrd="0" presId="urn:microsoft.com/office/officeart/2005/8/layout/vList4#1"/>
    <dgm:cxn modelId="{A432ABB5-8B53-4F8F-910C-F5B234744A1A}" srcId="{2FFAD25C-421A-4536-A433-10DF10582FAB}" destId="{7994B292-9FE4-424F-B487-E6C6885EC79E}" srcOrd="0" destOrd="0" parTransId="{4B06ECAA-37C0-40F1-B825-F36963812AED}" sibTransId="{6E9C003F-D61B-4ED3-B55A-8BB0F3F5993B}"/>
    <dgm:cxn modelId="{C91C9013-4CDC-4530-9E7A-4D0D3A7EEBF5}" type="presOf" srcId="{FA7079C8-F222-4FD9-BBAE-1E7939FEB319}" destId="{675D073E-9A28-4948-BA68-F0D89E59C085}" srcOrd="0" destOrd="0" presId="urn:microsoft.com/office/officeart/2005/8/layout/vList4#1"/>
    <dgm:cxn modelId="{393CA751-EBB9-4BF3-836B-194894E8DBC7}" type="presOf" srcId="{C08D0A5A-4EAB-4F69-A591-0360661A2652}" destId="{C3C97795-486D-4D8E-9DB9-5BA1DAAEF44A}" srcOrd="0" destOrd="0" presId="urn:microsoft.com/office/officeart/2005/8/layout/vList4#1"/>
    <dgm:cxn modelId="{62E391FC-DC85-42AE-96A5-57103B939641}" srcId="{2FFAD25C-421A-4536-A433-10DF10582FAB}" destId="{C08D0A5A-4EAB-4F69-A591-0360661A2652}" srcOrd="1" destOrd="0" parTransId="{CAC6448D-AF10-488D-A1D4-F81A8B5A7644}" sibTransId="{F42F980F-B41F-4EC2-A099-9F079BEACA99}"/>
    <dgm:cxn modelId="{62C3FCC7-7076-4A16-A9C9-B705ABA47189}" type="presOf" srcId="{FA7079C8-F222-4FD9-BBAE-1E7939FEB319}" destId="{7A2F464F-325C-437A-8EB4-474943ADB05C}" srcOrd="1" destOrd="0" presId="urn:microsoft.com/office/officeart/2005/8/layout/vList4#1"/>
    <dgm:cxn modelId="{52906856-6437-43CD-BDC8-26BAA5FEFEA1}" srcId="{2FFAD25C-421A-4536-A433-10DF10582FAB}" destId="{FA7079C8-F222-4FD9-BBAE-1E7939FEB319}" srcOrd="2" destOrd="0" parTransId="{9B5F8D15-81BB-4569-A829-71B0EFAB17EB}" sibTransId="{B1F9F4E0-C620-4978-9181-462FEF42052D}"/>
    <dgm:cxn modelId="{8FB51FA6-266F-4537-B673-78FE19555BB9}" type="presOf" srcId="{2FFAD25C-421A-4536-A433-10DF10582FAB}" destId="{DFB23E9D-4DB6-4391-8AD4-4009C00F509E}" srcOrd="0" destOrd="0" presId="urn:microsoft.com/office/officeart/2005/8/layout/vList4#1"/>
    <dgm:cxn modelId="{CCDB3600-7CB4-43F0-84B5-10BDE92A292C}" type="presParOf" srcId="{DFB23E9D-4DB6-4391-8AD4-4009C00F509E}" destId="{49EB9883-836C-4B85-B9CD-2FE9B18C8D4F}" srcOrd="0" destOrd="0" presId="urn:microsoft.com/office/officeart/2005/8/layout/vList4#1"/>
    <dgm:cxn modelId="{DC057CDB-A608-4972-9308-7E22915C5F00}" type="presParOf" srcId="{49EB9883-836C-4B85-B9CD-2FE9B18C8D4F}" destId="{CF77C6A2-12D6-4EFC-9B39-FA9E23B29CC6}" srcOrd="0" destOrd="0" presId="urn:microsoft.com/office/officeart/2005/8/layout/vList4#1"/>
    <dgm:cxn modelId="{97F0FBA8-C0B9-436F-B723-B7E4BCFC95C8}" type="presParOf" srcId="{49EB9883-836C-4B85-B9CD-2FE9B18C8D4F}" destId="{6FCD2F32-0A87-4532-97EB-83C1BDEE3F49}" srcOrd="1" destOrd="0" presId="urn:microsoft.com/office/officeart/2005/8/layout/vList4#1"/>
    <dgm:cxn modelId="{9360C68F-D908-46E8-BDC2-F5B0AFA827A1}" type="presParOf" srcId="{49EB9883-836C-4B85-B9CD-2FE9B18C8D4F}" destId="{80F3CB52-2838-4186-A42C-505779778BA6}" srcOrd="2" destOrd="0" presId="urn:microsoft.com/office/officeart/2005/8/layout/vList4#1"/>
    <dgm:cxn modelId="{1337D247-B8BC-4AE6-BA75-AA6CE6042E06}" type="presParOf" srcId="{DFB23E9D-4DB6-4391-8AD4-4009C00F509E}" destId="{68567464-5AB1-46BC-9659-B5139512C9F5}" srcOrd="1" destOrd="0" presId="urn:microsoft.com/office/officeart/2005/8/layout/vList4#1"/>
    <dgm:cxn modelId="{FB6A7198-4266-4C08-9734-0F6F586D1481}" type="presParOf" srcId="{DFB23E9D-4DB6-4391-8AD4-4009C00F509E}" destId="{15396883-5630-4758-8DB5-1A78EFBA0236}" srcOrd="2" destOrd="0" presId="urn:microsoft.com/office/officeart/2005/8/layout/vList4#1"/>
    <dgm:cxn modelId="{C29CFC15-99C3-4161-8D54-CCD66E208697}" type="presParOf" srcId="{15396883-5630-4758-8DB5-1A78EFBA0236}" destId="{C3C97795-486D-4D8E-9DB9-5BA1DAAEF44A}" srcOrd="0" destOrd="0" presId="urn:microsoft.com/office/officeart/2005/8/layout/vList4#1"/>
    <dgm:cxn modelId="{CAD1D86F-A587-41E8-B0A7-A1D84F48246F}" type="presParOf" srcId="{15396883-5630-4758-8DB5-1A78EFBA0236}" destId="{BA633098-A916-4D2A-94CB-004D133D0D7A}" srcOrd="1" destOrd="0" presId="urn:microsoft.com/office/officeart/2005/8/layout/vList4#1"/>
    <dgm:cxn modelId="{F9B09920-BB56-47ED-BA3E-3AF2031548DB}" type="presParOf" srcId="{15396883-5630-4758-8DB5-1A78EFBA0236}" destId="{D76832CC-D9EC-4E0B-B4C8-DD3B501C80E4}" srcOrd="2" destOrd="0" presId="urn:microsoft.com/office/officeart/2005/8/layout/vList4#1"/>
    <dgm:cxn modelId="{B7047D48-5E52-4CA9-86C2-2BAC5980BEB8}" type="presParOf" srcId="{DFB23E9D-4DB6-4391-8AD4-4009C00F509E}" destId="{D4E37E4A-C094-43F1-BB89-843F35E347B8}" srcOrd="3" destOrd="0" presId="urn:microsoft.com/office/officeart/2005/8/layout/vList4#1"/>
    <dgm:cxn modelId="{6DF96941-8E25-4E50-B297-F0836BBC4717}" type="presParOf" srcId="{DFB23E9D-4DB6-4391-8AD4-4009C00F509E}" destId="{86D7479D-FD8E-4502-806D-D00B649EB37F}" srcOrd="4" destOrd="0" presId="urn:microsoft.com/office/officeart/2005/8/layout/vList4#1"/>
    <dgm:cxn modelId="{8EB1A4D2-2B5C-4A3D-8B92-307854177844}" type="presParOf" srcId="{86D7479D-FD8E-4502-806D-D00B649EB37F}" destId="{675D073E-9A28-4948-BA68-F0D89E59C085}" srcOrd="0" destOrd="0" presId="urn:microsoft.com/office/officeart/2005/8/layout/vList4#1"/>
    <dgm:cxn modelId="{B2C662B8-1F97-4ED1-8954-0CD4227EE318}" type="presParOf" srcId="{86D7479D-FD8E-4502-806D-D00B649EB37F}" destId="{F9EC2BE7-D29C-470C-B51D-D9221BC5A4D9}" srcOrd="1" destOrd="0" presId="urn:microsoft.com/office/officeart/2005/8/layout/vList4#1"/>
    <dgm:cxn modelId="{E0A57C28-399C-4BB8-B3EC-DD51D4D74050}" type="presParOf" srcId="{86D7479D-FD8E-4502-806D-D00B649EB37F}" destId="{7A2F464F-325C-437A-8EB4-474943ADB05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FAD25C-421A-4536-A433-10DF10582FAB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4B292-9FE4-424F-B487-E6C6885EC79E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Повышение качества образовательных программ как фактора развития исследовательской  компетенции.</a:t>
          </a:r>
        </a:p>
        <a:p>
          <a:r>
            <a:rPr lang="ru-RU" sz="2000" b="1" dirty="0" smtClean="0">
              <a:solidFill>
                <a:schemeClr val="tx1"/>
              </a:solidFill>
            </a:rPr>
            <a:t>Введение новых  технологий преподавания с опорой на развитие исследовательской компетенции обучающихся</a:t>
          </a:r>
          <a:endParaRPr lang="ru-RU" sz="2000" b="1" dirty="0"/>
        </a:p>
      </dgm:t>
    </dgm:pt>
    <dgm:pt modelId="{4B06ECAA-37C0-40F1-B825-F36963812AED}" type="parTrans" cxnId="{A432ABB5-8B53-4F8F-910C-F5B234744A1A}">
      <dgm:prSet/>
      <dgm:spPr/>
      <dgm:t>
        <a:bodyPr/>
        <a:lstStyle/>
        <a:p>
          <a:endParaRPr lang="ru-RU"/>
        </a:p>
      </dgm:t>
    </dgm:pt>
    <dgm:pt modelId="{6E9C003F-D61B-4ED3-B55A-8BB0F3F5993B}" type="sibTrans" cxnId="{A432ABB5-8B53-4F8F-910C-F5B234744A1A}">
      <dgm:prSet/>
      <dgm:spPr/>
      <dgm:t>
        <a:bodyPr/>
        <a:lstStyle/>
        <a:p>
          <a:endParaRPr lang="ru-RU"/>
        </a:p>
      </dgm:t>
    </dgm:pt>
    <dgm:pt modelId="{C08D0A5A-4EAB-4F69-A591-0360661A2652}">
      <dgm:prSet phldrT="[Текст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7030A0"/>
              </a:solidFill>
            </a:rPr>
            <a:t>Создание новых научно-исследовательских структур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7030A0"/>
              </a:solidFill>
            </a:rPr>
            <a:t>Аккредитация   действующих лабораторий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7030A0"/>
              </a:solidFill>
            </a:rPr>
            <a:t>Создание научных консорциумов между </a:t>
          </a:r>
          <a:r>
            <a:rPr lang="ru-RU" sz="2400" b="1" dirty="0" err="1" smtClean="0">
              <a:solidFill>
                <a:srgbClr val="7030A0"/>
              </a:solidFill>
            </a:rPr>
            <a:t>КазНМУ</a:t>
          </a:r>
          <a:r>
            <a:rPr lang="ru-RU" sz="2400" b="1" dirty="0" smtClean="0">
              <a:solidFill>
                <a:srgbClr val="7030A0"/>
              </a:solidFill>
            </a:rPr>
            <a:t> и сектором практического здравоохранения</a:t>
          </a:r>
          <a:endParaRPr lang="ru-RU" sz="2400" b="1" dirty="0">
            <a:solidFill>
              <a:srgbClr val="7030A0"/>
            </a:solidFill>
          </a:endParaRPr>
        </a:p>
      </dgm:t>
    </dgm:pt>
    <dgm:pt modelId="{CAC6448D-AF10-488D-A1D4-F81A8B5A7644}" type="parTrans" cxnId="{62E391FC-DC85-42AE-96A5-57103B939641}">
      <dgm:prSet/>
      <dgm:spPr/>
      <dgm:t>
        <a:bodyPr/>
        <a:lstStyle/>
        <a:p>
          <a:endParaRPr lang="ru-RU"/>
        </a:p>
      </dgm:t>
    </dgm:pt>
    <dgm:pt modelId="{F42F980F-B41F-4EC2-A099-9F079BEACA99}" type="sibTrans" cxnId="{62E391FC-DC85-42AE-96A5-57103B939641}">
      <dgm:prSet/>
      <dgm:spPr/>
      <dgm:t>
        <a:bodyPr/>
        <a:lstStyle/>
        <a:p>
          <a:endParaRPr lang="ru-RU"/>
        </a:p>
      </dgm:t>
    </dgm:pt>
    <dgm:pt modelId="{FA7079C8-F222-4FD9-BBAE-1E7939FEB31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Коммерциализация.</a:t>
          </a:r>
        </a:p>
        <a:p>
          <a:r>
            <a:rPr lang="ru-RU" sz="2000" b="1" dirty="0" smtClean="0">
              <a:solidFill>
                <a:schemeClr val="tx1"/>
              </a:solidFill>
            </a:rPr>
            <a:t>Создание</a:t>
          </a:r>
          <a:r>
            <a:rPr lang="x-none" sz="2000" b="1" smtClean="0">
              <a:solidFill>
                <a:schemeClr val="tx1"/>
              </a:solidFill>
            </a:rPr>
            <a:t> эффективн</a:t>
          </a:r>
          <a:r>
            <a:rPr lang="ru-RU" sz="2000" b="1" dirty="0" smtClean="0">
              <a:solidFill>
                <a:schemeClr val="tx1"/>
              </a:solidFill>
            </a:rPr>
            <a:t>ой</a:t>
          </a:r>
          <a:r>
            <a:rPr lang="x-none" sz="2000" b="1" smtClean="0">
              <a:solidFill>
                <a:schemeClr val="tx1"/>
              </a:solidFill>
            </a:rPr>
            <a:t> систем</a:t>
          </a:r>
          <a:r>
            <a:rPr lang="ru-RU" sz="2000" b="1" dirty="0" smtClean="0">
              <a:solidFill>
                <a:schemeClr val="tx1"/>
              </a:solidFill>
            </a:rPr>
            <a:t>ы</a:t>
          </a:r>
          <a:r>
            <a:rPr lang="x-none" sz="2000" b="1" smtClean="0">
              <a:solidFill>
                <a:schemeClr val="tx1"/>
              </a:solidFill>
            </a:rPr>
            <a:t> </a:t>
          </a:r>
          <a:r>
            <a:rPr lang="ru-RU" sz="2000" b="1" dirty="0" smtClean="0">
              <a:solidFill>
                <a:schemeClr val="tx1"/>
              </a:solidFill>
            </a:rPr>
            <a:t>для участия ППС и обучающихся с целью  привлечения различных источников финансирования, а также </a:t>
          </a:r>
          <a:r>
            <a:rPr lang="x-none" sz="2000" b="1" smtClean="0">
              <a:solidFill>
                <a:schemeClr val="tx1"/>
              </a:solidFill>
            </a:rPr>
            <a:t>удержания и мотивации </a:t>
          </a:r>
          <a:r>
            <a:rPr lang="ru-RU" sz="2000" b="1" dirty="0" smtClean="0">
              <a:solidFill>
                <a:schemeClr val="tx1"/>
              </a:solidFill>
            </a:rPr>
            <a:t>талантливых</a:t>
          </a:r>
          <a:r>
            <a:rPr lang="x-none" sz="2000" b="1" smtClean="0">
              <a:solidFill>
                <a:schemeClr val="tx1"/>
              </a:solidFill>
            </a:rPr>
            <a:t> специалистов к занятию научной деятельностью</a:t>
          </a:r>
          <a:r>
            <a:rPr lang="ru-RU" sz="2000" b="1" dirty="0" smtClean="0">
              <a:solidFill>
                <a:schemeClr val="tx1"/>
              </a:solidFill>
            </a:rPr>
            <a:t> в </a:t>
          </a:r>
          <a:r>
            <a:rPr lang="ru-RU" sz="2000" b="1" dirty="0" err="1" smtClean="0">
              <a:solidFill>
                <a:schemeClr val="tx1"/>
              </a:solidFill>
            </a:rPr>
            <a:t>КазНМУ</a:t>
          </a:r>
          <a:r>
            <a:rPr lang="ru-RU" sz="2000" b="1" dirty="0" smtClean="0">
              <a:solidFill>
                <a:schemeClr val="tx1"/>
              </a:solidFill>
            </a:rPr>
            <a:t>.</a:t>
          </a:r>
          <a:endParaRPr lang="ru-RU" sz="2000" b="1" dirty="0">
            <a:solidFill>
              <a:schemeClr val="tx1"/>
            </a:solidFill>
          </a:endParaRPr>
        </a:p>
      </dgm:t>
    </dgm:pt>
    <dgm:pt modelId="{9B5F8D15-81BB-4569-A829-71B0EFAB17EB}" type="parTrans" cxnId="{52906856-6437-43CD-BDC8-26BAA5FEFEA1}">
      <dgm:prSet/>
      <dgm:spPr/>
      <dgm:t>
        <a:bodyPr/>
        <a:lstStyle/>
        <a:p>
          <a:endParaRPr lang="ru-RU"/>
        </a:p>
      </dgm:t>
    </dgm:pt>
    <dgm:pt modelId="{B1F9F4E0-C620-4978-9181-462FEF42052D}" type="sibTrans" cxnId="{52906856-6437-43CD-BDC8-26BAA5FEFEA1}">
      <dgm:prSet/>
      <dgm:spPr/>
      <dgm:t>
        <a:bodyPr/>
        <a:lstStyle/>
        <a:p>
          <a:endParaRPr lang="ru-RU"/>
        </a:p>
      </dgm:t>
    </dgm:pt>
    <dgm:pt modelId="{DFB23E9D-4DB6-4391-8AD4-4009C00F509E}" type="pres">
      <dgm:prSet presAssocID="{2FFAD25C-421A-4536-A433-10DF10582FA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EB9883-836C-4B85-B9CD-2FE9B18C8D4F}" type="pres">
      <dgm:prSet presAssocID="{7994B292-9FE4-424F-B487-E6C6885EC79E}" presName="comp" presStyleCnt="0"/>
      <dgm:spPr/>
    </dgm:pt>
    <dgm:pt modelId="{CF77C6A2-12D6-4EFC-9B39-FA9E23B29CC6}" type="pres">
      <dgm:prSet presAssocID="{7994B292-9FE4-424F-B487-E6C6885EC79E}" presName="box" presStyleLbl="node1" presStyleIdx="0" presStyleCnt="3"/>
      <dgm:spPr/>
      <dgm:t>
        <a:bodyPr/>
        <a:lstStyle/>
        <a:p>
          <a:endParaRPr lang="ru-RU"/>
        </a:p>
      </dgm:t>
    </dgm:pt>
    <dgm:pt modelId="{6FCD2F32-0A87-4532-97EB-83C1BDEE3F49}" type="pres">
      <dgm:prSet presAssocID="{7994B292-9FE4-424F-B487-E6C6885EC79E}" presName="img" presStyleLbl="fgImgPlace1" presStyleIdx="0" presStyleCnt="3"/>
      <dgm:spPr/>
    </dgm:pt>
    <dgm:pt modelId="{80F3CB52-2838-4186-A42C-505779778BA6}" type="pres">
      <dgm:prSet presAssocID="{7994B292-9FE4-424F-B487-E6C6885EC79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67464-5AB1-46BC-9659-B5139512C9F5}" type="pres">
      <dgm:prSet presAssocID="{6E9C003F-D61B-4ED3-B55A-8BB0F3F5993B}" presName="spacer" presStyleCnt="0"/>
      <dgm:spPr/>
    </dgm:pt>
    <dgm:pt modelId="{15396883-5630-4758-8DB5-1A78EFBA0236}" type="pres">
      <dgm:prSet presAssocID="{C08D0A5A-4EAB-4F69-A591-0360661A2652}" presName="comp" presStyleCnt="0"/>
      <dgm:spPr/>
    </dgm:pt>
    <dgm:pt modelId="{C3C97795-486D-4D8E-9DB9-5BA1DAAEF44A}" type="pres">
      <dgm:prSet presAssocID="{C08D0A5A-4EAB-4F69-A591-0360661A2652}" presName="box" presStyleLbl="node1" presStyleIdx="1" presStyleCnt="3"/>
      <dgm:spPr/>
      <dgm:t>
        <a:bodyPr/>
        <a:lstStyle/>
        <a:p>
          <a:endParaRPr lang="ru-RU"/>
        </a:p>
      </dgm:t>
    </dgm:pt>
    <dgm:pt modelId="{BA633098-A916-4D2A-94CB-004D133D0D7A}" type="pres">
      <dgm:prSet presAssocID="{C08D0A5A-4EAB-4F69-A591-0360661A2652}" presName="img" presStyleLbl="fgImgPlace1" presStyleIdx="1" presStyleCnt="3"/>
      <dgm:spPr/>
      <dgm:t>
        <a:bodyPr/>
        <a:lstStyle/>
        <a:p>
          <a:endParaRPr lang="ru-RU"/>
        </a:p>
      </dgm:t>
    </dgm:pt>
    <dgm:pt modelId="{D76832CC-D9EC-4E0B-B4C8-DD3B501C80E4}" type="pres">
      <dgm:prSet presAssocID="{C08D0A5A-4EAB-4F69-A591-0360661A265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37E4A-C094-43F1-BB89-843F35E347B8}" type="pres">
      <dgm:prSet presAssocID="{F42F980F-B41F-4EC2-A099-9F079BEACA99}" presName="spacer" presStyleCnt="0"/>
      <dgm:spPr/>
    </dgm:pt>
    <dgm:pt modelId="{86D7479D-FD8E-4502-806D-D00B649EB37F}" type="pres">
      <dgm:prSet presAssocID="{FA7079C8-F222-4FD9-BBAE-1E7939FEB319}" presName="comp" presStyleCnt="0"/>
      <dgm:spPr/>
    </dgm:pt>
    <dgm:pt modelId="{675D073E-9A28-4948-BA68-F0D89E59C085}" type="pres">
      <dgm:prSet presAssocID="{FA7079C8-F222-4FD9-BBAE-1E7939FEB319}" presName="box" presStyleLbl="node1" presStyleIdx="2" presStyleCnt="3" custLinFactNeighborY="2609"/>
      <dgm:spPr/>
      <dgm:t>
        <a:bodyPr/>
        <a:lstStyle/>
        <a:p>
          <a:endParaRPr lang="ru-RU"/>
        </a:p>
      </dgm:t>
    </dgm:pt>
    <dgm:pt modelId="{F9EC2BE7-D29C-470C-B51D-D9221BC5A4D9}" type="pres">
      <dgm:prSet presAssocID="{FA7079C8-F222-4FD9-BBAE-1E7939FEB319}" presName="img" presStyleLbl="fgImgPlace1" presStyleIdx="2" presStyleCnt="3"/>
      <dgm:spPr/>
    </dgm:pt>
    <dgm:pt modelId="{7A2F464F-325C-437A-8EB4-474943ADB05C}" type="pres">
      <dgm:prSet presAssocID="{FA7079C8-F222-4FD9-BBAE-1E7939FEB31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66C40-CF63-49A7-89D3-45D5C32EFF60}" type="presOf" srcId="{7994B292-9FE4-424F-B487-E6C6885EC79E}" destId="{CF77C6A2-12D6-4EFC-9B39-FA9E23B29CC6}" srcOrd="0" destOrd="0" presId="urn:microsoft.com/office/officeart/2005/8/layout/vList4#2"/>
    <dgm:cxn modelId="{8F305FD0-CA9E-4050-A261-00BFB20E162C}" type="presOf" srcId="{C08D0A5A-4EAB-4F69-A591-0360661A2652}" destId="{C3C97795-486D-4D8E-9DB9-5BA1DAAEF44A}" srcOrd="0" destOrd="0" presId="urn:microsoft.com/office/officeart/2005/8/layout/vList4#2"/>
    <dgm:cxn modelId="{A432ABB5-8B53-4F8F-910C-F5B234744A1A}" srcId="{2FFAD25C-421A-4536-A433-10DF10582FAB}" destId="{7994B292-9FE4-424F-B487-E6C6885EC79E}" srcOrd="0" destOrd="0" parTransId="{4B06ECAA-37C0-40F1-B825-F36963812AED}" sibTransId="{6E9C003F-D61B-4ED3-B55A-8BB0F3F5993B}"/>
    <dgm:cxn modelId="{2C0AC363-AAF4-45BC-8E53-50ECE8A91A14}" type="presOf" srcId="{C08D0A5A-4EAB-4F69-A591-0360661A2652}" destId="{D76832CC-D9EC-4E0B-B4C8-DD3B501C80E4}" srcOrd="1" destOrd="0" presId="urn:microsoft.com/office/officeart/2005/8/layout/vList4#2"/>
    <dgm:cxn modelId="{0CB1F058-3CD0-4275-98E3-130B0D49EA4A}" type="presOf" srcId="{FA7079C8-F222-4FD9-BBAE-1E7939FEB319}" destId="{7A2F464F-325C-437A-8EB4-474943ADB05C}" srcOrd="1" destOrd="0" presId="urn:microsoft.com/office/officeart/2005/8/layout/vList4#2"/>
    <dgm:cxn modelId="{BF87C809-DA87-4891-B1D3-3587E8033152}" type="presOf" srcId="{2FFAD25C-421A-4536-A433-10DF10582FAB}" destId="{DFB23E9D-4DB6-4391-8AD4-4009C00F509E}" srcOrd="0" destOrd="0" presId="urn:microsoft.com/office/officeart/2005/8/layout/vList4#2"/>
    <dgm:cxn modelId="{62E391FC-DC85-42AE-96A5-57103B939641}" srcId="{2FFAD25C-421A-4536-A433-10DF10582FAB}" destId="{C08D0A5A-4EAB-4F69-A591-0360661A2652}" srcOrd="1" destOrd="0" parTransId="{CAC6448D-AF10-488D-A1D4-F81A8B5A7644}" sibTransId="{F42F980F-B41F-4EC2-A099-9F079BEACA99}"/>
    <dgm:cxn modelId="{52906856-6437-43CD-BDC8-26BAA5FEFEA1}" srcId="{2FFAD25C-421A-4536-A433-10DF10582FAB}" destId="{FA7079C8-F222-4FD9-BBAE-1E7939FEB319}" srcOrd="2" destOrd="0" parTransId="{9B5F8D15-81BB-4569-A829-71B0EFAB17EB}" sibTransId="{B1F9F4E0-C620-4978-9181-462FEF42052D}"/>
    <dgm:cxn modelId="{7655D958-374B-49F7-B504-E3CBF09EB691}" type="presOf" srcId="{FA7079C8-F222-4FD9-BBAE-1E7939FEB319}" destId="{675D073E-9A28-4948-BA68-F0D89E59C085}" srcOrd="0" destOrd="0" presId="urn:microsoft.com/office/officeart/2005/8/layout/vList4#2"/>
    <dgm:cxn modelId="{9948E7E7-85FD-48AE-9E46-B65DD5274B1C}" type="presOf" srcId="{7994B292-9FE4-424F-B487-E6C6885EC79E}" destId="{80F3CB52-2838-4186-A42C-505779778BA6}" srcOrd="1" destOrd="0" presId="urn:microsoft.com/office/officeart/2005/8/layout/vList4#2"/>
    <dgm:cxn modelId="{1AC6D497-76BD-49D7-B3BF-C1D9AECAFC1B}" type="presParOf" srcId="{DFB23E9D-4DB6-4391-8AD4-4009C00F509E}" destId="{49EB9883-836C-4B85-B9CD-2FE9B18C8D4F}" srcOrd="0" destOrd="0" presId="urn:microsoft.com/office/officeart/2005/8/layout/vList4#2"/>
    <dgm:cxn modelId="{B99B67B4-C808-4710-A6C8-D0F524173B6C}" type="presParOf" srcId="{49EB9883-836C-4B85-B9CD-2FE9B18C8D4F}" destId="{CF77C6A2-12D6-4EFC-9B39-FA9E23B29CC6}" srcOrd="0" destOrd="0" presId="urn:microsoft.com/office/officeart/2005/8/layout/vList4#2"/>
    <dgm:cxn modelId="{B987D023-3262-41A1-AEBA-B13A88715910}" type="presParOf" srcId="{49EB9883-836C-4B85-B9CD-2FE9B18C8D4F}" destId="{6FCD2F32-0A87-4532-97EB-83C1BDEE3F49}" srcOrd="1" destOrd="0" presId="urn:microsoft.com/office/officeart/2005/8/layout/vList4#2"/>
    <dgm:cxn modelId="{A3D76A0A-B6D8-44F8-864D-078C0EC8BF47}" type="presParOf" srcId="{49EB9883-836C-4B85-B9CD-2FE9B18C8D4F}" destId="{80F3CB52-2838-4186-A42C-505779778BA6}" srcOrd="2" destOrd="0" presId="urn:microsoft.com/office/officeart/2005/8/layout/vList4#2"/>
    <dgm:cxn modelId="{A45EC8EB-3767-4B06-8A68-4029A41DAACA}" type="presParOf" srcId="{DFB23E9D-4DB6-4391-8AD4-4009C00F509E}" destId="{68567464-5AB1-46BC-9659-B5139512C9F5}" srcOrd="1" destOrd="0" presId="urn:microsoft.com/office/officeart/2005/8/layout/vList4#2"/>
    <dgm:cxn modelId="{B954068C-89CE-4236-94B5-1EEF6490DE3A}" type="presParOf" srcId="{DFB23E9D-4DB6-4391-8AD4-4009C00F509E}" destId="{15396883-5630-4758-8DB5-1A78EFBA0236}" srcOrd="2" destOrd="0" presId="urn:microsoft.com/office/officeart/2005/8/layout/vList4#2"/>
    <dgm:cxn modelId="{48C0E9CC-745E-4E6A-81E1-21B9609AC8FF}" type="presParOf" srcId="{15396883-5630-4758-8DB5-1A78EFBA0236}" destId="{C3C97795-486D-4D8E-9DB9-5BA1DAAEF44A}" srcOrd="0" destOrd="0" presId="urn:microsoft.com/office/officeart/2005/8/layout/vList4#2"/>
    <dgm:cxn modelId="{0326CE7A-5AA8-4900-95BF-80D6F1F3A7E9}" type="presParOf" srcId="{15396883-5630-4758-8DB5-1A78EFBA0236}" destId="{BA633098-A916-4D2A-94CB-004D133D0D7A}" srcOrd="1" destOrd="0" presId="urn:microsoft.com/office/officeart/2005/8/layout/vList4#2"/>
    <dgm:cxn modelId="{D0698FC0-0D0B-487B-8D01-620AB9E0CE33}" type="presParOf" srcId="{15396883-5630-4758-8DB5-1A78EFBA0236}" destId="{D76832CC-D9EC-4E0B-B4C8-DD3B501C80E4}" srcOrd="2" destOrd="0" presId="urn:microsoft.com/office/officeart/2005/8/layout/vList4#2"/>
    <dgm:cxn modelId="{E7774C31-3D1B-43A1-9A35-0C6E9D4C79EF}" type="presParOf" srcId="{DFB23E9D-4DB6-4391-8AD4-4009C00F509E}" destId="{D4E37E4A-C094-43F1-BB89-843F35E347B8}" srcOrd="3" destOrd="0" presId="urn:microsoft.com/office/officeart/2005/8/layout/vList4#2"/>
    <dgm:cxn modelId="{24A3DA11-ADAC-48E4-92DD-B39B2F6CB8C1}" type="presParOf" srcId="{DFB23E9D-4DB6-4391-8AD4-4009C00F509E}" destId="{86D7479D-FD8E-4502-806D-D00B649EB37F}" srcOrd="4" destOrd="0" presId="urn:microsoft.com/office/officeart/2005/8/layout/vList4#2"/>
    <dgm:cxn modelId="{7A43835B-93D4-40BD-8BBC-F557076FA279}" type="presParOf" srcId="{86D7479D-FD8E-4502-806D-D00B649EB37F}" destId="{675D073E-9A28-4948-BA68-F0D89E59C085}" srcOrd="0" destOrd="0" presId="urn:microsoft.com/office/officeart/2005/8/layout/vList4#2"/>
    <dgm:cxn modelId="{59A333DF-BBF2-4F74-A2BD-7CD9D19E81CD}" type="presParOf" srcId="{86D7479D-FD8E-4502-806D-D00B649EB37F}" destId="{F9EC2BE7-D29C-470C-B51D-D9221BC5A4D9}" srcOrd="1" destOrd="0" presId="urn:microsoft.com/office/officeart/2005/8/layout/vList4#2"/>
    <dgm:cxn modelId="{2AA7297B-F099-45CB-ADE6-3CFC2688D2A2}" type="presParOf" srcId="{86D7479D-FD8E-4502-806D-D00B649EB37F}" destId="{7A2F464F-325C-437A-8EB4-474943ADB05C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9B949F-9894-41B1-B632-EC4B5A64A557}">
      <dsp:nvSpPr>
        <dsp:cNvPr id="0" name=""/>
        <dsp:cNvSpPr/>
      </dsp:nvSpPr>
      <dsp:spPr>
        <a:xfrm>
          <a:off x="693464" y="11614"/>
          <a:ext cx="3953982" cy="157000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tx1"/>
              </a:solidFill>
            </a:rPr>
            <a:t>МЗ - 1</a:t>
          </a:r>
          <a:endParaRPr lang="ru-RU" sz="4400" kern="1200" dirty="0">
            <a:solidFill>
              <a:schemeClr val="tx1"/>
            </a:solidFill>
          </a:endParaRPr>
        </a:p>
      </dsp:txBody>
      <dsp:txXfrm>
        <a:off x="693464" y="11614"/>
        <a:ext cx="3953982" cy="1570006"/>
      </dsp:txXfrm>
    </dsp:sp>
    <dsp:sp modelId="{A5A25B2C-01F3-4F49-8B60-3D99827D9F12}">
      <dsp:nvSpPr>
        <dsp:cNvPr id="0" name=""/>
        <dsp:cNvSpPr/>
      </dsp:nvSpPr>
      <dsp:spPr>
        <a:xfrm>
          <a:off x="4909114" y="11614"/>
          <a:ext cx="2616677" cy="157000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МОН - 11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4909114" y="11614"/>
        <a:ext cx="2616677" cy="1570006"/>
      </dsp:txXfrm>
    </dsp:sp>
    <dsp:sp modelId="{5ADE6D32-94CB-4410-9B59-F24D1EC43B5C}">
      <dsp:nvSpPr>
        <dsp:cNvPr id="0" name=""/>
        <dsp:cNvSpPr/>
      </dsp:nvSpPr>
      <dsp:spPr>
        <a:xfrm>
          <a:off x="231947" y="1843288"/>
          <a:ext cx="3377319" cy="157000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solidFill>
                <a:schemeClr val="tx1"/>
              </a:solidFill>
            </a:rPr>
            <a:t>КазНМУ</a:t>
          </a:r>
          <a:r>
            <a:rPr lang="ru-RU" sz="3600" b="1" kern="1200" dirty="0" smtClean="0">
              <a:solidFill>
                <a:schemeClr val="tx1"/>
              </a:solidFill>
            </a:rPr>
            <a:t> – 25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231947" y="1843288"/>
        <a:ext cx="3377319" cy="1570006"/>
      </dsp:txXfrm>
    </dsp:sp>
    <dsp:sp modelId="{51CD34A4-5EEE-4BC0-BE2A-2EA03BE8FD17}">
      <dsp:nvSpPr>
        <dsp:cNvPr id="0" name=""/>
        <dsp:cNvSpPr/>
      </dsp:nvSpPr>
      <dsp:spPr>
        <a:xfrm>
          <a:off x="3870934" y="1843288"/>
          <a:ext cx="4116373" cy="157000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chemeClr val="tx1"/>
              </a:solidFill>
            </a:rPr>
            <a:t>Международные - 2</a:t>
          </a:r>
          <a:endParaRPr lang="ru-RU" sz="3900" kern="1200" dirty="0">
            <a:solidFill>
              <a:schemeClr val="tx1"/>
            </a:solidFill>
          </a:endParaRPr>
        </a:p>
      </dsp:txBody>
      <dsp:txXfrm>
        <a:off x="3870934" y="1843288"/>
        <a:ext cx="4116373" cy="1570006"/>
      </dsp:txXfrm>
    </dsp:sp>
    <dsp:sp modelId="{9FB7AC7D-752A-4C26-9AA8-9D8DAC5BBF9E}">
      <dsp:nvSpPr>
        <dsp:cNvPr id="0" name=""/>
        <dsp:cNvSpPr/>
      </dsp:nvSpPr>
      <dsp:spPr>
        <a:xfrm>
          <a:off x="2801289" y="3674962"/>
          <a:ext cx="2616677" cy="157000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chemeClr val="tx1"/>
              </a:solidFill>
            </a:rPr>
            <a:t>Всего: 37 </a:t>
          </a:r>
          <a:endParaRPr lang="ru-RU" sz="3900" kern="1200" dirty="0">
            <a:solidFill>
              <a:schemeClr val="tx1"/>
            </a:solidFill>
          </a:endParaRPr>
        </a:p>
      </dsp:txBody>
      <dsp:txXfrm>
        <a:off x="2801289" y="3674962"/>
        <a:ext cx="2616677" cy="15700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DBC488-DEC6-43FB-B93E-2266B1F165EE}">
      <dsp:nvSpPr>
        <dsp:cNvPr id="0" name=""/>
        <dsp:cNvSpPr/>
      </dsp:nvSpPr>
      <dsp:spPr>
        <a:xfrm>
          <a:off x="3189" y="623"/>
          <a:ext cx="8634580" cy="14054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Публикации </a:t>
          </a:r>
          <a:r>
            <a:rPr lang="ru-RU" sz="4000" b="1" kern="1200" dirty="0" smtClean="0">
              <a:solidFill>
                <a:schemeClr val="tx1"/>
              </a:solidFill>
            </a:rPr>
            <a:t> (73)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Из них с </a:t>
          </a:r>
          <a:r>
            <a:rPr lang="ru-RU" sz="2800" b="1" kern="1200" dirty="0" err="1" smtClean="0">
              <a:solidFill>
                <a:schemeClr val="tx1"/>
              </a:solidFill>
            </a:rPr>
            <a:t>импакт</a:t>
          </a:r>
          <a:r>
            <a:rPr lang="ru-RU" sz="2800" b="1" kern="1200" dirty="0" smtClean="0">
              <a:solidFill>
                <a:schemeClr val="tx1"/>
              </a:solidFill>
            </a:rPr>
            <a:t>-факт</a:t>
          </a:r>
          <a:r>
            <a:rPr lang="en-US" sz="2800" b="1" kern="1200" dirty="0" smtClean="0">
              <a:solidFill>
                <a:schemeClr val="tx1"/>
              </a:solidFill>
            </a:rPr>
            <a:t>.</a:t>
          </a:r>
          <a:r>
            <a:rPr lang="ru-RU" sz="2800" b="1" kern="1200" dirty="0" smtClean="0">
              <a:solidFill>
                <a:schemeClr val="tx1"/>
              </a:solidFill>
            </a:rPr>
            <a:t> </a:t>
          </a:r>
          <a:r>
            <a:rPr lang="ru-RU" sz="4000" b="1" kern="1200" dirty="0" smtClean="0">
              <a:solidFill>
                <a:schemeClr val="tx1"/>
              </a:solidFill>
            </a:rPr>
            <a:t>(3), </a:t>
          </a:r>
          <a:r>
            <a:rPr lang="ru-RU" sz="2800" b="1" kern="1200" dirty="0" smtClean="0">
              <a:solidFill>
                <a:schemeClr val="tx1"/>
              </a:solidFill>
            </a:rPr>
            <a:t>в </a:t>
          </a:r>
          <a:r>
            <a:rPr lang="ru-RU" sz="2800" b="1" kern="1200" dirty="0" err="1" smtClean="0">
              <a:solidFill>
                <a:schemeClr val="tx1"/>
              </a:solidFill>
            </a:rPr>
            <a:t>междунар</a:t>
          </a:r>
          <a:r>
            <a:rPr lang="ru-RU" sz="2800" b="1" kern="1200" dirty="0" smtClean="0">
              <a:solidFill>
                <a:schemeClr val="tx1"/>
              </a:solidFill>
            </a:rPr>
            <a:t>. </a:t>
          </a:r>
          <a:r>
            <a:rPr lang="ru-RU" sz="2800" b="1" kern="1200" dirty="0" err="1" smtClean="0">
              <a:solidFill>
                <a:schemeClr val="tx1"/>
              </a:solidFill>
            </a:rPr>
            <a:t>изд</a:t>
          </a:r>
          <a:r>
            <a:rPr lang="en-US" sz="2800" b="1" kern="1200" dirty="0" smtClean="0">
              <a:solidFill>
                <a:schemeClr val="tx1"/>
              </a:solidFill>
            </a:rPr>
            <a:t>.</a:t>
          </a:r>
          <a:r>
            <a:rPr lang="ru-RU" sz="2800" b="1" kern="1200" dirty="0" smtClean="0">
              <a:solidFill>
                <a:schemeClr val="tx1"/>
              </a:solidFill>
            </a:rPr>
            <a:t> </a:t>
          </a:r>
          <a:r>
            <a:rPr lang="ru-RU" sz="4000" b="1" kern="1200" dirty="0" smtClean="0">
              <a:solidFill>
                <a:schemeClr val="tx1"/>
              </a:solidFill>
            </a:rPr>
            <a:t>(5)</a:t>
          </a:r>
          <a:endParaRPr lang="ru-RU" sz="4000" b="1" kern="1200" dirty="0">
            <a:solidFill>
              <a:schemeClr val="tx1"/>
            </a:solidFill>
          </a:endParaRPr>
        </a:p>
      </dsp:txBody>
      <dsp:txXfrm>
        <a:off x="3189" y="623"/>
        <a:ext cx="8634580" cy="1405412"/>
      </dsp:txXfrm>
    </dsp:sp>
    <dsp:sp modelId="{BD25C4F4-D8D1-4020-9E5B-8A3BAFFFE499}">
      <dsp:nvSpPr>
        <dsp:cNvPr id="0" name=""/>
        <dsp:cNvSpPr/>
      </dsp:nvSpPr>
      <dsp:spPr>
        <a:xfrm>
          <a:off x="3189" y="1556544"/>
          <a:ext cx="4143272" cy="1405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Нормативные документы </a:t>
          </a:r>
          <a:r>
            <a:rPr lang="ru-RU" sz="3300" kern="1200" dirty="0" smtClean="0"/>
            <a:t>-</a:t>
          </a:r>
          <a:r>
            <a:rPr lang="en-US" sz="3300" kern="1200" dirty="0" smtClean="0"/>
            <a:t> </a:t>
          </a:r>
          <a:r>
            <a:rPr lang="ru-RU" sz="4000" b="1" kern="1200" dirty="0" smtClean="0">
              <a:solidFill>
                <a:schemeClr val="tx1"/>
              </a:solidFill>
            </a:rPr>
            <a:t>7 </a:t>
          </a:r>
          <a:endParaRPr lang="ru-RU" sz="4000" b="1" kern="1200" dirty="0">
            <a:solidFill>
              <a:schemeClr val="tx1"/>
            </a:solidFill>
          </a:endParaRPr>
        </a:p>
      </dsp:txBody>
      <dsp:txXfrm>
        <a:off x="3189" y="1556544"/>
        <a:ext cx="4143272" cy="1405412"/>
      </dsp:txXfrm>
    </dsp:sp>
    <dsp:sp modelId="{199D11B7-9AC3-4FE5-A63C-5EBD9AB08A06}">
      <dsp:nvSpPr>
        <dsp:cNvPr id="0" name=""/>
        <dsp:cNvSpPr/>
      </dsp:nvSpPr>
      <dsp:spPr>
        <a:xfrm>
          <a:off x="3189" y="3112464"/>
          <a:ext cx="4143272" cy="1405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Акты внедрения </a:t>
          </a:r>
          <a:r>
            <a:rPr lang="ru-RU" sz="2400" kern="1200" dirty="0" smtClean="0"/>
            <a:t>- </a:t>
          </a:r>
          <a:r>
            <a:rPr lang="ru-RU" sz="4000" b="1" kern="1200" dirty="0" smtClean="0">
              <a:solidFill>
                <a:schemeClr val="tx1"/>
              </a:solidFill>
            </a:rPr>
            <a:t>7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3189" y="3112464"/>
        <a:ext cx="4143272" cy="1405412"/>
      </dsp:txXfrm>
    </dsp:sp>
    <dsp:sp modelId="{0A2FF2D0-9E1D-4A70-9A49-91A26D4B3F52}">
      <dsp:nvSpPr>
        <dsp:cNvPr id="0" name=""/>
        <dsp:cNvSpPr/>
      </dsp:nvSpPr>
      <dsp:spPr>
        <a:xfrm>
          <a:off x="4494497" y="1556544"/>
          <a:ext cx="4143272" cy="1405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bg1"/>
              </a:solidFill>
            </a:rPr>
            <a:t>Доклады </a:t>
          </a:r>
          <a:r>
            <a:rPr lang="ru-RU" sz="2400" kern="1200" dirty="0" smtClean="0">
              <a:solidFill>
                <a:schemeClr val="bg1"/>
              </a:solidFill>
            </a:rPr>
            <a:t>-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r>
            <a:rPr lang="ru-RU" sz="4000" b="1" kern="1200" dirty="0" smtClean="0">
              <a:solidFill>
                <a:schemeClr val="tx1"/>
              </a:solidFill>
            </a:rPr>
            <a:t>24</a:t>
          </a:r>
          <a:r>
            <a:rPr lang="ru-RU" sz="2400" kern="1200" dirty="0" smtClean="0">
              <a:solidFill>
                <a:schemeClr val="bg1"/>
              </a:solidFill>
            </a:rPr>
            <a:t> 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4494497" y="1556544"/>
        <a:ext cx="4143272" cy="14054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DEDC5B-9093-4730-8FAA-973BAEEAD46A}">
      <dsp:nvSpPr>
        <dsp:cNvPr id="0" name=""/>
        <dsp:cNvSpPr/>
      </dsp:nvSpPr>
      <dsp:spPr>
        <a:xfrm>
          <a:off x="0" y="110173"/>
          <a:ext cx="2823904" cy="269363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Количество </a:t>
          </a:r>
          <a:r>
            <a:rPr lang="ru-RU" sz="2400" b="1" kern="1200" dirty="0" err="1" smtClean="0">
              <a:solidFill>
                <a:schemeClr val="tx1"/>
              </a:solidFill>
            </a:rPr>
            <a:t>визитинг</a:t>
          </a:r>
          <a:r>
            <a:rPr lang="ru-RU" sz="2400" b="1" kern="1200" dirty="0" smtClean="0">
              <a:solidFill>
                <a:schemeClr val="tx1"/>
              </a:solidFill>
            </a:rPr>
            <a:t>-профессоров (363)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2011- </a:t>
          </a:r>
          <a:r>
            <a:rPr lang="ru-RU" sz="2400" b="1" kern="1200" dirty="0" smtClean="0">
              <a:solidFill>
                <a:schemeClr val="tx1"/>
              </a:solidFill>
            </a:rPr>
            <a:t>103</a:t>
          </a:r>
          <a:r>
            <a:rPr lang="ru-RU" sz="2400" kern="1200" dirty="0" smtClean="0">
              <a:solidFill>
                <a:schemeClr val="tx1"/>
              </a:solidFill>
            </a:rPr>
            <a:t>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2012 – </a:t>
          </a:r>
          <a:r>
            <a:rPr lang="ru-RU" sz="2400" b="1" kern="1200" dirty="0" smtClean="0">
              <a:solidFill>
                <a:schemeClr val="tx1"/>
              </a:solidFill>
            </a:rPr>
            <a:t>190;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2013 - </a:t>
          </a:r>
          <a:r>
            <a:rPr lang="ru-RU" sz="2400" b="1" kern="1200" dirty="0" smtClean="0">
              <a:solidFill>
                <a:schemeClr val="tx1"/>
              </a:solidFill>
            </a:rPr>
            <a:t>70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0" y="110173"/>
        <a:ext cx="2823904" cy="2693632"/>
      </dsp:txXfrm>
    </dsp:sp>
    <dsp:sp modelId="{4867546D-74EF-4D1A-86BB-B8B3B2B46B01}">
      <dsp:nvSpPr>
        <dsp:cNvPr id="0" name=""/>
        <dsp:cNvSpPr/>
      </dsp:nvSpPr>
      <dsp:spPr>
        <a:xfrm>
          <a:off x="3106295" y="110173"/>
          <a:ext cx="2823904" cy="269363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Совместно разработанные НТП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2011- 4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2012 – </a:t>
          </a:r>
          <a:r>
            <a:rPr lang="ru-RU" sz="2400" b="1" kern="1200" dirty="0" smtClean="0">
              <a:solidFill>
                <a:srgbClr val="0070C0"/>
              </a:solidFill>
            </a:rPr>
            <a:t>11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2013 – 4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106295" y="110173"/>
        <a:ext cx="2823904" cy="2693632"/>
      </dsp:txXfrm>
    </dsp:sp>
    <dsp:sp modelId="{B10AA101-AA18-4C1F-8BE8-42832D11697B}">
      <dsp:nvSpPr>
        <dsp:cNvPr id="0" name=""/>
        <dsp:cNvSpPr/>
      </dsp:nvSpPr>
      <dsp:spPr>
        <a:xfrm>
          <a:off x="6212591" y="298813"/>
          <a:ext cx="2823904" cy="24144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Участие в НТП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2011- 4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2012 – 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2013 - </a:t>
          </a:r>
          <a:r>
            <a:rPr lang="ru-RU" sz="2400" b="1" kern="1200" dirty="0" smtClean="0">
              <a:solidFill>
                <a:schemeClr val="tx1"/>
              </a:solidFill>
            </a:rPr>
            <a:t>4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212591" y="298813"/>
        <a:ext cx="2823904" cy="2414421"/>
      </dsp:txXfrm>
    </dsp:sp>
    <dsp:sp modelId="{82874CD9-9392-4C46-B028-1E621C89A005}">
      <dsp:nvSpPr>
        <dsp:cNvPr id="0" name=""/>
        <dsp:cNvSpPr/>
      </dsp:nvSpPr>
      <dsp:spPr>
        <a:xfrm>
          <a:off x="206074" y="3192050"/>
          <a:ext cx="5518051" cy="218116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Совместные  публикации: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2011 </a:t>
          </a:r>
          <a:r>
            <a:rPr lang="ru-RU" sz="2400" b="1" kern="1200" dirty="0" smtClean="0">
              <a:solidFill>
                <a:schemeClr val="tx1"/>
              </a:solidFill>
            </a:rPr>
            <a:t>- нет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2012 – 3 статьи (им.ф-1); 2 монографии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2013 – 5 статей, из них 1 с </a:t>
          </a:r>
          <a:r>
            <a:rPr lang="ru-RU" sz="2400" kern="1200" dirty="0" err="1" smtClean="0">
              <a:solidFill>
                <a:schemeClr val="tx1"/>
              </a:solidFill>
            </a:rPr>
            <a:t>импакт</a:t>
          </a:r>
          <a:r>
            <a:rPr lang="ru-RU" sz="2400" kern="1200" dirty="0" smtClean="0">
              <a:solidFill>
                <a:schemeClr val="tx1"/>
              </a:solidFill>
            </a:rPr>
            <a:t>-фактором 0,2</a:t>
          </a:r>
          <a:endParaRPr lang="ru-RU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206074" y="3192050"/>
        <a:ext cx="5518051" cy="2181161"/>
      </dsp:txXfrm>
    </dsp:sp>
    <dsp:sp modelId="{5429623E-2654-4C0B-A4FA-24DB04540AD5}">
      <dsp:nvSpPr>
        <dsp:cNvPr id="0" name=""/>
        <dsp:cNvSpPr/>
      </dsp:nvSpPr>
      <dsp:spPr>
        <a:xfrm>
          <a:off x="6212591" y="2935722"/>
          <a:ext cx="2823904" cy="239286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Сумма финансирования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Более 424 млн. тенге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212591" y="2935722"/>
        <a:ext cx="2823904" cy="239286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77C6A2-12D6-4EFC-9B39-FA9E23B29CC6}">
      <dsp:nvSpPr>
        <dsp:cNvPr id="0" name=""/>
        <dsp:cNvSpPr/>
      </dsp:nvSpPr>
      <dsp:spPr>
        <a:xfrm>
          <a:off x="0" y="0"/>
          <a:ext cx="9036496" cy="14082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Усиление роли Этического Комитета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Поддержка  </a:t>
          </a:r>
          <a:r>
            <a:rPr lang="ru-RU" sz="2000" b="1" kern="1200" dirty="0" err="1" smtClean="0">
              <a:solidFill>
                <a:schemeClr val="tx1"/>
              </a:solidFill>
            </a:rPr>
            <a:t>мультидисциплинарных</a:t>
          </a:r>
          <a:r>
            <a:rPr lang="ru-RU" sz="2000" b="1" kern="1200" dirty="0" smtClean="0">
              <a:solidFill>
                <a:schemeClr val="tx1"/>
              </a:solidFill>
            </a:rPr>
            <a:t>  исследований по основным научным приоритетам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Использование английского языка как рабочего</a:t>
          </a:r>
          <a:endParaRPr lang="ru-RU" sz="2000" b="1" kern="1200" dirty="0"/>
        </a:p>
      </dsp:txBody>
      <dsp:txXfrm>
        <a:off x="1948121" y="0"/>
        <a:ext cx="7088374" cy="1408226"/>
      </dsp:txXfrm>
    </dsp:sp>
    <dsp:sp modelId="{6FCD2F32-0A87-4532-97EB-83C1BDEE3F49}">
      <dsp:nvSpPr>
        <dsp:cNvPr id="0" name=""/>
        <dsp:cNvSpPr/>
      </dsp:nvSpPr>
      <dsp:spPr>
        <a:xfrm>
          <a:off x="140822" y="140822"/>
          <a:ext cx="1807299" cy="112658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97795-486D-4D8E-9DB9-5BA1DAAEF44A}">
      <dsp:nvSpPr>
        <dsp:cNvPr id="0" name=""/>
        <dsp:cNvSpPr/>
      </dsp:nvSpPr>
      <dsp:spPr>
        <a:xfrm>
          <a:off x="0" y="1549049"/>
          <a:ext cx="9036496" cy="248735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Использование </a:t>
          </a:r>
          <a:r>
            <a:rPr lang="en-US" sz="2000" b="1" kern="1200" dirty="0" smtClean="0">
              <a:solidFill>
                <a:srgbClr val="7030A0"/>
              </a:solidFill>
            </a:rPr>
            <a:t>KPI</a:t>
          </a:r>
          <a:r>
            <a:rPr lang="ru-RU" sz="2000" b="1" kern="1200" dirty="0" smtClean="0">
              <a:solidFill>
                <a:srgbClr val="7030A0"/>
              </a:solidFill>
            </a:rPr>
            <a:t>.</a:t>
          </a:r>
          <a:endParaRPr lang="en-US" sz="2000" b="1" kern="1200" dirty="0" smtClean="0">
            <a:solidFill>
              <a:srgbClr val="7030A0"/>
            </a:solidFill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Создание эффективной системы менеджмента мониторинга научных исследований.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Совершенствование механизмов интеграции   результатов исследований в практику.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Создание эффективной исследовательской среды для ППС и научных работников </a:t>
          </a:r>
          <a:r>
            <a:rPr lang="ru-RU" sz="2000" b="1" kern="1200" dirty="0" err="1" smtClean="0">
              <a:solidFill>
                <a:srgbClr val="7030A0"/>
              </a:solidFill>
            </a:rPr>
            <a:t>КазНМУ</a:t>
          </a:r>
          <a:r>
            <a:rPr lang="ru-RU" sz="2000" b="1" kern="1200" dirty="0" smtClean="0">
              <a:solidFill>
                <a:srgbClr val="7030A0"/>
              </a:solidFill>
            </a:rPr>
            <a:t> (</a:t>
          </a:r>
          <a:r>
            <a:rPr lang="en-US" sz="2000" b="1" kern="1200" dirty="0" smtClean="0">
              <a:solidFill>
                <a:srgbClr val="7030A0"/>
              </a:solidFill>
            </a:rPr>
            <a:t>Research environment</a:t>
          </a:r>
          <a:r>
            <a:rPr lang="ru-RU" sz="2000" b="1" kern="1200" dirty="0" smtClean="0">
              <a:solidFill>
                <a:srgbClr val="7030A0"/>
              </a:solidFill>
            </a:rPr>
            <a:t>).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Активизировать  работу  сектора </a:t>
          </a:r>
          <a:r>
            <a:rPr lang="ru-RU" sz="2000" b="1" kern="1200" dirty="0" err="1" smtClean="0">
              <a:solidFill>
                <a:srgbClr val="7030A0"/>
              </a:solidFill>
            </a:rPr>
            <a:t>фандрайзинга</a:t>
          </a:r>
          <a:r>
            <a:rPr lang="ru-RU" sz="2000" b="1" kern="1200" dirty="0" smtClean="0">
              <a:solidFill>
                <a:srgbClr val="7030A0"/>
              </a:solidFill>
            </a:rPr>
            <a:t>.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1948121" y="1549049"/>
        <a:ext cx="7088374" cy="2487350"/>
      </dsp:txXfrm>
    </dsp:sp>
    <dsp:sp modelId="{BA633098-A916-4D2A-94CB-004D133D0D7A}">
      <dsp:nvSpPr>
        <dsp:cNvPr id="0" name=""/>
        <dsp:cNvSpPr/>
      </dsp:nvSpPr>
      <dsp:spPr>
        <a:xfrm>
          <a:off x="140822" y="2229433"/>
          <a:ext cx="1807299" cy="112658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D073E-9A28-4948-BA68-F0D89E59C085}">
      <dsp:nvSpPr>
        <dsp:cNvPr id="0" name=""/>
        <dsp:cNvSpPr/>
      </dsp:nvSpPr>
      <dsp:spPr>
        <a:xfrm>
          <a:off x="0" y="4177222"/>
          <a:ext cx="9036496" cy="14082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Ротация научных работников </a:t>
          </a:r>
          <a:r>
            <a:rPr lang="ru-RU" sz="2000" b="1" kern="1200" dirty="0" err="1" smtClean="0">
              <a:solidFill>
                <a:schemeClr val="tx1"/>
              </a:solidFill>
            </a:rPr>
            <a:t>КазНМУ</a:t>
          </a:r>
          <a:r>
            <a:rPr lang="ru-RU" sz="2000" b="1" kern="1200" dirty="0" smtClean="0">
              <a:solidFill>
                <a:schemeClr val="tx1"/>
              </a:solidFill>
            </a:rPr>
            <a:t> между научно-исследовательскими организациями, вузами.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Программы поддержки молодых ученых и студентов </a:t>
          </a:r>
          <a:r>
            <a:rPr lang="ru-RU" sz="2000" b="1" kern="1200" dirty="0" err="1" smtClean="0">
              <a:solidFill>
                <a:schemeClr val="tx1"/>
              </a:solidFill>
            </a:rPr>
            <a:t>КазНМУ</a:t>
          </a:r>
          <a:r>
            <a:rPr lang="ru-RU" sz="2000" b="1" kern="1200" dirty="0" smtClean="0">
              <a:solidFill>
                <a:schemeClr val="tx1"/>
              </a:solidFill>
            </a:rPr>
            <a:t>, </a:t>
          </a:r>
          <a:r>
            <a:rPr lang="x-none" sz="2000" b="1" kern="1200" smtClean="0">
              <a:solidFill>
                <a:schemeClr val="tx1"/>
              </a:solidFill>
            </a:rPr>
            <a:t>стипендий, награды, премий</a:t>
          </a:r>
          <a:endParaRPr lang="ru-RU" sz="2000" b="1" kern="1200" dirty="0"/>
        </a:p>
      </dsp:txBody>
      <dsp:txXfrm>
        <a:off x="1948121" y="4177222"/>
        <a:ext cx="7088374" cy="1408226"/>
      </dsp:txXfrm>
    </dsp:sp>
    <dsp:sp modelId="{F9EC2BE7-D29C-470C-B51D-D9221BC5A4D9}">
      <dsp:nvSpPr>
        <dsp:cNvPr id="0" name=""/>
        <dsp:cNvSpPr/>
      </dsp:nvSpPr>
      <dsp:spPr>
        <a:xfrm>
          <a:off x="140822" y="4318044"/>
          <a:ext cx="1807299" cy="112658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77C6A2-12D6-4EFC-9B39-FA9E23B29CC6}">
      <dsp:nvSpPr>
        <dsp:cNvPr id="0" name=""/>
        <dsp:cNvSpPr/>
      </dsp:nvSpPr>
      <dsp:spPr>
        <a:xfrm>
          <a:off x="0" y="0"/>
          <a:ext cx="8892479" cy="180020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Повышение качества образовательных программ как фактора развития исследовательской  компетенции.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Введение новых  технологий преподавания с опорой на развитие исследовательской компетенции обучающихся</a:t>
          </a:r>
          <a:endParaRPr lang="ru-RU" sz="2000" b="1" kern="1200" dirty="0"/>
        </a:p>
      </dsp:txBody>
      <dsp:txXfrm>
        <a:off x="1958515" y="0"/>
        <a:ext cx="6933963" cy="1800200"/>
      </dsp:txXfrm>
    </dsp:sp>
    <dsp:sp modelId="{6FCD2F32-0A87-4532-97EB-83C1BDEE3F49}">
      <dsp:nvSpPr>
        <dsp:cNvPr id="0" name=""/>
        <dsp:cNvSpPr/>
      </dsp:nvSpPr>
      <dsp:spPr>
        <a:xfrm>
          <a:off x="180019" y="180020"/>
          <a:ext cx="1778496" cy="14401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97795-486D-4D8E-9DB9-5BA1DAAEF44A}">
      <dsp:nvSpPr>
        <dsp:cNvPr id="0" name=""/>
        <dsp:cNvSpPr/>
      </dsp:nvSpPr>
      <dsp:spPr>
        <a:xfrm>
          <a:off x="0" y="1980220"/>
          <a:ext cx="8892479" cy="180020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7030A0"/>
              </a:solidFill>
            </a:rPr>
            <a:t>Создание новых научно-исследовательских структур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7030A0"/>
              </a:solidFill>
            </a:rPr>
            <a:t>Аккредитация   действующих лабораторий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7030A0"/>
              </a:solidFill>
            </a:rPr>
            <a:t>Создание научных консорциумов между </a:t>
          </a:r>
          <a:r>
            <a:rPr lang="ru-RU" sz="2400" b="1" kern="1200" dirty="0" err="1" smtClean="0">
              <a:solidFill>
                <a:srgbClr val="7030A0"/>
              </a:solidFill>
            </a:rPr>
            <a:t>КазНМУ</a:t>
          </a:r>
          <a:r>
            <a:rPr lang="ru-RU" sz="2400" b="1" kern="1200" dirty="0" smtClean="0">
              <a:solidFill>
                <a:srgbClr val="7030A0"/>
              </a:solidFill>
            </a:rPr>
            <a:t> и сектором практического здравоохранения</a:t>
          </a:r>
          <a:endParaRPr lang="ru-RU" sz="2400" b="1" kern="1200" dirty="0">
            <a:solidFill>
              <a:srgbClr val="7030A0"/>
            </a:solidFill>
          </a:endParaRPr>
        </a:p>
      </dsp:txBody>
      <dsp:txXfrm>
        <a:off x="1958515" y="1980220"/>
        <a:ext cx="6933963" cy="1800200"/>
      </dsp:txXfrm>
    </dsp:sp>
    <dsp:sp modelId="{BA633098-A916-4D2A-94CB-004D133D0D7A}">
      <dsp:nvSpPr>
        <dsp:cNvPr id="0" name=""/>
        <dsp:cNvSpPr/>
      </dsp:nvSpPr>
      <dsp:spPr>
        <a:xfrm>
          <a:off x="180019" y="2160240"/>
          <a:ext cx="1778496" cy="14401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D073E-9A28-4948-BA68-F0D89E59C085}">
      <dsp:nvSpPr>
        <dsp:cNvPr id="0" name=""/>
        <dsp:cNvSpPr/>
      </dsp:nvSpPr>
      <dsp:spPr>
        <a:xfrm>
          <a:off x="0" y="3960440"/>
          <a:ext cx="8892479" cy="180020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Коммерциализация.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Создание</a:t>
          </a:r>
          <a:r>
            <a:rPr lang="x-none" sz="2000" b="1" kern="1200" smtClean="0">
              <a:solidFill>
                <a:schemeClr val="tx1"/>
              </a:solidFill>
            </a:rPr>
            <a:t> эффективн</a:t>
          </a:r>
          <a:r>
            <a:rPr lang="ru-RU" sz="2000" b="1" kern="1200" dirty="0" smtClean="0">
              <a:solidFill>
                <a:schemeClr val="tx1"/>
              </a:solidFill>
            </a:rPr>
            <a:t>ой</a:t>
          </a:r>
          <a:r>
            <a:rPr lang="x-none" sz="2000" b="1" kern="1200" smtClean="0">
              <a:solidFill>
                <a:schemeClr val="tx1"/>
              </a:solidFill>
            </a:rPr>
            <a:t> систем</a:t>
          </a:r>
          <a:r>
            <a:rPr lang="ru-RU" sz="2000" b="1" kern="1200" dirty="0" smtClean="0">
              <a:solidFill>
                <a:schemeClr val="tx1"/>
              </a:solidFill>
            </a:rPr>
            <a:t>ы</a:t>
          </a:r>
          <a:r>
            <a:rPr lang="x-none" sz="2000" b="1" kern="1200" smtClean="0">
              <a:solidFill>
                <a:schemeClr val="tx1"/>
              </a:solidFill>
            </a:rPr>
            <a:t> </a:t>
          </a:r>
          <a:r>
            <a:rPr lang="ru-RU" sz="2000" b="1" kern="1200" dirty="0" smtClean="0">
              <a:solidFill>
                <a:schemeClr val="tx1"/>
              </a:solidFill>
            </a:rPr>
            <a:t>для участия ППС и обучающихся с целью  привлечения различных источников финансирования, а также </a:t>
          </a:r>
          <a:r>
            <a:rPr lang="x-none" sz="2000" b="1" kern="1200" smtClean="0">
              <a:solidFill>
                <a:schemeClr val="tx1"/>
              </a:solidFill>
            </a:rPr>
            <a:t>удержания и мотивации </a:t>
          </a:r>
          <a:r>
            <a:rPr lang="ru-RU" sz="2000" b="1" kern="1200" dirty="0" smtClean="0">
              <a:solidFill>
                <a:schemeClr val="tx1"/>
              </a:solidFill>
            </a:rPr>
            <a:t>талантливых</a:t>
          </a:r>
          <a:r>
            <a:rPr lang="x-none" sz="2000" b="1" kern="1200" smtClean="0">
              <a:solidFill>
                <a:schemeClr val="tx1"/>
              </a:solidFill>
            </a:rPr>
            <a:t> специалистов к занятию научной деятельностью</a:t>
          </a:r>
          <a:r>
            <a:rPr lang="ru-RU" sz="2000" b="1" kern="1200" dirty="0" smtClean="0">
              <a:solidFill>
                <a:schemeClr val="tx1"/>
              </a:solidFill>
            </a:rPr>
            <a:t> в </a:t>
          </a:r>
          <a:r>
            <a:rPr lang="ru-RU" sz="2000" b="1" kern="1200" dirty="0" err="1" smtClean="0">
              <a:solidFill>
                <a:schemeClr val="tx1"/>
              </a:solidFill>
            </a:rPr>
            <a:t>КазНМУ</a:t>
          </a:r>
          <a:r>
            <a:rPr lang="ru-RU" sz="2000" b="1" kern="1200" dirty="0" smtClean="0">
              <a:solidFill>
                <a:schemeClr val="tx1"/>
              </a:solidFill>
            </a:rPr>
            <a:t>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958515" y="3960440"/>
        <a:ext cx="6933963" cy="1800200"/>
      </dsp:txXfrm>
    </dsp:sp>
    <dsp:sp modelId="{F9EC2BE7-D29C-470C-B51D-D9221BC5A4D9}">
      <dsp:nvSpPr>
        <dsp:cNvPr id="0" name=""/>
        <dsp:cNvSpPr/>
      </dsp:nvSpPr>
      <dsp:spPr>
        <a:xfrm>
          <a:off x="180019" y="4140459"/>
          <a:ext cx="1778496" cy="14401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0.78992</cdr:x>
      <cdr:y>0.63788</cdr:y>
    </cdr:from>
    <cdr:to>
      <cdr:x>0.84034</cdr:x>
      <cdr:y>0.66231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6768752" y="3761157"/>
          <a:ext cx="432048" cy="14401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0.34204</cdr:x>
      <cdr:y>0.48883</cdr:y>
    </cdr:from>
    <cdr:to>
      <cdr:x>0.39396</cdr:x>
      <cdr:y>0.50621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>
          <a:off x="2846120" y="3038110"/>
          <a:ext cx="432048" cy="10801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0.10155</cdr:x>
      <cdr:y>0.25454</cdr:y>
    </cdr:from>
    <cdr:to>
      <cdr:x>0.15846</cdr:x>
      <cdr:y>0.30371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899592" y="1491078"/>
          <a:ext cx="504056" cy="28803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0.55677</cdr:x>
      <cdr:y>0.09474</cdr:y>
    </cdr:from>
    <cdr:to>
      <cdr:x>0.59742</cdr:x>
      <cdr:y>0.18079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4932040" y="554974"/>
          <a:ext cx="360040" cy="50405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0.77625</cdr:x>
      <cdr:y>0.45122</cdr:y>
    </cdr:from>
    <cdr:to>
      <cdr:x>0.84128</cdr:x>
      <cdr:y>0.4758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6876256" y="2643206"/>
          <a:ext cx="576064" cy="14401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0.32916</cdr:x>
      <cdr:y>0.43893</cdr:y>
    </cdr:from>
    <cdr:to>
      <cdr:x>0.38607</cdr:x>
      <cdr:y>0.46351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2915816" y="2571198"/>
          <a:ext cx="504056" cy="14401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0.22349</cdr:x>
      <cdr:y>0.36517</cdr:y>
    </cdr:from>
    <cdr:to>
      <cdr:x>0.28852</cdr:x>
      <cdr:y>0.38976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1979712" y="2139150"/>
          <a:ext cx="576064" cy="14401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0.8738</cdr:x>
      <cdr:y>0.50039</cdr:y>
    </cdr:from>
    <cdr:to>
      <cdr:x>0.97947</cdr:x>
      <cdr:y>0.59258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7740352" y="2931238"/>
          <a:ext cx="936104" cy="54006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278" rtl="0" eaLnBrk="1" latinLnBrk="0" hangingPunct="1">
            <a:defRPr sz="17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40" algn="l" defTabSz="914278" rtl="0" eaLnBrk="1" latinLnBrk="0" hangingPunct="1">
            <a:defRPr sz="17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78" algn="l" defTabSz="914278" rtl="0" eaLnBrk="1" latinLnBrk="0" hangingPunct="1">
            <a:defRPr sz="17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418" algn="l" defTabSz="914278" rtl="0" eaLnBrk="1" latinLnBrk="0" hangingPunct="1">
            <a:defRPr sz="17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57" algn="l" defTabSz="914278" rtl="0" eaLnBrk="1" latinLnBrk="0" hangingPunct="1">
            <a:defRPr sz="17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96" algn="l" defTabSz="914278" rtl="0" eaLnBrk="1" latinLnBrk="0" hangingPunct="1">
            <a:defRPr sz="17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836" algn="l" defTabSz="914278" rtl="0" eaLnBrk="1" latinLnBrk="0" hangingPunct="1">
            <a:defRPr sz="17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75" algn="l" defTabSz="914278" rtl="0" eaLnBrk="1" latinLnBrk="0" hangingPunct="1">
            <a:defRPr sz="17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114" algn="l" defTabSz="914278" rtl="0" eaLnBrk="1" latinLnBrk="0" hangingPunct="1">
            <a:defRPr sz="17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0.21318</cdr:x>
      <cdr:y>0.42053</cdr:y>
    </cdr:from>
    <cdr:to>
      <cdr:x>0.274</cdr:x>
      <cdr:y>0.47222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1766570" y="2343247"/>
          <a:ext cx="504056" cy="28803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0.33483</cdr:x>
      <cdr:y>0.39682</cdr:y>
    </cdr:from>
    <cdr:to>
      <cdr:x>0.39566</cdr:x>
      <cdr:y>0.44851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774682" y="2211158"/>
          <a:ext cx="504056" cy="28803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0.56945</cdr:x>
      <cdr:y>0.0996</cdr:y>
    </cdr:from>
    <cdr:to>
      <cdr:x>0.6042</cdr:x>
      <cdr:y>0.16421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4718898" y="554974"/>
          <a:ext cx="288032" cy="36004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0.80406</cdr:x>
      <cdr:y>0.5002</cdr:y>
    </cdr:from>
    <cdr:to>
      <cdr:x>0.84751</cdr:x>
      <cdr:y>0.52605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6663114" y="2787222"/>
          <a:ext cx="360040" cy="14401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D98C8A-360F-41E4-9605-129DD09D0955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8B5EC3-7906-4FC8-8CF1-947018C17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96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6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5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4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95490852-554F-4E36-82A3-30B8E3CD802A}" type="slidenum">
              <a:rPr lang="ru-RU" sz="1200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59F87D55-75C1-4BFD-8467-876D8D034FCA}" type="slidenum">
              <a:rPr lang="ru-RU" sz="1200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6565BD30-2F7C-47C7-A8C2-90636246F99E}" type="slidenum">
              <a:rPr lang="ru-RU" sz="1200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DC6A9FC-29AB-4C00-AC81-95934727EEA4}" type="slidenum">
              <a:rPr lang="ru-RU" sz="1200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8F81-1210-4812-8E40-CC4F60380CB3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DE2A-42D7-4986-9A1E-327047731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0E21-C3A2-44AE-8329-EF087F578213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0692-ED5D-4C5D-90C6-CC02D8D6C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6254-E56D-4843-B065-71848DD2C5CA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E42B-2384-469E-BD09-4B63F7129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5D10-A632-4C25-9922-561B2ACEF27B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50E06-72BC-4852-87E4-77F0F835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1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4C98-28A2-4904-BE2B-D252C3C0F452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2EE99-F674-4818-B8BD-8AEB0F47C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521F-8BF1-49F2-9F6F-20EDD567F4EC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79EF4-9301-4716-9F3E-A4F457065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8" indent="0">
              <a:buNone/>
              <a:defRPr sz="1700" b="1"/>
            </a:lvl3pPr>
            <a:lvl4pPr marL="1371418" indent="0">
              <a:buNone/>
              <a:defRPr sz="1600" b="1"/>
            </a:lvl4pPr>
            <a:lvl5pPr marL="1828557" indent="0">
              <a:buNone/>
              <a:defRPr sz="1600" b="1"/>
            </a:lvl5pPr>
            <a:lvl6pPr marL="2285696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5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8" indent="0">
              <a:buNone/>
              <a:defRPr sz="1700" b="1"/>
            </a:lvl3pPr>
            <a:lvl4pPr marL="1371418" indent="0">
              <a:buNone/>
              <a:defRPr sz="1600" b="1"/>
            </a:lvl4pPr>
            <a:lvl5pPr marL="1828557" indent="0">
              <a:buNone/>
              <a:defRPr sz="1600" b="1"/>
            </a:lvl5pPr>
            <a:lvl6pPr marL="2285696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5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36BA-BED5-4D7F-AED4-5D378183FE08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BD0E-B3E2-461C-B683-428BA721B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095B6-EDEC-4DB1-9981-4EBEF3BE1A46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3F1D-64B8-4A86-9CEC-250AAC59F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37595-BD9B-40F9-BF1A-EA05300A081B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0423-046E-44D4-9E96-3994A597F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8" indent="0">
              <a:buNone/>
              <a:defRPr sz="1000"/>
            </a:lvl3pPr>
            <a:lvl4pPr marL="1371418" indent="0">
              <a:buNone/>
              <a:defRPr sz="900"/>
            </a:lvl4pPr>
            <a:lvl5pPr marL="1828557" indent="0">
              <a:buNone/>
              <a:defRPr sz="900"/>
            </a:lvl5pPr>
            <a:lvl6pPr marL="2285696" indent="0">
              <a:buNone/>
              <a:defRPr sz="900"/>
            </a:lvl6pPr>
            <a:lvl7pPr marL="2742836" indent="0">
              <a:buNone/>
              <a:defRPr sz="900"/>
            </a:lvl7pPr>
            <a:lvl8pPr marL="3199975" indent="0">
              <a:buNone/>
              <a:defRPr sz="900"/>
            </a:lvl8pPr>
            <a:lvl9pPr marL="365711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C0908-71ED-437E-A486-A52A6706478B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9FE1B-32EC-48A6-9292-B9221648A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0" indent="0">
              <a:buNone/>
              <a:defRPr sz="2900"/>
            </a:lvl2pPr>
            <a:lvl3pPr marL="914278" indent="0">
              <a:buNone/>
              <a:defRPr sz="2400"/>
            </a:lvl3pPr>
            <a:lvl4pPr marL="1371418" indent="0">
              <a:buNone/>
              <a:defRPr sz="2000"/>
            </a:lvl4pPr>
            <a:lvl5pPr marL="1828557" indent="0">
              <a:buNone/>
              <a:defRPr sz="2000"/>
            </a:lvl5pPr>
            <a:lvl6pPr marL="2285696" indent="0">
              <a:buNone/>
              <a:defRPr sz="2000"/>
            </a:lvl6pPr>
            <a:lvl7pPr marL="2742836" indent="0">
              <a:buNone/>
              <a:defRPr sz="2000"/>
            </a:lvl7pPr>
            <a:lvl8pPr marL="3199975" indent="0">
              <a:buNone/>
              <a:defRPr sz="2000"/>
            </a:lvl8pPr>
            <a:lvl9pPr marL="365711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8" indent="0">
              <a:buNone/>
              <a:defRPr sz="1000"/>
            </a:lvl3pPr>
            <a:lvl4pPr marL="1371418" indent="0">
              <a:buNone/>
              <a:defRPr sz="900"/>
            </a:lvl4pPr>
            <a:lvl5pPr marL="1828557" indent="0">
              <a:buNone/>
              <a:defRPr sz="900"/>
            </a:lvl5pPr>
            <a:lvl6pPr marL="2285696" indent="0">
              <a:buNone/>
              <a:defRPr sz="900"/>
            </a:lvl6pPr>
            <a:lvl7pPr marL="2742836" indent="0">
              <a:buNone/>
              <a:defRPr sz="900"/>
            </a:lvl7pPr>
            <a:lvl8pPr marL="3199975" indent="0">
              <a:buNone/>
              <a:defRPr sz="900"/>
            </a:lvl8pPr>
            <a:lvl9pPr marL="365711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B955-20A7-41E4-B921-27750F342A9B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8CD71-4224-46A3-A763-2FD0A9D05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3" rIns="91428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 defTabSz="91427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F17FA3-DBEB-433C-B24C-52A71DA226F7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 defTabSz="91427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 defTabSz="91427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C3E733-FC81-4CA7-B5AA-4E67954D7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6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5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5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8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7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6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5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_____Microsoft_Office_Excel4.xls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_____Microsoft_Office_Excel6.xls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_____Microsoft_Office_Excel8.xls"/><Relationship Id="rId5" Type="http://schemas.openxmlformats.org/officeDocument/2006/relationships/image" Target="../media/image5.jpeg"/><Relationship Id="rId4" Type="http://schemas.openxmlformats.org/officeDocument/2006/relationships/oleObject" Target="../embeddings/__________Microsoft_Office_Excel7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__________Microsoft_Office_Excel10.xls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__________Microsoft_Office_Excel12.xls"/><Relationship Id="rId5" Type="http://schemas.openxmlformats.org/officeDocument/2006/relationships/image" Target="../media/image5.jpeg"/><Relationship Id="rId4" Type="http://schemas.openxmlformats.org/officeDocument/2006/relationships/oleObject" Target="../embeddings/__________Microsoft_Office_Excel1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__________Microsoft_Office_Excel14.xls"/><Relationship Id="rId5" Type="http://schemas.openxmlformats.org/officeDocument/2006/relationships/image" Target="../media/image5.jpeg"/><Relationship Id="rId4" Type="http://schemas.openxmlformats.org/officeDocument/2006/relationships/oleObject" Target="../embeddings/__________Microsoft_Office_Excel13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jpeg"/><Relationship Id="rId4" Type="http://schemas.openxmlformats.org/officeDocument/2006/relationships/oleObject" Target="../embeddings/__________Microsoft_Office_Excel15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__________Microsoft_Office_Excel18.xls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__________Microsoft_Office_Excel20.xls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1 li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86512" y="2171635"/>
            <a:ext cx="2593293" cy="412562"/>
          </a:xfrm>
          <a:prstGeom prst="rect">
            <a:avLst/>
          </a:prstGeom>
          <a:noFill/>
        </p:spPr>
        <p:txBody>
          <a:bodyPr lIns="89988" tIns="45713" rIns="91428" bIns="45713">
            <a:spAutoFit/>
          </a:bodyPr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928934"/>
            <a:ext cx="4357686" cy="2246755"/>
          </a:xfrm>
          <a:prstGeom prst="rect">
            <a:avLst/>
          </a:prstGeom>
          <a:noFill/>
        </p:spPr>
        <p:txBody>
          <a:bodyPr lIns="89988" tIns="45713" rIns="91428" bIns="45713">
            <a:spAutoFit/>
          </a:bodyPr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Анализ научной деятельности </a:t>
            </a:r>
            <a:r>
              <a:rPr lang="ru-RU" sz="2800" b="1" dirty="0" err="1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КазНМУ</a:t>
            </a:r>
            <a:r>
              <a:rPr lang="ru-RU" sz="2800" b="1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 проблемы, пути их решения, задачи</a:t>
            </a: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3571875" y="5429250"/>
            <a:ext cx="5214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88" tIns="45713" rIns="91428" bIns="45713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Рамазанова Б.А.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проректор по научной работе и инновационным проектам</a:t>
            </a:r>
          </a:p>
        </p:txBody>
      </p:sp>
      <p:pic>
        <p:nvPicPr>
          <p:cNvPr id="14342" name="Рисунок 10" descr="Безымянный-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21431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95275" y="214313"/>
            <a:ext cx="8848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cs typeface="Times New Roman" pitchFamily="18" charset="0"/>
              </a:rPr>
              <a:t>Учебный департамент  «Стоматологии»</a:t>
            </a:r>
          </a:p>
        </p:txBody>
      </p:sp>
      <p:pic>
        <p:nvPicPr>
          <p:cNvPr id="5" name="Рисунок 4" descr="Безымянный-1.jpg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179512" y="714356"/>
          <a:ext cx="8964488" cy="602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827088" y="2924175"/>
            <a:ext cx="504825" cy="2889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763713" y="3213100"/>
            <a:ext cx="504825" cy="13684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076825" y="1773238"/>
            <a:ext cx="503238" cy="431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987675" y="4581525"/>
            <a:ext cx="504825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067175" y="4645025"/>
            <a:ext cx="504825" cy="1444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308850" y="4365625"/>
            <a:ext cx="503238" cy="3587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8172450" y="4868863"/>
            <a:ext cx="97155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й-1.jpg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95275" y="214313"/>
            <a:ext cx="8848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cs typeface="Times New Roman" pitchFamily="18" charset="0"/>
              </a:rPr>
              <a:t>Учебный департамент  «Хирургии»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85720" y="642918"/>
          <a:ext cx="8321044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5076825" y="1052513"/>
            <a:ext cx="431800" cy="215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268538" y="3429000"/>
            <a:ext cx="431800" cy="215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258888" y="2708275"/>
            <a:ext cx="433387" cy="1444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948488" y="3716338"/>
            <a:ext cx="431800" cy="1444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67175" y="3789363"/>
            <a:ext cx="433388" cy="714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7740650" y="3824288"/>
            <a:ext cx="935038" cy="541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.jpg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95275" y="214313"/>
            <a:ext cx="8848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cs typeface="Times New Roman" pitchFamily="18" charset="0"/>
              </a:rPr>
              <a:t>Учебный департамент  «Внутренних болезней»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785794"/>
          <a:ext cx="8858280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95275" y="214313"/>
            <a:ext cx="8848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cs typeface="Times New Roman" pitchFamily="18" charset="0"/>
              </a:rPr>
              <a:t>Институт последипломного образования КазНМУ</a:t>
            </a:r>
          </a:p>
        </p:txBody>
      </p:sp>
      <p:pic>
        <p:nvPicPr>
          <p:cNvPr id="3" name="Рисунок 2" descr="Безымянный-1.jpg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Диаграмма 12"/>
          <p:cNvGraphicFramePr/>
          <p:nvPr/>
        </p:nvGraphicFramePr>
        <p:xfrm>
          <a:off x="357158" y="785794"/>
          <a:ext cx="828680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1154113" y="1196975"/>
            <a:ext cx="503237" cy="2873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723188" y="3578225"/>
            <a:ext cx="936625" cy="541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867400" y="3578225"/>
            <a:ext cx="720725" cy="541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95738" y="3578225"/>
            <a:ext cx="723900" cy="541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 rtlCol="0">
            <a:normAutofit fontScale="90000"/>
          </a:bodyPr>
          <a:lstStyle/>
          <a:p>
            <a:pPr defTabSz="914278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cs typeface="Times New Roman" pitchFamily="18" charset="0"/>
              </a:rPr>
              <a:t>Рейтинг УД</a:t>
            </a:r>
            <a:r>
              <a:rPr lang="ru-RU" sz="2400" b="1" dirty="0" smtClean="0">
                <a:solidFill>
                  <a:srgbClr val="0033CC"/>
                </a:solidFill>
                <a:cs typeface="Times New Roman" pitchFamily="18" charset="0"/>
              </a:rPr>
              <a:t>: количество выполняемых </a:t>
            </a:r>
            <a:r>
              <a:rPr lang="ru-RU" sz="3100" b="1" dirty="0" smtClean="0">
                <a:solidFill>
                  <a:srgbClr val="0033CC"/>
                </a:solidFill>
                <a:cs typeface="Times New Roman" pitchFamily="18" charset="0"/>
              </a:rPr>
              <a:t>научных проектов </a:t>
            </a:r>
            <a:r>
              <a:rPr lang="ru-RU" sz="2400" b="1" dirty="0" smtClean="0">
                <a:solidFill>
                  <a:srgbClr val="0033CC"/>
                </a:solidFill>
                <a:cs typeface="Times New Roman" pitchFamily="18" charset="0"/>
              </a:rPr>
              <a:t>ППС</a:t>
            </a:r>
            <a:endParaRPr lang="ru-RU" sz="2400" b="1" dirty="0">
              <a:solidFill>
                <a:srgbClr val="0033CC"/>
              </a:solidFill>
            </a:endParaRPr>
          </a:p>
        </p:txBody>
      </p:sp>
      <p:graphicFrame>
        <p:nvGraphicFramePr>
          <p:cNvPr id="3074" name="Содержимое 3"/>
          <p:cNvGraphicFramePr>
            <a:graphicFrameLocks/>
          </p:cNvGraphicFramePr>
          <p:nvPr/>
        </p:nvGraphicFramePr>
        <p:xfrm>
          <a:off x="4233863" y="1020763"/>
          <a:ext cx="4960937" cy="5772150"/>
        </p:xfrm>
        <a:graphic>
          <a:graphicData uri="http://schemas.openxmlformats.org/presentationml/2006/ole">
            <p:oleObj spid="_x0000_s3074" r:id="rId3" imgW="4962574" imgH="5773412" progId="Excel.Chart.8">
              <p:embed/>
            </p:oleObj>
          </a:graphicData>
        </a:graphic>
      </p:graphicFrame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571500" y="714375"/>
            <a:ext cx="28575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Абсолютный показатель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5286375" y="714375"/>
            <a:ext cx="31432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Относительный показатель 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на 1 шт.ед.</a:t>
            </a:r>
          </a:p>
        </p:txBody>
      </p:sp>
      <p:pic>
        <p:nvPicPr>
          <p:cNvPr id="11" name="Рисунок 10" descr="Безымянный-1.jpg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075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6388" y="1092200"/>
          <a:ext cx="4171950" cy="5700713"/>
        </p:xfrm>
        <a:graphic>
          <a:graphicData uri="http://schemas.openxmlformats.org/presentationml/2006/ole">
            <p:oleObj spid="_x0000_s3075" r:id="rId5" imgW="4176122" imgH="5700254" progId="Excel.Chart.8">
              <p:embed/>
            </p:oleObj>
          </a:graphicData>
        </a:graphic>
      </p:graphicFrame>
      <p:sp>
        <p:nvSpPr>
          <p:cNvPr id="55" name="Овал 54"/>
          <p:cNvSpPr/>
          <p:nvPr/>
        </p:nvSpPr>
        <p:spPr>
          <a:xfrm>
            <a:off x="288925" y="1700213"/>
            <a:ext cx="2798763" cy="792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Овал 56"/>
          <p:cNvSpPr/>
          <p:nvPr/>
        </p:nvSpPr>
        <p:spPr>
          <a:xfrm>
            <a:off x="4560888" y="1773238"/>
            <a:ext cx="2643187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33CC"/>
                </a:solidFill>
                <a:cs typeface="Times New Roman" pitchFamily="18" charset="0"/>
              </a:rPr>
              <a:t>Участие ППС на </a:t>
            </a:r>
            <a:r>
              <a:rPr lang="ru-RU" sz="2800" b="1" smtClean="0">
                <a:solidFill>
                  <a:srgbClr val="0033CC"/>
                </a:solidFill>
                <a:cs typeface="Times New Roman" pitchFamily="18" charset="0"/>
              </a:rPr>
              <a:t>конференциях с докладом </a:t>
            </a:r>
            <a:endParaRPr lang="ru-RU" sz="2800" b="1" smtClean="0">
              <a:solidFill>
                <a:srgbClr val="0033CC"/>
              </a:solidFill>
            </a:endParaRPr>
          </a:p>
        </p:txBody>
      </p:sp>
      <p:graphicFrame>
        <p:nvGraphicFramePr>
          <p:cNvPr id="4098" name="Содержимое 3"/>
          <p:cNvGraphicFramePr>
            <a:graphicFrameLocks/>
          </p:cNvGraphicFramePr>
          <p:nvPr/>
        </p:nvGraphicFramePr>
        <p:xfrm>
          <a:off x="4235450" y="949325"/>
          <a:ext cx="4602163" cy="5673725"/>
        </p:xfrm>
        <a:graphic>
          <a:graphicData uri="http://schemas.openxmlformats.org/presentationml/2006/ole">
            <p:oleObj spid="_x0000_s4098" r:id="rId3" imgW="4602879" imgH="5669771" progId="Excel.Chart.8">
              <p:embed/>
            </p:oleObj>
          </a:graphicData>
        </a:graphic>
      </p:graphicFrame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485775" y="785813"/>
            <a:ext cx="28575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Абсолютный показатель</a:t>
            </a: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4857750" y="714375"/>
            <a:ext cx="41068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Относительный показатель на 1 шт.ед.</a:t>
            </a:r>
          </a:p>
        </p:txBody>
      </p:sp>
      <p:pic>
        <p:nvPicPr>
          <p:cNvPr id="10" name="Рисунок 9" descr="Безымянный-1.jpg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099" name="Содержимое 3"/>
          <p:cNvGraphicFramePr>
            <a:graphicFrameLocks noGrp="1"/>
          </p:cNvGraphicFramePr>
          <p:nvPr>
            <p:ph idx="1"/>
          </p:nvPr>
        </p:nvGraphicFramePr>
        <p:xfrm>
          <a:off x="449263" y="1092200"/>
          <a:ext cx="3744912" cy="5459413"/>
        </p:xfrm>
        <a:graphic>
          <a:graphicData uri="http://schemas.openxmlformats.org/presentationml/2006/ole">
            <p:oleObj spid="_x0000_s4099" r:id="rId5" imgW="3743268" imgH="5462489" progId="Excel.Chart.8">
              <p:embed/>
            </p:oleObj>
          </a:graphicData>
        </a:graphic>
      </p:graphicFrame>
      <p:sp>
        <p:nvSpPr>
          <p:cNvPr id="17" name="Овал 16"/>
          <p:cNvSpPr/>
          <p:nvPr/>
        </p:nvSpPr>
        <p:spPr>
          <a:xfrm flipH="1" flipV="1">
            <a:off x="785813" y="4929188"/>
            <a:ext cx="2643187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286375" y="5000625"/>
            <a:ext cx="2643188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33CC"/>
                </a:solidFill>
                <a:cs typeface="Times New Roman" pitchFamily="18" charset="0"/>
              </a:rPr>
              <a:t>Количество </a:t>
            </a:r>
            <a:r>
              <a:rPr lang="ru-RU" sz="2800" b="1" smtClean="0">
                <a:solidFill>
                  <a:srgbClr val="0033CC"/>
                </a:solidFill>
                <a:cs typeface="Times New Roman" pitchFamily="18" charset="0"/>
              </a:rPr>
              <a:t>публикаций</a:t>
            </a:r>
            <a:r>
              <a:rPr lang="ru-RU" sz="2400" b="1" smtClean="0">
                <a:solidFill>
                  <a:srgbClr val="0033CC"/>
                </a:solidFill>
                <a:cs typeface="Times New Roman" pitchFamily="18" charset="0"/>
              </a:rPr>
              <a:t> </a:t>
            </a:r>
            <a:endParaRPr lang="ru-RU" sz="2400" b="1" smtClean="0">
              <a:solidFill>
                <a:srgbClr val="0033CC"/>
              </a:solidFill>
            </a:endParaRPr>
          </a:p>
        </p:txBody>
      </p:sp>
      <p:graphicFrame>
        <p:nvGraphicFramePr>
          <p:cNvPr id="5122" name="Содержимое 3"/>
          <p:cNvGraphicFramePr>
            <a:graphicFrameLocks/>
          </p:cNvGraphicFramePr>
          <p:nvPr/>
        </p:nvGraphicFramePr>
        <p:xfrm>
          <a:off x="4449763" y="1020763"/>
          <a:ext cx="4745037" cy="5888037"/>
        </p:xfrm>
        <a:graphic>
          <a:graphicData uri="http://schemas.openxmlformats.org/presentationml/2006/ole">
            <p:oleObj spid="_x0000_s5122" r:id="rId4" imgW="4743099" imgH="5889246" progId="Excel.Chart.8">
              <p:embed/>
            </p:oleObj>
          </a:graphicData>
        </a:graphic>
      </p:graphicFrame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500063" y="785813"/>
            <a:ext cx="28575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Абсолютный показатель</a:t>
            </a: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5214938" y="500063"/>
            <a:ext cx="3429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Относительный показатель 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на 1 шт.ед.</a:t>
            </a:r>
          </a:p>
        </p:txBody>
      </p:sp>
      <p:pic>
        <p:nvPicPr>
          <p:cNvPr id="10" name="Рисунок 9" descr="Безымянный-1.jpg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123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50" y="949325"/>
          <a:ext cx="4565650" cy="5843588"/>
        </p:xfrm>
        <a:graphic>
          <a:graphicData uri="http://schemas.openxmlformats.org/presentationml/2006/ole">
            <p:oleObj spid="_x0000_s5123" r:id="rId6" imgW="4566300" imgH="5840474" progId="Excel.Chart.8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288925" y="3284538"/>
            <a:ext cx="3068638" cy="865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932363" y="1143000"/>
            <a:ext cx="3311525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33CC"/>
                </a:solidFill>
                <a:cs typeface="Times New Roman" pitchFamily="18" charset="0"/>
              </a:rPr>
              <a:t>Количество </a:t>
            </a:r>
            <a:r>
              <a:rPr lang="ru-RU" sz="2800" b="1" smtClean="0">
                <a:solidFill>
                  <a:srgbClr val="0033CC"/>
                </a:solidFill>
                <a:cs typeface="Times New Roman" pitchFamily="18" charset="0"/>
              </a:rPr>
              <a:t>публикаций (импакт - фактор)</a:t>
            </a:r>
            <a:endParaRPr lang="ru-RU" sz="2800" b="1" smtClean="0">
              <a:solidFill>
                <a:srgbClr val="0033CC"/>
              </a:solidFill>
            </a:endParaRPr>
          </a:p>
        </p:txBody>
      </p:sp>
      <p:graphicFrame>
        <p:nvGraphicFramePr>
          <p:cNvPr id="6146" name="Содержимое 3"/>
          <p:cNvGraphicFramePr>
            <a:graphicFrameLocks/>
          </p:cNvGraphicFramePr>
          <p:nvPr/>
        </p:nvGraphicFramePr>
        <p:xfrm>
          <a:off x="4449763" y="806450"/>
          <a:ext cx="4745037" cy="6102350"/>
        </p:xfrm>
        <a:graphic>
          <a:graphicData uri="http://schemas.openxmlformats.org/presentationml/2006/ole">
            <p:oleObj spid="_x0000_s6146" r:id="rId3" imgW="4743099" imgH="6102625" progId="Excel.Chart.8">
              <p:embed/>
            </p:oleObj>
          </a:graphicData>
        </a:graphic>
      </p:graphicFrame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00063" y="785813"/>
            <a:ext cx="28575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Абсолютный показатель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5643563" y="571500"/>
            <a:ext cx="371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0000"/>
                </a:solidFill>
              </a:rPr>
              <a:t>Относительный показатель </a:t>
            </a:r>
          </a:p>
          <a:p>
            <a:pPr algn="ctr"/>
            <a:r>
              <a:rPr lang="ru-RU" sz="1600">
                <a:solidFill>
                  <a:srgbClr val="FF0000"/>
                </a:solidFill>
              </a:rPr>
              <a:t>на 1 шт.ед.</a:t>
            </a:r>
          </a:p>
        </p:txBody>
      </p: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147" name="Содержимое 3"/>
          <p:cNvGraphicFramePr>
            <a:graphicFrameLocks noGrp="1"/>
          </p:cNvGraphicFramePr>
          <p:nvPr>
            <p:ph idx="1"/>
          </p:nvPr>
        </p:nvGraphicFramePr>
        <p:xfrm>
          <a:off x="377825" y="806450"/>
          <a:ext cx="4244975" cy="5745163"/>
        </p:xfrm>
        <a:graphic>
          <a:graphicData uri="http://schemas.openxmlformats.org/presentationml/2006/ole">
            <p:oleObj spid="_x0000_s6147" r:id="rId5" imgW="4243184" imgH="5749026" progId="Excel.Chart.8">
              <p:embed/>
            </p:oleObj>
          </a:graphicData>
        </a:graphic>
      </p:graphicFrame>
      <p:sp>
        <p:nvSpPr>
          <p:cNvPr id="15" name="Овал 14"/>
          <p:cNvSpPr/>
          <p:nvPr/>
        </p:nvSpPr>
        <p:spPr>
          <a:xfrm>
            <a:off x="307975" y="2660650"/>
            <a:ext cx="3143250" cy="1214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857750" y="2714625"/>
            <a:ext cx="3000375" cy="1160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929687" cy="7143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33CC"/>
                </a:solidFill>
                <a:cs typeface="Times New Roman" pitchFamily="18" charset="0"/>
              </a:rPr>
              <a:t>Количество </a:t>
            </a:r>
            <a:r>
              <a:rPr lang="ru-RU" sz="2800" b="1" smtClean="0">
                <a:solidFill>
                  <a:srgbClr val="0033CC"/>
                </a:solidFill>
                <a:cs typeface="Times New Roman" pitchFamily="18" charset="0"/>
              </a:rPr>
              <a:t>полученных патентов РК</a:t>
            </a:r>
            <a:endParaRPr lang="ru-RU" sz="2800" b="1" smtClean="0">
              <a:solidFill>
                <a:srgbClr val="0033CC"/>
              </a:solidFill>
            </a:endParaRPr>
          </a:p>
        </p:txBody>
      </p:sp>
      <p:graphicFrame>
        <p:nvGraphicFramePr>
          <p:cNvPr id="7170" name="Содержимое 3"/>
          <p:cNvGraphicFramePr>
            <a:graphicFrameLocks/>
          </p:cNvGraphicFramePr>
          <p:nvPr/>
        </p:nvGraphicFramePr>
        <p:xfrm>
          <a:off x="4306888" y="877888"/>
          <a:ext cx="4459287" cy="6030912"/>
        </p:xfrm>
        <a:graphic>
          <a:graphicData uri="http://schemas.openxmlformats.org/presentationml/2006/ole">
            <p:oleObj spid="_x0000_s7170" r:id="rId4" imgW="4456562" imgH="6029467" progId="Excel.Chart.8">
              <p:embed/>
            </p:oleObj>
          </a:graphicData>
        </a:graphic>
      </p:graphicFrame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500063" y="785813"/>
            <a:ext cx="28575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Абсолютный показатель</a:t>
            </a: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5643563" y="571500"/>
            <a:ext cx="371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C00000"/>
                </a:solidFill>
              </a:rPr>
              <a:t>Относительный показатель </a:t>
            </a:r>
          </a:p>
          <a:p>
            <a:pPr algn="ctr"/>
            <a:r>
              <a:rPr lang="ru-RU" sz="1600" b="1">
                <a:solidFill>
                  <a:srgbClr val="C00000"/>
                </a:solidFill>
              </a:rPr>
              <a:t>на 1 шт.ед.</a:t>
            </a:r>
          </a:p>
        </p:txBody>
      </p:sp>
      <p:pic>
        <p:nvPicPr>
          <p:cNvPr id="10" name="Рисунок 9" descr="Безымянный-1.jpg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171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3513" y="1020763"/>
          <a:ext cx="4173537" cy="5673725"/>
        </p:xfrm>
        <a:graphic>
          <a:graphicData uri="http://schemas.openxmlformats.org/presentationml/2006/ole">
            <p:oleObj spid="_x0000_s7171" r:id="rId6" imgW="4170025" imgH="5675868" progId="Excel.Chart.8">
              <p:embed/>
            </p:oleObj>
          </a:graphicData>
        </a:graphic>
      </p:graphicFrame>
      <p:sp>
        <p:nvSpPr>
          <p:cNvPr id="15" name="Овал 14"/>
          <p:cNvSpPr/>
          <p:nvPr/>
        </p:nvSpPr>
        <p:spPr>
          <a:xfrm>
            <a:off x="4214813" y="1571625"/>
            <a:ext cx="2928937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88925" y="1571625"/>
            <a:ext cx="2786063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329612" cy="7143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  <a:cs typeface="Times New Roman" pitchFamily="18" charset="0"/>
              </a:rPr>
              <a:t>Внедрение в практическое </a:t>
            </a:r>
            <a:r>
              <a:rPr lang="ru-RU" sz="2400" b="1" smtClean="0">
                <a:solidFill>
                  <a:srgbClr val="0033CC"/>
                </a:solidFill>
                <a:cs typeface="Times New Roman" pitchFamily="18" charset="0"/>
              </a:rPr>
              <a:t>здравоохранения </a:t>
            </a:r>
            <a:br>
              <a:rPr lang="ru-RU" sz="2400" b="1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2400" b="1" smtClean="0">
                <a:solidFill>
                  <a:srgbClr val="0033CC"/>
                </a:solidFill>
                <a:cs typeface="Times New Roman" pitchFamily="18" charset="0"/>
              </a:rPr>
              <a:t>(наличие актов)</a:t>
            </a:r>
            <a:endParaRPr lang="ru-RU" sz="2400" b="1" smtClean="0">
              <a:solidFill>
                <a:srgbClr val="0033CC"/>
              </a:solidFill>
            </a:endParaRPr>
          </a:p>
        </p:txBody>
      </p:sp>
      <p:graphicFrame>
        <p:nvGraphicFramePr>
          <p:cNvPr id="8194" name="Содержимое 3"/>
          <p:cNvGraphicFramePr>
            <a:graphicFrameLocks/>
          </p:cNvGraphicFramePr>
          <p:nvPr/>
        </p:nvGraphicFramePr>
        <p:xfrm>
          <a:off x="4449763" y="1163638"/>
          <a:ext cx="4745037" cy="5745162"/>
        </p:xfrm>
        <a:graphic>
          <a:graphicData uri="http://schemas.openxmlformats.org/presentationml/2006/ole">
            <p:oleObj spid="_x0000_s8194" r:id="rId4" imgW="4743099" imgH="5742930" progId="Excel.Chart.8">
              <p:embed/>
            </p:oleObj>
          </a:graphicData>
        </a:graphic>
      </p:graphicFrame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00063" y="785813"/>
            <a:ext cx="28575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Абсолютный показатель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5429250" y="714375"/>
            <a:ext cx="371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C00000"/>
                </a:solidFill>
              </a:rPr>
              <a:t>Относительный показатель </a:t>
            </a:r>
          </a:p>
          <a:p>
            <a:pPr algn="ctr"/>
            <a:r>
              <a:rPr lang="ru-RU" sz="1600" b="1">
                <a:solidFill>
                  <a:srgbClr val="C00000"/>
                </a:solidFill>
              </a:rPr>
              <a:t>на 1 шт.ед.</a:t>
            </a:r>
          </a:p>
        </p:txBody>
      </p: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195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6388" y="949325"/>
          <a:ext cx="4244975" cy="5745163"/>
        </p:xfrm>
        <a:graphic>
          <a:graphicData uri="http://schemas.openxmlformats.org/presentationml/2006/ole">
            <p:oleObj spid="_x0000_s8195" r:id="rId6" imgW="4249280" imgH="5742930" progId="Excel.Chart.8">
              <p:embed/>
            </p:oleObj>
          </a:graphicData>
        </a:graphic>
      </p:graphicFrame>
      <p:sp>
        <p:nvSpPr>
          <p:cNvPr id="12" name="Овал 11"/>
          <p:cNvSpPr/>
          <p:nvPr/>
        </p:nvSpPr>
        <p:spPr>
          <a:xfrm>
            <a:off x="357188" y="3357563"/>
            <a:ext cx="2643187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610100" y="3429000"/>
            <a:ext cx="2643188" cy="666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643937" cy="107156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33CC"/>
                </a:solidFill>
              </a:rPr>
              <a:t>Ранжирование вузов по рейтинговым публикациям </a:t>
            </a:r>
            <a:br>
              <a:rPr lang="ru-RU" sz="2400" b="1" smtClean="0">
                <a:solidFill>
                  <a:srgbClr val="0033CC"/>
                </a:solidFill>
              </a:rPr>
            </a:br>
            <a:r>
              <a:rPr lang="ru-RU" sz="2400" b="1" smtClean="0">
                <a:solidFill>
                  <a:srgbClr val="0033CC"/>
                </a:solidFill>
              </a:rPr>
              <a:t>(МОН РК)  </a:t>
            </a:r>
          </a:p>
        </p:txBody>
      </p:sp>
      <p:graphicFrame>
        <p:nvGraphicFramePr>
          <p:cNvPr id="1026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950" y="981075"/>
          <a:ext cx="9036050" cy="5876925"/>
        </p:xfrm>
        <a:graphic>
          <a:graphicData uri="http://schemas.openxmlformats.org/presentationml/2006/ole">
            <p:oleObj spid="_x0000_s1026" r:id="rId3" imgW="4956478" imgH="602946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031162" cy="692150"/>
          </a:xfrm>
        </p:spPr>
        <p:txBody>
          <a:bodyPr rtlCol="0">
            <a:normAutofit fontScale="90000"/>
          </a:bodyPr>
          <a:lstStyle/>
          <a:p>
            <a:pPr defTabSz="914278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33CC"/>
                </a:solidFill>
                <a:cs typeface="Times New Roman" pitchFamily="18" charset="0"/>
              </a:rPr>
              <a:t>Рейтинг по Индикаторам  </a:t>
            </a:r>
            <a:r>
              <a:rPr lang="ru-RU" sz="2400" b="1" dirty="0" smtClean="0">
                <a:solidFill>
                  <a:srgbClr val="0033CC"/>
                </a:solidFill>
                <a:cs typeface="Times New Roman" pitchFamily="18" charset="0"/>
              </a:rPr>
              <a:t>НИР</a:t>
            </a:r>
            <a:r>
              <a:rPr lang="ru-RU" sz="2400" b="1" dirty="0">
                <a:solidFill>
                  <a:srgbClr val="0033CC"/>
                </a:solidFill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rgbClr val="0033CC"/>
                </a:solidFill>
                <a:cs typeface="Times New Roman" pitchFamily="18" charset="0"/>
              </a:rPr>
              <a:t> кафедр и модулей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711200"/>
          <a:ext cx="9144000" cy="60975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63889"/>
                <a:gridCol w="1272626"/>
                <a:gridCol w="1153255"/>
                <a:gridCol w="1156568"/>
                <a:gridCol w="1156568"/>
                <a:gridCol w="841094"/>
              </a:tblGrid>
              <a:tr h="18173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/>
                        <a:t>Департаменты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Количество выполняемых научных проектов 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/>
                        <a:t>Участие ППС на </a:t>
                      </a:r>
                      <a:r>
                        <a:rPr lang="ru-RU" sz="1400" kern="1200" dirty="0"/>
                        <a:t>конференциях с докладом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Количество публикаций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Количество полученных патентов РК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Внедрение в практическое </a:t>
                      </a:r>
                      <a:r>
                        <a:rPr lang="ru-RU" sz="1100" kern="1200" dirty="0"/>
                        <a:t>здравоохранения </a:t>
                      </a:r>
                      <a:br>
                        <a:rPr lang="ru-RU" sz="1100" kern="1200" dirty="0"/>
                      </a:br>
                      <a:r>
                        <a:rPr lang="ru-RU" sz="1100" kern="1200" dirty="0"/>
                        <a:t>(наличие актов)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758546">
                <a:tc vMerge="1">
                  <a:txBody>
                    <a:bodyPr/>
                    <a:lstStyle/>
                    <a:p>
                      <a:pPr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место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indent="0" algn="ctr" defTabSz="914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место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indent="0" algn="ctr" defTabSz="914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место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indent="0" algn="ctr" defTabSz="914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место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indent="0" algn="ctr" defTabSz="914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место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6873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/>
                        <a:t>Терапевтические дисциплины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7309"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/>
                        <a:t>Хирургия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32161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/>
                        <a:t>Общественное здравоохранение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4367"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/>
                        <a:t>Фармация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46024"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/>
                        <a:t> Педиатрия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4367"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/>
                        <a:t> Наука </a:t>
                      </a:r>
                      <a:r>
                        <a:rPr lang="ru-RU" sz="2000" b="1" kern="1200" dirty="0"/>
                        <a:t>о </a:t>
                      </a:r>
                      <a:r>
                        <a:rPr lang="ru-RU" sz="2000" b="1" kern="1200" dirty="0" smtClean="0"/>
                        <a:t>жизни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91870"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/>
                        <a:t>Стоматология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187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/>
                        <a:t>Морфологические дисциплины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/>
                        <a:t>Общеобразовательные дисциплины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en-US" sz="28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b="1" smtClean="0"/>
              <a:t>НТП за 2012-2013 уч.г.</a:t>
            </a:r>
            <a:endParaRPr 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821925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Группа 6"/>
          <p:cNvGrpSpPr>
            <a:grpSpLocks/>
          </p:cNvGrpSpPr>
          <p:nvPr/>
        </p:nvGrpSpPr>
        <p:grpSpPr bwMode="auto">
          <a:xfrm>
            <a:off x="7524750" y="6021388"/>
            <a:ext cx="1641475" cy="723900"/>
            <a:chOff x="7286644" y="5786454"/>
            <a:chExt cx="1878944" cy="1157700"/>
          </a:xfrm>
        </p:grpSpPr>
        <p:pic>
          <p:nvPicPr>
            <p:cNvPr id="9224" name="Рисунок 4" descr="Безымянный-6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5786454"/>
              <a:ext cx="1360480" cy="72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5" name="Прямоугольник 5"/>
            <p:cNvSpPr>
              <a:spLocks noChangeArrowheads="1"/>
            </p:cNvSpPr>
            <p:nvPr/>
          </p:nvSpPr>
          <p:spPr bwMode="auto">
            <a:xfrm>
              <a:off x="7286644" y="6500835"/>
              <a:ext cx="1878944" cy="44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>
              <a:spAutoFit/>
            </a:bodyPr>
            <a:lstStyle/>
            <a:p>
              <a:pPr algn="ctr"/>
              <a:r>
                <a:rPr lang="en-US" sz="1200" b="1"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200" b="1"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220" name="Содержимое 7"/>
          <p:cNvSpPr>
            <a:spLocks noGrp="1"/>
          </p:cNvSpPr>
          <p:nvPr>
            <p:ph idx="1"/>
          </p:nvPr>
        </p:nvSpPr>
        <p:spPr>
          <a:xfrm>
            <a:off x="428625" y="1571625"/>
            <a:ext cx="8358188" cy="47863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9221" name="Заголовок 6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Динамика  роста  финансирования  научно-исследовательской работы в КазНМУ (млн.тг)</a:t>
            </a:r>
          </a:p>
        </p:txBody>
      </p:sp>
      <p:graphicFrame>
        <p:nvGraphicFramePr>
          <p:cNvPr id="9218" name="Диаграмма 12"/>
          <p:cNvGraphicFramePr>
            <a:graphicFrameLocks/>
          </p:cNvGraphicFramePr>
          <p:nvPr/>
        </p:nvGraphicFramePr>
        <p:xfrm>
          <a:off x="849313" y="1346200"/>
          <a:ext cx="7950200" cy="4165600"/>
        </p:xfrm>
        <a:graphic>
          <a:graphicData uri="http://schemas.openxmlformats.org/presentationml/2006/ole">
            <p:oleObj spid="_x0000_s9218" r:id="rId4" imgW="7949873" imgH="4163929" progId="Excel.Chart.8">
              <p:embed/>
            </p:oleObj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214438" y="1500188"/>
            <a:ext cx="6643687" cy="2857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Безымянный-1.jpg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1142747"/>
          <a:ext cx="8640960" cy="4518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393700" y="188913"/>
            <a:ext cx="8642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1F497D"/>
                </a:solidFill>
              </a:rPr>
              <a:t>Результативность  завершенных научно-исследовательских работ, финансируемые КазНМУ-2012 </a:t>
            </a:r>
            <a:r>
              <a:rPr lang="en-US" sz="2400" b="1">
                <a:solidFill>
                  <a:srgbClr val="1F497D"/>
                </a:solidFill>
              </a:rPr>
              <a:t>(</a:t>
            </a:r>
            <a:r>
              <a:rPr lang="ru-RU" sz="2400" b="1">
                <a:solidFill>
                  <a:srgbClr val="1F497D"/>
                </a:solidFill>
              </a:rPr>
              <a:t>из </a:t>
            </a:r>
            <a:r>
              <a:rPr lang="en-US" sz="2400" b="1">
                <a:solidFill>
                  <a:srgbClr val="1F497D"/>
                </a:solidFill>
              </a:rPr>
              <a:t>1</a:t>
            </a:r>
            <a:r>
              <a:rPr lang="ru-RU" sz="2400" b="1">
                <a:solidFill>
                  <a:srgbClr val="1F497D"/>
                </a:solidFill>
              </a:rPr>
              <a:t>8</a:t>
            </a:r>
            <a:r>
              <a:rPr lang="en-US" sz="2400" b="1">
                <a:solidFill>
                  <a:srgbClr val="1F497D"/>
                </a:solidFill>
              </a:rPr>
              <a:t>)</a:t>
            </a:r>
            <a:endParaRPr lang="ru-RU" sz="2400">
              <a:solidFill>
                <a:srgbClr val="1F497D"/>
              </a:solidFill>
            </a:endParaRPr>
          </a:p>
        </p:txBody>
      </p:sp>
      <p:sp>
        <p:nvSpPr>
          <p:cNvPr id="7" name="Выноска со стрелкой влево 6"/>
          <p:cNvSpPr/>
          <p:nvPr/>
        </p:nvSpPr>
        <p:spPr>
          <a:xfrm rot="5400000">
            <a:off x="4186808" y="2662064"/>
            <a:ext cx="914400" cy="7200800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prstClr val="black"/>
                </a:solidFill>
              </a:rPr>
              <a:t>Коммерциализация - 0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075" y="877888"/>
          <a:ext cx="9102725" cy="6030912"/>
        </p:xfrm>
        <a:graphic>
          <a:graphicData uri="http://schemas.openxmlformats.org/presentationml/2006/ole">
            <p:oleObj spid="_x0000_s10242" r:id="rId3" imgW="9102117" imgH="6029467" progId="Excel.Chart.8">
              <p:embed/>
            </p:oleObj>
          </a:graphicData>
        </a:graphic>
      </p:graphicFrame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001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33CC"/>
                </a:solidFill>
              </a:rPr>
              <a:t>Количество публикаций по завершенным научно-исследовательским работам, финансируемые КазНМУ-2012 </a:t>
            </a:r>
            <a:endParaRPr lang="ru-RU" sz="2400" smtClean="0">
              <a:solidFill>
                <a:srgbClr val="0033CC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0063" y="4857750"/>
            <a:ext cx="2286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33CC"/>
                </a:solidFill>
                <a:cs typeface="Times New Roman" pitchFamily="18" charset="0"/>
              </a:rPr>
              <a:t>Количество студентов привлеченных в  студенческие научные кружки по факультетам</a:t>
            </a:r>
            <a:endParaRPr lang="ru-RU" sz="2400" b="1" smtClean="0">
              <a:solidFill>
                <a:srgbClr val="0033CC"/>
              </a:solidFill>
            </a:endParaRPr>
          </a:p>
        </p:txBody>
      </p:sp>
      <p:graphicFrame>
        <p:nvGraphicFramePr>
          <p:cNvPr id="11266" name="Содержимое 3"/>
          <p:cNvGraphicFramePr>
            <a:graphicFrameLocks/>
          </p:cNvGraphicFramePr>
          <p:nvPr/>
        </p:nvGraphicFramePr>
        <p:xfrm>
          <a:off x="4235450" y="877888"/>
          <a:ext cx="4851400" cy="6030912"/>
        </p:xfrm>
        <a:graphic>
          <a:graphicData uri="http://schemas.openxmlformats.org/presentationml/2006/ole">
            <p:oleObj spid="_x0000_s11266" r:id="rId3" imgW="4852837" imgH="6029467" progId="Excel.Chart.8">
              <p:embed/>
            </p:oleObj>
          </a:graphicData>
        </a:graphic>
      </p:graphicFrame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500063" y="928688"/>
            <a:ext cx="28575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Абсолютный показатель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5143500" y="1000125"/>
            <a:ext cx="3532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C00000"/>
                </a:solidFill>
              </a:rPr>
              <a:t>Относительный показатель  в %</a:t>
            </a:r>
          </a:p>
        </p:txBody>
      </p: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267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50" y="877888"/>
          <a:ext cx="4333875" cy="5915025"/>
        </p:xfrm>
        <a:graphic>
          <a:graphicData uri="http://schemas.openxmlformats.org/presentationml/2006/ole">
            <p:oleObj spid="_x0000_s11267" r:id="rId5" imgW="4334632" imgH="5913633" progId="Excel.Chart.8">
              <p:embed/>
            </p:oleObj>
          </a:graphicData>
        </a:graphic>
      </p:graphicFrame>
      <p:sp>
        <p:nvSpPr>
          <p:cNvPr id="3" name="Овал 2"/>
          <p:cNvSpPr/>
          <p:nvPr/>
        </p:nvSpPr>
        <p:spPr>
          <a:xfrm>
            <a:off x="4716463" y="5732463"/>
            <a:ext cx="3384550" cy="576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40200" y="4149725"/>
            <a:ext cx="3536950" cy="800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33CC"/>
                </a:solidFill>
                <a:cs typeface="Times New Roman" pitchFamily="18" charset="0"/>
              </a:rPr>
              <a:t>Количество публикации студентов по факультетам</a:t>
            </a:r>
            <a:endParaRPr lang="ru-RU" sz="2400" b="1" smtClean="0">
              <a:solidFill>
                <a:srgbClr val="0033CC"/>
              </a:solidFill>
            </a:endParaRPr>
          </a:p>
        </p:txBody>
      </p:sp>
      <p:graphicFrame>
        <p:nvGraphicFramePr>
          <p:cNvPr id="12290" name="Содержимое 3"/>
          <p:cNvGraphicFramePr>
            <a:graphicFrameLocks/>
          </p:cNvGraphicFramePr>
          <p:nvPr/>
        </p:nvGraphicFramePr>
        <p:xfrm>
          <a:off x="4235450" y="1520825"/>
          <a:ext cx="4316413" cy="4959350"/>
        </p:xfrm>
        <a:graphic>
          <a:graphicData uri="http://schemas.openxmlformats.org/presentationml/2006/ole">
            <p:oleObj spid="_x0000_s12290" r:id="rId3" imgW="4316342" imgH="4962574" progId="Excel.Chart.8">
              <p:embed/>
            </p:oleObj>
          </a:graphicData>
        </a:graphic>
      </p:graphicFrame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500063" y="928688"/>
            <a:ext cx="28575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Абсолютный показатель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5143500" y="1000125"/>
            <a:ext cx="3714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C00000"/>
                </a:solidFill>
              </a:rPr>
              <a:t>Относительный показатель  в %</a:t>
            </a:r>
          </a:p>
        </p:txBody>
      </p: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291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3513" y="1306513"/>
          <a:ext cx="3530600" cy="5316537"/>
        </p:xfrm>
        <a:graphic>
          <a:graphicData uri="http://schemas.openxmlformats.org/presentationml/2006/ole">
            <p:oleObj spid="_x0000_s12291" r:id="rId5" imgW="3529890" imgH="531617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785225" cy="777875"/>
          </a:xfrm>
        </p:spPr>
        <p:txBody>
          <a:bodyPr/>
          <a:lstStyle/>
          <a:p>
            <a:pPr eaLnBrk="1" hangingPunct="1"/>
            <a:r>
              <a:rPr lang="ru-RU" sz="3600" b="1" smtClean="0"/>
              <a:t>Эффективность программы «Визитинг-профессор» 2011-2013 у.г.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036496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5940425" y="2781300"/>
            <a:ext cx="2873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70C0"/>
                </a:solidFill>
                <a:cs typeface="Times New Roman" pitchFamily="18" charset="0"/>
              </a:rPr>
              <a:t>Низкая  результативность научно-исследовательской деятельности</a:t>
            </a:r>
            <a:endParaRPr lang="ru-RU" sz="2400" smtClean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8304" y="1268760"/>
          <a:ext cx="9036496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79388" y="1268413"/>
            <a:ext cx="1944687" cy="1354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/>
          </a:p>
          <a:p>
            <a:pPr algn="ctr"/>
            <a:r>
              <a:rPr lang="ru-RU" sz="1600" b="1"/>
              <a:t>Исследовательская</a:t>
            </a:r>
          </a:p>
          <a:p>
            <a:pPr algn="ctr"/>
            <a:r>
              <a:rPr lang="ru-RU" sz="1600" b="1"/>
              <a:t> культура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79388" y="2997200"/>
            <a:ext cx="1944687" cy="161607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/>
          </a:p>
          <a:p>
            <a:pPr algn="ctr"/>
            <a:endParaRPr lang="ru-RU" sz="1600"/>
          </a:p>
          <a:p>
            <a:pPr algn="ctr"/>
            <a:r>
              <a:rPr lang="ru-RU" sz="1600" b="1"/>
              <a:t>Менеджмент НИР</a:t>
            </a: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206375" y="5373688"/>
            <a:ext cx="1944688" cy="133826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/>
          </a:p>
          <a:p>
            <a:pPr algn="ctr"/>
            <a:r>
              <a:rPr lang="ru-RU" sz="1600" b="1"/>
              <a:t>Развитие человеческих ресурсов</a:t>
            </a:r>
          </a:p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706437"/>
          </a:xfrm>
        </p:spPr>
        <p:txBody>
          <a:bodyPr rtlCol="0">
            <a:normAutofit fontScale="90000"/>
          </a:bodyPr>
          <a:lstStyle/>
          <a:p>
            <a:pPr defTabSz="914278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cs typeface="Times New Roman" pitchFamily="18" charset="0"/>
              </a:rPr>
              <a:t>Низкая</a:t>
            </a:r>
            <a:r>
              <a:rPr lang="ru-RU" sz="2400" b="1" dirty="0" smtClean="0">
                <a:solidFill>
                  <a:srgbClr val="33CCCC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результативность </a:t>
            </a:r>
            <a:r>
              <a:rPr lang="ru-RU" sz="2400" b="1" dirty="0">
                <a:solidFill>
                  <a:srgbClr val="0070C0"/>
                </a:solidFill>
                <a:cs typeface="Times New Roman" pitchFamily="18" charset="0"/>
              </a:rPr>
              <a:t>научно-исследовательской деятельности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8924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369888" y="1196975"/>
            <a:ext cx="1800225" cy="1338263"/>
          </a:xfrm>
          <a:prstGeom prst="rect">
            <a:avLst/>
          </a:prstGeom>
          <a:solidFill>
            <a:srgbClr val="33CCCC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/>
          </a:p>
          <a:p>
            <a:pPr algn="ctr"/>
            <a:endParaRPr lang="ru-RU" sz="1600" b="1"/>
          </a:p>
          <a:p>
            <a:pPr algn="ctr"/>
            <a:r>
              <a:rPr lang="ru-RU" sz="1600" b="1"/>
              <a:t>Инновации</a:t>
            </a:r>
          </a:p>
          <a:p>
            <a:pPr algn="ctr"/>
            <a:endParaRPr lang="ru-RU" sz="1600"/>
          </a:p>
          <a:p>
            <a:endParaRPr lang="ru-RU"/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406400" y="3084513"/>
            <a:ext cx="1800225" cy="1355725"/>
          </a:xfrm>
          <a:prstGeom prst="rect">
            <a:avLst/>
          </a:prstGeom>
          <a:solidFill>
            <a:srgbClr val="33CCCC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/>
          </a:p>
          <a:p>
            <a:pPr algn="ctr"/>
            <a:r>
              <a:rPr lang="ru-RU" sz="1600" b="1"/>
              <a:t>Развития инфаструктуры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334963" y="5229225"/>
            <a:ext cx="1871662" cy="1338263"/>
          </a:xfrm>
          <a:prstGeom prst="rect">
            <a:avLst/>
          </a:prstGeom>
          <a:solidFill>
            <a:srgbClr val="33CCCC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/>
          </a:p>
          <a:p>
            <a:pPr algn="ctr"/>
            <a:r>
              <a:rPr lang="ru-RU" sz="1600" b="1"/>
              <a:t>Финансирование НИР</a:t>
            </a:r>
          </a:p>
          <a:p>
            <a:pPr algn="ctr"/>
            <a:endParaRPr lang="ru-RU" sz="1600"/>
          </a:p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1763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33CC"/>
                </a:solidFill>
              </a:rPr>
              <a:t>Рейтинговая оценка организаций медицинского образования по публикациям  в расчете на 100 человек персонала</a:t>
            </a:r>
            <a:br>
              <a:rPr lang="ru-RU" sz="2400" b="1" smtClean="0">
                <a:solidFill>
                  <a:srgbClr val="0033CC"/>
                </a:solidFill>
              </a:rPr>
            </a:br>
            <a:r>
              <a:rPr lang="ru-RU" sz="2400" b="1" smtClean="0">
                <a:solidFill>
                  <a:srgbClr val="0033CC"/>
                </a:solidFill>
              </a:rPr>
              <a:t>(МЗ РК)  </a:t>
            </a: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50" y="1163638"/>
          <a:ext cx="9029700" cy="5745162"/>
        </p:xfrm>
        <a:graphic>
          <a:graphicData uri="http://schemas.openxmlformats.org/presentationml/2006/ole">
            <p:oleObj spid="_x0000_s2050" r:id="rId3" imgW="9035055" imgH="5742930" progId="Excel.Chart.8">
              <p:embed/>
            </p:oleObj>
          </a:graphicData>
        </a:graphic>
      </p:graphicFrame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1 li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86512" y="2171635"/>
            <a:ext cx="2593293" cy="412562"/>
          </a:xfrm>
          <a:prstGeom prst="rect">
            <a:avLst/>
          </a:prstGeom>
          <a:noFill/>
        </p:spPr>
        <p:txBody>
          <a:bodyPr lIns="89988" tIns="45713" rIns="91428" bIns="45713">
            <a:spAutoFit/>
          </a:bodyPr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3" y="4077073"/>
            <a:ext cx="3707904" cy="1200314"/>
          </a:xfrm>
          <a:prstGeom prst="rect">
            <a:avLst/>
          </a:prstGeom>
          <a:noFill/>
        </p:spPr>
        <p:txBody>
          <a:bodyPr lIns="89988" tIns="45713" rIns="91428" bIns="45713">
            <a:spAutoFit/>
          </a:bodyPr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600" b="1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Благодарю за внимание!</a:t>
            </a:r>
          </a:p>
        </p:txBody>
      </p:sp>
      <p:pic>
        <p:nvPicPr>
          <p:cNvPr id="31749" name="Рисунок 10" descr="Безымянный-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21431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68313" y="0"/>
            <a:ext cx="85677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CC"/>
                </a:solidFill>
                <a:cs typeface="Times New Roman" pitchFamily="18" charset="0"/>
              </a:rPr>
              <a:t>Сравнительный  анализ по индикаторам 2011-2012, 2012-2013 научно-исследовательской работы</a:t>
            </a:r>
            <a:r>
              <a:rPr lang="en-US" sz="2400" b="1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33CC"/>
                </a:solidFill>
                <a:cs typeface="Times New Roman" pitchFamily="18" charset="0"/>
              </a:rPr>
              <a:t>УД «Педиатрии»</a:t>
            </a:r>
          </a:p>
        </p:txBody>
      </p:sp>
      <p:pic>
        <p:nvPicPr>
          <p:cNvPr id="6" name="Рисунок 5" descr="Безымянный-1.jpg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Диаграмма 4"/>
          <p:cNvGraphicFramePr/>
          <p:nvPr/>
        </p:nvGraphicFramePr>
        <p:xfrm>
          <a:off x="107504" y="830997"/>
          <a:ext cx="8928992" cy="602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3059113" y="4076700"/>
            <a:ext cx="504825" cy="2889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350125" y="3946525"/>
            <a:ext cx="503238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076825" y="1052513"/>
            <a:ext cx="323850" cy="5762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781175" y="3338513"/>
            <a:ext cx="628650" cy="2809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63600" y="2565400"/>
            <a:ext cx="504825" cy="2873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7956550" y="5084763"/>
            <a:ext cx="10795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011863" y="4803775"/>
            <a:ext cx="628650" cy="2809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95275" y="214313"/>
            <a:ext cx="8848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cs typeface="Times New Roman" pitchFamily="18" charset="0"/>
              </a:rPr>
              <a:t>Учебный департамент  «Общественного здравоохранения»</a:t>
            </a:r>
          </a:p>
        </p:txBody>
      </p:sp>
      <p:pic>
        <p:nvPicPr>
          <p:cNvPr id="5" name="Рисунок 4" descr="Безымянный-1.jpg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467544" y="675955"/>
          <a:ext cx="8568952" cy="5896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Овал 1"/>
          <p:cNvSpPr/>
          <p:nvPr/>
        </p:nvSpPr>
        <p:spPr>
          <a:xfrm>
            <a:off x="8027988" y="4437063"/>
            <a:ext cx="936625" cy="431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124075" y="3500438"/>
            <a:ext cx="503238" cy="4333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186113" y="4005263"/>
            <a:ext cx="504825" cy="431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076825" y="1052513"/>
            <a:ext cx="503238" cy="431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140200" y="4005263"/>
            <a:ext cx="579438" cy="431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187450" y="2133600"/>
            <a:ext cx="504825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71500" y="0"/>
            <a:ext cx="8848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0033CC"/>
                </a:solidFill>
                <a:cs typeface="Times New Roman" pitchFamily="18" charset="0"/>
              </a:rPr>
              <a:t>Учебный департамент «Морфологических дисциплин»</a:t>
            </a:r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Диаграмма 4"/>
          <p:cNvGraphicFramePr/>
          <p:nvPr/>
        </p:nvGraphicFramePr>
        <p:xfrm>
          <a:off x="288684" y="785794"/>
          <a:ext cx="8675804" cy="595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2051050" y="3429000"/>
            <a:ext cx="504825" cy="3603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995863" y="1952625"/>
            <a:ext cx="503237" cy="3238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6948488" y="4724400"/>
            <a:ext cx="1944687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181350" y="4721225"/>
            <a:ext cx="433388" cy="144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11638" y="4581525"/>
            <a:ext cx="431800" cy="142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42988" y="3429000"/>
            <a:ext cx="433387" cy="179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95275" y="214313"/>
            <a:ext cx="8848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cs typeface="Times New Roman" pitchFamily="18" charset="0"/>
              </a:rPr>
              <a:t>Учебный департамент  «Общеобразовательных дисциплин»</a:t>
            </a:r>
          </a:p>
        </p:txBody>
      </p:sp>
      <p:pic>
        <p:nvPicPr>
          <p:cNvPr id="5" name="Рисунок 4" descr="Безымянный-1.jpg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Диаграмма 10"/>
          <p:cNvGraphicFramePr/>
          <p:nvPr/>
        </p:nvGraphicFramePr>
        <p:xfrm>
          <a:off x="285720" y="928670"/>
          <a:ext cx="857256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2268538" y="3141663"/>
            <a:ext cx="431800" cy="142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932363" y="1989138"/>
            <a:ext cx="431800" cy="431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724525" y="3213100"/>
            <a:ext cx="3024188" cy="2879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67175" y="3716338"/>
            <a:ext cx="652463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95275" y="214313"/>
            <a:ext cx="8848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cs typeface="Times New Roman" pitchFamily="18" charset="0"/>
              </a:rPr>
              <a:t>Учебный департамент  «Наука о жизни»</a:t>
            </a:r>
          </a:p>
        </p:txBody>
      </p:sp>
      <p:pic>
        <p:nvPicPr>
          <p:cNvPr id="5" name="Рисунок 4" descr="Безымянный-1.jpg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431992" y="671515"/>
          <a:ext cx="8575410" cy="618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1411288" y="1574800"/>
            <a:ext cx="431800" cy="215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227263" y="3321050"/>
            <a:ext cx="360362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167063" y="4437063"/>
            <a:ext cx="360362" cy="1238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210050" y="4652963"/>
            <a:ext cx="360363" cy="1079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343775" y="4711700"/>
            <a:ext cx="360363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46675" y="765175"/>
            <a:ext cx="433388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26188" y="4676775"/>
            <a:ext cx="431800" cy="215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 flipV="1">
            <a:off x="7956550" y="4760913"/>
            <a:ext cx="1008063" cy="539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95275" y="214313"/>
            <a:ext cx="8848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cs typeface="Times New Roman" pitchFamily="18" charset="0"/>
              </a:rPr>
              <a:t>Учебный департамент  «Фармации»</a:t>
            </a:r>
          </a:p>
        </p:txBody>
      </p:sp>
      <p:pic>
        <p:nvPicPr>
          <p:cNvPr id="5" name="Рисунок 4" descr="Безымянный-1.jpg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7" name="Диаграмма 16"/>
          <p:cNvGraphicFramePr/>
          <p:nvPr/>
        </p:nvGraphicFramePr>
        <p:xfrm>
          <a:off x="0" y="928670"/>
          <a:ext cx="885828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908175" y="3429000"/>
            <a:ext cx="431800" cy="3603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859338" y="2133600"/>
            <a:ext cx="433387" cy="719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916613" y="3878263"/>
            <a:ext cx="433387" cy="1809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987675" y="3917950"/>
            <a:ext cx="431800" cy="1793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95738" y="3789363"/>
            <a:ext cx="504825" cy="179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948488" y="3786188"/>
            <a:ext cx="503237" cy="1809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812088" y="4006850"/>
            <a:ext cx="863600" cy="501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2507</TotalTime>
  <Words>643</Words>
  <Application>Microsoft Office PowerPoint</Application>
  <PresentationFormat>Экран (4:3)</PresentationFormat>
  <Paragraphs>206</Paragraphs>
  <Slides>30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Calibri</vt:lpstr>
      <vt:lpstr>Arial</vt:lpstr>
      <vt:lpstr>Tahoma</vt:lpstr>
      <vt:lpstr>Times New Roman</vt:lpstr>
      <vt:lpstr>Тема Office</vt:lpstr>
      <vt:lpstr>Диаграмма Microsoft Excel</vt:lpstr>
      <vt:lpstr>Слайд 1</vt:lpstr>
      <vt:lpstr>Ранжирование вузов по рейтинговым публикациям  (МОН РК)  </vt:lpstr>
      <vt:lpstr>Рейтинговая оценка организаций медицинского образования по публикациям  в расчете на 100 человек персонала (МЗ РК)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Рейтинг УД: количество выполняемых научных проектов ППС</vt:lpstr>
      <vt:lpstr>Участие ППС на конференциях с докладом </vt:lpstr>
      <vt:lpstr>Количество публикаций </vt:lpstr>
      <vt:lpstr>Количество публикаций (импакт - фактор)</vt:lpstr>
      <vt:lpstr>Количество полученных патентов РК</vt:lpstr>
      <vt:lpstr>Внедрение в практическое здравоохранения  (наличие актов)</vt:lpstr>
      <vt:lpstr>Рейтинг по Индикаторам  НИР  кафедр и модулей</vt:lpstr>
      <vt:lpstr>НТП за 2012-2013 уч.г.</vt:lpstr>
      <vt:lpstr>Динамика  роста  финансирования  научно-исследовательской работы в КазНМУ (млн.тг)</vt:lpstr>
      <vt:lpstr>Слайд 23</vt:lpstr>
      <vt:lpstr>Количество публикаций по завершенным научно-исследовательским работам, финансируемые КазНМУ-2012 </vt:lpstr>
      <vt:lpstr>Количество студентов привлеченных в  студенческие научные кружки по факультетам</vt:lpstr>
      <vt:lpstr>Количество публикации студентов по факультетам</vt:lpstr>
      <vt:lpstr>Эффективность программы «Визитинг-профессор» 2011-2013 у.г.</vt:lpstr>
      <vt:lpstr>Низкая  результативность научно-исследовательской деятельности</vt:lpstr>
      <vt:lpstr>Низкая результативность научно-исследовательской деятельности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Lyazzat</dc:creator>
  <cp:lastModifiedBy>user</cp:lastModifiedBy>
  <cp:revision>568</cp:revision>
  <dcterms:modified xsi:type="dcterms:W3CDTF">2013-08-29T10:37:32Z</dcterms:modified>
</cp:coreProperties>
</file>