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7" r:id="rId2"/>
    <p:sldId id="278" r:id="rId3"/>
    <p:sldId id="276" r:id="rId4"/>
    <p:sldId id="257" r:id="rId5"/>
    <p:sldId id="261" r:id="rId6"/>
    <p:sldId id="264" r:id="rId7"/>
    <p:sldId id="267" r:id="rId8"/>
    <p:sldId id="275" r:id="rId9"/>
    <p:sldId id="272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gif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2BE02-2E09-4D35-A8AA-4E997CC42BB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8FDB2-F09C-4623-8D33-52DE9B08B2C4}">
      <dgm:prSet phldrT="[Текст]"/>
      <dgm:spPr>
        <a:solidFill>
          <a:srgbClr val="9D053B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Планируемый</a:t>
          </a:r>
        </a:p>
        <a:p>
          <a:r>
            <a:rPr lang="ru-RU" dirty="0" smtClean="0">
              <a:latin typeface="Cambria" pitchFamily="18" charset="0"/>
            </a:rPr>
            <a:t>результат</a:t>
          </a:r>
          <a:endParaRPr lang="ru-RU" dirty="0">
            <a:latin typeface="Cambria" pitchFamily="18" charset="0"/>
          </a:endParaRPr>
        </a:p>
      </dgm:t>
    </dgm:pt>
    <dgm:pt modelId="{15A48DAF-7E26-42A8-BF86-1D692D5121FE}" type="parTrans" cxnId="{17842C81-1F6F-457F-9C31-B4D433A922F4}">
      <dgm:prSet/>
      <dgm:spPr/>
      <dgm:t>
        <a:bodyPr/>
        <a:lstStyle/>
        <a:p>
          <a:endParaRPr lang="ru-RU"/>
        </a:p>
      </dgm:t>
    </dgm:pt>
    <dgm:pt modelId="{AAA01F0A-EF8D-4AC5-99B3-66536CEFFEF5}" type="sibTrans" cxnId="{17842C81-1F6F-457F-9C31-B4D433A922F4}">
      <dgm:prSet/>
      <dgm:spPr/>
      <dgm:t>
        <a:bodyPr/>
        <a:lstStyle/>
        <a:p>
          <a:endParaRPr lang="ru-RU" dirty="0"/>
        </a:p>
      </dgm:t>
    </dgm:pt>
    <dgm:pt modelId="{4BF45BF8-86EB-44D5-8880-68765C96AA58}" type="pres">
      <dgm:prSet presAssocID="{48F2BE02-2E09-4D35-A8AA-4E997CC42B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60ED7D-A271-41ED-B76C-E6743071E0F7}" type="pres">
      <dgm:prSet presAssocID="{AAE8FDB2-F09C-4623-8D33-52DE9B08B2C4}" presName="vertOne" presStyleCnt="0"/>
      <dgm:spPr/>
    </dgm:pt>
    <dgm:pt modelId="{53BC2F75-986E-4119-B243-12E17C7ED4C7}" type="pres">
      <dgm:prSet presAssocID="{AAE8FDB2-F09C-4623-8D33-52DE9B08B2C4}" presName="txOne" presStyleLbl="node0" presStyleIdx="0" presStyleCnt="1" custLinFactNeighborX="-1904" custLinFactNeighborY="2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F21522-3E1E-4DB6-98A9-DC05F07E7A61}" type="pres">
      <dgm:prSet presAssocID="{AAE8FDB2-F09C-4623-8D33-52DE9B08B2C4}" presName="horzOne" presStyleCnt="0"/>
      <dgm:spPr/>
    </dgm:pt>
  </dgm:ptLst>
  <dgm:cxnLst>
    <dgm:cxn modelId="{772938B1-280C-497E-A202-2CFAACEC6CA1}" type="presOf" srcId="{48F2BE02-2E09-4D35-A8AA-4E997CC42BB2}" destId="{4BF45BF8-86EB-44D5-8880-68765C96AA58}" srcOrd="0" destOrd="0" presId="urn:microsoft.com/office/officeart/2005/8/layout/hierarchy4"/>
    <dgm:cxn modelId="{052987EC-D02D-4BA5-8E65-A31878D04B7F}" type="presOf" srcId="{AAE8FDB2-F09C-4623-8D33-52DE9B08B2C4}" destId="{53BC2F75-986E-4119-B243-12E17C7ED4C7}" srcOrd="0" destOrd="0" presId="urn:microsoft.com/office/officeart/2005/8/layout/hierarchy4"/>
    <dgm:cxn modelId="{17842C81-1F6F-457F-9C31-B4D433A922F4}" srcId="{48F2BE02-2E09-4D35-A8AA-4E997CC42BB2}" destId="{AAE8FDB2-F09C-4623-8D33-52DE9B08B2C4}" srcOrd="0" destOrd="0" parTransId="{15A48DAF-7E26-42A8-BF86-1D692D5121FE}" sibTransId="{AAA01F0A-EF8D-4AC5-99B3-66536CEFFEF5}"/>
    <dgm:cxn modelId="{EDBC0CA2-DD11-437D-A041-9DE1EE4D2883}" type="presParOf" srcId="{4BF45BF8-86EB-44D5-8880-68765C96AA58}" destId="{BD60ED7D-A271-41ED-B76C-E6743071E0F7}" srcOrd="0" destOrd="0" presId="urn:microsoft.com/office/officeart/2005/8/layout/hierarchy4"/>
    <dgm:cxn modelId="{103698E9-4A34-48A5-932D-A025C2B71971}" type="presParOf" srcId="{BD60ED7D-A271-41ED-B76C-E6743071E0F7}" destId="{53BC2F75-986E-4119-B243-12E17C7ED4C7}" srcOrd="0" destOrd="0" presId="urn:microsoft.com/office/officeart/2005/8/layout/hierarchy4"/>
    <dgm:cxn modelId="{0514C3C4-3248-4BB8-9FB5-CA58DA858001}" type="presParOf" srcId="{BD60ED7D-A271-41ED-B76C-E6743071E0F7}" destId="{A0F21522-3E1E-4DB6-98A9-DC05F07E7A6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A8876-A163-47A9-B016-620BF44E7F4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47C44C7-2E14-40FC-9CFD-1B83C879F0C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latin typeface="Cambria" pitchFamily="18" charset="0"/>
            </a:rPr>
            <a:t>Личность</a:t>
          </a:r>
          <a:endParaRPr lang="ru-RU" sz="2400" b="1" dirty="0">
            <a:latin typeface="Cambria" pitchFamily="18" charset="0"/>
          </a:endParaRPr>
        </a:p>
      </dgm:t>
    </dgm:pt>
    <dgm:pt modelId="{0B91C415-E08A-4546-8D18-79698C41C2B6}" type="parTrans" cxnId="{4A6724B3-12DB-41BD-9970-7D276E631FDA}">
      <dgm:prSet/>
      <dgm:spPr/>
      <dgm:t>
        <a:bodyPr/>
        <a:lstStyle/>
        <a:p>
          <a:endParaRPr lang="ru-RU"/>
        </a:p>
      </dgm:t>
    </dgm:pt>
    <dgm:pt modelId="{9C0EA8BB-7CA1-4096-8EFC-BFACBF38F556}" type="sibTrans" cxnId="{4A6724B3-12DB-41BD-9970-7D276E631FDA}">
      <dgm:prSet/>
      <dgm:spPr/>
      <dgm:t>
        <a:bodyPr/>
        <a:lstStyle/>
        <a:p>
          <a:endParaRPr lang="ru-RU"/>
        </a:p>
      </dgm:t>
    </dgm:pt>
    <dgm:pt modelId="{0C00101E-9E50-470F-8BC2-407C375E1AD8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atin typeface="Cambria" pitchFamily="18" charset="0"/>
            </a:rPr>
            <a:t>        </a:t>
          </a:r>
          <a:r>
            <a:rPr lang="ru-RU" sz="2400" b="1" dirty="0" smtClean="0">
              <a:latin typeface="Cambria" pitchFamily="18" charset="0"/>
            </a:rPr>
            <a:t>Деятельность</a:t>
          </a:r>
          <a:endParaRPr lang="ru-RU" sz="2400" b="1" dirty="0">
            <a:latin typeface="Cambria" pitchFamily="18" charset="0"/>
          </a:endParaRPr>
        </a:p>
      </dgm:t>
    </dgm:pt>
    <dgm:pt modelId="{5635659F-9F50-4868-A2BC-639ACBC08173}" type="parTrans" cxnId="{4DC505A9-3EAF-48A6-BB3E-EE497C88AA7B}">
      <dgm:prSet/>
      <dgm:spPr/>
      <dgm:t>
        <a:bodyPr/>
        <a:lstStyle/>
        <a:p>
          <a:endParaRPr lang="ru-RU"/>
        </a:p>
      </dgm:t>
    </dgm:pt>
    <dgm:pt modelId="{EAF69F4B-3C04-4A3B-9A90-D316171D53A1}" type="sibTrans" cxnId="{4DC505A9-3EAF-48A6-BB3E-EE497C88AA7B}">
      <dgm:prSet/>
      <dgm:spPr/>
      <dgm:t>
        <a:bodyPr/>
        <a:lstStyle/>
        <a:p>
          <a:endParaRPr lang="ru-RU"/>
        </a:p>
      </dgm:t>
    </dgm:pt>
    <dgm:pt modelId="{F6D16486-93C1-491F-8D65-6FFB6961DA5A}" type="pres">
      <dgm:prSet presAssocID="{4D9A8876-A163-47A9-B016-620BF44E7F4B}" presName="linearFlow" presStyleCnt="0">
        <dgm:presLayoutVars>
          <dgm:dir/>
          <dgm:resizeHandles val="exact"/>
        </dgm:presLayoutVars>
      </dgm:prSet>
      <dgm:spPr/>
    </dgm:pt>
    <dgm:pt modelId="{792F3D43-113B-4D73-8B0F-B75F76366DFA}" type="pres">
      <dgm:prSet presAssocID="{A47C44C7-2E14-40FC-9CFD-1B83C879F0CB}" presName="composite" presStyleCnt="0"/>
      <dgm:spPr/>
    </dgm:pt>
    <dgm:pt modelId="{74E907D0-8038-4894-9C61-2762FD098D74}" type="pres">
      <dgm:prSet presAssocID="{A47C44C7-2E14-40FC-9CFD-1B83C879F0CB}" presName="imgShp" presStyleLbl="fgImgPlace1" presStyleIdx="0" presStyleCnt="2" custLinFactNeighborX="-4961" custLinFactNeighborY="-13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75541B0-14E1-40F2-AED6-4B8A41F3D4A0}" type="pres">
      <dgm:prSet presAssocID="{A47C44C7-2E14-40FC-9CFD-1B83C879F0CB}" presName="txShp" presStyleLbl="node1" presStyleIdx="0" presStyleCnt="2" custScaleX="140438" custLinFactNeighborX="-731" custLinFactNeighborY="-3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72B7B-8482-4EC8-B4CD-18A73811855D}" type="pres">
      <dgm:prSet presAssocID="{9C0EA8BB-7CA1-4096-8EFC-BFACBF38F556}" presName="spacing" presStyleCnt="0"/>
      <dgm:spPr/>
    </dgm:pt>
    <dgm:pt modelId="{FA605FD9-1681-4ECB-95F6-A2B34B59A64F}" type="pres">
      <dgm:prSet presAssocID="{0C00101E-9E50-470F-8BC2-407C375E1AD8}" presName="composite" presStyleCnt="0"/>
      <dgm:spPr/>
    </dgm:pt>
    <dgm:pt modelId="{147B5EA0-EBF8-4A2E-8F1A-86A93A084D07}" type="pres">
      <dgm:prSet presAssocID="{0C00101E-9E50-470F-8BC2-407C375E1AD8}" presName="imgShp" presStyleLbl="fgImgPlace1" presStyleIdx="1" presStyleCnt="2" custLinFactNeighborX="-48801" custLinFactNeighborY="93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26163AB-356E-4459-9313-FABC13E4ED06}" type="pres">
      <dgm:prSet presAssocID="{0C00101E-9E50-470F-8BC2-407C375E1AD8}" presName="txShp" presStyleLbl="node1" presStyleIdx="1" presStyleCnt="2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B0A489-704F-48DF-98AD-DB6C41E1548C}" type="presOf" srcId="{4D9A8876-A163-47A9-B016-620BF44E7F4B}" destId="{F6D16486-93C1-491F-8D65-6FFB6961DA5A}" srcOrd="0" destOrd="0" presId="urn:microsoft.com/office/officeart/2005/8/layout/vList3"/>
    <dgm:cxn modelId="{E8CAC99B-78D1-4F25-ADDC-282BE5ADFB2D}" type="presOf" srcId="{A47C44C7-2E14-40FC-9CFD-1B83C879F0CB}" destId="{E75541B0-14E1-40F2-AED6-4B8A41F3D4A0}" srcOrd="0" destOrd="0" presId="urn:microsoft.com/office/officeart/2005/8/layout/vList3"/>
    <dgm:cxn modelId="{4DC505A9-3EAF-48A6-BB3E-EE497C88AA7B}" srcId="{4D9A8876-A163-47A9-B016-620BF44E7F4B}" destId="{0C00101E-9E50-470F-8BC2-407C375E1AD8}" srcOrd="1" destOrd="0" parTransId="{5635659F-9F50-4868-A2BC-639ACBC08173}" sibTransId="{EAF69F4B-3C04-4A3B-9A90-D316171D53A1}"/>
    <dgm:cxn modelId="{4A6724B3-12DB-41BD-9970-7D276E631FDA}" srcId="{4D9A8876-A163-47A9-B016-620BF44E7F4B}" destId="{A47C44C7-2E14-40FC-9CFD-1B83C879F0CB}" srcOrd="0" destOrd="0" parTransId="{0B91C415-E08A-4546-8D18-79698C41C2B6}" sibTransId="{9C0EA8BB-7CA1-4096-8EFC-BFACBF38F556}"/>
    <dgm:cxn modelId="{119F5FD7-F063-4FB9-BFAD-93F74A9AF0BB}" type="presOf" srcId="{0C00101E-9E50-470F-8BC2-407C375E1AD8}" destId="{426163AB-356E-4459-9313-FABC13E4ED06}" srcOrd="0" destOrd="0" presId="urn:microsoft.com/office/officeart/2005/8/layout/vList3"/>
    <dgm:cxn modelId="{0AF460F8-6171-4B3F-B90C-45F268F906AE}" type="presParOf" srcId="{F6D16486-93C1-491F-8D65-6FFB6961DA5A}" destId="{792F3D43-113B-4D73-8B0F-B75F76366DFA}" srcOrd="0" destOrd="0" presId="urn:microsoft.com/office/officeart/2005/8/layout/vList3"/>
    <dgm:cxn modelId="{1C008BF7-4024-43B5-94E9-5C0E8183C0CF}" type="presParOf" srcId="{792F3D43-113B-4D73-8B0F-B75F76366DFA}" destId="{74E907D0-8038-4894-9C61-2762FD098D74}" srcOrd="0" destOrd="0" presId="urn:microsoft.com/office/officeart/2005/8/layout/vList3"/>
    <dgm:cxn modelId="{21D2D2C1-61F3-467B-827B-608B4536B3FB}" type="presParOf" srcId="{792F3D43-113B-4D73-8B0F-B75F76366DFA}" destId="{E75541B0-14E1-40F2-AED6-4B8A41F3D4A0}" srcOrd="1" destOrd="0" presId="urn:microsoft.com/office/officeart/2005/8/layout/vList3"/>
    <dgm:cxn modelId="{D569C2F0-9C3A-41E3-AB7D-91F98AC4CF29}" type="presParOf" srcId="{F6D16486-93C1-491F-8D65-6FFB6961DA5A}" destId="{7EE72B7B-8482-4EC8-B4CD-18A73811855D}" srcOrd="1" destOrd="0" presId="urn:microsoft.com/office/officeart/2005/8/layout/vList3"/>
    <dgm:cxn modelId="{67722EA9-5ED1-40CA-BB41-C5991C492636}" type="presParOf" srcId="{F6D16486-93C1-491F-8D65-6FFB6961DA5A}" destId="{FA605FD9-1681-4ECB-95F6-A2B34B59A64F}" srcOrd="2" destOrd="0" presId="urn:microsoft.com/office/officeart/2005/8/layout/vList3"/>
    <dgm:cxn modelId="{F31DBC2F-E716-4A55-8E3F-7FB9E85BC8ED}" type="presParOf" srcId="{FA605FD9-1681-4ECB-95F6-A2B34B59A64F}" destId="{147B5EA0-EBF8-4A2E-8F1A-86A93A084D07}" srcOrd="0" destOrd="0" presId="urn:microsoft.com/office/officeart/2005/8/layout/vList3"/>
    <dgm:cxn modelId="{F74A8A52-846E-4D87-9F8F-95F64BD495F4}" type="presParOf" srcId="{FA605FD9-1681-4ECB-95F6-A2B34B59A64F}" destId="{426163AB-356E-4459-9313-FABC13E4ED0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BC2F75-986E-4119-B243-12E17C7ED4C7}">
      <dsp:nvSpPr>
        <dsp:cNvPr id="0" name=""/>
        <dsp:cNvSpPr/>
      </dsp:nvSpPr>
      <dsp:spPr>
        <a:xfrm>
          <a:off x="0" y="0"/>
          <a:ext cx="3752848" cy="1785950"/>
        </a:xfrm>
        <a:prstGeom prst="roundRect">
          <a:avLst>
            <a:gd name="adj" fmla="val 10000"/>
          </a:avLst>
        </a:prstGeom>
        <a:solidFill>
          <a:srgbClr val="9D05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Cambria" pitchFamily="18" charset="0"/>
            </a:rPr>
            <a:t>Планируемый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Cambria" pitchFamily="18" charset="0"/>
            </a:rPr>
            <a:t>результат</a:t>
          </a:r>
          <a:endParaRPr lang="ru-RU" sz="4000" kern="1200" dirty="0">
            <a:latin typeface="Cambria" pitchFamily="18" charset="0"/>
          </a:endParaRPr>
        </a:p>
      </dsp:txBody>
      <dsp:txXfrm>
        <a:off x="0" y="0"/>
        <a:ext cx="3752848" cy="17859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541B0-14E1-40F2-AED6-4B8A41F3D4A0}">
      <dsp:nvSpPr>
        <dsp:cNvPr id="0" name=""/>
        <dsp:cNvSpPr/>
      </dsp:nvSpPr>
      <dsp:spPr>
        <a:xfrm rot="10800000">
          <a:off x="173837" y="741446"/>
          <a:ext cx="3638266" cy="1303793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3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mbria" pitchFamily="18" charset="0"/>
            </a:rPr>
            <a:t>Личность</a:t>
          </a:r>
          <a:endParaRPr lang="ru-RU" sz="2400" b="1" kern="1200" dirty="0">
            <a:latin typeface="Cambria" pitchFamily="18" charset="0"/>
          </a:endParaRPr>
        </a:p>
      </dsp:txBody>
      <dsp:txXfrm rot="10800000">
        <a:off x="173837" y="741446"/>
        <a:ext cx="3638266" cy="1303793"/>
      </dsp:txXfrm>
    </dsp:sp>
    <dsp:sp modelId="{74E907D0-8038-4894-9C61-2762FD098D74}">
      <dsp:nvSpPr>
        <dsp:cNvPr id="0" name=""/>
        <dsp:cNvSpPr/>
      </dsp:nvSpPr>
      <dsp:spPr>
        <a:xfrm>
          <a:off x="1" y="785814"/>
          <a:ext cx="1303793" cy="130379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163AB-356E-4459-9313-FABC13E4ED06}">
      <dsp:nvSpPr>
        <dsp:cNvPr id="0" name=""/>
        <dsp:cNvSpPr/>
      </dsp:nvSpPr>
      <dsp:spPr>
        <a:xfrm rot="10800000">
          <a:off x="0" y="2480611"/>
          <a:ext cx="3895725" cy="1303793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3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mbria" pitchFamily="18" charset="0"/>
            </a:rPr>
            <a:t>        </a:t>
          </a:r>
          <a:r>
            <a:rPr lang="ru-RU" sz="2400" b="1" kern="1200" dirty="0" smtClean="0">
              <a:latin typeface="Cambria" pitchFamily="18" charset="0"/>
            </a:rPr>
            <a:t>Деятельность</a:t>
          </a:r>
          <a:endParaRPr lang="ru-RU" sz="2400" b="1" kern="1200" dirty="0">
            <a:latin typeface="Cambria" pitchFamily="18" charset="0"/>
          </a:endParaRPr>
        </a:p>
      </dsp:txBody>
      <dsp:txXfrm rot="10800000">
        <a:off x="0" y="2480611"/>
        <a:ext cx="3895725" cy="1303793"/>
      </dsp:txXfrm>
    </dsp:sp>
    <dsp:sp modelId="{147B5EA0-EBF8-4A2E-8F1A-86A93A084D07}">
      <dsp:nvSpPr>
        <dsp:cNvPr id="0" name=""/>
        <dsp:cNvSpPr/>
      </dsp:nvSpPr>
      <dsp:spPr>
        <a:xfrm>
          <a:off x="0" y="2492750"/>
          <a:ext cx="1303793" cy="130379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13F34-F140-4945-9CBC-DCF9718DB0D3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2D21-CC94-4B66-ADAE-302BEDD87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8863A8-0DD4-4622-8BF6-DDF147A7D62B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990000"/>
                </a:solidFill>
              </a:rPr>
              <a:t>«Концепция развития </a:t>
            </a:r>
            <a:r>
              <a:rPr lang="ru-RU" sz="4800" b="1" dirty="0" err="1" smtClean="0">
                <a:solidFill>
                  <a:srgbClr val="990000"/>
                </a:solidFill>
              </a:rPr>
              <a:t>тьюторства</a:t>
            </a:r>
            <a:r>
              <a:rPr lang="ru-RU" sz="4800" b="1" dirty="0" smtClean="0">
                <a:solidFill>
                  <a:srgbClr val="990000"/>
                </a:solidFill>
              </a:rPr>
              <a:t> в </a:t>
            </a:r>
            <a:r>
              <a:rPr lang="ru-RU" sz="4800" b="1" dirty="0" err="1" smtClean="0">
                <a:solidFill>
                  <a:srgbClr val="990000"/>
                </a:solidFill>
              </a:rPr>
              <a:t>КазНМУ</a:t>
            </a:r>
            <a:r>
              <a:rPr lang="ru-RU" sz="4800" b="1" dirty="0" smtClean="0">
                <a:solidFill>
                  <a:srgbClr val="990000"/>
                </a:solidFill>
              </a:rPr>
              <a:t> </a:t>
            </a:r>
            <a:r>
              <a:rPr lang="ru-RU" sz="4800" b="1" dirty="0" err="1" smtClean="0">
                <a:solidFill>
                  <a:srgbClr val="990000"/>
                </a:solidFill>
              </a:rPr>
              <a:t>им.С.Д.Асфендиярова</a:t>
            </a:r>
            <a:r>
              <a:rPr lang="ru-RU" sz="4800" b="1" dirty="0" smtClean="0">
                <a:solidFill>
                  <a:srgbClr val="990000"/>
                </a:solidFill>
              </a:rPr>
              <a:t> докладчик  начальник УСВР Султанова М.Т.»</a:t>
            </a:r>
          </a:p>
        </p:txBody>
      </p:sp>
      <p:pic>
        <p:nvPicPr>
          <p:cNvPr id="4099" name="Picture 4" descr="glob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333375"/>
            <a:ext cx="17986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6" descr="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357188"/>
            <a:ext cx="168433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Новое качество образования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785786" y="1142984"/>
          <a:ext cx="3752848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4714876" y="785794"/>
          <a:ext cx="389572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4341" name="Рисунок 7" descr="Слайд 4 (карьера)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1500" y="3357563"/>
            <a:ext cx="3937000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4643438" y="4919663"/>
            <a:ext cx="47529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Знания</a:t>
            </a:r>
            <a:r>
              <a:rPr lang="ru-RU" sz="2400">
                <a:solidFill>
                  <a:srgbClr val="C00000"/>
                </a:solidFill>
              </a:rPr>
              <a:t> </a:t>
            </a:r>
            <a:r>
              <a:rPr lang="ru-RU" sz="2400" i="1">
                <a:solidFill>
                  <a:srgbClr val="C00000"/>
                </a:solidFill>
              </a:rPr>
              <a:t>(предметный</a:t>
            </a:r>
            <a:r>
              <a:rPr lang="ru-RU" sz="2400" i="1">
                <a:solidFill>
                  <a:srgbClr val="FFFF00"/>
                </a:solidFill>
              </a:rPr>
              <a:t>)</a:t>
            </a:r>
          </a:p>
          <a:p>
            <a:r>
              <a:rPr lang="ru-RU" sz="2400"/>
              <a:t>Личностный рост </a:t>
            </a:r>
            <a:r>
              <a:rPr lang="ru-RU" sz="2400" i="1">
                <a:solidFill>
                  <a:srgbClr val="C00000"/>
                </a:solidFill>
              </a:rPr>
              <a:t>(личностный)</a:t>
            </a:r>
          </a:p>
          <a:p>
            <a:r>
              <a:rPr lang="ru-RU" sz="2400"/>
              <a:t>Применение знаний в жизни</a:t>
            </a:r>
          </a:p>
          <a:p>
            <a:r>
              <a:rPr lang="ru-RU" sz="2400" i="1">
                <a:solidFill>
                  <a:srgbClr val="C00000"/>
                </a:solidFill>
              </a:rPr>
              <a:t>(метапредметный)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052736"/>
            <a:ext cx="8458200" cy="201622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Плохой учитель преподносит истину, хороший – учитель её находить.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А.Дистервег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Тьюторство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Тьютор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— (англ.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tutor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 исторически сложившаяся особая педагогическая позиция, которая обеспечивает разработку Индивидуальных образовательных программ  студентов и сопровождает процесс индивидуального образования в  вузе, в системах дополнительного и непрерывного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Феномен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тьюторства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тесно связан с историей европейских университетов 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происходит из Великобритании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Он оформился примерно в XIV веке в классических английских университетах —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Оксфорде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несколько позднее — в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Кембридже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этого времени под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тьюторством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понимают сложившуюся форму университетского наставничества.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7" y="188640"/>
            <a:ext cx="3168352" cy="50405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Тьютор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type="body" idx="2"/>
          </p:nvPr>
        </p:nvSpPr>
        <p:spPr>
          <a:xfrm>
            <a:off x="179512" y="692696"/>
            <a:ext cx="4176464" cy="59766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Базовым процессом социальной практики выступает процесс социальных и профессиональных проб, процесс обретения социального опыта. Для реализации индивидуальной образовательной программы и складывания жизненной траектории через представления о своем будущем необходимо наличие реальных социальных действий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 Позиция взрослого в этом пространстве — «социальный продюсер».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Он помогает молодому человеку вывести свои образовательные проекты в социальную сферу.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44008" y="273050"/>
            <a:ext cx="4320480" cy="61802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едагог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Обучение современных студентов требует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перехода от «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знаниевого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» к «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компетентностному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» подходу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когда педагогической целью становится «способность молодых людей самостоятельно решать встающие перед ними задачи» (А. Б. Воронцов). В этом подходе учитель — это тот, кто средствами и способами своего предмета помогает студенту сформировать способность успешного решения жизненных, карьерных и образовательных задач за пределами этой обучающей системы.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16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ФУНКЦИИ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ТЬЮТОР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ОВ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1. Организация  учебного  процесса</a:t>
            </a:r>
            <a:endParaRPr lang="ru-RU" dirty="0" smtClean="0"/>
          </a:p>
          <a:p>
            <a:r>
              <a:rPr lang="ru-RU" b="1" dirty="0" smtClean="0"/>
              <a:t>2.Содействие в участии студентов в научно-исследовательской деятельности</a:t>
            </a:r>
            <a:endParaRPr lang="ru-RU" dirty="0" smtClean="0"/>
          </a:p>
          <a:p>
            <a:r>
              <a:rPr lang="ru-RU" b="1" dirty="0" smtClean="0"/>
              <a:t>3. Содействие культурно-духовному росту студента</a:t>
            </a:r>
            <a:endParaRPr lang="ru-RU" dirty="0" smtClean="0"/>
          </a:p>
          <a:p>
            <a:r>
              <a:rPr lang="ru-RU" b="1" dirty="0" smtClean="0"/>
              <a:t>4.Участие студентов курируемой группы в общественной жизни университета</a:t>
            </a:r>
            <a:endParaRPr lang="ru-RU" dirty="0" smtClean="0"/>
          </a:p>
          <a:p>
            <a:r>
              <a:rPr lang="ru-RU" b="1" dirty="0" smtClean="0"/>
              <a:t>5.Содействие  формированию у студента активной гражданской позиции</a:t>
            </a:r>
            <a:endParaRPr lang="ru-RU" dirty="0" smtClean="0"/>
          </a:p>
          <a:p>
            <a:r>
              <a:rPr lang="ru-RU" b="1" dirty="0" smtClean="0"/>
              <a:t>6. Содействие  укреплению здоровья студента  и социальная  защита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err="1">
                <a:solidFill>
                  <a:schemeClr val="accent6">
                    <a:lumMod val="75000"/>
                  </a:schemeClr>
                </a:solidFill>
              </a:rPr>
              <a:t>Тьютор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педагог, осуществляющий общее руководство самостоятельной внеаудиторной работой обучающихся;</a:t>
            </a:r>
          </a:p>
          <a:p>
            <a:r>
              <a:rPr lang="ru-RU" dirty="0"/>
              <a:t>индивидуальный научный руководитель; </a:t>
            </a:r>
          </a:p>
          <a:p>
            <a:r>
              <a:rPr lang="ru-RU" dirty="0"/>
              <a:t>воспитатель. </a:t>
            </a:r>
          </a:p>
        </p:txBody>
      </p:sp>
    </p:spTree>
    <p:extLst>
      <p:ext uri="{BB962C8B-B14F-4D97-AF65-F5344CB8AC3E}">
        <p14:creationId xmlns="" xmlns:p14="http://schemas.microsoft.com/office/powerpoint/2010/main" val="14781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AutoShape 7"/>
          <p:cNvSpPr>
            <a:spLocks noChangeArrowheads="1"/>
          </p:cNvSpPr>
          <p:nvPr/>
        </p:nvSpPr>
        <p:spPr bwMode="auto">
          <a:xfrm>
            <a:off x="3500438" y="1571625"/>
            <a:ext cx="2071687" cy="1285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В традиционной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системе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образовательного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процесс</a:t>
            </a:r>
            <a:r>
              <a:rPr lang="ru-RU" sz="1600" dirty="0">
                <a:latin typeface="Tahoma" pitchFamily="34" charset="0"/>
              </a:rPr>
              <a:t>а</a:t>
            </a: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50182" name="AutoShape 16"/>
          <p:cNvSpPr>
            <a:spLocks noChangeArrowheads="1"/>
          </p:cNvSpPr>
          <p:nvPr/>
        </p:nvSpPr>
        <p:spPr bwMode="auto">
          <a:xfrm>
            <a:off x="6681788" y="2786063"/>
            <a:ext cx="2319337" cy="207168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2DA2BF"/>
              </a:gs>
              <a:gs pos="65000">
                <a:schemeClr val="accent2">
                  <a:tint val="32000"/>
                  <a:satMod val="250000"/>
                </a:schemeClr>
              </a:gs>
              <a:gs pos="100000">
                <a:schemeClr val="accent2">
                  <a:tint val="23000"/>
                  <a:satMod val="30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Организует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деятельность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ученика в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инновационной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образовательной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среде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>
            <a:off x="6556375" y="1214438"/>
            <a:ext cx="2444750" cy="5715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65000">
                <a:schemeClr val="accent2">
                  <a:tint val="32000"/>
                  <a:satMod val="250000"/>
                </a:schemeClr>
              </a:gs>
              <a:gs pos="100000">
                <a:schemeClr val="accent2">
                  <a:tint val="23000"/>
                  <a:satMod val="30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Учитель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43188" y="192405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57250" y="214313"/>
            <a:ext cx="4357688" cy="1214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571500" y="0"/>
            <a:ext cx="8315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kern="0" dirty="0">
                <a:latin typeface="+mj-lt"/>
                <a:ea typeface="+mj-ea"/>
                <a:cs typeface="+mj-cs"/>
              </a:rPr>
              <a:t>Изменение роли участников педагогического процесса 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>
            <a:off x="5715000" y="19288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0188" name="AutoShape 9"/>
          <p:cNvSpPr>
            <a:spLocks noChangeArrowheads="1"/>
          </p:cNvSpPr>
          <p:nvPr/>
        </p:nvSpPr>
        <p:spPr bwMode="auto">
          <a:xfrm>
            <a:off x="142875" y="1214438"/>
            <a:ext cx="2444750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Ученик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50189" name="AutoShape 9"/>
          <p:cNvSpPr>
            <a:spLocks noChangeArrowheads="1"/>
          </p:cNvSpPr>
          <p:nvPr/>
        </p:nvSpPr>
        <p:spPr bwMode="auto">
          <a:xfrm>
            <a:off x="142875" y="1857375"/>
            <a:ext cx="2444750" cy="642938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Получает готовую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информацию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50190" name="AutoShape 9"/>
          <p:cNvSpPr>
            <a:spLocks noChangeArrowheads="1"/>
          </p:cNvSpPr>
          <p:nvPr/>
        </p:nvSpPr>
        <p:spPr bwMode="auto">
          <a:xfrm>
            <a:off x="142875" y="2857500"/>
            <a:ext cx="2444750" cy="185737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Осуществляет: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поиск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выбор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анализ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систематизацию и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презентацию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информации</a:t>
            </a: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50191" name="AutoShape 9"/>
          <p:cNvSpPr>
            <a:spLocks noChangeArrowheads="1"/>
          </p:cNvSpPr>
          <p:nvPr/>
        </p:nvSpPr>
        <p:spPr bwMode="auto">
          <a:xfrm>
            <a:off x="6556375" y="1857375"/>
            <a:ext cx="2444750" cy="64293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65000">
                <a:schemeClr val="accent2">
                  <a:tint val="32000"/>
                  <a:satMod val="250000"/>
                </a:schemeClr>
              </a:gs>
              <a:gs pos="100000">
                <a:schemeClr val="accent2">
                  <a:tint val="23000"/>
                  <a:satMod val="30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Транслирует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информацию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357563" y="4143375"/>
            <a:ext cx="2357437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Новое качество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286125" y="4929188"/>
            <a:ext cx="2571750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Новый образовательный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результат</a:t>
            </a: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1714500" y="5786438"/>
            <a:ext cx="5429250" cy="928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«Компетентности к обновлению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компетенций» и мотивация к обучению 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на разных этапах развития личности обучающихся</a:t>
            </a:r>
          </a:p>
          <a:p>
            <a:pPr algn="ctr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27" name="Стрелка углом 26"/>
          <p:cNvSpPr/>
          <p:nvPr/>
        </p:nvSpPr>
        <p:spPr>
          <a:xfrm rot="5400000">
            <a:off x="3217068" y="2926557"/>
            <a:ext cx="639763" cy="1644650"/>
          </a:xfrm>
          <a:prstGeom prst="ben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 rot="5400000" flipV="1">
            <a:off x="5430043" y="2929732"/>
            <a:ext cx="639763" cy="1644650"/>
          </a:xfrm>
          <a:prstGeom prst="ben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548681"/>
            <a:ext cx="8496622" cy="6048970"/>
          </a:xfrm>
        </p:spPr>
        <p:txBody>
          <a:bodyPr/>
          <a:lstStyle/>
          <a:p>
            <a:pPr algn="l"/>
            <a:r>
              <a:rPr lang="ru-RU" sz="3200" b="1" dirty="0">
                <a:latin typeface="Times New Roman" pitchFamily="18" charset="0"/>
              </a:rPr>
              <a:t>     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Главная цель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тьюторства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состоит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 содействии  становлению и сохранению неповторимой индивидуальности личности каждого обучающегося. Для достижения этой цели  у каждого обучающегося в процессе обучения должна быть 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       </a:t>
            </a:r>
            <a:r>
              <a:rPr lang="ru-RU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возможность </a:t>
            </a:r>
            <a:r>
              <a:rPr lang="ru-RU" sz="32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выбора.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091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403</Words>
  <Application>Microsoft Office PowerPoint</Application>
  <PresentationFormat>Экран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«Концепция развития тьюторства в КазНМУ им.С.Д.Асфендиярова докладчик  начальник УСВР Султанова М.Т.»</vt:lpstr>
      <vt:lpstr>Плохой учитель преподносит истину, хороший – учитель её находить.</vt:lpstr>
      <vt:lpstr>Тьюторство</vt:lpstr>
      <vt:lpstr>Слайд 4</vt:lpstr>
      <vt:lpstr>Тьютор</vt:lpstr>
      <vt:lpstr>ФУНКЦИИ  ТЬЮТОРОВ </vt:lpstr>
      <vt:lpstr>Тьютор </vt:lpstr>
      <vt:lpstr>Слайд 8</vt:lpstr>
      <vt:lpstr>      Главная цель тьюторства состоит в содействии  становлению и сохранению неповторимой индивидуальности личности каждого обучающегося. Для достижения этой цели  у каждого обучающегося в процессе обучения должна быть           возможность выбора. </vt:lpstr>
      <vt:lpstr>Новое качество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Макпал</cp:lastModifiedBy>
  <cp:revision>19</cp:revision>
  <dcterms:modified xsi:type="dcterms:W3CDTF">2013-08-27T03:32:34Z</dcterms:modified>
</cp:coreProperties>
</file>