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rgbClr val="002060"/>
                </a:solidFill>
              </a:rPr>
              <a:t>Ключевые показатели эффективности деятельности </a:t>
            </a:r>
            <a:r>
              <a:rPr lang="ru-RU" sz="3000" i="1" dirty="0" smtClean="0">
                <a:solidFill>
                  <a:srgbClr val="002060"/>
                </a:solidFill>
              </a:rPr>
              <a:t/>
            </a:r>
            <a:br>
              <a:rPr lang="ru-RU" sz="3000" i="1" dirty="0" smtClean="0">
                <a:solidFill>
                  <a:srgbClr val="002060"/>
                </a:solidFill>
              </a:rPr>
            </a:br>
            <a:r>
              <a:rPr lang="ru-RU" sz="3000" b="1" i="1" dirty="0" smtClean="0">
                <a:solidFill>
                  <a:srgbClr val="002060"/>
                </a:solidFill>
              </a:rPr>
              <a:t>профессорско-преподавательского состава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373216"/>
            <a:ext cx="6400800" cy="76964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Тулебаев К.А.</a:t>
            </a:r>
          </a:p>
          <a:p>
            <a:pPr algn="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Проректор по учебно-воспитательной работе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dk1"/>
                </a:solidFill>
              </a:rPr>
              <a:t>Уровни владения английским языком</a:t>
            </a: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908719"/>
          <a:ext cx="7992890" cy="458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45084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InterPress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IH </a:t>
                      </a: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Level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IH </a:t>
                      </a: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World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Level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IELTS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TOEFL IBT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Common European Framework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Proficiency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7.5 – 9.0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113+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C2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Advanced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6.5 – 7.0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93-112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C1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Advanced 1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5.5 – 6.0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63-92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B2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Upper-Intermediate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5,0 – 5,5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Intermediate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 – 4,5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43-62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B1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Pre-Intermediate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32-42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A2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Elementary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A1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849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Beginner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63408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500" b="1" dirty="0" smtClean="0"/>
              <a:t>ВОСПИТАТЕЛЬНАЯ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836612"/>
          <a:ext cx="7859216" cy="429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45"/>
                <a:gridCol w="2701775"/>
                <a:gridCol w="1440160"/>
                <a:gridCol w="1452493"/>
                <a:gridCol w="1571843"/>
              </a:tblGrid>
              <a:tr h="56925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0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487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организованных и проведенных мероприятий на уровне факультета и выше в течение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11229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проведенных мероприятий в общежитии в течение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КОЭФФИЦЕНТ ОТНОСИТЕЛЬНОЙ ВАЖНОСТИ на 2012 – 2013 учебный год</a:t>
            </a: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1" y="1052736"/>
          <a:ext cx="7643193" cy="484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97"/>
                <a:gridCol w="3021749"/>
                <a:gridCol w="663311"/>
                <a:gridCol w="589609"/>
                <a:gridCol w="663311"/>
                <a:gridCol w="737012"/>
                <a:gridCol w="589609"/>
                <a:gridCol w="778395"/>
              </a:tblGrid>
              <a:tr h="588339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Учебные Департаменты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УМР%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НР%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Проф.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</a:tr>
              <a:tr h="4152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"Наук о жизни"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883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«Общеобразовательных дисциплин»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883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«Общественное здравоохранение»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152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 «Фармация»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152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Институт «Стоматологии»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152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«Внутренние болезни»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152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«Хирургия»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152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«Педиатрия»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883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 «Морфологических дисциплин»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КОЭФФИЦЕНТ ОТНОСИТЕЛЬНОЙ ВАЖНОСТИ на 2013 – 2014 учебный год</a:t>
            </a: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1" y="980728"/>
          <a:ext cx="7643192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496"/>
                <a:gridCol w="3169150"/>
                <a:gridCol w="663311"/>
                <a:gridCol w="589609"/>
                <a:gridCol w="663311"/>
                <a:gridCol w="663311"/>
                <a:gridCol w="515908"/>
                <a:gridCol w="852096"/>
              </a:tblGrid>
              <a:tr h="978739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Учебные Департаменты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УМР%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НР%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Проф.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</a:tr>
              <a:tr h="4791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"Наук о жизни"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876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«Общеобразовательных дисциплин»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876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«Общественное здравоохранение»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791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 «Фармация»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791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Институт «Стоматологии»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791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«Внутренние болезни»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791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«Хирургия»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791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«Педиатрия»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876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  «Морфологических дисциплин»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500" b="1" dirty="0" smtClean="0"/>
              <a:t>УЧЕБНО-МЕТОДИЧЕСКАЯ РАБОТА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1" y="836713"/>
          <a:ext cx="7571185" cy="490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99"/>
                <a:gridCol w="2520280"/>
                <a:gridCol w="1656184"/>
                <a:gridCol w="1656184"/>
                <a:gridCol w="1224138"/>
              </a:tblGrid>
              <a:tr h="527272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 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181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0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издание учебно-методических материалов, утвержденных Методическим советом КазНМУ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учебное или 1 учебно-методическое пособие в соавторстве.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учебно-методическое пособие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1 учебное пособие</a:t>
                      </a:r>
                    </a:p>
                  </a:txBody>
                  <a:tcPr marL="68580" marR="68580" marT="0" marB="0"/>
                </a:tc>
              </a:tr>
              <a:tr h="1530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Единоличная разработка и внедрение интерактивных методов обучения, которая должна быть отражена в УМК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b="1" dirty="0" smtClean="0"/>
              <a:t>НАУЧНАЯ РАБОТА</a:t>
            </a:r>
            <a:endParaRPr lang="ru-RU" sz="25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764705"/>
          <a:ext cx="7859216" cy="516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024336"/>
                <a:gridCol w="1473911"/>
                <a:gridCol w="1743037"/>
                <a:gridCol w="1103532"/>
              </a:tblGrid>
              <a:tr h="38384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№ 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71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88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статей, опубликованных в реферируемых зарубежных научных  изданиях как единолично, так и в соавторстве.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–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  <a:tr h="9780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публикаций в отечественных изданиях, рекомендованных комитетом науки МОН РК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/>
                </a:tc>
              </a:tr>
              <a:tr h="383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НТП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  <a:tr h="383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докладов на международных конференциях, проводимых в РК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/>
                </a:tc>
              </a:tr>
              <a:tr h="383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докладов на зарубежных международных конференциях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–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/>
              <a:t>НАУЧНАЯ РАБОТА</a:t>
            </a:r>
            <a:endParaRPr lang="ru-RU" sz="25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052736"/>
          <a:ext cx="8003232" cy="339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97"/>
                <a:gridCol w="2932572"/>
                <a:gridCol w="1439607"/>
                <a:gridCol w="1724484"/>
                <a:gridCol w="1355272"/>
              </a:tblGrid>
              <a:tr h="502093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№ 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41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39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патентов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–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  <a:tr h="7328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Количество актов внедрения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–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  <a:tr h="5020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НИРС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>КЛИНИЧЕСКАЯ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64703"/>
          <a:ext cx="7859715" cy="475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629486"/>
                <a:gridCol w="1690994"/>
                <a:gridCol w="1728192"/>
                <a:gridCol w="1296643"/>
              </a:tblGrid>
              <a:tr h="5377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0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24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Инновационные акты внедрения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16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экспертиз по линии комитета контроля РК, УВД, МВД и др.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1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организованных и проведенных мастер-классов, семинаров на клинических базах и других ЛПО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РАБОТА С ПРАКТИЧЕСКОЙ ФАРМАЦИЕЙ </a:t>
            </a:r>
            <a:br>
              <a:rPr lang="ru-RU" sz="2000" b="1" dirty="0" smtClean="0"/>
            </a:br>
            <a:r>
              <a:rPr lang="ru-RU" sz="2000" b="1" dirty="0" smtClean="0"/>
              <a:t>(для ППС фармацевтического факультета)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68411"/>
          <a:ext cx="8147248" cy="4176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01"/>
                <a:gridCol w="3461915"/>
                <a:gridCol w="1251785"/>
                <a:gridCol w="1412511"/>
                <a:gridCol w="1224136"/>
              </a:tblGrid>
              <a:tr h="420033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02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124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 экспертиз, рецензий на проекты нормативных документов РГП на ПХВ Национального Центра экспертизы лекарственных средств, изделий медицинского назначения и медицинской техники и т.д.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–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  <a:tr h="8740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внедренных инновационных технологий в  практическую фармацию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–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b="1" dirty="0" smtClean="0"/>
              <a:t>КЛИНИЧЕСКАЯ РАБОТА </a:t>
            </a:r>
            <a:br>
              <a:rPr lang="ru-RU" sz="2500" b="1" dirty="0" smtClean="0"/>
            </a:br>
            <a:r>
              <a:rPr lang="ru-RU" sz="2500" b="1" dirty="0" smtClean="0"/>
              <a:t>(для ППС Стоматологического факультета)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125538"/>
          <a:ext cx="7467600" cy="480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2232248"/>
                <a:gridCol w="1445880"/>
                <a:gridCol w="1493520"/>
                <a:gridCol w="1493520"/>
              </a:tblGrid>
              <a:tr h="40621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50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62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1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выработанных УЕТ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9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внедренных инновационных методов диагностики и лечения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74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проведенных экспертиз по линии МВД РК, УВД и др.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500" b="1" dirty="0" smtClean="0"/>
              <a:t>ПРОФЕССИОНАЛЬНЫЙ РОСТ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65173"/>
          <a:ext cx="7467600" cy="403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2184608"/>
                <a:gridCol w="1493520"/>
                <a:gridCol w="1493520"/>
                <a:gridCol w="1493520"/>
              </a:tblGrid>
              <a:tr h="44970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  <a:endParaRPr lang="ru-RU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58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/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Доценты / Старшие преподаватели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Профессора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82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владения государственным языком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С1 </a:t>
                      </a: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 уровень)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В2</a:t>
                      </a: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 уровень)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В2</a:t>
                      </a:r>
                    </a:p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 уровень)</a:t>
                      </a:r>
                    </a:p>
                  </a:txBody>
                  <a:tcPr marL="68580" marR="68580" marT="0" marB="0"/>
                </a:tc>
              </a:tr>
              <a:tr h="6124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владения  английским  языком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 – 5,5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3,5 – 4,5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3,5 – 4,5 </a:t>
                      </a:r>
                    </a:p>
                  </a:txBody>
                  <a:tcPr marL="68580" marR="68580" marT="0" marB="0"/>
                </a:tc>
              </a:tr>
              <a:tr h="935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рабочих группах и различных комиссиях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dk1"/>
                </a:solidFill>
              </a:rPr>
              <a:t>Уровни владения государственным языком</a:t>
            </a:r>
            <a:r>
              <a:rPr lang="ru-RU" sz="3200" dirty="0" smtClean="0">
                <a:solidFill>
                  <a:schemeClr val="dk1"/>
                </a:solidFill>
              </a:rPr>
              <a:t/>
            </a:r>
            <a:br>
              <a:rPr lang="ru-RU" sz="3200" dirty="0" smtClean="0">
                <a:solidFill>
                  <a:schemeClr val="dk1"/>
                </a:solidFill>
              </a:rPr>
            </a:br>
            <a:endParaRPr lang="ru-RU" dirty="0"/>
          </a:p>
        </p:txBody>
      </p:sp>
      <p:pic>
        <p:nvPicPr>
          <p:cNvPr id="4" name="Содержимое 3" descr="e37e538366af8b632aac43083d9e246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6696744" cy="280445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807</Words>
  <Application>Microsoft Office PowerPoint</Application>
  <PresentationFormat>Экран (4:3)</PresentationFormat>
  <Paragraphs>403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Ключевые показатели эффективности деятельности  профессорско-преподавательского состава</vt:lpstr>
      <vt:lpstr>УЧЕБНО-МЕТОДИЧЕСКАЯ РАБОТА </vt:lpstr>
      <vt:lpstr>  НАУЧНАЯ РАБОТА</vt:lpstr>
      <vt:lpstr>НАУЧНАЯ РАБОТА</vt:lpstr>
      <vt:lpstr>       КЛИНИЧЕСКАЯ РАБОТА </vt:lpstr>
      <vt:lpstr>РАБОТА С ПРАКТИЧЕСКОЙ ФАРМАЦИЕЙ  (для ППС фармацевтического факультета) </vt:lpstr>
      <vt:lpstr>КЛИНИЧЕСКАЯ РАБОТА  (для ППС Стоматологического факультета) </vt:lpstr>
      <vt:lpstr>ПРОФЕССИОНАЛЬНЫЙ РОСТ   </vt:lpstr>
      <vt:lpstr>Уровни владения государственным языком </vt:lpstr>
      <vt:lpstr>Уровни владения английским языком</vt:lpstr>
      <vt:lpstr>ВОСПИТАТЕЛЬНАЯ РАБОТА </vt:lpstr>
      <vt:lpstr>КОЭФФИЦЕНТ ОТНОСИТЕЛЬНОЙ ВАЖНОСТИ на 2012 – 2013 учебный год</vt:lpstr>
      <vt:lpstr>КОЭФФИЦЕНТ ОТНОСИТЕЛЬНОЙ ВАЖНОСТИ на 2013 – 2014 учебный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показатели эффективности деятельности  профессорско-преподавательского состава</dc:title>
  <dc:creator>Asel K. Karibaeva</dc:creator>
  <cp:lastModifiedBy>Владелец</cp:lastModifiedBy>
  <cp:revision>21</cp:revision>
  <dcterms:created xsi:type="dcterms:W3CDTF">2013-08-26T11:45:36Z</dcterms:created>
  <dcterms:modified xsi:type="dcterms:W3CDTF">2013-08-27T03:31:27Z</dcterms:modified>
</cp:coreProperties>
</file>