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1"/>
  </p:notesMasterIdLst>
  <p:handoutMasterIdLst>
    <p:handoutMasterId r:id="rId32"/>
  </p:handoutMasterIdLst>
  <p:sldIdLst>
    <p:sldId id="256" r:id="rId2"/>
    <p:sldId id="283" r:id="rId3"/>
    <p:sldId id="284" r:id="rId4"/>
    <p:sldId id="327" r:id="rId5"/>
    <p:sldId id="328" r:id="rId6"/>
    <p:sldId id="257" r:id="rId7"/>
    <p:sldId id="258" r:id="rId8"/>
    <p:sldId id="315" r:id="rId9"/>
    <p:sldId id="316" r:id="rId10"/>
    <p:sldId id="317" r:id="rId11"/>
    <p:sldId id="319" r:id="rId12"/>
    <p:sldId id="329" r:id="rId13"/>
    <p:sldId id="346" r:id="rId14"/>
    <p:sldId id="338" r:id="rId15"/>
    <p:sldId id="318" r:id="rId16"/>
    <p:sldId id="337" r:id="rId17"/>
    <p:sldId id="320" r:id="rId18"/>
    <p:sldId id="321" r:id="rId19"/>
    <p:sldId id="345" r:id="rId20"/>
    <p:sldId id="344" r:id="rId21"/>
    <p:sldId id="347" r:id="rId22"/>
    <p:sldId id="322" r:id="rId23"/>
    <p:sldId id="323" r:id="rId24"/>
    <p:sldId id="259" r:id="rId25"/>
    <p:sldId id="260" r:id="rId26"/>
    <p:sldId id="324" r:id="rId27"/>
    <p:sldId id="311" r:id="rId28"/>
    <p:sldId id="312" r:id="rId29"/>
    <p:sldId id="334" r:id="rId30"/>
  </p:sldIdLst>
  <p:sldSz cx="9144000" cy="6858000" type="screen4x3"/>
  <p:notesSz cx="9309100" cy="70231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k.izbasarova" initials="gulim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CC"/>
    <a:srgbClr val="9966FF"/>
    <a:srgbClr val="FFCCFF"/>
    <a:srgbClr val="F8CCCE"/>
    <a:srgbClr val="FF9900"/>
    <a:srgbClr val="FFCC99"/>
    <a:srgbClr val="FFCC66"/>
    <a:srgbClr val="C4B0A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8-26T20:14:40.509" idx="1">
    <p:pos x="5408" y="3310"/>
    <p:text>а</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033943" cy="351155"/>
          </a:xfrm>
          <a:prstGeom prst="rect">
            <a:avLst/>
          </a:prstGeom>
        </p:spPr>
        <p:txBody>
          <a:bodyPr vert="horz" lIns="93324" tIns="46662" rIns="93324" bIns="46662" rtlCol="0"/>
          <a:lstStyle>
            <a:lvl1pPr algn="l">
              <a:defRPr sz="1200"/>
            </a:lvl1pPr>
          </a:lstStyle>
          <a:p>
            <a:endParaRPr lang="ru-RU"/>
          </a:p>
        </p:txBody>
      </p:sp>
      <p:sp>
        <p:nvSpPr>
          <p:cNvPr id="3" name="Дата 2"/>
          <p:cNvSpPr>
            <a:spLocks noGrp="1"/>
          </p:cNvSpPr>
          <p:nvPr>
            <p:ph type="dt" sz="quarter" idx="1"/>
          </p:nvPr>
        </p:nvSpPr>
        <p:spPr>
          <a:xfrm>
            <a:off x="5273004" y="0"/>
            <a:ext cx="4033943" cy="351155"/>
          </a:xfrm>
          <a:prstGeom prst="rect">
            <a:avLst/>
          </a:prstGeom>
        </p:spPr>
        <p:txBody>
          <a:bodyPr vert="horz" lIns="93324" tIns="46662" rIns="93324" bIns="46662" rtlCol="0"/>
          <a:lstStyle>
            <a:lvl1pPr algn="r">
              <a:defRPr sz="1200"/>
            </a:lvl1pPr>
          </a:lstStyle>
          <a:p>
            <a:fld id="{E8F63EDB-EF01-43B5-905C-9CB148A3A115}" type="datetimeFigureOut">
              <a:rPr lang="ru-RU" smtClean="0"/>
              <a:pPr/>
              <a:t>27.08.2013</a:t>
            </a:fld>
            <a:endParaRPr lang="ru-RU"/>
          </a:p>
        </p:txBody>
      </p:sp>
      <p:sp>
        <p:nvSpPr>
          <p:cNvPr id="4" name="Нижний колонтитул 3"/>
          <p:cNvSpPr>
            <a:spLocks noGrp="1"/>
          </p:cNvSpPr>
          <p:nvPr>
            <p:ph type="ftr" sz="quarter" idx="2"/>
          </p:nvPr>
        </p:nvSpPr>
        <p:spPr>
          <a:xfrm>
            <a:off x="1" y="6670726"/>
            <a:ext cx="4033943" cy="351155"/>
          </a:xfrm>
          <a:prstGeom prst="rect">
            <a:avLst/>
          </a:prstGeom>
        </p:spPr>
        <p:txBody>
          <a:bodyPr vert="horz" lIns="93324" tIns="46662" rIns="93324" bIns="46662" rtlCol="0" anchor="b"/>
          <a:lstStyle>
            <a:lvl1pPr algn="l">
              <a:defRPr sz="1200"/>
            </a:lvl1pPr>
          </a:lstStyle>
          <a:p>
            <a:endParaRPr lang="ru-RU"/>
          </a:p>
        </p:txBody>
      </p:sp>
      <p:sp>
        <p:nvSpPr>
          <p:cNvPr id="5" name="Номер слайда 4"/>
          <p:cNvSpPr>
            <a:spLocks noGrp="1"/>
          </p:cNvSpPr>
          <p:nvPr>
            <p:ph type="sldNum" sz="quarter" idx="3"/>
          </p:nvPr>
        </p:nvSpPr>
        <p:spPr>
          <a:xfrm>
            <a:off x="5273004" y="6670726"/>
            <a:ext cx="4033943" cy="351155"/>
          </a:xfrm>
          <a:prstGeom prst="rect">
            <a:avLst/>
          </a:prstGeom>
        </p:spPr>
        <p:txBody>
          <a:bodyPr vert="horz" lIns="93324" tIns="46662" rIns="93324" bIns="46662" rtlCol="0" anchor="b"/>
          <a:lstStyle>
            <a:lvl1pPr algn="r">
              <a:defRPr sz="1200"/>
            </a:lvl1pPr>
          </a:lstStyle>
          <a:p>
            <a:fld id="{99B2D22E-E833-4249-B87A-E8E85DE08EDF}" type="slidenum">
              <a:rPr lang="ru-RU" smtClean="0"/>
              <a:pPr/>
              <a:t>‹#›</a:t>
            </a:fld>
            <a:endParaRPr lang="ru-RU"/>
          </a:p>
        </p:txBody>
      </p:sp>
    </p:spTree>
    <p:extLst>
      <p:ext uri="{BB962C8B-B14F-4D97-AF65-F5344CB8AC3E}">
        <p14:creationId xmlns:p14="http://schemas.microsoft.com/office/powerpoint/2010/main" val="793573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033943" cy="351155"/>
          </a:xfrm>
          <a:prstGeom prst="rect">
            <a:avLst/>
          </a:prstGeom>
        </p:spPr>
        <p:txBody>
          <a:bodyPr vert="horz" lIns="93324" tIns="46662" rIns="93324" bIns="46662" rtlCol="0"/>
          <a:lstStyle>
            <a:lvl1pPr algn="l">
              <a:defRPr sz="1200"/>
            </a:lvl1pPr>
          </a:lstStyle>
          <a:p>
            <a:endParaRPr lang="ru-RU"/>
          </a:p>
        </p:txBody>
      </p:sp>
      <p:sp>
        <p:nvSpPr>
          <p:cNvPr id="3" name="Дата 2"/>
          <p:cNvSpPr>
            <a:spLocks noGrp="1"/>
          </p:cNvSpPr>
          <p:nvPr>
            <p:ph type="dt" idx="1"/>
          </p:nvPr>
        </p:nvSpPr>
        <p:spPr>
          <a:xfrm>
            <a:off x="5273004" y="0"/>
            <a:ext cx="4033943" cy="351155"/>
          </a:xfrm>
          <a:prstGeom prst="rect">
            <a:avLst/>
          </a:prstGeom>
        </p:spPr>
        <p:txBody>
          <a:bodyPr vert="horz" lIns="93324" tIns="46662" rIns="93324" bIns="46662" rtlCol="0"/>
          <a:lstStyle>
            <a:lvl1pPr algn="r">
              <a:defRPr sz="1200"/>
            </a:lvl1pPr>
          </a:lstStyle>
          <a:p>
            <a:fld id="{03FBC91F-0515-4440-AF73-77F98F2C58FF}" type="datetimeFigureOut">
              <a:rPr lang="ru-RU" smtClean="0"/>
              <a:pPr/>
              <a:t>27.08.2013</a:t>
            </a:fld>
            <a:endParaRPr lang="ru-RU"/>
          </a:p>
        </p:txBody>
      </p:sp>
      <p:sp>
        <p:nvSpPr>
          <p:cNvPr id="4" name="Образ слайда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3324" tIns="46662" rIns="93324" bIns="46662" rtlCol="0" anchor="ctr"/>
          <a:lstStyle/>
          <a:p>
            <a:endParaRPr lang="ru-RU"/>
          </a:p>
        </p:txBody>
      </p:sp>
      <p:sp>
        <p:nvSpPr>
          <p:cNvPr id="5" name="Заметки 4"/>
          <p:cNvSpPr>
            <a:spLocks noGrp="1"/>
          </p:cNvSpPr>
          <p:nvPr>
            <p:ph type="body" sz="quarter" idx="3"/>
          </p:nvPr>
        </p:nvSpPr>
        <p:spPr>
          <a:xfrm>
            <a:off x="930910" y="3335973"/>
            <a:ext cx="7447280" cy="3160395"/>
          </a:xfrm>
          <a:prstGeom prst="rect">
            <a:avLst/>
          </a:prstGeom>
        </p:spPr>
        <p:txBody>
          <a:bodyPr vert="horz" lIns="93324" tIns="46662" rIns="93324" bIns="4666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6670726"/>
            <a:ext cx="4033943" cy="351155"/>
          </a:xfrm>
          <a:prstGeom prst="rect">
            <a:avLst/>
          </a:prstGeom>
        </p:spPr>
        <p:txBody>
          <a:bodyPr vert="horz" lIns="93324" tIns="46662" rIns="93324" bIns="46662" rtlCol="0" anchor="b"/>
          <a:lstStyle>
            <a:lvl1pPr algn="l">
              <a:defRPr sz="1200"/>
            </a:lvl1pPr>
          </a:lstStyle>
          <a:p>
            <a:endParaRPr lang="ru-RU"/>
          </a:p>
        </p:txBody>
      </p:sp>
      <p:sp>
        <p:nvSpPr>
          <p:cNvPr id="7" name="Номер слайда 6"/>
          <p:cNvSpPr>
            <a:spLocks noGrp="1"/>
          </p:cNvSpPr>
          <p:nvPr>
            <p:ph type="sldNum" sz="quarter" idx="5"/>
          </p:nvPr>
        </p:nvSpPr>
        <p:spPr>
          <a:xfrm>
            <a:off x="5273004" y="6670726"/>
            <a:ext cx="4033943" cy="351155"/>
          </a:xfrm>
          <a:prstGeom prst="rect">
            <a:avLst/>
          </a:prstGeom>
        </p:spPr>
        <p:txBody>
          <a:bodyPr vert="horz" lIns="93324" tIns="46662" rIns="93324" bIns="46662" rtlCol="0" anchor="b"/>
          <a:lstStyle>
            <a:lvl1pPr algn="r">
              <a:defRPr sz="1200"/>
            </a:lvl1pPr>
          </a:lstStyle>
          <a:p>
            <a:fld id="{31DA2E93-9A85-4F20-9E83-19DD142BBA2B}" type="slidenum">
              <a:rPr lang="ru-RU" smtClean="0"/>
              <a:pPr/>
              <a:t>‹#›</a:t>
            </a:fld>
            <a:endParaRPr lang="ru-RU"/>
          </a:p>
        </p:txBody>
      </p:sp>
    </p:spTree>
    <p:extLst>
      <p:ext uri="{BB962C8B-B14F-4D97-AF65-F5344CB8AC3E}">
        <p14:creationId xmlns:p14="http://schemas.microsoft.com/office/powerpoint/2010/main" val="3390954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27.08.2013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700808"/>
            <a:ext cx="8034116" cy="3456384"/>
          </a:xfrm>
        </p:spPr>
        <p:txBody>
          <a:bodyPr>
            <a:noAutofit/>
          </a:bodyPr>
          <a:lstStyle/>
          <a:p>
            <a:pPr algn="ctr"/>
            <a:r>
              <a:rPr lang="ru-RU" sz="5000" dirty="0" smtClean="0">
                <a:solidFill>
                  <a:schemeClr val="accent2">
                    <a:lumMod val="20000"/>
                    <a:lumOff val="80000"/>
                  </a:schemeClr>
                </a:solidFill>
              </a:rPr>
              <a:t/>
            </a:r>
            <a:br>
              <a:rPr lang="ru-RU" sz="5000" dirty="0" smtClean="0">
                <a:solidFill>
                  <a:schemeClr val="accent2">
                    <a:lumMod val="20000"/>
                    <a:lumOff val="80000"/>
                  </a:schemeClr>
                </a:solidFill>
              </a:rPr>
            </a:br>
            <a:r>
              <a:rPr lang="ru-RU" sz="5000" dirty="0">
                <a:solidFill>
                  <a:schemeClr val="accent2">
                    <a:lumMod val="20000"/>
                    <a:lumOff val="80000"/>
                  </a:schemeClr>
                </a:solidFill>
              </a:rPr>
              <a:t/>
            </a:r>
            <a:br>
              <a:rPr lang="ru-RU" sz="5000" dirty="0">
                <a:solidFill>
                  <a:schemeClr val="accent2">
                    <a:lumMod val="20000"/>
                    <a:lumOff val="80000"/>
                  </a:schemeClr>
                </a:solidFill>
              </a:rPr>
            </a:br>
            <a:r>
              <a:rPr lang="ru-RU" sz="5400" dirty="0">
                <a:effectLst/>
              </a:rPr>
              <a:t>«Особенности организации учебного процесса 2013-2014 учебного года»</a:t>
            </a:r>
            <a:endParaRPr lang="ru-RU" sz="5000" dirty="0">
              <a:solidFill>
                <a:schemeClr val="accent2">
                  <a:lumMod val="20000"/>
                  <a:lumOff val="80000"/>
                </a:schemeClr>
              </a:solidFill>
            </a:endParaRPr>
          </a:p>
        </p:txBody>
      </p:sp>
      <p:sp>
        <p:nvSpPr>
          <p:cNvPr id="3" name="Подзаголовок 2"/>
          <p:cNvSpPr>
            <a:spLocks noGrp="1"/>
          </p:cNvSpPr>
          <p:nvPr>
            <p:ph type="subTitle" idx="1"/>
          </p:nvPr>
        </p:nvSpPr>
        <p:spPr>
          <a:xfrm>
            <a:off x="3347864" y="5877272"/>
            <a:ext cx="5011490" cy="489236"/>
          </a:xfrm>
        </p:spPr>
        <p:txBody>
          <a:bodyPr>
            <a:normAutofit/>
          </a:bodyPr>
          <a:lstStyle/>
          <a:p>
            <a:r>
              <a:rPr lang="ru-RU" sz="2400" b="1" dirty="0" smtClean="0"/>
              <a:t>Методист </a:t>
            </a:r>
            <a:r>
              <a:rPr lang="ru-RU" sz="2400" b="1" dirty="0"/>
              <a:t>ОУМР </a:t>
            </a:r>
            <a:r>
              <a:rPr lang="ru-RU" sz="2400" b="1" dirty="0" err="1" smtClean="0"/>
              <a:t>Избасарова</a:t>
            </a:r>
            <a:r>
              <a:rPr lang="ru-RU" sz="2400" b="1" dirty="0" smtClean="0"/>
              <a:t> Г.К</a:t>
            </a:r>
            <a:r>
              <a:rPr lang="ru-RU" sz="2400" b="1" dirty="0"/>
              <a:t>.</a:t>
            </a:r>
          </a:p>
        </p:txBody>
      </p:sp>
      <p:pic>
        <p:nvPicPr>
          <p:cNvPr id="4" name="Рисунок 3" descr="C:\Documents and Settings\Администратор\Рабочий стол\777\logo_fin.jpg"/>
          <p:cNvPicPr/>
          <p:nvPr/>
        </p:nvPicPr>
        <p:blipFill>
          <a:blip r:embed="rId2" cstate="print"/>
          <a:srcRect l="-1057" r="56750"/>
          <a:stretch>
            <a:fillRect/>
          </a:stretch>
        </p:blipFill>
        <p:spPr bwMode="auto">
          <a:xfrm>
            <a:off x="683568" y="332656"/>
            <a:ext cx="1584176" cy="1224136"/>
          </a:xfrm>
          <a:prstGeom prst="rect">
            <a:avLst/>
          </a:prstGeom>
          <a:noFill/>
          <a:ln w="9525">
            <a:noFill/>
            <a:miter lim="800000"/>
            <a:headEnd/>
            <a:tailEnd/>
          </a:ln>
        </p:spPr>
      </p:pic>
      <p:pic>
        <p:nvPicPr>
          <p:cNvPr id="5" name="Рисунок 4" descr="C:\Documents and Settings\Пользователь\Рабочий стол\Презентация1.jpg"/>
          <p:cNvPicPr/>
          <p:nvPr/>
        </p:nvPicPr>
        <p:blipFill>
          <a:blip r:embed="rId3" cstate="print"/>
          <a:srcRect l="37953" t="21503" r="28210" b="35722"/>
          <a:stretch>
            <a:fillRect/>
          </a:stretch>
        </p:blipFill>
        <p:spPr bwMode="auto">
          <a:xfrm>
            <a:off x="7180007" y="332656"/>
            <a:ext cx="1440160" cy="122413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147248" cy="936104"/>
          </a:xfrm>
        </p:spPr>
        <p:txBody>
          <a:bodyPr>
            <a:normAutofit fontScale="90000"/>
          </a:bodyPr>
          <a:lstStyle/>
          <a:p>
            <a:pPr algn="ctr"/>
            <a:r>
              <a:rPr lang="ru-RU" sz="3600" b="1" dirty="0" smtClean="0">
                <a:solidFill>
                  <a:srgbClr val="C00000"/>
                </a:solidFill>
              </a:rPr>
              <a:t>3. Модель медицинского образования </a:t>
            </a:r>
            <a:r>
              <a:rPr lang="ru-RU" sz="3600" b="1" dirty="0" err="1" smtClean="0">
                <a:solidFill>
                  <a:srgbClr val="C00000"/>
                </a:solidFill>
              </a:rPr>
              <a:t>КазНМУ</a:t>
            </a:r>
            <a:endParaRPr lang="ru-RU" sz="3600" b="1" dirty="0">
              <a:solidFill>
                <a:srgbClr val="C00000"/>
              </a:solidFill>
            </a:endParaRPr>
          </a:p>
        </p:txBody>
      </p:sp>
      <p:sp>
        <p:nvSpPr>
          <p:cNvPr id="3" name="Содержимое 2"/>
          <p:cNvSpPr>
            <a:spLocks noGrp="1"/>
          </p:cNvSpPr>
          <p:nvPr>
            <p:ph idx="1"/>
          </p:nvPr>
        </p:nvSpPr>
        <p:spPr>
          <a:xfrm>
            <a:off x="107504" y="1052736"/>
            <a:ext cx="8750776" cy="5472608"/>
          </a:xfrm>
        </p:spPr>
        <p:txBody>
          <a:bodyPr>
            <a:normAutofit fontScale="40000" lnSpcReduction="20000"/>
          </a:bodyPr>
          <a:lstStyle/>
          <a:p>
            <a:pPr lvl="0">
              <a:buNone/>
              <a:defRPr/>
            </a:pPr>
            <a:r>
              <a:rPr lang="ru-RU" sz="3600" dirty="0" smtClean="0"/>
              <a:t>	</a:t>
            </a:r>
            <a:r>
              <a:rPr lang="en-US" sz="3600" dirty="0" smtClean="0"/>
              <a:t>	</a:t>
            </a:r>
            <a:r>
              <a:rPr lang="ru-RU" sz="5500" dirty="0" smtClean="0"/>
              <a:t>Впервые в системе медицинского образования Республики Казахстан Казахским национальным медицинским университетом им. С.Д. </a:t>
            </a:r>
            <a:r>
              <a:rPr lang="ru-RU" sz="5500" dirty="0" err="1" smtClean="0"/>
              <a:t>Асфендиярова</a:t>
            </a:r>
            <a:r>
              <a:rPr lang="ru-RU" sz="5500" dirty="0" smtClean="0"/>
              <a:t> разработана </a:t>
            </a:r>
            <a:r>
              <a:rPr lang="ru-RU" sz="5500" b="1" dirty="0" smtClean="0">
                <a:solidFill>
                  <a:schemeClr val="tx2"/>
                </a:solidFill>
              </a:rPr>
              <a:t>Модель высшего медицинского образования, основанная на </a:t>
            </a:r>
            <a:r>
              <a:rPr lang="ru-RU" sz="5500" b="1" dirty="0" err="1" smtClean="0">
                <a:solidFill>
                  <a:schemeClr val="tx2"/>
                </a:solidFill>
              </a:rPr>
              <a:t>компетентностно</a:t>
            </a:r>
            <a:r>
              <a:rPr lang="ru-RU" sz="5500" b="1" dirty="0" smtClean="0">
                <a:solidFill>
                  <a:schemeClr val="tx2"/>
                </a:solidFill>
              </a:rPr>
              <a:t>-ориентированном подходе.</a:t>
            </a:r>
            <a:r>
              <a:rPr lang="ru-RU" sz="5500" b="1" dirty="0" smtClean="0">
                <a:solidFill>
                  <a:srgbClr val="C00000"/>
                </a:solidFill>
              </a:rPr>
              <a:t> </a:t>
            </a:r>
            <a:r>
              <a:rPr lang="ru-RU" sz="5500" dirty="0" smtClean="0"/>
              <a:t>Основные положения модели изложены в книге  «Модель медицинского образования Казахского национального медицинского университета им. С.Д. </a:t>
            </a:r>
            <a:r>
              <a:rPr lang="ru-RU" sz="5500" dirty="0" err="1" smtClean="0"/>
              <a:t>Асфендиярова</a:t>
            </a:r>
            <a:r>
              <a:rPr lang="ru-RU" sz="5500" dirty="0" smtClean="0"/>
              <a:t>»:</a:t>
            </a:r>
          </a:p>
          <a:p>
            <a:pPr lvl="0">
              <a:buNone/>
              <a:defRPr/>
            </a:pPr>
            <a:endParaRPr lang="ru-RU" sz="1200" dirty="0" smtClean="0"/>
          </a:p>
          <a:p>
            <a:pPr marL="1204912" lvl="0" indent="-571500">
              <a:buFont typeface="Wingdings" pitchFamily="2" charset="2"/>
              <a:buChar char="§"/>
              <a:defRPr/>
            </a:pPr>
            <a:r>
              <a:rPr lang="ru-RU" sz="3700" dirty="0" smtClean="0">
                <a:latin typeface="Times New Roman" pitchFamily="18" charset="0"/>
                <a:cs typeface="Times New Roman" pitchFamily="18" charset="0"/>
              </a:rPr>
              <a:t>1. «Компетенции»</a:t>
            </a:r>
          </a:p>
          <a:p>
            <a:pPr marL="1204912" lvl="0" indent="-571500">
              <a:buFont typeface="Wingdings" pitchFamily="2" charset="2"/>
              <a:buChar char="§"/>
              <a:defRPr/>
            </a:pPr>
            <a:r>
              <a:rPr lang="ru-RU" sz="3700" dirty="0" smtClean="0">
                <a:latin typeface="Times New Roman" pitchFamily="18" charset="0"/>
                <a:cs typeface="Times New Roman" pitchFamily="18" charset="0"/>
              </a:rPr>
              <a:t>2. «Образовательные программы»</a:t>
            </a:r>
          </a:p>
          <a:p>
            <a:pPr marL="1204912" lvl="0" indent="-571500">
              <a:buFont typeface="Wingdings" pitchFamily="2" charset="2"/>
              <a:buChar char="§"/>
              <a:defRPr/>
            </a:pPr>
            <a:r>
              <a:rPr lang="ru-RU" sz="3700" dirty="0" smtClean="0">
                <a:latin typeface="Times New Roman" pitchFamily="18" charset="0"/>
                <a:cs typeface="Times New Roman" pitchFamily="18" charset="0"/>
              </a:rPr>
              <a:t>3. «Методы и формы обучения»</a:t>
            </a:r>
          </a:p>
          <a:p>
            <a:pPr marL="1204912" lvl="0" indent="-571500">
              <a:buFont typeface="Wingdings" pitchFamily="2" charset="2"/>
              <a:buChar char="§"/>
              <a:defRPr/>
            </a:pPr>
            <a:r>
              <a:rPr lang="ru-RU" sz="3700" dirty="0" smtClean="0">
                <a:latin typeface="Times New Roman" pitchFamily="18" charset="0"/>
                <a:cs typeface="Times New Roman" pitchFamily="18" charset="0"/>
              </a:rPr>
              <a:t>4. «Методы оценки компетенций»</a:t>
            </a:r>
          </a:p>
          <a:p>
            <a:pPr marL="1204912" lvl="0" indent="-571500">
              <a:buFont typeface="Wingdings" pitchFamily="2" charset="2"/>
              <a:buChar char="§"/>
              <a:defRPr/>
            </a:pPr>
            <a:r>
              <a:rPr lang="ru-RU" sz="3700" dirty="0" smtClean="0">
                <a:latin typeface="Times New Roman" pitchFamily="18" charset="0"/>
                <a:cs typeface="Times New Roman" pitchFamily="18" charset="0"/>
              </a:rPr>
              <a:t>5.</a:t>
            </a:r>
            <a:r>
              <a:rPr lang="ru-RU" sz="3700" dirty="0" smtClean="0">
                <a:solidFill>
                  <a:srgbClr val="FF0000"/>
                </a:solidFill>
                <a:latin typeface="Times New Roman" pitchFamily="18" charset="0"/>
                <a:cs typeface="Times New Roman" pitchFamily="18" charset="0"/>
              </a:rPr>
              <a:t> </a:t>
            </a:r>
            <a:r>
              <a:rPr lang="ru-RU" sz="3700" dirty="0" smtClean="0">
                <a:latin typeface="Times New Roman" pitchFamily="18" charset="0"/>
                <a:cs typeface="Times New Roman" pitchFamily="18" charset="0"/>
              </a:rPr>
              <a:t>Современное состояние и перспективы развития          фармацевтического образования</a:t>
            </a:r>
          </a:p>
          <a:p>
            <a:pPr marL="1204912" lvl="0" indent="-571500">
              <a:buFont typeface="Wingdings" pitchFamily="2" charset="2"/>
              <a:buChar char="§"/>
              <a:defRPr/>
            </a:pPr>
            <a:r>
              <a:rPr lang="ru-RU" sz="3700" dirty="0" smtClean="0">
                <a:latin typeface="Times New Roman" pitchFamily="18" charset="0"/>
                <a:cs typeface="Times New Roman" pitchFamily="18" charset="0"/>
              </a:rPr>
              <a:t>6. Предварительные итоги, проблемы, перспективы</a:t>
            </a:r>
          </a:p>
          <a:p>
            <a:pPr marL="1204912" lvl="0" indent="-571500">
              <a:buFont typeface="Wingdings" pitchFamily="2" charset="2"/>
              <a:buChar char="§"/>
              <a:defRPr/>
            </a:pPr>
            <a:r>
              <a:rPr lang="ru-RU" sz="3700" dirty="0" smtClean="0">
                <a:latin typeface="Times New Roman" pitchFamily="18" charset="0"/>
                <a:cs typeface="Times New Roman" pitchFamily="18" charset="0"/>
              </a:rPr>
              <a:t>7. Коммуникативные навыки выпускникам</a:t>
            </a:r>
          </a:p>
          <a:p>
            <a:pPr marL="1204912" lvl="0" indent="-571500">
              <a:buFont typeface="Wingdings" pitchFamily="2" charset="2"/>
              <a:buChar char="§"/>
              <a:defRPr/>
            </a:pPr>
            <a:r>
              <a:rPr lang="ru-RU" sz="3700" dirty="0" smtClean="0">
                <a:latin typeface="Times New Roman" pitchFamily="18" charset="0"/>
                <a:cs typeface="Times New Roman" pitchFamily="18" charset="0"/>
              </a:rPr>
              <a:t>8. </a:t>
            </a:r>
            <a:r>
              <a:rPr lang="ru-RU" sz="3700" dirty="0" err="1" smtClean="0">
                <a:latin typeface="Times New Roman" pitchFamily="18" charset="0"/>
                <a:cs typeface="Times New Roman" pitchFamily="18" charset="0"/>
              </a:rPr>
              <a:t>Компетентностно</a:t>
            </a:r>
            <a:r>
              <a:rPr lang="ru-RU" sz="3700" dirty="0" smtClean="0">
                <a:latin typeface="Times New Roman" pitchFamily="18" charset="0"/>
                <a:cs typeface="Times New Roman" pitchFamily="18" charset="0"/>
              </a:rPr>
              <a:t>-ориентированные образовательные программы в интернатуре</a:t>
            </a:r>
          </a:p>
          <a:p>
            <a:pPr marL="1204912" lvl="0" indent="-571500">
              <a:buFont typeface="Wingdings" pitchFamily="2" charset="2"/>
              <a:buChar char="§"/>
              <a:defRPr/>
            </a:pPr>
            <a:r>
              <a:rPr lang="ru-RU" sz="3700" dirty="0" smtClean="0">
                <a:latin typeface="Times New Roman" pitchFamily="18" charset="0"/>
                <a:cs typeface="Times New Roman" pitchFamily="18" charset="0"/>
              </a:rPr>
              <a:t>9. </a:t>
            </a:r>
            <a:r>
              <a:rPr lang="ru-RU" sz="3700" dirty="0">
                <a:latin typeface="Times New Roman" pitchFamily="18" charset="0"/>
                <a:cs typeface="Times New Roman" pitchFamily="18" charset="0"/>
              </a:rPr>
              <a:t>О</a:t>
            </a:r>
            <a:r>
              <a:rPr lang="ru-RU" sz="3700" dirty="0" smtClean="0">
                <a:latin typeface="Times New Roman" pitchFamily="18" charset="0"/>
                <a:cs typeface="Times New Roman" pitchFamily="18" charset="0"/>
              </a:rPr>
              <a:t>ценка компетенций по уровням обучения (базовое медицинское образование - </a:t>
            </a:r>
            <a:r>
              <a:rPr lang="ru-RU" sz="3700" dirty="0" err="1" smtClean="0">
                <a:latin typeface="Times New Roman" pitchFamily="18" charset="0"/>
                <a:cs typeface="Times New Roman" pitchFamily="18" charset="0"/>
              </a:rPr>
              <a:t>бакалавриат</a:t>
            </a:r>
            <a:r>
              <a:rPr lang="ru-RU" sz="3700" dirty="0" smtClean="0">
                <a:latin typeface="Times New Roman" pitchFamily="18" charset="0"/>
                <a:cs typeface="Times New Roman" pitchFamily="18" charset="0"/>
              </a:rPr>
              <a:t>)</a:t>
            </a:r>
          </a:p>
          <a:p>
            <a:pPr marL="1204912" lvl="0" indent="-571500">
              <a:buFont typeface="Wingdings" pitchFamily="2" charset="2"/>
              <a:buChar char="§"/>
              <a:defRPr/>
            </a:pPr>
            <a:r>
              <a:rPr lang="ru-RU" sz="3700" dirty="0" smtClean="0">
                <a:latin typeface="Times New Roman" pitchFamily="18" charset="0"/>
                <a:cs typeface="Times New Roman" pitchFamily="18" charset="0"/>
              </a:rPr>
              <a:t>10. Стратегия формирования правовой компетентности в процессе профессиональной подготовки студентов</a:t>
            </a:r>
          </a:p>
          <a:p>
            <a:pPr marL="1204912" lvl="0" indent="-571500">
              <a:buFont typeface="Wingdings" pitchFamily="2" charset="2"/>
              <a:buChar char="§"/>
              <a:defRPr/>
            </a:pPr>
            <a:r>
              <a:rPr lang="ru-RU" sz="3700" dirty="0" smtClean="0">
                <a:latin typeface="Times New Roman" pitchFamily="18" charset="0"/>
                <a:cs typeface="Times New Roman" pitchFamily="18" charset="0"/>
              </a:rPr>
              <a:t>11. Практические навыки выпускника</a:t>
            </a:r>
          </a:p>
          <a:p>
            <a:pPr marL="1204912" lvl="0" indent="-571500">
              <a:buFont typeface="Wingdings" pitchFamily="2" charset="2"/>
              <a:buChar char="§"/>
              <a:defRPr/>
            </a:pPr>
            <a:r>
              <a:rPr lang="ru-RU" sz="3700" dirty="0" smtClean="0">
                <a:latin typeface="Times New Roman" pitchFamily="18" charset="0"/>
                <a:cs typeface="Times New Roman" pitchFamily="18" charset="0"/>
              </a:rPr>
              <a:t>12.Модель Глазами будущих медиков</a:t>
            </a:r>
          </a:p>
          <a:p>
            <a:pPr marL="914400" lvl="0" indent="-280988">
              <a:defRPr/>
            </a:pPr>
            <a:endParaRPr lang="ru-RU" sz="3600" dirty="0" smtClean="0"/>
          </a:p>
          <a:p>
            <a:pPr marL="633412" lvl="0" indent="0">
              <a:buNone/>
              <a:defRPr/>
            </a:pPr>
            <a:endParaRPr lang="ru-RU" sz="3600" dirty="0" smtClean="0"/>
          </a:p>
          <a:p>
            <a:pPr marL="914400" lvl="0" indent="-280988">
              <a:defRPr/>
            </a:pPr>
            <a:endParaRPr lang="ru-RU" sz="3600" dirty="0" smtClean="0"/>
          </a:p>
          <a:p>
            <a:pPr marL="633412" lvl="0" indent="0">
              <a:buNone/>
              <a:defRPr/>
            </a:pPr>
            <a:endParaRPr lang="ru-RU" sz="3600" dirty="0" smtClean="0"/>
          </a:p>
          <a:p>
            <a:pPr marL="633412" lvl="0" indent="0">
              <a:buNone/>
              <a:defRPr/>
            </a:pPr>
            <a:endParaRPr lang="ru-RU" sz="3600" dirty="0" smtClean="0"/>
          </a:p>
          <a:p>
            <a:pPr marL="633412" lvl="0" indent="0">
              <a:buNone/>
              <a:defRPr/>
            </a:pPr>
            <a:endParaRPr lang="ru-RU" sz="3600"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080120"/>
          </a:xfrm>
        </p:spPr>
        <p:txBody>
          <a:bodyPr>
            <a:noAutofit/>
          </a:bodyPr>
          <a:lstStyle/>
          <a:p>
            <a:pPr algn="ctr"/>
            <a:r>
              <a:rPr lang="ru-RU" sz="3200" b="1" dirty="0" smtClean="0">
                <a:solidFill>
                  <a:srgbClr val="C00000"/>
                </a:solidFill>
              </a:rPr>
              <a:t>4. Образовательные программы подготовки специалистов медицинского профиля</a:t>
            </a:r>
            <a:endParaRPr lang="ru-RU" sz="3200" b="1" dirty="0">
              <a:solidFill>
                <a:srgbClr val="C00000"/>
              </a:solidFill>
            </a:endParaRPr>
          </a:p>
        </p:txBody>
      </p:sp>
      <p:sp>
        <p:nvSpPr>
          <p:cNvPr id="3" name="Содержимое 2"/>
          <p:cNvSpPr>
            <a:spLocks noGrp="1"/>
          </p:cNvSpPr>
          <p:nvPr>
            <p:ph idx="1"/>
          </p:nvPr>
        </p:nvSpPr>
        <p:spPr>
          <a:xfrm>
            <a:off x="357158" y="1484785"/>
            <a:ext cx="8429684" cy="5087488"/>
          </a:xfrm>
        </p:spPr>
        <p:txBody>
          <a:bodyPr>
            <a:normAutofit fontScale="85000" lnSpcReduction="20000"/>
          </a:bodyPr>
          <a:lstStyle/>
          <a:p>
            <a:pPr>
              <a:buNone/>
            </a:pPr>
            <a:r>
              <a:rPr lang="ru-RU" dirty="0" smtClean="0"/>
              <a:t>	Образовательные программы четко определяют  компоненты компетенций по каждой дисциплине и по каждому курсу. Составленные  в рамках действующего ГОСО с ориентацией на получение определенных компетенций на каждом этапе обучения,  образовательные программы определяют выбор элективных дисциплин, который строится по принципу дополнения компетенций, получение которых в полном объеме не обеспечивают дисциплины обязательного компонента.</a:t>
            </a:r>
          </a:p>
          <a:p>
            <a:pPr>
              <a:buNone/>
            </a:pPr>
            <a:r>
              <a:rPr lang="ru-RU" dirty="0" smtClean="0"/>
              <a:t>	</a:t>
            </a:r>
            <a:endParaRPr lang="ru-RU" b="1" dirty="0" smtClean="0">
              <a:solidFill>
                <a:schemeClr val="tx2"/>
              </a:solidFill>
            </a:endParaRPr>
          </a:p>
          <a:p>
            <a:pPr>
              <a:buNone/>
            </a:pPr>
            <a:r>
              <a:rPr lang="ru-RU" b="1" dirty="0" smtClean="0">
                <a:solidFill>
                  <a:schemeClr val="tx2"/>
                </a:solidFill>
              </a:rPr>
              <a:t>	Образовательные программы обеспечивают:</a:t>
            </a:r>
          </a:p>
          <a:p>
            <a:r>
              <a:rPr lang="ru-RU" dirty="0" smtClean="0">
                <a:cs typeface="Times New Roman" pitchFamily="18" charset="0"/>
              </a:rPr>
              <a:t>Включение в учебный процесс элективных курсов как одного из путей реализации  ИТО. </a:t>
            </a:r>
          </a:p>
          <a:p>
            <a:r>
              <a:rPr lang="ru-RU" dirty="0" smtClean="0"/>
              <a:t>Формирование образовательных траекторий специальностей через </a:t>
            </a:r>
            <a:r>
              <a:rPr lang="ru-RU" dirty="0" err="1" smtClean="0"/>
              <a:t>КОПы</a:t>
            </a:r>
            <a:r>
              <a:rPr lang="ru-RU" dirty="0" smtClean="0"/>
              <a:t>;</a:t>
            </a:r>
          </a:p>
          <a:p>
            <a:r>
              <a:rPr lang="ru-RU" dirty="0" err="1" smtClean="0"/>
              <a:t>Этапность</a:t>
            </a:r>
            <a:r>
              <a:rPr lang="ru-RU" dirty="0" smtClean="0"/>
              <a:t> в формировании и развитии профессиональной компетентности.</a:t>
            </a:r>
          </a:p>
          <a:p>
            <a:endParaRPr lang="ru-RU" b="1" dirty="0" smtClean="0">
              <a:solidFill>
                <a:srgbClr val="C00000"/>
              </a:solidFill>
            </a:endParaRPr>
          </a:p>
          <a:p>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04800" y="620688"/>
            <a:ext cx="8731696" cy="6237312"/>
          </a:xfrm>
        </p:spPr>
        <p:txBody>
          <a:bodyPr>
            <a:noAutofit/>
          </a:bodyPr>
          <a:lstStyle/>
          <a:p>
            <a:pPr>
              <a:spcBef>
                <a:spcPts val="0"/>
              </a:spcBef>
              <a:buNone/>
            </a:pPr>
            <a:r>
              <a:rPr lang="ru-RU" sz="2100" dirty="0" smtClean="0"/>
              <a:t>Образовательные программы по специальности </a:t>
            </a:r>
            <a:r>
              <a:rPr lang="ru-RU" sz="2100" dirty="0" smtClean="0">
                <a:solidFill>
                  <a:srgbClr val="C00000"/>
                </a:solidFill>
              </a:rPr>
              <a:t>«Общая медицина»:</a:t>
            </a:r>
          </a:p>
          <a:p>
            <a:pPr>
              <a:spcBef>
                <a:spcPts val="0"/>
              </a:spcBef>
            </a:pPr>
            <a:r>
              <a:rPr lang="ru-RU" sz="2100" b="1" dirty="0" smtClean="0"/>
              <a:t>«Врач общей практики», </a:t>
            </a:r>
          </a:p>
          <a:p>
            <a:pPr>
              <a:spcBef>
                <a:spcPts val="0"/>
              </a:spcBef>
            </a:pPr>
            <a:r>
              <a:rPr lang="ru-RU" sz="2100" b="1" dirty="0"/>
              <a:t>«Терапия», </a:t>
            </a:r>
          </a:p>
          <a:p>
            <a:pPr>
              <a:spcBef>
                <a:spcPts val="0"/>
              </a:spcBef>
            </a:pPr>
            <a:r>
              <a:rPr lang="ru-RU" sz="2100" b="1" dirty="0" smtClean="0"/>
              <a:t>«Хирургия», </a:t>
            </a:r>
          </a:p>
          <a:p>
            <a:pPr>
              <a:spcBef>
                <a:spcPts val="0"/>
              </a:spcBef>
            </a:pPr>
            <a:r>
              <a:rPr lang="ru-RU" sz="2100" b="1" dirty="0" smtClean="0"/>
              <a:t>«Акушерство и гинекология», </a:t>
            </a:r>
          </a:p>
          <a:p>
            <a:pPr>
              <a:spcBef>
                <a:spcPts val="0"/>
              </a:spcBef>
            </a:pPr>
            <a:r>
              <a:rPr lang="ru-RU" sz="2100" b="1" dirty="0" smtClean="0"/>
              <a:t>«Педиатрия»,</a:t>
            </a:r>
          </a:p>
          <a:p>
            <a:pPr>
              <a:spcBef>
                <a:spcPts val="0"/>
              </a:spcBef>
            </a:pPr>
            <a:r>
              <a:rPr lang="ru-RU" sz="2100" b="1" dirty="0" smtClean="0"/>
              <a:t>«Гигиена и эпидемиология».</a:t>
            </a:r>
          </a:p>
          <a:p>
            <a:pPr>
              <a:spcBef>
                <a:spcPts val="0"/>
              </a:spcBef>
              <a:buNone/>
            </a:pPr>
            <a:endParaRPr lang="ru-RU" sz="2100" dirty="0" smtClean="0"/>
          </a:p>
          <a:p>
            <a:pPr>
              <a:spcBef>
                <a:spcPts val="0"/>
              </a:spcBef>
              <a:buNone/>
            </a:pPr>
            <a:r>
              <a:rPr lang="ru-RU" sz="2100" dirty="0" smtClean="0"/>
              <a:t>Образовательные программы по специальности </a:t>
            </a:r>
            <a:r>
              <a:rPr lang="ru-RU" sz="2100" dirty="0" smtClean="0">
                <a:solidFill>
                  <a:srgbClr val="C00000"/>
                </a:solidFill>
              </a:rPr>
              <a:t>«Стоматология»:</a:t>
            </a:r>
          </a:p>
          <a:p>
            <a:pPr>
              <a:spcBef>
                <a:spcPts val="0"/>
              </a:spcBef>
            </a:pPr>
            <a:r>
              <a:rPr lang="ru-RU" sz="2100" b="1" dirty="0" smtClean="0"/>
              <a:t>«Врач-стоматолог терапевт»,</a:t>
            </a:r>
          </a:p>
          <a:p>
            <a:pPr>
              <a:spcBef>
                <a:spcPts val="0"/>
              </a:spcBef>
            </a:pPr>
            <a:r>
              <a:rPr lang="ru-RU" sz="2100" b="1" dirty="0" smtClean="0"/>
              <a:t>«Врач-стоматолог хирург»,</a:t>
            </a:r>
          </a:p>
          <a:p>
            <a:pPr>
              <a:spcBef>
                <a:spcPts val="0"/>
              </a:spcBef>
            </a:pPr>
            <a:r>
              <a:rPr lang="ru-RU" sz="2100" b="1" dirty="0" smtClean="0"/>
              <a:t>«Врач-стоматолог ортопед»,</a:t>
            </a:r>
          </a:p>
          <a:p>
            <a:pPr>
              <a:spcBef>
                <a:spcPts val="0"/>
              </a:spcBef>
            </a:pPr>
            <a:r>
              <a:rPr lang="ru-RU" sz="2100" b="1" dirty="0" smtClean="0"/>
              <a:t>«Врач-стоматолог детский»</a:t>
            </a:r>
          </a:p>
          <a:p>
            <a:pPr>
              <a:spcBef>
                <a:spcPts val="0"/>
              </a:spcBef>
              <a:buNone/>
            </a:pPr>
            <a:r>
              <a:rPr lang="ru-RU" sz="2100" dirty="0" smtClean="0"/>
              <a:t>Образовательные программы по специальности </a:t>
            </a:r>
            <a:r>
              <a:rPr lang="ru-RU" sz="2100" dirty="0" smtClean="0">
                <a:solidFill>
                  <a:srgbClr val="C00000"/>
                </a:solidFill>
              </a:rPr>
              <a:t>«Фармация»:</a:t>
            </a:r>
          </a:p>
          <a:p>
            <a:pPr>
              <a:spcBef>
                <a:spcPts val="0"/>
              </a:spcBef>
            </a:pPr>
            <a:r>
              <a:rPr lang="ru-RU" sz="2100" b="1" dirty="0" smtClean="0"/>
              <a:t>«Фармацевт-токсиколог»,</a:t>
            </a:r>
          </a:p>
          <a:p>
            <a:pPr>
              <a:spcBef>
                <a:spcPts val="0"/>
              </a:spcBef>
            </a:pPr>
            <a:r>
              <a:rPr lang="ru-RU" sz="2100" b="1" dirty="0" smtClean="0"/>
              <a:t>«Фармацевт-аналитик»,</a:t>
            </a:r>
          </a:p>
          <a:p>
            <a:pPr>
              <a:spcBef>
                <a:spcPts val="0"/>
              </a:spcBef>
            </a:pPr>
            <a:r>
              <a:rPr lang="ru-RU" sz="2100" b="1" dirty="0" smtClean="0"/>
              <a:t>«Фармацевт-менеджер».</a:t>
            </a:r>
          </a:p>
          <a:p>
            <a:pPr>
              <a:spcBef>
                <a:spcPts val="0"/>
              </a:spcBef>
            </a:pPr>
            <a:r>
              <a:rPr lang="ru-RU" sz="2100" b="1" dirty="0" smtClean="0"/>
              <a:t>«Фармацевт-</a:t>
            </a:r>
            <a:r>
              <a:rPr lang="ru-RU" sz="2100" b="1" dirty="0" err="1" smtClean="0"/>
              <a:t>фармакогност</a:t>
            </a:r>
            <a:r>
              <a:rPr lang="ru-RU" sz="2100" b="1" dirty="0" smtClean="0"/>
              <a:t>»</a:t>
            </a:r>
          </a:p>
          <a:p>
            <a:pPr>
              <a:spcBef>
                <a:spcPts val="0"/>
              </a:spcBef>
            </a:pPr>
            <a:r>
              <a:rPr lang="ru-RU" sz="2100" b="1" dirty="0" smtClean="0"/>
              <a:t>«Фармацевт -технолог»</a:t>
            </a:r>
          </a:p>
          <a:p>
            <a:pPr>
              <a:spcBef>
                <a:spcPts val="0"/>
              </a:spcBef>
            </a:pPr>
            <a:endParaRPr lang="ru-RU" sz="2100" b="1" dirty="0" smtClean="0"/>
          </a:p>
          <a:p>
            <a:pPr>
              <a:spcBef>
                <a:spcPts val="0"/>
              </a:spcBef>
              <a:buNone/>
            </a:pPr>
            <a:r>
              <a:rPr lang="en-US" sz="2100" dirty="0" smtClean="0"/>
              <a:t>	</a:t>
            </a:r>
            <a:endParaRPr lang="ru-RU" sz="2100" dirty="0" smtClean="0"/>
          </a:p>
          <a:p>
            <a:pPr>
              <a:spcBef>
                <a:spcPts val="0"/>
              </a:spcBef>
              <a:buNone/>
            </a:pPr>
            <a:endParaRPr lang="ru-RU" sz="2100" dirty="0" smtClean="0"/>
          </a:p>
          <a:p>
            <a:pPr>
              <a:spcBef>
                <a:spcPts val="0"/>
              </a:spcBef>
              <a:buNone/>
            </a:pPr>
            <a:endParaRPr lang="ru-RU" sz="2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692696"/>
            <a:ext cx="8712968" cy="5631904"/>
          </a:xfrm>
        </p:spPr>
        <p:txBody>
          <a:bodyPr/>
          <a:lstStyle/>
          <a:p>
            <a:pPr>
              <a:spcBef>
                <a:spcPts val="0"/>
              </a:spcBef>
              <a:buNone/>
            </a:pPr>
            <a:r>
              <a:rPr lang="ru-RU" sz="2100" dirty="0" smtClean="0"/>
              <a:t>Образовательные </a:t>
            </a:r>
            <a:r>
              <a:rPr lang="ru-RU" sz="2100" dirty="0"/>
              <a:t>программы по специальности </a:t>
            </a:r>
            <a:r>
              <a:rPr lang="ru-RU" sz="2100" dirty="0" smtClean="0">
                <a:solidFill>
                  <a:srgbClr val="C00000"/>
                </a:solidFill>
              </a:rPr>
              <a:t>«Технология фармацевтического производства»:</a:t>
            </a:r>
            <a:endParaRPr lang="ru-RU" sz="2100" dirty="0">
              <a:solidFill>
                <a:srgbClr val="C00000"/>
              </a:solidFill>
            </a:endParaRPr>
          </a:p>
          <a:p>
            <a:pPr marL="280988" indent="-280988">
              <a:spcBef>
                <a:spcPts val="0"/>
              </a:spcBef>
            </a:pPr>
            <a:r>
              <a:rPr lang="ru-RU" sz="2100" b="1" dirty="0" smtClean="0"/>
              <a:t>       «Технолог готовых лекарственных препаратов»,</a:t>
            </a:r>
          </a:p>
          <a:p>
            <a:pPr marL="280988" indent="-280988">
              <a:spcBef>
                <a:spcPts val="0"/>
              </a:spcBef>
            </a:pPr>
            <a:r>
              <a:rPr lang="ru-RU" sz="2100" b="1" dirty="0" smtClean="0"/>
              <a:t>       «</a:t>
            </a:r>
            <a:r>
              <a:rPr lang="ru-RU" sz="2100" b="1" dirty="0" err="1" smtClean="0"/>
              <a:t>Биотехнолог</a:t>
            </a:r>
            <a:r>
              <a:rPr lang="ru-RU" sz="2100" b="1" dirty="0" smtClean="0"/>
              <a:t>»,</a:t>
            </a:r>
          </a:p>
          <a:p>
            <a:pPr marL="280988" indent="-280988">
              <a:spcBef>
                <a:spcPts val="0"/>
              </a:spcBef>
            </a:pPr>
            <a:r>
              <a:rPr lang="ru-RU" sz="2100" b="1" dirty="0" smtClean="0"/>
              <a:t>      «</a:t>
            </a:r>
            <a:r>
              <a:rPr lang="ru-RU" sz="2100" b="1" dirty="0"/>
              <a:t>Х</a:t>
            </a:r>
            <a:r>
              <a:rPr lang="ru-RU" sz="2100" b="1" dirty="0" smtClean="0"/>
              <a:t>имик -технолог»</a:t>
            </a:r>
          </a:p>
          <a:p>
            <a:pPr marL="280988" indent="-280988">
              <a:spcBef>
                <a:spcPts val="0"/>
              </a:spcBef>
            </a:pPr>
            <a:r>
              <a:rPr lang="ru-RU" sz="2100" b="1" dirty="0" smtClean="0"/>
              <a:t>     «Менеджер фармацевтического производства»</a:t>
            </a:r>
            <a:endParaRPr lang="ru-RU" sz="2100" b="1" dirty="0"/>
          </a:p>
          <a:p>
            <a:pPr marL="0" indent="0">
              <a:spcBef>
                <a:spcPts val="0"/>
              </a:spcBef>
              <a:buNone/>
            </a:pPr>
            <a:endParaRPr lang="ru-RU" sz="2100" dirty="0" smtClean="0"/>
          </a:p>
          <a:p>
            <a:pPr marL="0" indent="0">
              <a:spcBef>
                <a:spcPts val="0"/>
              </a:spcBef>
              <a:buNone/>
            </a:pPr>
            <a:r>
              <a:rPr lang="ru-RU" sz="2100" dirty="0" smtClean="0"/>
              <a:t>Образовательные </a:t>
            </a:r>
            <a:r>
              <a:rPr lang="ru-RU" sz="2100" dirty="0"/>
              <a:t>программы по специальности </a:t>
            </a:r>
            <a:r>
              <a:rPr lang="ru-RU" sz="2100" dirty="0">
                <a:solidFill>
                  <a:srgbClr val="C00000"/>
                </a:solidFill>
              </a:rPr>
              <a:t>«Сестринское дело»:</a:t>
            </a:r>
          </a:p>
          <a:p>
            <a:pPr>
              <a:spcBef>
                <a:spcPts val="0"/>
              </a:spcBef>
            </a:pPr>
            <a:r>
              <a:rPr lang="ru-RU" sz="2100" b="1" dirty="0" smtClean="0"/>
              <a:t>     «</a:t>
            </a:r>
            <a:r>
              <a:rPr lang="ru-RU" sz="2100" b="1" dirty="0"/>
              <a:t>Медицинская сестра - менеджер</a:t>
            </a:r>
            <a:r>
              <a:rPr lang="ru-RU" sz="2100" b="1" dirty="0" smtClean="0"/>
              <a:t>».</a:t>
            </a:r>
            <a:endParaRPr lang="ru-RU" dirty="0" smtClean="0"/>
          </a:p>
          <a:p>
            <a:pPr>
              <a:spcBef>
                <a:spcPts val="0"/>
              </a:spcBef>
              <a:buNone/>
            </a:pPr>
            <a:r>
              <a:rPr lang="ru-RU" sz="2100" dirty="0" smtClean="0"/>
              <a:t>Образовательные </a:t>
            </a:r>
            <a:r>
              <a:rPr lang="ru-RU" sz="2100" dirty="0"/>
              <a:t>программы по специальности </a:t>
            </a:r>
            <a:r>
              <a:rPr lang="ru-RU" sz="2100" dirty="0">
                <a:solidFill>
                  <a:srgbClr val="C00000"/>
                </a:solidFill>
              </a:rPr>
              <a:t>«Менеджмент»:</a:t>
            </a:r>
          </a:p>
          <a:p>
            <a:pPr marL="280988" indent="-280988">
              <a:spcBef>
                <a:spcPts val="0"/>
              </a:spcBef>
            </a:pPr>
            <a:r>
              <a:rPr lang="ru-RU" sz="2100" b="1" dirty="0" smtClean="0"/>
              <a:t>    «</a:t>
            </a:r>
            <a:r>
              <a:rPr lang="ru-RU" sz="2100" b="1" dirty="0"/>
              <a:t>Менеджер в здравоохранении и фармации</a:t>
            </a:r>
            <a:r>
              <a:rPr lang="ru-RU" sz="2100" b="1" dirty="0" smtClean="0"/>
              <a:t>».</a:t>
            </a:r>
          </a:p>
          <a:p>
            <a:pPr>
              <a:spcBef>
                <a:spcPts val="0"/>
              </a:spcBef>
              <a:buNone/>
            </a:pPr>
            <a:r>
              <a:rPr lang="ru-RU" sz="2100" dirty="0"/>
              <a:t>Образовательные программы по специальности </a:t>
            </a:r>
            <a:r>
              <a:rPr lang="ru-RU" sz="2100" dirty="0" smtClean="0">
                <a:solidFill>
                  <a:srgbClr val="C00000"/>
                </a:solidFill>
              </a:rPr>
              <a:t>«Общественное здравоохранение»:</a:t>
            </a:r>
            <a:endParaRPr lang="ru-RU" sz="2100" dirty="0">
              <a:solidFill>
                <a:srgbClr val="C00000"/>
              </a:solidFill>
            </a:endParaRPr>
          </a:p>
          <a:p>
            <a:pPr marL="280988" indent="-280988">
              <a:spcBef>
                <a:spcPts val="0"/>
              </a:spcBef>
            </a:pPr>
            <a:r>
              <a:rPr lang="ru-RU" sz="2100" b="1" dirty="0" smtClean="0"/>
              <a:t>    «Общественное здравоохранение».</a:t>
            </a:r>
          </a:p>
          <a:p>
            <a:pPr marL="0" indent="0">
              <a:spcBef>
                <a:spcPts val="0"/>
              </a:spcBef>
              <a:buNone/>
            </a:pPr>
            <a:r>
              <a:rPr lang="ru-RU" sz="2100" dirty="0" smtClean="0"/>
              <a:t>Образовательные </a:t>
            </a:r>
            <a:r>
              <a:rPr lang="ru-RU" sz="2100" dirty="0"/>
              <a:t>программы по специальности </a:t>
            </a:r>
            <a:r>
              <a:rPr lang="ru-RU" sz="2100" dirty="0" smtClean="0"/>
              <a:t> </a:t>
            </a:r>
            <a:r>
              <a:rPr lang="ru-RU" sz="2100" dirty="0" smtClean="0">
                <a:solidFill>
                  <a:srgbClr val="FF0000"/>
                </a:solidFill>
              </a:rPr>
              <a:t>«Медико-профилактическое дело»</a:t>
            </a:r>
          </a:p>
          <a:p>
            <a:pPr marL="0" indent="0">
              <a:spcBef>
                <a:spcPts val="0"/>
              </a:spcBef>
              <a:buNone/>
            </a:pPr>
            <a:r>
              <a:rPr lang="ru-RU" sz="2100" b="1" dirty="0" smtClean="0"/>
              <a:t>       «Гигиена и эпидемиология»</a:t>
            </a:r>
          </a:p>
          <a:p>
            <a:pPr marL="0" indent="0">
              <a:spcBef>
                <a:spcPts val="0"/>
              </a:spcBef>
              <a:buNone/>
            </a:pPr>
            <a:endParaRPr lang="ru-RU" sz="2100" b="1" dirty="0" smtClean="0"/>
          </a:p>
          <a:p>
            <a:pPr marL="0" indent="0">
              <a:spcBef>
                <a:spcPts val="0"/>
              </a:spcBef>
              <a:buNone/>
            </a:pPr>
            <a:endParaRPr lang="ru-RU" sz="2100" b="1" dirty="0" smtClean="0"/>
          </a:p>
          <a:p>
            <a:pPr marL="0" indent="0">
              <a:spcBef>
                <a:spcPts val="0"/>
              </a:spcBef>
              <a:buNone/>
            </a:pPr>
            <a:endParaRPr lang="ru-RU" sz="2100" b="1" dirty="0"/>
          </a:p>
          <a:p>
            <a:pPr marL="0" indent="0">
              <a:spcBef>
                <a:spcPts val="0"/>
              </a:spcBef>
              <a:buNone/>
            </a:pPr>
            <a:endParaRPr lang="ru-RU" sz="2100" b="1" dirty="0"/>
          </a:p>
        </p:txBody>
      </p:sp>
    </p:spTree>
    <p:extLst>
      <p:ext uri="{BB962C8B-B14F-4D97-AF65-F5344CB8AC3E}">
        <p14:creationId xmlns:p14="http://schemas.microsoft.com/office/powerpoint/2010/main" val="2747596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0"/>
          <p:cNvGrpSpPr>
            <a:grpSpLocks/>
          </p:cNvGrpSpPr>
          <p:nvPr/>
        </p:nvGrpSpPr>
        <p:grpSpPr bwMode="auto">
          <a:xfrm>
            <a:off x="642938" y="1538310"/>
            <a:ext cx="7715250" cy="5105400"/>
            <a:chOff x="1311440" y="1600200"/>
            <a:chExt cx="7480300" cy="5105400"/>
          </a:xfrm>
        </p:grpSpPr>
        <p:pic>
          <p:nvPicPr>
            <p:cNvPr id="13" name="Рисунок 12" descr="Tutor3.jpg"/>
            <p:cNvPicPr>
              <a:picLocks noChangeAspect="1"/>
            </p:cNvPicPr>
            <p:nvPr/>
          </p:nvPicPr>
          <p:blipFill>
            <a:blip r:embed="rId2" cstate="print"/>
            <a:stretch>
              <a:fillRect/>
            </a:stretch>
          </p:blipFill>
          <p:spPr>
            <a:xfrm>
              <a:off x="2454440" y="3657599"/>
              <a:ext cx="2057400" cy="1681463"/>
            </a:xfrm>
            <a:prstGeom prst="rect">
              <a:avLst/>
            </a:prstGeom>
            <a:scene3d>
              <a:camera prst="orthographicFront">
                <a:rot lat="0" lon="11099999" rev="0"/>
              </a:camera>
              <a:lightRig rig="threePt" dir="t"/>
            </a:scene3d>
          </p:spPr>
        </p:pic>
        <p:sp>
          <p:nvSpPr>
            <p:cNvPr id="8197" name="AutoShape 3"/>
            <p:cNvSpPr>
              <a:spLocks noChangeArrowheads="1"/>
            </p:cNvSpPr>
            <p:nvPr/>
          </p:nvSpPr>
          <p:spPr bwMode="auto">
            <a:xfrm rot="10800000">
              <a:off x="1311440" y="1600200"/>
              <a:ext cx="850900" cy="1454150"/>
            </a:xfrm>
            <a:prstGeom prst="triangle">
              <a:avLst>
                <a:gd name="adj" fmla="val 50000"/>
              </a:avLst>
            </a:prstGeom>
            <a:solidFill>
              <a:srgbClr val="FF0066"/>
            </a:solidFill>
            <a:ln w="9525">
              <a:solidFill>
                <a:schemeClr val="tx1"/>
              </a:solidFill>
              <a:miter lim="800000"/>
              <a:headEnd/>
              <a:tailEnd/>
            </a:ln>
          </p:spPr>
          <p:txBody>
            <a:bodyPr rot="10800000" wrap="none" anchor="ctr"/>
            <a:lstStyle/>
            <a:p>
              <a:pPr algn="ctr"/>
              <a:r>
                <a:rPr lang="ru-RU">
                  <a:latin typeface="Calibri" pitchFamily="34" charset="0"/>
                </a:rPr>
                <a:t>Терапия</a:t>
              </a:r>
            </a:p>
          </p:txBody>
        </p:sp>
        <p:cxnSp>
          <p:nvCxnSpPr>
            <p:cNvPr id="12" name="Прямая со стрелкой 11"/>
            <p:cNvCxnSpPr/>
            <p:nvPr/>
          </p:nvCxnSpPr>
          <p:spPr>
            <a:xfrm rot="10800000">
              <a:off x="3139958" y="3124200"/>
              <a:ext cx="2133271" cy="160020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10800000">
              <a:off x="1768569" y="3124200"/>
              <a:ext cx="3352283" cy="160020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rot="16200000" flipV="1">
              <a:off x="4168376" y="3467170"/>
              <a:ext cx="1600200" cy="914259"/>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pic>
          <p:nvPicPr>
            <p:cNvPr id="8201" name="Рисунок 13" descr="student2.jpg"/>
            <p:cNvPicPr>
              <a:picLocks noChangeAspect="1"/>
            </p:cNvPicPr>
            <p:nvPr/>
          </p:nvPicPr>
          <p:blipFill>
            <a:blip r:embed="rId3" cstate="print"/>
            <a:srcRect/>
            <a:stretch>
              <a:fillRect/>
            </a:stretch>
          </p:blipFill>
          <p:spPr bwMode="auto">
            <a:xfrm>
              <a:off x="5045240" y="4800600"/>
              <a:ext cx="1069975" cy="1905000"/>
            </a:xfrm>
            <a:prstGeom prst="rect">
              <a:avLst/>
            </a:prstGeom>
            <a:noFill/>
            <a:ln w="9525">
              <a:noFill/>
              <a:miter lim="800000"/>
              <a:headEnd/>
              <a:tailEnd/>
            </a:ln>
          </p:spPr>
        </p:pic>
        <p:sp>
          <p:nvSpPr>
            <p:cNvPr id="8202" name="AutoShape 3"/>
            <p:cNvSpPr>
              <a:spLocks noChangeArrowheads="1"/>
            </p:cNvSpPr>
            <p:nvPr/>
          </p:nvSpPr>
          <p:spPr bwMode="auto">
            <a:xfrm rot="10800000">
              <a:off x="2683040" y="1600200"/>
              <a:ext cx="850900" cy="1454150"/>
            </a:xfrm>
            <a:prstGeom prst="triangle">
              <a:avLst>
                <a:gd name="adj" fmla="val 50000"/>
              </a:avLst>
            </a:prstGeom>
            <a:solidFill>
              <a:srgbClr val="0070C0"/>
            </a:solidFill>
            <a:ln w="9525">
              <a:solidFill>
                <a:schemeClr val="tx1"/>
              </a:solidFill>
              <a:miter lim="800000"/>
              <a:headEnd/>
              <a:tailEnd/>
            </a:ln>
          </p:spPr>
          <p:txBody>
            <a:bodyPr rot="10800000" wrap="none" anchor="ctr"/>
            <a:lstStyle/>
            <a:p>
              <a:pPr algn="ctr"/>
              <a:r>
                <a:rPr lang="ru-RU">
                  <a:latin typeface="Calibri" pitchFamily="34" charset="0"/>
                </a:rPr>
                <a:t>Акушерство</a:t>
              </a:r>
            </a:p>
          </p:txBody>
        </p:sp>
        <p:sp>
          <p:nvSpPr>
            <p:cNvPr id="8203" name="AutoShape 3"/>
            <p:cNvSpPr>
              <a:spLocks noChangeArrowheads="1"/>
            </p:cNvSpPr>
            <p:nvPr/>
          </p:nvSpPr>
          <p:spPr bwMode="auto">
            <a:xfrm rot="10800000">
              <a:off x="4054640" y="1600200"/>
              <a:ext cx="850900" cy="1454150"/>
            </a:xfrm>
            <a:prstGeom prst="triangle">
              <a:avLst>
                <a:gd name="adj" fmla="val 50000"/>
              </a:avLst>
            </a:prstGeom>
            <a:solidFill>
              <a:schemeClr val="accent2"/>
            </a:solidFill>
            <a:ln w="9525">
              <a:solidFill>
                <a:schemeClr val="tx1"/>
              </a:solidFill>
              <a:miter lim="800000"/>
              <a:headEnd/>
              <a:tailEnd/>
            </a:ln>
          </p:spPr>
          <p:txBody>
            <a:bodyPr rot="10800000" wrap="none" anchor="ctr"/>
            <a:lstStyle/>
            <a:p>
              <a:pPr algn="ctr"/>
              <a:r>
                <a:rPr lang="ru-RU">
                  <a:latin typeface="Calibri" pitchFamily="34" charset="0"/>
                </a:rPr>
                <a:t>Гигиена</a:t>
              </a:r>
            </a:p>
          </p:txBody>
        </p:sp>
        <p:sp>
          <p:nvSpPr>
            <p:cNvPr id="8204" name="AutoShape 3"/>
            <p:cNvSpPr>
              <a:spLocks noChangeArrowheads="1"/>
            </p:cNvSpPr>
            <p:nvPr/>
          </p:nvSpPr>
          <p:spPr bwMode="auto">
            <a:xfrm rot="10800000">
              <a:off x="5426240" y="1600200"/>
              <a:ext cx="850900" cy="1454150"/>
            </a:xfrm>
            <a:prstGeom prst="triangle">
              <a:avLst>
                <a:gd name="adj" fmla="val 50000"/>
              </a:avLst>
            </a:prstGeom>
            <a:solidFill>
              <a:srgbClr val="00FF00"/>
            </a:solidFill>
            <a:ln w="9525">
              <a:solidFill>
                <a:schemeClr val="tx1"/>
              </a:solidFill>
              <a:miter lim="800000"/>
              <a:headEnd/>
              <a:tailEnd/>
            </a:ln>
          </p:spPr>
          <p:txBody>
            <a:bodyPr rot="10800000" wrap="none" anchor="ctr"/>
            <a:lstStyle/>
            <a:p>
              <a:pPr algn="ctr"/>
              <a:r>
                <a:rPr lang="ru-RU">
                  <a:latin typeface="Calibri" pitchFamily="34" charset="0"/>
                </a:rPr>
                <a:t>Хирургия</a:t>
              </a:r>
            </a:p>
          </p:txBody>
        </p:sp>
        <p:sp>
          <p:nvSpPr>
            <p:cNvPr id="8205" name="AutoShape 3"/>
            <p:cNvSpPr>
              <a:spLocks noChangeArrowheads="1"/>
            </p:cNvSpPr>
            <p:nvPr/>
          </p:nvSpPr>
          <p:spPr bwMode="auto">
            <a:xfrm rot="10800000">
              <a:off x="6721640" y="1600200"/>
              <a:ext cx="850900" cy="1454150"/>
            </a:xfrm>
            <a:prstGeom prst="triangle">
              <a:avLst>
                <a:gd name="adj" fmla="val 50000"/>
              </a:avLst>
            </a:prstGeom>
            <a:solidFill>
              <a:srgbClr val="FFFF00"/>
            </a:solidFill>
            <a:ln w="9525">
              <a:solidFill>
                <a:schemeClr val="tx1"/>
              </a:solidFill>
              <a:miter lim="800000"/>
              <a:headEnd/>
              <a:tailEnd/>
            </a:ln>
          </p:spPr>
          <p:txBody>
            <a:bodyPr rot="10800000" wrap="none" anchor="ctr"/>
            <a:lstStyle/>
            <a:p>
              <a:pPr algn="ctr"/>
              <a:r>
                <a:rPr lang="ru-RU">
                  <a:latin typeface="Calibri" pitchFamily="34" charset="0"/>
                </a:rPr>
                <a:t>Педиатрия</a:t>
              </a:r>
            </a:p>
          </p:txBody>
        </p:sp>
        <p:sp>
          <p:nvSpPr>
            <p:cNvPr id="8206" name="AutoShape 3"/>
            <p:cNvSpPr>
              <a:spLocks noChangeArrowheads="1"/>
            </p:cNvSpPr>
            <p:nvPr/>
          </p:nvSpPr>
          <p:spPr bwMode="auto">
            <a:xfrm rot="10800000">
              <a:off x="7940840" y="1600200"/>
              <a:ext cx="850900" cy="1454150"/>
            </a:xfrm>
            <a:prstGeom prst="triangle">
              <a:avLst>
                <a:gd name="adj" fmla="val 50000"/>
              </a:avLst>
            </a:prstGeom>
            <a:solidFill>
              <a:srgbClr val="CCCC00"/>
            </a:solidFill>
            <a:ln w="9525">
              <a:solidFill>
                <a:schemeClr val="tx1"/>
              </a:solidFill>
              <a:miter lim="800000"/>
              <a:headEnd/>
              <a:tailEnd/>
            </a:ln>
          </p:spPr>
          <p:txBody>
            <a:bodyPr rot="10800000" wrap="none" anchor="ctr"/>
            <a:lstStyle/>
            <a:p>
              <a:pPr algn="ctr"/>
              <a:r>
                <a:rPr lang="ru-RU">
                  <a:latin typeface="Calibri" pitchFamily="34" charset="0"/>
                </a:rPr>
                <a:t>ВОП</a:t>
              </a:r>
            </a:p>
          </p:txBody>
        </p:sp>
        <p:sp>
          <p:nvSpPr>
            <p:cNvPr id="8207" name="TextBox 33"/>
            <p:cNvSpPr txBox="1">
              <a:spLocks noChangeArrowheads="1"/>
            </p:cNvSpPr>
            <p:nvPr/>
          </p:nvSpPr>
          <p:spPr bwMode="auto">
            <a:xfrm>
              <a:off x="6264440" y="6072188"/>
              <a:ext cx="1666875" cy="461962"/>
            </a:xfrm>
            <a:prstGeom prst="rect">
              <a:avLst/>
            </a:prstGeom>
            <a:noFill/>
            <a:ln w="9525">
              <a:noFill/>
              <a:miter lim="800000"/>
              <a:headEnd/>
              <a:tailEnd/>
            </a:ln>
          </p:spPr>
          <p:txBody>
            <a:bodyPr>
              <a:spAutoFit/>
            </a:bodyPr>
            <a:lstStyle/>
            <a:p>
              <a:r>
                <a:rPr lang="ru-RU" sz="2400" i="1">
                  <a:latin typeface="Calibri" pitchFamily="34" charset="0"/>
                  <a:cs typeface="Arial" pitchFamily="34" charset="0"/>
                </a:rPr>
                <a:t>Студент</a:t>
              </a:r>
            </a:p>
          </p:txBody>
        </p:sp>
        <p:sp>
          <p:nvSpPr>
            <p:cNvPr id="8208" name="TextBox 34"/>
            <p:cNvSpPr txBox="1">
              <a:spLocks noChangeArrowheads="1"/>
            </p:cNvSpPr>
            <p:nvPr/>
          </p:nvSpPr>
          <p:spPr bwMode="auto">
            <a:xfrm>
              <a:off x="2378240" y="5257800"/>
              <a:ext cx="1435100" cy="461963"/>
            </a:xfrm>
            <a:prstGeom prst="rect">
              <a:avLst/>
            </a:prstGeom>
            <a:noFill/>
            <a:ln w="9525">
              <a:noFill/>
              <a:miter lim="800000"/>
              <a:headEnd/>
              <a:tailEnd/>
            </a:ln>
          </p:spPr>
          <p:txBody>
            <a:bodyPr wrap="none">
              <a:spAutoFit/>
            </a:bodyPr>
            <a:lstStyle/>
            <a:p>
              <a:r>
                <a:rPr lang="ru-RU" sz="2400" i="1">
                  <a:latin typeface="Calibri" pitchFamily="34" charset="0"/>
                  <a:cs typeface="Arial" pitchFamily="34" charset="0"/>
                </a:rPr>
                <a:t>Эдвайзер</a:t>
              </a:r>
            </a:p>
          </p:txBody>
        </p:sp>
        <p:cxnSp>
          <p:nvCxnSpPr>
            <p:cNvPr id="37" name="Прямая со стрелкой 36"/>
            <p:cNvCxnSpPr/>
            <p:nvPr/>
          </p:nvCxnSpPr>
          <p:spPr>
            <a:xfrm rot="5400000" flipH="1" flipV="1">
              <a:off x="4854839" y="3771923"/>
              <a:ext cx="1600200" cy="304753"/>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rot="5400000" flipH="1" flipV="1">
              <a:off x="5540533" y="3161648"/>
              <a:ext cx="1600200" cy="1525303"/>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flipV="1">
              <a:off x="5654939" y="3124200"/>
              <a:ext cx="2667358" cy="160020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grpSp>
      <p:sp>
        <p:nvSpPr>
          <p:cNvPr id="20" name="Заголовок 1"/>
          <p:cNvSpPr txBox="1">
            <a:spLocks/>
          </p:cNvSpPr>
          <p:nvPr/>
        </p:nvSpPr>
        <p:spPr>
          <a:xfrm>
            <a:off x="428625" y="-142900"/>
            <a:ext cx="8229600" cy="1643063"/>
          </a:xfrm>
          <a:prstGeom prst="rect">
            <a:avLst/>
          </a:prstGeom>
        </p:spPr>
        <p:txBody>
          <a:bodyPr anchor="ctr"/>
          <a:lstStyle/>
          <a:p>
            <a:pPr algn="ctr" fontAlgn="auto">
              <a:spcAft>
                <a:spcPts val="0"/>
              </a:spcAft>
              <a:defRPr/>
            </a:pPr>
            <a:r>
              <a:rPr lang="ru-RU" sz="2800" b="1" dirty="0">
                <a:solidFill>
                  <a:srgbClr val="002060"/>
                </a:solidFill>
                <a:latin typeface="+mj-lt"/>
              </a:rPr>
              <a:t>Реализация  индивидуальной траектории обучения (ИТО) </a:t>
            </a:r>
            <a:r>
              <a:rPr lang="ru-RU" sz="2800" b="1" dirty="0" smtClean="0">
                <a:solidFill>
                  <a:srgbClr val="002060"/>
                </a:solidFill>
                <a:latin typeface="+mj-lt"/>
              </a:rPr>
              <a:t>студента</a:t>
            </a:r>
          </a:p>
          <a:p>
            <a:pPr algn="ctr" fontAlgn="auto">
              <a:spcAft>
                <a:spcPts val="0"/>
              </a:spcAft>
              <a:defRPr/>
            </a:pPr>
            <a:r>
              <a:rPr lang="ru-RU" sz="2800" b="1" dirty="0" smtClean="0">
                <a:solidFill>
                  <a:srgbClr val="002060"/>
                </a:solidFill>
                <a:latin typeface="+mj-lt"/>
                <a:ea typeface="+mj-ea"/>
                <a:cs typeface="+mj-cs"/>
              </a:rPr>
              <a:t>Специальность «Общая медицина»</a:t>
            </a:r>
            <a:endParaRPr lang="ru-RU" sz="2800" b="1" dirty="0">
              <a:solidFill>
                <a:srgbClr val="FF0000"/>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24136"/>
          </a:xfrm>
        </p:spPr>
        <p:txBody>
          <a:bodyPr>
            <a:noAutofit/>
          </a:bodyPr>
          <a:lstStyle/>
          <a:p>
            <a:pPr algn="ctr"/>
            <a:r>
              <a:rPr lang="ru-RU" sz="4000" b="1" dirty="0" smtClean="0">
                <a:solidFill>
                  <a:srgbClr val="C00000"/>
                </a:solidFill>
              </a:rPr>
              <a:t>5. Внедрение инновационных методов преподавания</a:t>
            </a:r>
            <a:endParaRPr lang="ru-RU" sz="4000" b="1" dirty="0">
              <a:solidFill>
                <a:srgbClr val="C00000"/>
              </a:solidFill>
            </a:endParaRPr>
          </a:p>
        </p:txBody>
      </p:sp>
      <p:sp>
        <p:nvSpPr>
          <p:cNvPr id="3" name="Содержимое 2"/>
          <p:cNvSpPr>
            <a:spLocks noGrp="1"/>
          </p:cNvSpPr>
          <p:nvPr>
            <p:ph idx="1"/>
          </p:nvPr>
        </p:nvSpPr>
        <p:spPr>
          <a:xfrm>
            <a:off x="32" y="1484784"/>
            <a:ext cx="9072562" cy="5230364"/>
          </a:xfrm>
        </p:spPr>
        <p:txBody>
          <a:bodyPr>
            <a:noAutofit/>
          </a:bodyPr>
          <a:lstStyle/>
          <a:p>
            <a:r>
              <a:rPr lang="ru-RU" sz="1900" dirty="0" smtClean="0"/>
              <a:t>Обучение приобретает </a:t>
            </a:r>
            <a:r>
              <a:rPr lang="ru-RU" sz="1900" dirty="0" err="1" smtClean="0"/>
              <a:t>деятельностный</a:t>
            </a:r>
            <a:r>
              <a:rPr lang="ru-RU" sz="1900" dirty="0" smtClean="0"/>
              <a:t> характер, акцент делается на обучение через практику, продуктивную работу в малых группах, выстраивание индивидуальных образовательных траекторий, широкое использование интерактивных методов обучения, проблемно-ориентированного обучения, использование </a:t>
            </a:r>
            <a:r>
              <a:rPr lang="ru-RU" sz="1900" dirty="0" err="1" smtClean="0"/>
              <a:t>межпредметных</a:t>
            </a:r>
            <a:r>
              <a:rPr lang="ru-RU" sz="1900" dirty="0" smtClean="0"/>
              <a:t> связей, развитие самостоятельности студентов и личной ответственности за принятие решений и т.д.</a:t>
            </a:r>
          </a:p>
          <a:p>
            <a:r>
              <a:rPr lang="ru-RU" sz="1900" dirty="0" smtClean="0"/>
              <a:t>Преподавание в медицинском вузе не должно сводиться к формальному проведению лекций и практических занятий. При помощи лекций не сложно дать студентам определенные знания, однако гораздо важнее научить студентов применять знания на практике, т.к. зачастую по окончании вуза выпускники обладают лишь фундаментальными знаниями по анатомии, гистологии, биохимии и т.д., не до конца понимая, как все полученные знания пригодятся в практической деятельности. </a:t>
            </a:r>
          </a:p>
          <a:p>
            <a:r>
              <a:rPr lang="ru-RU" sz="1900" dirty="0" smtClean="0"/>
              <a:t>В настоящее время в </a:t>
            </a:r>
            <a:r>
              <a:rPr lang="ru-RU" sz="1900" dirty="0" err="1" smtClean="0"/>
              <a:t>КазНМУ</a:t>
            </a:r>
            <a:r>
              <a:rPr lang="ru-RU" sz="1900" dirty="0" smtClean="0"/>
              <a:t> идет разработка и внедрение в образовательный процесс инновационных интерактивных методов обучения.</a:t>
            </a:r>
          </a:p>
          <a:p>
            <a:r>
              <a:rPr lang="ru-RU" sz="1900" dirty="0" smtClean="0"/>
              <a:t>За 2012-2013 учебный год  внедрено  - 177  инновационных актов  внедрения</a:t>
            </a:r>
          </a:p>
          <a:p>
            <a:endParaRPr lang="ru-RU" sz="19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1143000"/>
          </a:xfrm>
        </p:spPr>
        <p:txBody>
          <a:bodyPr>
            <a:normAutofit/>
          </a:bodyPr>
          <a:lstStyle/>
          <a:p>
            <a:pPr lvl="0" algn="ctr"/>
            <a:r>
              <a:rPr lang="ru-RU" sz="4000" b="1" dirty="0" smtClean="0"/>
              <a:t>Инновационные методы обучения:</a:t>
            </a:r>
            <a:endParaRPr lang="ru-RU" sz="4000" dirty="0"/>
          </a:p>
        </p:txBody>
      </p:sp>
      <p:sp>
        <p:nvSpPr>
          <p:cNvPr id="4" name="Содержимое 2"/>
          <p:cNvSpPr txBox="1">
            <a:spLocks/>
          </p:cNvSpPr>
          <p:nvPr/>
        </p:nvSpPr>
        <p:spPr>
          <a:xfrm>
            <a:off x="32" y="1792628"/>
            <a:ext cx="9072562" cy="4922520"/>
          </a:xfrm>
          <a:prstGeom prst="rect">
            <a:avLst/>
          </a:prstGeom>
        </p:spPr>
        <p:txBody>
          <a:bodyPr vert="horz">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ru-RU" sz="19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ru-RU" sz="19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Содержимое 2"/>
          <p:cNvSpPr>
            <a:spLocks noGrp="1"/>
          </p:cNvSpPr>
          <p:nvPr>
            <p:ph idx="1"/>
          </p:nvPr>
        </p:nvSpPr>
        <p:spPr>
          <a:xfrm>
            <a:off x="285752" y="2006918"/>
            <a:ext cx="8643966" cy="4208164"/>
          </a:xfrm>
        </p:spPr>
        <p:txBody>
          <a:bodyPr>
            <a:noAutofit/>
          </a:bodyPr>
          <a:lstStyle/>
          <a:p>
            <a:pPr>
              <a:buClr>
                <a:schemeClr val="accent1"/>
              </a:buClr>
              <a:buSzPct val="85000"/>
              <a:defRPr/>
            </a:pPr>
            <a:r>
              <a:rPr lang="ru-RU" sz="2400" dirty="0" smtClean="0"/>
              <a:t>интерактивные лекции</a:t>
            </a:r>
          </a:p>
          <a:p>
            <a:pPr>
              <a:buClr>
                <a:schemeClr val="accent1"/>
              </a:buClr>
              <a:buSzPct val="85000"/>
              <a:defRPr/>
            </a:pPr>
            <a:r>
              <a:rPr lang="ru-RU" sz="2400" dirty="0" smtClean="0"/>
              <a:t>ситуационные задачи (</a:t>
            </a:r>
            <a:r>
              <a:rPr lang="ru-RU" sz="2400" dirty="0" err="1" smtClean="0"/>
              <a:t>кейс-стади</a:t>
            </a:r>
            <a:r>
              <a:rPr lang="ru-RU" sz="2400" dirty="0" smtClean="0"/>
              <a:t>)</a:t>
            </a:r>
          </a:p>
          <a:p>
            <a:pPr>
              <a:buClr>
                <a:schemeClr val="accent1"/>
              </a:buClr>
              <a:buSzPct val="85000"/>
              <a:defRPr/>
            </a:pPr>
            <a:r>
              <a:rPr lang="ru-RU" sz="2400" dirty="0" smtClean="0"/>
              <a:t>клинические ситуации</a:t>
            </a:r>
          </a:p>
          <a:p>
            <a:pPr>
              <a:buClr>
                <a:schemeClr val="accent1"/>
              </a:buClr>
              <a:buSzPct val="85000"/>
              <a:defRPr/>
            </a:pPr>
            <a:r>
              <a:rPr lang="ru-RU" sz="2400" dirty="0" smtClean="0"/>
              <a:t>игровое обучение (деловые, ролевые игры)</a:t>
            </a:r>
          </a:p>
          <a:p>
            <a:pPr>
              <a:buClr>
                <a:schemeClr val="accent1"/>
              </a:buClr>
              <a:buSzPct val="85000"/>
              <a:defRPr/>
            </a:pPr>
            <a:r>
              <a:rPr lang="ru-RU" sz="2400" dirty="0" smtClean="0"/>
              <a:t>проблемное ориентированное обучение - </a:t>
            </a:r>
            <a:r>
              <a:rPr lang="en-US" sz="2400" dirty="0" smtClean="0"/>
              <a:t>PBL</a:t>
            </a:r>
            <a:r>
              <a:rPr lang="ru-RU" sz="2400" dirty="0" smtClean="0"/>
              <a:t> (мозговой штурм)</a:t>
            </a:r>
          </a:p>
          <a:p>
            <a:pPr>
              <a:buClr>
                <a:schemeClr val="accent1"/>
              </a:buClr>
              <a:buSzPct val="85000"/>
            </a:pPr>
            <a:r>
              <a:rPr lang="ru-RU" sz="2400" dirty="0" smtClean="0"/>
              <a:t>командное обучение – </a:t>
            </a:r>
            <a:r>
              <a:rPr lang="en-US" sz="2400" dirty="0" smtClean="0"/>
              <a:t>TBL </a:t>
            </a:r>
            <a:r>
              <a:rPr lang="ru-RU" sz="2400" dirty="0" smtClean="0"/>
              <a:t>(дискуссия, презентация)</a:t>
            </a:r>
          </a:p>
          <a:p>
            <a:pPr>
              <a:buClr>
                <a:schemeClr val="accent1"/>
              </a:buClr>
              <a:buSzPct val="85000"/>
              <a:defRPr/>
            </a:pPr>
            <a:r>
              <a:rPr lang="ru-RU" sz="2400" dirty="0" smtClean="0"/>
              <a:t>творческие задания </a:t>
            </a:r>
          </a:p>
          <a:p>
            <a:pPr>
              <a:buClr>
                <a:schemeClr val="accent1"/>
              </a:buClr>
              <a:buSzPct val="85000"/>
              <a:defRPr/>
            </a:pPr>
            <a:r>
              <a:rPr lang="ru-RU" sz="2400" dirty="0" smtClean="0"/>
              <a:t>и др.</a:t>
            </a:r>
          </a:p>
          <a:p>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28" y="116632"/>
            <a:ext cx="8229600" cy="1368152"/>
          </a:xfrm>
        </p:spPr>
        <p:txBody>
          <a:bodyPr>
            <a:noAutofit/>
          </a:bodyPr>
          <a:lstStyle/>
          <a:p>
            <a:pPr algn="ctr"/>
            <a:r>
              <a:rPr lang="ru-RU" sz="3200" b="1" dirty="0" smtClean="0">
                <a:solidFill>
                  <a:srgbClr val="C00000"/>
                </a:solidFill>
              </a:rPr>
              <a:t>6. Разработка инновационной системы оценки профессиональной компетентности студентов</a:t>
            </a:r>
            <a:endParaRPr lang="ru-RU" sz="3200" b="1" dirty="0">
              <a:solidFill>
                <a:srgbClr val="C00000"/>
              </a:solidFill>
            </a:endParaRPr>
          </a:p>
        </p:txBody>
      </p:sp>
      <p:sp>
        <p:nvSpPr>
          <p:cNvPr id="3" name="Содержимое 2"/>
          <p:cNvSpPr>
            <a:spLocks noGrp="1"/>
          </p:cNvSpPr>
          <p:nvPr>
            <p:ph idx="1"/>
          </p:nvPr>
        </p:nvSpPr>
        <p:spPr>
          <a:xfrm>
            <a:off x="142844" y="1484785"/>
            <a:ext cx="9001156" cy="5158926"/>
          </a:xfrm>
        </p:spPr>
        <p:txBody>
          <a:bodyPr>
            <a:normAutofit/>
          </a:bodyPr>
          <a:lstStyle/>
          <a:p>
            <a:r>
              <a:rPr lang="ru-RU" sz="2000" dirty="0" smtClean="0"/>
              <a:t>Новая система обучения требует иного подхода к оценке результатов обучения, т.е. компетенций студента. В новых условиях необходимо оценивать не некоторый набор предметных знаний, умений и навыков, а уровень </a:t>
            </a:r>
            <a:r>
              <a:rPr lang="ru-RU" sz="2000" dirty="0" err="1" smtClean="0"/>
              <a:t>сформированности</a:t>
            </a:r>
            <a:r>
              <a:rPr lang="ru-RU" sz="2000" dirty="0" smtClean="0"/>
              <a:t> профессиональных компетенций студентов. </a:t>
            </a:r>
          </a:p>
          <a:p>
            <a:endParaRPr lang="ru-RU" sz="2000" dirty="0" smtClean="0"/>
          </a:p>
          <a:p>
            <a:r>
              <a:rPr lang="ru-RU" sz="2000" dirty="0" smtClean="0"/>
              <a:t>В </a:t>
            </a:r>
            <a:r>
              <a:rPr lang="ru-RU" sz="2000" dirty="0" err="1" smtClean="0"/>
              <a:t>КазНМУ</a:t>
            </a:r>
            <a:r>
              <a:rPr lang="ru-RU" sz="2000" dirty="0" smtClean="0"/>
              <a:t> в настоящее время идет разработка особых измерителей </a:t>
            </a:r>
            <a:r>
              <a:rPr lang="ru-RU" sz="2000" dirty="0" err="1" smtClean="0"/>
              <a:t>внутривузовской</a:t>
            </a:r>
            <a:r>
              <a:rPr lang="ru-RU" sz="2000" dirty="0" smtClean="0"/>
              <a:t> системы оценки профессиональной компетентности студентов с учетом мирового опыта. </a:t>
            </a:r>
          </a:p>
          <a:p>
            <a:r>
              <a:rPr lang="ru-RU" sz="2000" dirty="0" smtClean="0"/>
              <a:t>Итоговые экзамены по дисциплинам проводятся в </a:t>
            </a:r>
            <a:r>
              <a:rPr lang="en-US" sz="2000" dirty="0" smtClean="0"/>
              <a:t>II </a:t>
            </a:r>
            <a:r>
              <a:rPr lang="ru-RU" sz="2000" dirty="0" smtClean="0"/>
              <a:t>этапа:</a:t>
            </a:r>
          </a:p>
          <a:p>
            <a:r>
              <a:rPr lang="ru-RU" dirty="0" smtClean="0"/>
              <a:t>1. </a:t>
            </a:r>
            <a:r>
              <a:rPr lang="ru-RU" sz="2000" dirty="0" smtClean="0"/>
              <a:t>Компьютерное  </a:t>
            </a:r>
            <a:r>
              <a:rPr lang="ru-RU" sz="2000" smtClean="0"/>
              <a:t>тестирование  (</a:t>
            </a:r>
            <a:r>
              <a:rPr lang="ru-RU" sz="2000" dirty="0" smtClean="0"/>
              <a:t>оцениваются знания и правовая компетенция)</a:t>
            </a:r>
          </a:p>
          <a:p>
            <a:r>
              <a:rPr lang="ru-RU" sz="2000" dirty="0" smtClean="0"/>
              <a:t>2. Практические навыки (оцениваются практические навыки и  умения, коммуникативные навыки)</a:t>
            </a:r>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804" y="188640"/>
            <a:ext cx="8229600" cy="792088"/>
          </a:xfrm>
        </p:spPr>
        <p:txBody>
          <a:bodyPr>
            <a:normAutofit fontScale="90000"/>
          </a:bodyPr>
          <a:lstStyle/>
          <a:p>
            <a:pPr algn="ctr"/>
            <a:r>
              <a:rPr lang="ru-RU" b="1" dirty="0" smtClean="0">
                <a:solidFill>
                  <a:srgbClr val="C00000"/>
                </a:solidFill>
              </a:rPr>
              <a:t>7. Кредитная система обучения</a:t>
            </a:r>
            <a:endParaRPr lang="ru-RU" b="1" dirty="0">
              <a:solidFill>
                <a:srgbClr val="C00000"/>
              </a:solidFill>
            </a:endParaRPr>
          </a:p>
        </p:txBody>
      </p:sp>
      <p:sp>
        <p:nvSpPr>
          <p:cNvPr id="3" name="Содержимое 2"/>
          <p:cNvSpPr>
            <a:spLocks noGrp="1"/>
          </p:cNvSpPr>
          <p:nvPr>
            <p:ph idx="1"/>
          </p:nvPr>
        </p:nvSpPr>
        <p:spPr>
          <a:xfrm>
            <a:off x="142844" y="980728"/>
            <a:ext cx="9001156" cy="5734420"/>
          </a:xfrm>
        </p:spPr>
        <p:txBody>
          <a:bodyPr>
            <a:noAutofit/>
          </a:bodyPr>
          <a:lstStyle/>
          <a:p>
            <a:pPr>
              <a:spcBef>
                <a:spcPts val="0"/>
              </a:spcBef>
              <a:buNone/>
            </a:pPr>
            <a:r>
              <a:rPr lang="ru-RU" sz="2000" dirty="0" smtClean="0"/>
              <a:t>	Для внедрения кредитной системы обучения в </a:t>
            </a:r>
            <a:r>
              <a:rPr lang="ru-RU" sz="2000" dirty="0" err="1" smtClean="0"/>
              <a:t>КазНМУ</a:t>
            </a:r>
            <a:r>
              <a:rPr lang="ru-RU" sz="2000" dirty="0" smtClean="0"/>
              <a:t> </a:t>
            </a:r>
            <a:r>
              <a:rPr lang="ru-RU" sz="2000" b="1" dirty="0" smtClean="0"/>
              <a:t>были разработаны:</a:t>
            </a:r>
          </a:p>
          <a:p>
            <a:pPr>
              <a:spcBef>
                <a:spcPts val="0"/>
              </a:spcBef>
            </a:pPr>
            <a:r>
              <a:rPr lang="ru-RU" sz="2000" dirty="0" smtClean="0">
                <a:solidFill>
                  <a:schemeClr val="tx2"/>
                </a:solidFill>
              </a:rPr>
              <a:t>Положение о КСО;</a:t>
            </a:r>
          </a:p>
          <a:p>
            <a:pPr>
              <a:spcBef>
                <a:spcPts val="0"/>
              </a:spcBef>
            </a:pPr>
            <a:r>
              <a:rPr lang="ru-RU" sz="2000" dirty="0" smtClean="0">
                <a:solidFill>
                  <a:schemeClr val="tx2"/>
                </a:solidFill>
              </a:rPr>
              <a:t>Положение о нормах расчета учебной нагрузки и планировании организации учебного процесса.</a:t>
            </a:r>
          </a:p>
          <a:p>
            <a:pPr>
              <a:spcBef>
                <a:spcPts val="0"/>
              </a:spcBef>
              <a:buNone/>
            </a:pPr>
            <a:r>
              <a:rPr lang="ru-RU" sz="2000" dirty="0" smtClean="0"/>
              <a:t>		</a:t>
            </a:r>
            <a:r>
              <a:rPr lang="ru-RU" sz="2000" b="1" dirty="0" smtClean="0"/>
              <a:t>Введены:</a:t>
            </a:r>
          </a:p>
          <a:p>
            <a:pPr>
              <a:spcBef>
                <a:spcPts val="0"/>
              </a:spcBef>
            </a:pPr>
            <a:r>
              <a:rPr lang="ru-RU" sz="2000" dirty="0" smtClean="0">
                <a:solidFill>
                  <a:schemeClr val="tx2"/>
                </a:solidFill>
              </a:rPr>
              <a:t>Система средневзвешенной оценки успеваемости за семестр (</a:t>
            </a:r>
            <a:r>
              <a:rPr lang="en-US" sz="2000" dirty="0" smtClean="0">
                <a:solidFill>
                  <a:schemeClr val="tx2"/>
                </a:solidFill>
              </a:rPr>
              <a:t>GPA</a:t>
            </a:r>
            <a:r>
              <a:rPr lang="ru-RU" sz="2000" dirty="0" smtClean="0">
                <a:solidFill>
                  <a:schemeClr val="tx2"/>
                </a:solidFill>
              </a:rPr>
              <a:t>);</a:t>
            </a:r>
          </a:p>
          <a:p>
            <a:pPr>
              <a:spcBef>
                <a:spcPts val="0"/>
              </a:spcBef>
            </a:pPr>
            <a:r>
              <a:rPr lang="ru-RU" sz="2000" dirty="0" smtClean="0">
                <a:solidFill>
                  <a:schemeClr val="tx2"/>
                </a:solidFill>
              </a:rPr>
              <a:t>Адаптация УМКД к модели медицинского образования и КСО;</a:t>
            </a:r>
          </a:p>
          <a:p>
            <a:pPr>
              <a:spcBef>
                <a:spcPts val="0"/>
              </a:spcBef>
            </a:pPr>
            <a:r>
              <a:rPr lang="ru-RU" sz="2000" dirty="0" smtClean="0">
                <a:solidFill>
                  <a:schemeClr val="tx2"/>
                </a:solidFill>
              </a:rPr>
              <a:t>Академический календарь;</a:t>
            </a:r>
          </a:p>
          <a:p>
            <a:pPr>
              <a:spcBef>
                <a:spcPts val="0"/>
              </a:spcBef>
            </a:pPr>
            <a:r>
              <a:rPr lang="ru-RU" sz="2000" dirty="0" smtClean="0">
                <a:solidFill>
                  <a:schemeClr val="tx2"/>
                </a:solidFill>
              </a:rPr>
              <a:t>Каталог элективных дисциплин по всем специальностям; </a:t>
            </a:r>
          </a:p>
          <a:p>
            <a:r>
              <a:rPr lang="ru-RU" sz="2000" dirty="0" smtClean="0">
                <a:solidFill>
                  <a:schemeClr val="tx2"/>
                </a:solidFill>
              </a:rPr>
              <a:t>По всем специальностям с 2012-2013 учебном году учебный процесс организован по КСО</a:t>
            </a:r>
          </a:p>
          <a:p>
            <a:r>
              <a:rPr lang="ru-RU" sz="2000" dirty="0" smtClean="0">
                <a:solidFill>
                  <a:schemeClr val="tx2"/>
                </a:solidFill>
              </a:rPr>
              <a:t>Разработаны образовательные траектории по всем специальностям; </a:t>
            </a:r>
          </a:p>
          <a:p>
            <a:r>
              <a:rPr lang="ru-RU" sz="2000" dirty="0" smtClean="0">
                <a:solidFill>
                  <a:schemeClr val="tx2"/>
                </a:solidFill>
              </a:rPr>
              <a:t>Справочник 1 </a:t>
            </a:r>
            <a:r>
              <a:rPr lang="ru-RU" sz="2000" dirty="0" err="1" smtClean="0">
                <a:solidFill>
                  <a:schemeClr val="tx2"/>
                </a:solidFill>
              </a:rPr>
              <a:t>курстника</a:t>
            </a:r>
            <a:r>
              <a:rPr lang="ru-RU" sz="2000" dirty="0" smtClean="0">
                <a:solidFill>
                  <a:schemeClr val="tx2"/>
                </a:solidFill>
              </a:rPr>
              <a:t>;</a:t>
            </a:r>
          </a:p>
          <a:p>
            <a:r>
              <a:rPr lang="ru-RU" sz="2000" dirty="0" smtClean="0">
                <a:solidFill>
                  <a:schemeClr val="tx2"/>
                </a:solidFill>
              </a:rPr>
              <a:t>Организация дополнительного семестра;</a:t>
            </a:r>
          </a:p>
          <a:p>
            <a:r>
              <a:rPr lang="ru-RU" sz="2000" dirty="0" smtClean="0">
                <a:solidFill>
                  <a:schemeClr val="tx2"/>
                </a:solidFill>
              </a:rPr>
              <a:t>Академическая мобильность студентов и ППС;</a:t>
            </a:r>
          </a:p>
          <a:p>
            <a:r>
              <a:rPr lang="ru-RU" sz="2000" dirty="0" smtClean="0">
                <a:solidFill>
                  <a:schemeClr val="tx2"/>
                </a:solidFill>
              </a:rPr>
              <a:t>Программа </a:t>
            </a:r>
            <a:r>
              <a:rPr lang="ru-RU" sz="2000" dirty="0" err="1" smtClean="0">
                <a:solidFill>
                  <a:schemeClr val="tx2"/>
                </a:solidFill>
              </a:rPr>
              <a:t>визитинг</a:t>
            </a:r>
            <a:r>
              <a:rPr lang="ru-RU" sz="2000" dirty="0" smtClean="0">
                <a:solidFill>
                  <a:schemeClr val="tx2"/>
                </a:solidFill>
              </a:rPr>
              <a:t>-профессоров;</a:t>
            </a:r>
            <a:endParaRPr lang="ru-RU" sz="2000" dirty="0" smtClean="0"/>
          </a:p>
          <a:p>
            <a:pPr>
              <a:spcBef>
                <a:spcPts val="0"/>
              </a:spcBef>
            </a:pPr>
            <a:endParaRPr lang="ru-R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955046"/>
          </a:xfrm>
        </p:spPr>
        <p:txBody>
          <a:bodyPr>
            <a:noAutofit/>
          </a:bodyPr>
          <a:lstStyle/>
          <a:p>
            <a:pPr algn="ctr"/>
            <a:r>
              <a:rPr lang="ru-RU" sz="4000" b="1" dirty="0"/>
              <a:t>Особенности организации учебного процесса в 2013-2014 учебном году по кредитной системе обучения:</a:t>
            </a:r>
          </a:p>
        </p:txBody>
      </p:sp>
      <p:sp>
        <p:nvSpPr>
          <p:cNvPr id="3" name="Содержимое 2"/>
          <p:cNvSpPr>
            <a:spLocks noGrp="1"/>
          </p:cNvSpPr>
          <p:nvPr>
            <p:ph idx="1"/>
          </p:nvPr>
        </p:nvSpPr>
        <p:spPr>
          <a:xfrm>
            <a:off x="142844" y="2183152"/>
            <a:ext cx="8786874" cy="4389120"/>
          </a:xfrm>
        </p:spPr>
        <p:txBody>
          <a:bodyPr>
            <a:normAutofit/>
          </a:bodyPr>
          <a:lstStyle/>
          <a:p>
            <a:r>
              <a:rPr lang="ru-RU" sz="2800" dirty="0">
                <a:latin typeface="Times New Roman" pitchFamily="18" charset="0"/>
                <a:cs typeface="Times New Roman" pitchFamily="18" charset="0"/>
              </a:rPr>
              <a:t>В 2013-2014 учебном году учебный процесс в </a:t>
            </a:r>
            <a:r>
              <a:rPr lang="ru-RU" sz="2800" dirty="0" err="1">
                <a:latin typeface="Times New Roman" pitchFamily="18" charset="0"/>
                <a:cs typeface="Times New Roman" pitchFamily="18" charset="0"/>
              </a:rPr>
              <a:t>КазНМУ</a:t>
            </a:r>
            <a:r>
              <a:rPr lang="ru-RU" sz="2800" dirty="0">
                <a:latin typeface="Times New Roman" pitchFamily="18" charset="0"/>
                <a:cs typeface="Times New Roman" pitchFamily="18" charset="0"/>
              </a:rPr>
              <a:t> по всем специальностям </a:t>
            </a:r>
            <a:r>
              <a:rPr lang="ru-RU" sz="2800" dirty="0" err="1">
                <a:latin typeface="Times New Roman" pitchFamily="18" charset="0"/>
                <a:cs typeface="Times New Roman" pitchFamily="18" charset="0"/>
              </a:rPr>
              <a:t>бакалавриата</a:t>
            </a:r>
            <a:r>
              <a:rPr lang="ru-RU" sz="2800" dirty="0">
                <a:latin typeface="Times New Roman" pitchFamily="18" charset="0"/>
                <a:cs typeface="Times New Roman" pitchFamily="18" charset="0"/>
              </a:rPr>
              <a:t> будет организован по кредитной системе обучения. После обсуждения на заседаниях комитетов образовательных программ, Методическом совете на обсуждение  Ученого совета университета выносятся следующие особенности организации учебного процесса на 2013-2014 учебный год:</a:t>
            </a:r>
          </a:p>
          <a:p>
            <a:endParaRPr lang="ru-RU"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228716"/>
            <a:ext cx="7772400" cy="914400"/>
          </a:xfrm>
        </p:spPr>
        <p:txBody>
          <a:bodyPr>
            <a:normAutofit fontScale="90000"/>
          </a:bodyPr>
          <a:lstStyle/>
          <a:p>
            <a:r>
              <a:rPr lang="ru-RU" b="1" dirty="0" smtClean="0"/>
              <a:t>Казахстан </a:t>
            </a:r>
            <a:r>
              <a:rPr lang="en-US" b="1" dirty="0" smtClean="0"/>
              <a:t>– </a:t>
            </a:r>
            <a:r>
              <a:rPr lang="ru-RU" b="1" dirty="0" smtClean="0"/>
              <a:t>страна-участник Болонского процесса </a:t>
            </a:r>
            <a:endParaRPr lang="ru-RU" b="1" dirty="0"/>
          </a:p>
        </p:txBody>
      </p:sp>
      <p:sp>
        <p:nvSpPr>
          <p:cNvPr id="3" name="Содержимое 2"/>
          <p:cNvSpPr>
            <a:spLocks noGrp="1"/>
          </p:cNvSpPr>
          <p:nvPr>
            <p:ph idx="1"/>
          </p:nvPr>
        </p:nvSpPr>
        <p:spPr>
          <a:xfrm>
            <a:off x="785786" y="2357486"/>
            <a:ext cx="7772400" cy="3071778"/>
          </a:xfrm>
        </p:spPr>
        <p:txBody>
          <a:bodyPr>
            <a:normAutofit/>
          </a:bodyPr>
          <a:lstStyle/>
          <a:p>
            <a:r>
              <a:rPr lang="ru-RU" dirty="0" smtClean="0"/>
              <a:t>14 мая 2010 г. Казахский </a:t>
            </a:r>
            <a:r>
              <a:rPr lang="ru-RU" dirty="0"/>
              <a:t>национальный медицинский университет имени С.Д. </a:t>
            </a:r>
            <a:r>
              <a:rPr lang="ru-RU" dirty="0" err="1"/>
              <a:t>Асфендиярова</a:t>
            </a:r>
            <a:r>
              <a:rPr lang="ru-RU" dirty="0"/>
              <a:t>  </a:t>
            </a:r>
            <a:r>
              <a:rPr lang="ru-RU" dirty="0" smtClean="0"/>
              <a:t>вступил в Великую </a:t>
            </a:r>
            <a:r>
              <a:rPr lang="ru-RU" dirty="0"/>
              <a:t>Хартию</a:t>
            </a:r>
            <a:r>
              <a:rPr lang="ru-RU" dirty="0">
                <a:solidFill>
                  <a:srgbClr val="FF0000"/>
                </a:solidFill>
              </a:rPr>
              <a:t> </a:t>
            </a:r>
            <a:r>
              <a:rPr lang="ru-RU" dirty="0" smtClean="0"/>
              <a:t>Университетов</a:t>
            </a:r>
          </a:p>
          <a:p>
            <a:endParaRPr lang="ru-RU" dirty="0"/>
          </a:p>
          <a:p>
            <a:pPr>
              <a:buNone/>
            </a:pPr>
            <a:r>
              <a:rPr lang="ru-RU" dirty="0" smtClean="0"/>
              <a:t> </a:t>
            </a:r>
            <a:endParaRPr lang="ru-RU" dirty="0"/>
          </a:p>
          <a:p>
            <a:endParaRPr lang="ru-RU" dirty="0"/>
          </a:p>
        </p:txBody>
      </p:sp>
      <p:pic>
        <p:nvPicPr>
          <p:cNvPr id="4" name="Рисунок 3" descr="Logo_540x216.jpg"/>
          <p:cNvPicPr>
            <a:picLocks noChangeAspect="1"/>
          </p:cNvPicPr>
          <p:nvPr/>
        </p:nvPicPr>
        <p:blipFill>
          <a:blip r:embed="rId2" cstate="print"/>
          <a:stretch>
            <a:fillRect/>
          </a:stretch>
        </p:blipFill>
        <p:spPr>
          <a:xfrm>
            <a:off x="1928794" y="4500570"/>
            <a:ext cx="5143504" cy="1885950"/>
          </a:xfrm>
          <a:prstGeom prst="rect">
            <a:avLst/>
          </a:prstGeom>
          <a:effectLst>
            <a:outerShdw blurRad="50800" dist="38100" dir="2700000" algn="tl" rotWithShape="0">
              <a:prstClr val="black">
                <a:alpha val="40000"/>
              </a:prstClr>
            </a:outerShdw>
          </a:effectLst>
          <a:scene3d>
            <a:camera prst="orthographicFront"/>
            <a:lightRig rig="threePt" dir="t"/>
          </a:scene3d>
          <a:sp3d prstMaterial="plastic"/>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323528" y="476672"/>
            <a:ext cx="8463314" cy="5919366"/>
          </a:xfrm>
        </p:spPr>
        <p:txBody>
          <a:bodyPr>
            <a:normAutofit fontScale="70000" lnSpcReduction="20000"/>
          </a:bodyPr>
          <a:lstStyle/>
          <a:p>
            <a:pPr marL="0" indent="0">
              <a:buNone/>
            </a:pPr>
            <a:r>
              <a:rPr lang="ru-RU" sz="3100" dirty="0" smtClean="0">
                <a:latin typeface="Times New Roman" pitchFamily="18" charset="0"/>
                <a:cs typeface="Times New Roman" pitchFamily="18" charset="0"/>
              </a:rPr>
              <a:t> </a:t>
            </a:r>
          </a:p>
          <a:p>
            <a:pPr marL="0" indent="0">
              <a:buNone/>
            </a:pPr>
            <a:r>
              <a:rPr lang="ru-RU" sz="3100" dirty="0" smtClean="0">
                <a:latin typeface="Times New Roman" pitchFamily="18" charset="0"/>
                <a:cs typeface="Times New Roman" pitchFamily="18" charset="0"/>
              </a:rPr>
              <a:t>  1)</a:t>
            </a:r>
            <a:r>
              <a:rPr lang="ru-RU" sz="2800" dirty="0" smtClean="0">
                <a:latin typeface="Times New Roman" pitchFamily="18" charset="0"/>
                <a:cs typeface="Times New Roman" pitchFamily="18" charset="0"/>
              </a:rPr>
              <a:t>Продолжительность </a:t>
            </a:r>
            <a:r>
              <a:rPr lang="ru-RU" sz="2800" dirty="0">
                <a:latin typeface="Times New Roman" pitchFamily="18" charset="0"/>
                <a:cs typeface="Times New Roman" pitchFamily="18" charset="0"/>
              </a:rPr>
              <a:t>одного академического периода установить следующим образом:</a:t>
            </a:r>
          </a:p>
          <a:p>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теоретическое обучение </a:t>
            </a:r>
            <a:r>
              <a:rPr lang="ru-RU" sz="2800" dirty="0">
                <a:latin typeface="Times New Roman" pitchFamily="18" charset="0"/>
                <a:cs typeface="Times New Roman" pitchFamily="18" charset="0"/>
              </a:rPr>
              <a:t>–   30 недель;</a:t>
            </a:r>
          </a:p>
          <a:p>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экзаменационные сессии </a:t>
            </a:r>
            <a:r>
              <a:rPr lang="ru-RU" sz="2800" dirty="0">
                <a:latin typeface="Times New Roman" pitchFamily="18" charset="0"/>
                <a:cs typeface="Times New Roman" pitchFamily="18" charset="0"/>
              </a:rPr>
              <a:t>– 4-8 недель;</a:t>
            </a:r>
          </a:p>
          <a:p>
            <a:r>
              <a:rPr lang="ru-RU" sz="2800" b="1" dirty="0">
                <a:latin typeface="Times New Roman" pitchFamily="18" charset="0"/>
                <a:cs typeface="Times New Roman" pitchFamily="18" charset="0"/>
              </a:rPr>
              <a:t>- профессиональная практика (УПП, ПП) </a:t>
            </a:r>
            <a:r>
              <a:rPr lang="ru-RU" sz="2800" dirty="0" smtClean="0">
                <a:latin typeface="Times New Roman" pitchFamily="18" charset="0"/>
                <a:cs typeface="Times New Roman" pitchFamily="18" charset="0"/>
              </a:rPr>
              <a:t>– 2-6 </a:t>
            </a:r>
            <a:r>
              <a:rPr lang="ru-RU" sz="2800" dirty="0">
                <a:latin typeface="Times New Roman" pitchFamily="18" charset="0"/>
                <a:cs typeface="Times New Roman" pitchFamily="18" charset="0"/>
              </a:rPr>
              <a:t>недель;</a:t>
            </a:r>
          </a:p>
          <a:p>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каникулярное время </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8-12 </a:t>
            </a:r>
            <a:r>
              <a:rPr lang="ru-RU" sz="2800" dirty="0">
                <a:latin typeface="Times New Roman" pitchFamily="18" charset="0"/>
                <a:cs typeface="Times New Roman" pitchFamily="18" charset="0"/>
              </a:rPr>
              <a:t>недель.</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2</a:t>
            </a:r>
            <a:r>
              <a:rPr lang="ru-RU" sz="2800" dirty="0">
                <a:latin typeface="Times New Roman" pitchFamily="18" charset="0"/>
                <a:cs typeface="Times New Roman" pitchFamily="18" charset="0"/>
              </a:rPr>
              <a:t>) Среднегодовое количество кредитов в учебном году составляет  32-36 кредита.</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3</a:t>
            </a:r>
            <a:r>
              <a:rPr lang="ru-RU" sz="2800" dirty="0">
                <a:latin typeface="Times New Roman" pitchFamily="18" charset="0"/>
                <a:cs typeface="Times New Roman" pitchFamily="18" charset="0"/>
              </a:rPr>
              <a:t>) </a:t>
            </a:r>
            <a:r>
              <a:rPr lang="kk-KZ" sz="2800" dirty="0">
                <a:latin typeface="Times New Roman" pitchFamily="18" charset="0"/>
                <a:cs typeface="Times New Roman" pitchFamily="18" charset="0"/>
              </a:rPr>
              <a:t>Распределить учебные часы 1 кредита (45 академических часов)  по видам работ следующим образом:</a:t>
            </a:r>
            <a:endParaRPr lang="ru-RU" sz="2800" dirty="0">
              <a:latin typeface="Times New Roman" pitchFamily="18" charset="0"/>
              <a:cs typeface="Times New Roman" pitchFamily="18" charset="0"/>
            </a:endParaRPr>
          </a:p>
          <a:p>
            <a:r>
              <a:rPr lang="kk-KZ" sz="2800" dirty="0">
                <a:latin typeface="Times New Roman" pitchFamily="18" charset="0"/>
                <a:cs typeface="Times New Roman" pitchFamily="18" charset="0"/>
              </a:rPr>
              <a:t> - </a:t>
            </a:r>
            <a:r>
              <a:rPr lang="ru-RU" sz="2800" dirty="0">
                <a:latin typeface="Times New Roman" pitchFamily="18" charset="0"/>
                <a:cs typeface="Times New Roman" pitchFamily="18" charset="0"/>
              </a:rPr>
              <a:t>для  </a:t>
            </a:r>
            <a:r>
              <a:rPr lang="en-US" sz="2800" dirty="0">
                <a:latin typeface="Times New Roman" pitchFamily="18" charset="0"/>
                <a:cs typeface="Times New Roman" pitchFamily="18" charset="0"/>
              </a:rPr>
              <a:t>c</a:t>
            </a:r>
            <a:r>
              <a:rPr lang="ru-RU" sz="2800" dirty="0" err="1">
                <a:latin typeface="Times New Roman" pitchFamily="18" charset="0"/>
                <a:cs typeface="Times New Roman" pitchFamily="18" charset="0"/>
              </a:rPr>
              <a:t>пециальностей</a:t>
            </a:r>
            <a:r>
              <a:rPr lang="ru-RU" sz="2800" dirty="0">
                <a:latin typeface="Times New Roman" pitchFamily="18" charset="0"/>
                <a:cs typeface="Times New Roman" pitchFamily="18" charset="0"/>
              </a:rPr>
              <a:t> «Общественное здравоохранение», «Медико-профилактическое дело», «Сестринское дело», «Менеджмент», «Фармация», «Технология фармацевтического производства» 4</a:t>
            </a:r>
            <a:r>
              <a:rPr lang="kk-KZ" sz="2800" dirty="0">
                <a:latin typeface="Times New Roman" pitchFamily="18" charset="0"/>
                <a:cs typeface="Times New Roman" pitchFamily="18" charset="0"/>
              </a:rPr>
              <a:t>5 академических часов (а.ч.) включают 15 контактных часов</a:t>
            </a:r>
            <a:r>
              <a:rPr lang="ru-RU" sz="2800" dirty="0">
                <a:latin typeface="Times New Roman" pitchFamily="18" charset="0"/>
                <a:cs typeface="Times New Roman" pitchFamily="18" charset="0"/>
              </a:rPr>
              <a:t>, 7 часов  СРСП и 23 часов СРС;</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ru-RU" sz="2800" dirty="0">
                <a:latin typeface="Times New Roman" pitchFamily="18" charset="0"/>
                <a:cs typeface="Times New Roman" pitchFamily="18" charset="0"/>
              </a:rPr>
              <a:t>для специальностей «Общая медицина» и «Стоматология»</a:t>
            </a:r>
            <a:br>
              <a:rPr lang="ru-RU" sz="2800" dirty="0">
                <a:latin typeface="Times New Roman" pitchFamily="18" charset="0"/>
                <a:cs typeface="Times New Roman" pitchFamily="18" charset="0"/>
              </a:rPr>
            </a:br>
            <a:r>
              <a:rPr lang="kk-KZ" sz="2800" dirty="0">
                <a:latin typeface="Times New Roman" pitchFamily="18" charset="0"/>
                <a:cs typeface="Times New Roman" pitchFamily="18" charset="0"/>
              </a:rPr>
              <a:t>45 академических часов (а.ч.) включают 15 контактных часов</a:t>
            </a:r>
            <a:r>
              <a:rPr lang="ru-RU" sz="2800" dirty="0">
                <a:latin typeface="Times New Roman" pitchFamily="18" charset="0"/>
                <a:cs typeface="Times New Roman" pitchFamily="18" charset="0"/>
              </a:rPr>
              <a:t>, 15 часов СРСП и 15 часов СРС.</a:t>
            </a:r>
          </a:p>
          <a:p>
            <a:pPr>
              <a:buNone/>
            </a:pPr>
            <a:endParaRPr lang="ru-RU" sz="2800" dirty="0" smtClean="0">
              <a:latin typeface="Times New Roman" pitchFamily="18" charset="0"/>
              <a:cs typeface="Times New Roman" pitchFamily="18" charset="0"/>
            </a:endParaRPr>
          </a:p>
          <a:p>
            <a:pPr>
              <a:buNone/>
            </a:pPr>
            <a:endParaRPr lang="ru-RU" sz="2800" i="1"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normAutofit fontScale="32500" lnSpcReduction="20000"/>
          </a:bodyPr>
          <a:lstStyle/>
          <a:p>
            <a:endParaRPr lang="en-US" sz="3400" dirty="0">
              <a:latin typeface="Times New Roman" pitchFamily="18" charset="0"/>
              <a:cs typeface="Times New Roman" pitchFamily="18" charset="0"/>
            </a:endParaRPr>
          </a:p>
          <a:p>
            <a:r>
              <a:rPr lang="ru-RU" sz="6800" dirty="0">
                <a:latin typeface="Times New Roman" pitchFamily="18" charset="0"/>
                <a:cs typeface="Times New Roman" pitchFamily="18" charset="0"/>
              </a:rPr>
              <a:t> 4) Продолжительность 1 академического часа установить продолжительностью 50 минут для  всех специальностей.</a:t>
            </a:r>
          </a:p>
          <a:p>
            <a:r>
              <a:rPr lang="ru-RU" sz="6800" dirty="0" smtClean="0">
                <a:latin typeface="Times New Roman" pitchFamily="18" charset="0"/>
                <a:cs typeface="Times New Roman" pitchFamily="18" charset="0"/>
              </a:rPr>
              <a:t>5</a:t>
            </a:r>
            <a:r>
              <a:rPr lang="ru-RU" sz="6800" dirty="0">
                <a:latin typeface="Times New Roman" pitchFamily="18" charset="0"/>
                <a:cs typeface="Times New Roman" pitchFamily="18" charset="0"/>
              </a:rPr>
              <a:t>) Продолжительность рабочей недели для обучающихся установить 5 дней.</a:t>
            </a:r>
          </a:p>
          <a:p>
            <a:r>
              <a:rPr lang="ru-RU" sz="6800" dirty="0" smtClean="0">
                <a:latin typeface="Times New Roman" pitchFamily="18" charset="0"/>
                <a:cs typeface="Times New Roman" pitchFamily="18" charset="0"/>
              </a:rPr>
              <a:t>6</a:t>
            </a:r>
            <a:r>
              <a:rPr lang="ru-RU" sz="6800" dirty="0">
                <a:latin typeface="Times New Roman" pitchFamily="18" charset="0"/>
                <a:cs typeface="Times New Roman" pitchFamily="18" charset="0"/>
              </a:rPr>
              <a:t>) Определить среднюю учебную нагрузку для контингента ППС следующим образом:</a:t>
            </a:r>
          </a:p>
          <a:p>
            <a:r>
              <a:rPr lang="ru-RU" sz="6800" dirty="0">
                <a:latin typeface="Times New Roman" pitchFamily="18" charset="0"/>
                <a:cs typeface="Times New Roman" pitchFamily="18" charset="0"/>
              </a:rPr>
              <a:t> - </a:t>
            </a:r>
            <a:r>
              <a:rPr lang="kk-KZ" sz="6800" dirty="0">
                <a:latin typeface="Times New Roman" pitchFamily="18" charset="0"/>
                <a:cs typeface="Times New Roman" pitchFamily="18" charset="0"/>
              </a:rPr>
              <a:t>заведующие кафедрами</a:t>
            </a:r>
            <a:r>
              <a:rPr lang="ru-RU" sz="6800" dirty="0">
                <a:latin typeface="Times New Roman" pitchFamily="18" charset="0"/>
                <a:cs typeface="Times New Roman" pitchFamily="18" charset="0"/>
              </a:rPr>
              <a:t>-  540</a:t>
            </a:r>
            <a:r>
              <a:rPr lang="kk-KZ" sz="6800" dirty="0">
                <a:latin typeface="Times New Roman" pitchFamily="18" charset="0"/>
                <a:cs typeface="Times New Roman" pitchFamily="18" charset="0"/>
              </a:rPr>
              <a:t>ч. </a:t>
            </a:r>
            <a:endParaRPr lang="ru-RU" sz="6800" dirty="0">
              <a:latin typeface="Times New Roman" pitchFamily="18" charset="0"/>
              <a:cs typeface="Times New Roman" pitchFamily="18" charset="0"/>
            </a:endParaRPr>
          </a:p>
          <a:p>
            <a:r>
              <a:rPr lang="kk-KZ" sz="6800" dirty="0">
                <a:latin typeface="Times New Roman" pitchFamily="18" charset="0"/>
                <a:cs typeface="Times New Roman" pitchFamily="18" charset="0"/>
              </a:rPr>
              <a:t>-  руководители модулей –  400ч. </a:t>
            </a:r>
            <a:endParaRPr lang="ru-RU" sz="6800" dirty="0">
              <a:latin typeface="Times New Roman" pitchFamily="18" charset="0"/>
              <a:cs typeface="Times New Roman" pitchFamily="18" charset="0"/>
            </a:endParaRPr>
          </a:p>
          <a:p>
            <a:r>
              <a:rPr lang="kk-KZ" sz="6800" dirty="0">
                <a:latin typeface="Times New Roman" pitchFamily="18" charset="0"/>
                <a:cs typeface="Times New Roman" pitchFamily="18" charset="0"/>
              </a:rPr>
              <a:t>- директора учебных департаментов- 300ч. </a:t>
            </a:r>
            <a:endParaRPr lang="ru-RU" sz="6800" dirty="0">
              <a:latin typeface="Times New Roman" pitchFamily="18" charset="0"/>
              <a:cs typeface="Times New Roman" pitchFamily="18" charset="0"/>
            </a:endParaRPr>
          </a:p>
          <a:p>
            <a:r>
              <a:rPr lang="kk-KZ" sz="6800" dirty="0">
                <a:latin typeface="Times New Roman" pitchFamily="18" charset="0"/>
                <a:cs typeface="Times New Roman" pitchFamily="18" charset="0"/>
              </a:rPr>
              <a:t>- стажеры -  преподаватели 2-го года обучения - 300 часов</a:t>
            </a:r>
            <a:endParaRPr lang="ru-RU" sz="6800" dirty="0">
              <a:latin typeface="Times New Roman" pitchFamily="18" charset="0"/>
              <a:cs typeface="Times New Roman" pitchFamily="18" charset="0"/>
            </a:endParaRPr>
          </a:p>
          <a:p>
            <a:r>
              <a:rPr lang="kk-KZ" sz="6800" dirty="0">
                <a:latin typeface="Times New Roman" pitchFamily="18" charset="0"/>
                <a:cs typeface="Times New Roman" pitchFamily="18" charset="0"/>
              </a:rPr>
              <a:t>- стажеры - преподаватели 3-го года обучения - 500 часов </a:t>
            </a:r>
            <a:endParaRPr lang="ru-RU" sz="6800" dirty="0">
              <a:latin typeface="Times New Roman" pitchFamily="18" charset="0"/>
              <a:cs typeface="Times New Roman" pitchFamily="18" charset="0"/>
            </a:endParaRPr>
          </a:p>
          <a:p>
            <a:r>
              <a:rPr lang="ru-RU" sz="6800" dirty="0">
                <a:latin typeface="Times New Roman" pitchFamily="18" charset="0"/>
                <a:cs typeface="Times New Roman" pitchFamily="18" charset="0"/>
              </a:rPr>
              <a:t>- </a:t>
            </a:r>
            <a:r>
              <a:rPr lang="kk-KZ" sz="6800" dirty="0">
                <a:latin typeface="Times New Roman" pitchFamily="18" charset="0"/>
                <a:cs typeface="Times New Roman" pitchFamily="18" charset="0"/>
              </a:rPr>
              <a:t>ППС: </a:t>
            </a:r>
            <a:endParaRPr lang="ru-RU" sz="6800" dirty="0">
              <a:latin typeface="Times New Roman" pitchFamily="18" charset="0"/>
              <a:cs typeface="Times New Roman" pitchFamily="18" charset="0"/>
            </a:endParaRPr>
          </a:p>
          <a:p>
            <a:r>
              <a:rPr lang="kk-KZ" sz="6800" dirty="0">
                <a:latin typeface="Times New Roman" pitchFamily="18" charset="0"/>
                <a:cs typeface="Times New Roman" pitchFamily="18" charset="0"/>
              </a:rPr>
              <a:t>а) по бакалавриату – 630ч. </a:t>
            </a:r>
            <a:endParaRPr lang="ru-RU" sz="6800" dirty="0">
              <a:latin typeface="Times New Roman" pitchFamily="18" charset="0"/>
              <a:cs typeface="Times New Roman" pitchFamily="18" charset="0"/>
            </a:endParaRPr>
          </a:p>
          <a:p>
            <a:r>
              <a:rPr lang="kk-KZ" sz="6800" dirty="0">
                <a:latin typeface="Times New Roman" pitchFamily="18" charset="0"/>
                <a:cs typeface="Times New Roman" pitchFamily="18" charset="0"/>
              </a:rPr>
              <a:t>б) по интернатуре –  950ч.</a:t>
            </a:r>
            <a:endParaRPr lang="ru-RU" sz="6800" dirty="0">
              <a:latin typeface="Times New Roman" pitchFamily="18" charset="0"/>
              <a:cs typeface="Times New Roman" pitchFamily="18" charset="0"/>
            </a:endParaRPr>
          </a:p>
          <a:p>
            <a:r>
              <a:rPr lang="kk-KZ" sz="6800" dirty="0">
                <a:latin typeface="Times New Roman" pitchFamily="18" charset="0"/>
                <a:cs typeface="Times New Roman" pitchFamily="18" charset="0"/>
              </a:rPr>
              <a:t>в) по резидентуре -   980ч. </a:t>
            </a:r>
            <a:endParaRPr lang="ru-RU" sz="6800" dirty="0">
              <a:latin typeface="Times New Roman" pitchFamily="18" charset="0"/>
              <a:cs typeface="Times New Roman" pitchFamily="18" charset="0"/>
            </a:endParaRPr>
          </a:p>
          <a:p>
            <a:r>
              <a:rPr lang="ru-RU" sz="6400" dirty="0">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val="1052628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744"/>
            <a:ext cx="8229600" cy="1143000"/>
          </a:xfrm>
        </p:spPr>
        <p:txBody>
          <a:bodyPr>
            <a:normAutofit fontScale="90000"/>
          </a:bodyPr>
          <a:lstStyle/>
          <a:p>
            <a:pPr algn="ctr"/>
            <a:r>
              <a:rPr lang="ru-RU" b="1" dirty="0" smtClean="0">
                <a:solidFill>
                  <a:srgbClr val="C00000"/>
                </a:solidFill>
              </a:rPr>
              <a:t>8. Инновационная структура управления образовательным процессом</a:t>
            </a:r>
            <a:endParaRPr lang="ru-RU" b="1" dirty="0">
              <a:solidFill>
                <a:srgbClr val="C00000"/>
              </a:solidFill>
            </a:endParaRPr>
          </a:p>
        </p:txBody>
      </p:sp>
      <p:sp>
        <p:nvSpPr>
          <p:cNvPr id="3" name="Содержимое 2"/>
          <p:cNvSpPr>
            <a:spLocks noGrp="1"/>
          </p:cNvSpPr>
          <p:nvPr>
            <p:ph idx="1"/>
          </p:nvPr>
        </p:nvSpPr>
        <p:spPr>
          <a:xfrm>
            <a:off x="128614" y="2683242"/>
            <a:ext cx="8872542" cy="4103344"/>
          </a:xfrm>
        </p:spPr>
        <p:txBody>
          <a:bodyPr>
            <a:normAutofit/>
          </a:bodyPr>
          <a:lstStyle/>
          <a:p>
            <a:pPr>
              <a:buNone/>
              <a:defRPr/>
            </a:pPr>
            <a:r>
              <a:rPr lang="ru-RU" dirty="0" smtClean="0"/>
              <a:t>	</a:t>
            </a:r>
            <a:r>
              <a:rPr lang="ru-RU" b="1" dirty="0" smtClean="0">
                <a:solidFill>
                  <a:schemeClr val="tx2"/>
                </a:solidFill>
              </a:rPr>
              <a:t>В </a:t>
            </a:r>
            <a:r>
              <a:rPr lang="ru-RU" b="1" dirty="0" err="1" smtClean="0">
                <a:solidFill>
                  <a:schemeClr val="tx2"/>
                </a:solidFill>
              </a:rPr>
              <a:t>КазНМУ</a:t>
            </a:r>
            <a:r>
              <a:rPr lang="ru-RU" b="1" dirty="0" smtClean="0">
                <a:solidFill>
                  <a:schemeClr val="tx2"/>
                </a:solidFill>
              </a:rPr>
              <a:t> созданы новые структурные подразделения:</a:t>
            </a:r>
          </a:p>
          <a:p>
            <a:pPr>
              <a:defRPr/>
            </a:pPr>
            <a:r>
              <a:rPr lang="ru-RU" dirty="0" smtClean="0"/>
              <a:t>Учебные департаменты</a:t>
            </a:r>
          </a:p>
          <a:p>
            <a:pPr>
              <a:defRPr/>
            </a:pPr>
            <a:r>
              <a:rPr lang="ru-RU" dirty="0" smtClean="0"/>
              <a:t>Комитеты образовательных программ</a:t>
            </a:r>
          </a:p>
          <a:p>
            <a:pPr>
              <a:defRPr/>
            </a:pPr>
            <a:r>
              <a:rPr lang="ru-RU" dirty="0" smtClean="0"/>
              <a:t>Отдел системы менеджмента качества </a:t>
            </a:r>
          </a:p>
          <a:p>
            <a:pPr>
              <a:defRPr/>
            </a:pPr>
            <a:r>
              <a:rPr lang="ru-RU" dirty="0" smtClean="0"/>
              <a:t>Служба </a:t>
            </a:r>
            <a:r>
              <a:rPr lang="ru-RU" dirty="0" err="1" smtClean="0"/>
              <a:t>эдвайзеров</a:t>
            </a:r>
            <a:endParaRPr lang="ru-RU" dirty="0" smtClean="0"/>
          </a:p>
          <a:p>
            <a:pPr>
              <a:defRPr/>
            </a:pPr>
            <a:r>
              <a:rPr lang="ru-RU" dirty="0" smtClean="0"/>
              <a:t>Центр мониторинга, анализа качества образования и научного сопровождения реформ медицинского образования</a:t>
            </a:r>
          </a:p>
          <a:p>
            <a:pPr>
              <a:defRPr/>
            </a:pPr>
            <a:endParaRPr lang="ru-RU" dirty="0" smtClean="0"/>
          </a:p>
          <a:p>
            <a:pPr marL="274320" indent="-274320">
              <a:buFont typeface="Wingdings 2"/>
              <a:buChar char=""/>
              <a:defRPr/>
            </a:pPr>
            <a:endParaRPr lang="kk-KZ" dirty="0" smtClean="0"/>
          </a:p>
          <a:p>
            <a:pPr marL="274320" indent="-274320" fontAlgn="auto">
              <a:spcAft>
                <a:spcPts val="0"/>
              </a:spcAft>
              <a:buFont typeface="Wingdings 2"/>
              <a:buChar char=""/>
              <a:defRPr/>
            </a:pPr>
            <a:endParaRPr lang="ru-RU"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24136"/>
          </a:xfrm>
        </p:spPr>
        <p:txBody>
          <a:bodyPr>
            <a:normAutofit fontScale="90000"/>
          </a:bodyPr>
          <a:lstStyle/>
          <a:p>
            <a:pPr algn="ctr"/>
            <a:r>
              <a:rPr lang="ru-RU" b="1" dirty="0" smtClean="0">
                <a:solidFill>
                  <a:srgbClr val="C00000"/>
                </a:solidFill>
              </a:rPr>
              <a:t>9. Программа трехъязычного обучения</a:t>
            </a:r>
            <a:endParaRPr lang="ru-RU" b="1" dirty="0">
              <a:solidFill>
                <a:srgbClr val="C00000"/>
              </a:solidFill>
            </a:endParaRPr>
          </a:p>
        </p:txBody>
      </p:sp>
      <p:sp>
        <p:nvSpPr>
          <p:cNvPr id="3" name="Содержимое 2"/>
          <p:cNvSpPr>
            <a:spLocks noGrp="1"/>
          </p:cNvSpPr>
          <p:nvPr>
            <p:ph idx="1"/>
          </p:nvPr>
        </p:nvSpPr>
        <p:spPr>
          <a:xfrm>
            <a:off x="428596" y="1484784"/>
            <a:ext cx="8535892" cy="5087488"/>
          </a:xfrm>
        </p:spPr>
        <p:txBody>
          <a:bodyPr>
            <a:normAutofit lnSpcReduction="10000"/>
          </a:bodyPr>
          <a:lstStyle/>
          <a:p>
            <a:pPr>
              <a:buNone/>
            </a:pPr>
            <a:r>
              <a:rPr lang="ru-RU" b="1" dirty="0" smtClean="0">
                <a:solidFill>
                  <a:schemeClr val="tx2"/>
                </a:solidFill>
              </a:rPr>
              <a:t>Программа утверждена Методическим советом </a:t>
            </a:r>
            <a:r>
              <a:rPr lang="ru-RU" b="1" dirty="0" err="1" smtClean="0">
                <a:solidFill>
                  <a:schemeClr val="tx2"/>
                </a:solidFill>
              </a:rPr>
              <a:t>КазНМУ</a:t>
            </a:r>
            <a:r>
              <a:rPr lang="ru-RU" b="1" dirty="0" smtClean="0">
                <a:solidFill>
                  <a:schemeClr val="tx2"/>
                </a:solidFill>
              </a:rPr>
              <a:t>, протокол №5 от 28.06.2012г.</a:t>
            </a:r>
          </a:p>
          <a:p>
            <a:pPr>
              <a:buNone/>
            </a:pPr>
            <a:r>
              <a:rPr lang="ru-RU" sz="2000" dirty="0" smtClean="0">
                <a:solidFill>
                  <a:schemeClr val="tx2"/>
                </a:solidFill>
              </a:rPr>
              <a:t>Программа состоит из 2-х этапов:</a:t>
            </a:r>
          </a:p>
          <a:p>
            <a:pPr>
              <a:buNone/>
            </a:pPr>
            <a:r>
              <a:rPr lang="en-US" sz="2000" dirty="0">
                <a:solidFill>
                  <a:schemeClr val="tx2"/>
                </a:solidFill>
              </a:rPr>
              <a:t>I</a:t>
            </a:r>
            <a:r>
              <a:rPr lang="ru-RU" sz="2000" dirty="0" smtClean="0">
                <a:solidFill>
                  <a:schemeClr val="tx2"/>
                </a:solidFill>
              </a:rPr>
              <a:t>-этап – </a:t>
            </a:r>
            <a:r>
              <a:rPr lang="ru-RU" sz="2000" b="1" dirty="0" smtClean="0">
                <a:solidFill>
                  <a:schemeClr val="tx2"/>
                </a:solidFill>
              </a:rPr>
              <a:t>«начальный» </a:t>
            </a:r>
            <a:r>
              <a:rPr lang="ru-RU" sz="2000" dirty="0" smtClean="0">
                <a:solidFill>
                  <a:schemeClr val="tx2"/>
                </a:solidFill>
              </a:rPr>
              <a:t>- </a:t>
            </a:r>
            <a:r>
              <a:rPr lang="ru-RU" sz="2000" dirty="0" err="1" smtClean="0">
                <a:solidFill>
                  <a:schemeClr val="tx2"/>
                </a:solidFill>
              </a:rPr>
              <a:t>билингвальное</a:t>
            </a:r>
            <a:r>
              <a:rPr lang="ru-RU" sz="2000" dirty="0" smtClean="0">
                <a:solidFill>
                  <a:schemeClr val="tx2"/>
                </a:solidFill>
              </a:rPr>
              <a:t> обучение предусматривает освоение дисциплин на младших курсах на языке обучения-80% и 20% «включение» второго языка (для студентов с казахским языком обучения начинают преподавать ряд предметов на русском языке и наоборот)</a:t>
            </a:r>
            <a:r>
              <a:rPr lang="en-US" sz="2000" dirty="0" smtClean="0">
                <a:solidFill>
                  <a:schemeClr val="tx2"/>
                </a:solidFill>
              </a:rPr>
              <a:t>.</a:t>
            </a:r>
            <a:endParaRPr lang="ru-RU" sz="2000" dirty="0" smtClean="0">
              <a:solidFill>
                <a:schemeClr val="tx2"/>
              </a:solidFill>
            </a:endParaRPr>
          </a:p>
          <a:p>
            <a:pPr>
              <a:buNone/>
            </a:pPr>
            <a:r>
              <a:rPr lang="en-US" sz="2000" dirty="0" smtClean="0">
                <a:solidFill>
                  <a:schemeClr val="tx2"/>
                </a:solidFill>
              </a:rPr>
              <a:t>II</a:t>
            </a:r>
            <a:r>
              <a:rPr lang="ru-RU" sz="2000" dirty="0" smtClean="0">
                <a:solidFill>
                  <a:schemeClr val="tx2"/>
                </a:solidFill>
              </a:rPr>
              <a:t>-этап- </a:t>
            </a:r>
            <a:r>
              <a:rPr lang="ru-RU" sz="2000" b="1" dirty="0" smtClean="0">
                <a:solidFill>
                  <a:schemeClr val="tx2"/>
                </a:solidFill>
              </a:rPr>
              <a:t>«развитие» </a:t>
            </a:r>
            <a:r>
              <a:rPr lang="ru-RU" sz="2000" dirty="0" smtClean="0">
                <a:solidFill>
                  <a:schemeClr val="tx2"/>
                </a:solidFill>
              </a:rPr>
              <a:t>- </a:t>
            </a:r>
            <a:r>
              <a:rPr lang="ru-RU" sz="2000" dirty="0" err="1" smtClean="0">
                <a:solidFill>
                  <a:schemeClr val="tx2"/>
                </a:solidFill>
              </a:rPr>
              <a:t>трилинвальное</a:t>
            </a:r>
            <a:r>
              <a:rPr lang="ru-RU" sz="2000" dirty="0" smtClean="0">
                <a:solidFill>
                  <a:schemeClr val="tx2"/>
                </a:solidFill>
              </a:rPr>
              <a:t> обучение  на 3-5 курсах предусматривает освоение дисциплин на основном языке до 60%, а так же 20%-обучение на профильных дисциплинах на втором языке и 20% на английском языке на </a:t>
            </a:r>
            <a:r>
              <a:rPr lang="ru-RU" sz="2000" dirty="0" err="1" smtClean="0">
                <a:solidFill>
                  <a:schemeClr val="tx2"/>
                </a:solidFill>
              </a:rPr>
              <a:t>элективах</a:t>
            </a:r>
            <a:r>
              <a:rPr lang="en-US" sz="2000" dirty="0">
                <a:solidFill>
                  <a:schemeClr val="tx2"/>
                </a:solidFill>
              </a:rPr>
              <a:t>.</a:t>
            </a:r>
            <a:endParaRPr lang="ru-RU" sz="2000" dirty="0" smtClean="0">
              <a:solidFill>
                <a:schemeClr val="tx2"/>
              </a:solidFill>
            </a:endParaRPr>
          </a:p>
          <a:p>
            <a:pPr>
              <a:buNone/>
            </a:pPr>
            <a:r>
              <a:rPr lang="en-US" sz="2000" dirty="0" smtClean="0">
                <a:solidFill>
                  <a:schemeClr val="tx2"/>
                </a:solidFill>
              </a:rPr>
              <a:t>III</a:t>
            </a:r>
            <a:r>
              <a:rPr lang="ru-RU" sz="2000" dirty="0" smtClean="0">
                <a:solidFill>
                  <a:schemeClr val="tx2"/>
                </a:solidFill>
              </a:rPr>
              <a:t>-этап- </a:t>
            </a:r>
            <a:r>
              <a:rPr lang="ru-RU" sz="2000" b="1" dirty="0" smtClean="0">
                <a:solidFill>
                  <a:schemeClr val="tx2"/>
                </a:solidFill>
              </a:rPr>
              <a:t>«совершенствование»</a:t>
            </a:r>
            <a:r>
              <a:rPr lang="ru-RU" sz="2000" dirty="0" smtClean="0">
                <a:solidFill>
                  <a:schemeClr val="tx2"/>
                </a:solidFill>
              </a:rPr>
              <a:t>- интенсификация обучения на 3-х языках- язык обучения (60%), второй язык обучения (20%), английский язык (20%)</a:t>
            </a:r>
            <a:r>
              <a:rPr lang="en-US" sz="2000" dirty="0" smtClean="0">
                <a:solidFill>
                  <a:schemeClr val="tx2"/>
                </a:solidFill>
              </a:rPr>
              <a:t>.</a:t>
            </a:r>
            <a:endParaRPr lang="ru-RU"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8"/>
            <a:ext cx="8229600" cy="1143000"/>
          </a:xfrm>
        </p:spPr>
        <p:txBody>
          <a:bodyPr>
            <a:normAutofit fontScale="90000"/>
          </a:bodyPr>
          <a:lstStyle/>
          <a:p>
            <a:pPr algn="ctr"/>
            <a:r>
              <a:rPr lang="ru-RU" b="1" dirty="0" smtClean="0">
                <a:solidFill>
                  <a:srgbClr val="0000FF"/>
                </a:solidFill>
                <a:effectLst>
                  <a:outerShdw blurRad="38100" dist="38100" dir="2700000" algn="tl">
                    <a:srgbClr val="000000">
                      <a:alpha val="43137"/>
                    </a:srgbClr>
                  </a:outerShdw>
                </a:effectLst>
              </a:rPr>
              <a:t>Что дают эти преобразования (преимущества)?</a:t>
            </a:r>
            <a:endParaRPr lang="ru-RU" b="1" dirty="0">
              <a:solidFill>
                <a:srgbClr val="0000FF"/>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42876" y="1714488"/>
            <a:ext cx="9072594" cy="5143512"/>
          </a:xfrm>
        </p:spPr>
        <p:txBody>
          <a:bodyPr>
            <a:noAutofit/>
          </a:bodyPr>
          <a:lstStyle/>
          <a:p>
            <a:pPr>
              <a:spcBef>
                <a:spcPts val="0"/>
              </a:spcBef>
              <a:buNone/>
            </a:pPr>
            <a:r>
              <a:rPr lang="ru-RU" sz="1800" b="1" dirty="0" smtClean="0">
                <a:solidFill>
                  <a:srgbClr val="C00000"/>
                </a:solidFill>
              </a:rPr>
              <a:t>Студентам:</a:t>
            </a:r>
          </a:p>
          <a:p>
            <a:pPr>
              <a:spcBef>
                <a:spcPts val="0"/>
              </a:spcBef>
            </a:pPr>
            <a:r>
              <a:rPr lang="ru-RU" sz="1800" dirty="0" smtClean="0"/>
              <a:t>Возможность выбора преподавателя и языка преподавания;</a:t>
            </a:r>
          </a:p>
          <a:p>
            <a:pPr>
              <a:spcBef>
                <a:spcPts val="0"/>
              </a:spcBef>
            </a:pPr>
            <a:r>
              <a:rPr lang="ru-RU" sz="1800" dirty="0" smtClean="0"/>
              <a:t>Возможность выбора элективных курсов (индивидуализацию процесса обучения студентов и формирование их индивидуальной образовательной траектории, направленной на формирование и развитие базовых и специальных профессиональных компетенций);</a:t>
            </a:r>
          </a:p>
          <a:p>
            <a:pPr>
              <a:spcBef>
                <a:spcPts val="0"/>
              </a:spcBef>
            </a:pPr>
            <a:r>
              <a:rPr lang="ru-RU" sz="1800" dirty="0" smtClean="0"/>
              <a:t>Возможность выбора траектории обучения;</a:t>
            </a:r>
            <a:endParaRPr lang="ru-RU" sz="1800" dirty="0"/>
          </a:p>
          <a:p>
            <a:pPr>
              <a:spcBef>
                <a:spcPts val="0"/>
              </a:spcBef>
            </a:pPr>
            <a:r>
              <a:rPr lang="ru-RU" sz="1800" dirty="0" smtClean="0"/>
              <a:t>Академическая мобильность (возможность обучаться за рубежом);</a:t>
            </a:r>
          </a:p>
          <a:p>
            <a:pPr>
              <a:spcBef>
                <a:spcPts val="0"/>
              </a:spcBef>
            </a:pPr>
            <a:r>
              <a:rPr lang="ru-RU" sz="1800" dirty="0" smtClean="0"/>
              <a:t>Повышение интерактивности проводимых занятий;</a:t>
            </a:r>
          </a:p>
          <a:p>
            <a:pPr>
              <a:spcBef>
                <a:spcPts val="0"/>
              </a:spcBef>
            </a:pPr>
            <a:r>
              <a:rPr lang="ru-RU" sz="1800" dirty="0" smtClean="0"/>
              <a:t>Повышение объективности оценки результатов обучения;</a:t>
            </a:r>
          </a:p>
          <a:p>
            <a:pPr>
              <a:spcBef>
                <a:spcPts val="0"/>
              </a:spcBef>
            </a:pPr>
            <a:r>
              <a:rPr lang="ru-RU" sz="1800" dirty="0" smtClean="0"/>
              <a:t>Повышение качества профессиональной подготовки и престижа получаемой специальности;</a:t>
            </a:r>
          </a:p>
          <a:p>
            <a:pPr>
              <a:spcBef>
                <a:spcPts val="0"/>
              </a:spcBef>
            </a:pPr>
            <a:r>
              <a:rPr lang="ru-RU" sz="1800" dirty="0" smtClean="0"/>
              <a:t>Демократическая форма управления учебным процессом и большая академическая свобода вузов и обучающихся;</a:t>
            </a:r>
          </a:p>
          <a:p>
            <a:pPr>
              <a:spcBef>
                <a:spcPts val="0"/>
              </a:spcBef>
            </a:pPr>
            <a:r>
              <a:rPr lang="ru-RU" sz="1800" dirty="0" smtClean="0"/>
              <a:t>Максимальный учет интересов и потребностей обучающихся;</a:t>
            </a:r>
          </a:p>
          <a:p>
            <a:pPr>
              <a:spcBef>
                <a:spcPts val="0"/>
              </a:spcBef>
            </a:pPr>
            <a:r>
              <a:rPr lang="ru-RU" sz="1800" dirty="0" smtClean="0"/>
              <a:t>Повышение конкурентоспособности получаемой специальности на рынке труда и  увеличение шансов на престижное трудоустройство;</a:t>
            </a:r>
          </a:p>
          <a:p>
            <a:pPr>
              <a:spcBef>
                <a:spcPts val="0"/>
              </a:spcBef>
            </a:pPr>
            <a:r>
              <a:rPr lang="ru-RU" sz="1800" dirty="0" smtClean="0"/>
              <a:t>Доступность академических справок в режиме </a:t>
            </a:r>
            <a:r>
              <a:rPr lang="en-US" sz="1800" dirty="0" smtClean="0"/>
              <a:t>on-line</a:t>
            </a:r>
            <a:r>
              <a:rPr lang="ru-RU" sz="1800" dirty="0" smtClean="0"/>
              <a:t>.</a:t>
            </a:r>
          </a:p>
          <a:p>
            <a:pPr>
              <a:spcBef>
                <a:spcPts val="0"/>
              </a:spcBef>
            </a:pPr>
            <a:endParaRPr lang="ru-RU" sz="1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000240"/>
            <a:ext cx="8858312" cy="4786346"/>
          </a:xfrm>
        </p:spPr>
        <p:txBody>
          <a:bodyPr>
            <a:normAutofit fontScale="77500" lnSpcReduction="20000"/>
          </a:bodyPr>
          <a:lstStyle/>
          <a:p>
            <a:pPr>
              <a:buNone/>
            </a:pPr>
            <a:r>
              <a:rPr lang="ru-RU" b="1" dirty="0" smtClean="0">
                <a:solidFill>
                  <a:srgbClr val="C00000"/>
                </a:solidFill>
              </a:rPr>
              <a:t>Преподавателям:</a:t>
            </a:r>
          </a:p>
          <a:p>
            <a:r>
              <a:rPr lang="ru-RU" dirty="0" smtClean="0"/>
              <a:t>Дифференцированная оплата труда;</a:t>
            </a:r>
          </a:p>
          <a:p>
            <a:r>
              <a:rPr lang="ru-RU" dirty="0" smtClean="0"/>
              <a:t>Повышение профессионального уровня;</a:t>
            </a:r>
          </a:p>
          <a:p>
            <a:r>
              <a:rPr lang="ru-RU" dirty="0" smtClean="0"/>
              <a:t>Применение инновационных методов обучения и оценки;</a:t>
            </a:r>
          </a:p>
          <a:p>
            <a:r>
              <a:rPr lang="ru-RU" dirty="0" smtClean="0"/>
              <a:t>Возможность регулировать свое расписание и время занятий;</a:t>
            </a:r>
          </a:p>
          <a:p>
            <a:r>
              <a:rPr lang="ru-RU" dirty="0" smtClean="0"/>
              <a:t>Академическая мобильность (возможность обучаться / стажироваться за рубежом);</a:t>
            </a:r>
          </a:p>
          <a:p>
            <a:r>
              <a:rPr lang="ru-RU" dirty="0" smtClean="0"/>
              <a:t>Формирование трехъязычной коммуникативной компетенции;</a:t>
            </a:r>
          </a:p>
          <a:p>
            <a:r>
              <a:rPr lang="ru-RU" dirty="0" smtClean="0"/>
              <a:t>Повышение престижа учебной, научной и клинической деятельности преподавателя-медика;</a:t>
            </a:r>
          </a:p>
          <a:p>
            <a:r>
              <a:rPr lang="ru-RU" dirty="0" smtClean="0"/>
              <a:t>Система аттестации;</a:t>
            </a:r>
          </a:p>
          <a:p>
            <a:r>
              <a:rPr lang="ru-RU" dirty="0" smtClean="0"/>
              <a:t>Система учета рейтинговых баллов ППС, представляемых ежегодно в виде выполнения индивидуального плана;</a:t>
            </a:r>
          </a:p>
          <a:p>
            <a:r>
              <a:rPr lang="ru-RU" sz="2800" dirty="0" smtClean="0"/>
              <a:t>Формирование у преподавателя инновационного стиля управления учебно-воспитательным процессом.</a:t>
            </a:r>
          </a:p>
          <a:p>
            <a:endParaRPr lang="ru-RU" dirty="0" smtClean="0"/>
          </a:p>
          <a:p>
            <a:endParaRPr lang="ru-RU" dirty="0"/>
          </a:p>
        </p:txBody>
      </p:sp>
      <p:sp>
        <p:nvSpPr>
          <p:cNvPr id="5" name="Заголовок 1"/>
          <p:cNvSpPr>
            <a:spLocks noGrp="1"/>
          </p:cNvSpPr>
          <p:nvPr>
            <p:ph type="title"/>
          </p:nvPr>
        </p:nvSpPr>
        <p:spPr>
          <a:xfrm>
            <a:off x="457200" y="714364"/>
            <a:ext cx="8229600" cy="1143000"/>
          </a:xfrm>
        </p:spPr>
        <p:txBody>
          <a:bodyPr>
            <a:normAutofit fontScale="90000"/>
          </a:bodyPr>
          <a:lstStyle/>
          <a:p>
            <a:pPr algn="ctr"/>
            <a:r>
              <a:rPr lang="ru-RU" b="1" dirty="0" smtClean="0">
                <a:solidFill>
                  <a:srgbClr val="0000FF"/>
                </a:solidFill>
                <a:effectLst>
                  <a:outerShdw blurRad="38100" dist="38100" dir="2700000" algn="tl">
                    <a:srgbClr val="000000">
                      <a:alpha val="43137"/>
                    </a:srgbClr>
                  </a:outerShdw>
                </a:effectLst>
              </a:rPr>
              <a:t>Что дают эти преобразования (преимущества)?</a:t>
            </a:r>
            <a:endParaRPr lang="ru-RU" b="1" dirty="0">
              <a:solidFill>
                <a:srgbClr val="0000FF"/>
              </a:solidFill>
              <a:effectLst>
                <a:outerShdw blurRad="38100" dist="38100" dir="2700000" algn="tl">
                  <a:srgbClr val="000000">
                    <a:alpha val="43137"/>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Содержимое 2"/>
          <p:cNvSpPr>
            <a:spLocks noGrp="1"/>
          </p:cNvSpPr>
          <p:nvPr>
            <p:ph idx="1"/>
          </p:nvPr>
        </p:nvSpPr>
        <p:spPr>
          <a:xfrm>
            <a:off x="0" y="1571636"/>
            <a:ext cx="9144000" cy="5357826"/>
          </a:xfrm>
        </p:spPr>
        <p:txBody>
          <a:bodyPr>
            <a:noAutofit/>
          </a:bodyPr>
          <a:lstStyle/>
          <a:p>
            <a:pPr>
              <a:spcBef>
                <a:spcPts val="0"/>
              </a:spcBef>
              <a:buFont typeface="Wingdings 2" pitchFamily="18" charset="2"/>
              <a:buNone/>
            </a:pPr>
            <a:r>
              <a:rPr lang="ru-RU" sz="1800" dirty="0" smtClean="0"/>
              <a:t>	</a:t>
            </a:r>
            <a:r>
              <a:rPr lang="ru-RU" sz="1800" b="1" dirty="0" smtClean="0">
                <a:solidFill>
                  <a:srgbClr val="C00000"/>
                </a:solidFill>
              </a:rPr>
              <a:t>Университету в целом:</a:t>
            </a:r>
          </a:p>
          <a:p>
            <a:pPr>
              <a:spcBef>
                <a:spcPts val="0"/>
              </a:spcBef>
            </a:pPr>
            <a:r>
              <a:rPr lang="ru-RU" sz="1800" dirty="0" smtClean="0"/>
              <a:t>повышение качества университетского образования; </a:t>
            </a:r>
          </a:p>
          <a:p>
            <a:pPr>
              <a:spcBef>
                <a:spcPts val="0"/>
              </a:spcBef>
            </a:pPr>
            <a:r>
              <a:rPr lang="ru-RU" sz="1800" dirty="0" smtClean="0"/>
              <a:t>интеграция университетского образования в мировое образовательное пространство;</a:t>
            </a:r>
          </a:p>
          <a:p>
            <a:pPr>
              <a:spcBef>
                <a:spcPts val="0"/>
              </a:spcBef>
            </a:pPr>
            <a:r>
              <a:rPr lang="ru-RU" sz="1800" dirty="0" smtClean="0"/>
              <a:t>формирование профессионально-компетентного, конкурентоспособного на современном рынке труда  специалиста-выпускника </a:t>
            </a:r>
            <a:r>
              <a:rPr lang="ru-RU" sz="1800" dirty="0" err="1" smtClean="0"/>
              <a:t>КазНМУ</a:t>
            </a:r>
            <a:r>
              <a:rPr lang="ru-RU" sz="1800" dirty="0" smtClean="0"/>
              <a:t>, способного самостоятельно и творчески решать профессиональные задачи, осознавая в полной мере личностную и общественную значимость своей профессиональной деятельности;</a:t>
            </a:r>
          </a:p>
          <a:p>
            <a:pPr>
              <a:spcBef>
                <a:spcPts val="0"/>
              </a:spcBef>
            </a:pPr>
            <a:r>
              <a:rPr lang="ru-RU" sz="1800" dirty="0" smtClean="0"/>
              <a:t>возможность привлечения работодателей к формированию образовательных программ;</a:t>
            </a:r>
          </a:p>
          <a:p>
            <a:pPr>
              <a:spcBef>
                <a:spcPts val="0"/>
              </a:spcBef>
            </a:pPr>
            <a:r>
              <a:rPr lang="ru-RU" sz="1800" dirty="0" smtClean="0"/>
              <a:t>удовлетворение потребностей работодателей;</a:t>
            </a:r>
          </a:p>
          <a:p>
            <a:pPr>
              <a:spcBef>
                <a:spcPts val="0"/>
              </a:spcBef>
            </a:pPr>
            <a:r>
              <a:rPr lang="ru-RU" sz="1800" dirty="0" smtClean="0"/>
              <a:t>обеспечение равномерности и </a:t>
            </a:r>
            <a:r>
              <a:rPr lang="ru-RU" sz="1800" dirty="0" err="1" smtClean="0"/>
              <a:t>порционности</a:t>
            </a:r>
            <a:r>
              <a:rPr lang="ru-RU" sz="1800" dirty="0" smtClean="0"/>
              <a:t> передачи и получения знаний;</a:t>
            </a:r>
          </a:p>
          <a:p>
            <a:pPr>
              <a:spcBef>
                <a:spcPts val="0"/>
              </a:spcBef>
            </a:pPr>
            <a:r>
              <a:rPr lang="ru-RU" sz="1800" dirty="0" smtClean="0"/>
              <a:t>переход обучения от формата «учить» (</a:t>
            </a:r>
            <a:r>
              <a:rPr lang="en-US" sz="1800" dirty="0" smtClean="0"/>
              <a:t>teaching) </a:t>
            </a:r>
            <a:r>
              <a:rPr lang="ru-RU" sz="1800" dirty="0" smtClean="0"/>
              <a:t>к формату «учиться»</a:t>
            </a:r>
            <a:r>
              <a:rPr lang="en-US" sz="1800" dirty="0" smtClean="0"/>
              <a:t> (learning)</a:t>
            </a:r>
            <a:r>
              <a:rPr lang="ru-RU" sz="1800" dirty="0" smtClean="0"/>
              <a:t>;</a:t>
            </a:r>
          </a:p>
          <a:p>
            <a:pPr>
              <a:spcBef>
                <a:spcPts val="0"/>
              </a:spcBef>
            </a:pPr>
            <a:r>
              <a:rPr lang="ru-RU" sz="1800" dirty="0" smtClean="0"/>
              <a:t>формирование нового стиля мышления обучающего и обучающегося (аналитический, проектно-конструкторский);</a:t>
            </a:r>
          </a:p>
          <a:p>
            <a:pPr>
              <a:spcBef>
                <a:spcPts val="0"/>
              </a:spcBef>
            </a:pPr>
            <a:r>
              <a:rPr lang="ru-RU" sz="1800" dirty="0" smtClean="0"/>
              <a:t>формирование нового типа коммуникативных процессов, основанных на подлинном диалоге (демократичность, доверие, взаимопонимание, самостоятельность, </a:t>
            </a:r>
            <a:r>
              <a:rPr lang="ru-RU" sz="1800" dirty="0" err="1" smtClean="0"/>
              <a:t>субъект-субъектные</a:t>
            </a:r>
            <a:r>
              <a:rPr lang="ru-RU" sz="1800" dirty="0" smtClean="0"/>
              <a:t> отношения).</a:t>
            </a:r>
          </a:p>
        </p:txBody>
      </p:sp>
      <p:sp>
        <p:nvSpPr>
          <p:cNvPr id="5" name="Заголовок 1"/>
          <p:cNvSpPr>
            <a:spLocks noGrp="1"/>
          </p:cNvSpPr>
          <p:nvPr>
            <p:ph type="title"/>
          </p:nvPr>
        </p:nvSpPr>
        <p:spPr>
          <a:xfrm>
            <a:off x="457200" y="500042"/>
            <a:ext cx="8229600" cy="1143000"/>
          </a:xfrm>
        </p:spPr>
        <p:txBody>
          <a:bodyPr>
            <a:normAutofit fontScale="90000"/>
          </a:bodyPr>
          <a:lstStyle/>
          <a:p>
            <a:pPr algn="ctr"/>
            <a:r>
              <a:rPr lang="ru-RU" b="1" dirty="0" smtClean="0">
                <a:solidFill>
                  <a:srgbClr val="0000FF"/>
                </a:solidFill>
                <a:effectLst>
                  <a:outerShdw blurRad="38100" dist="38100" dir="2700000" algn="tl">
                    <a:srgbClr val="000000">
                      <a:alpha val="43137"/>
                    </a:srgbClr>
                  </a:outerShdw>
                </a:effectLst>
              </a:rPr>
              <a:t>Что дают эти преобразования (преимущества)?</a:t>
            </a:r>
            <a:endParaRPr lang="ru-RU" b="1" dirty="0">
              <a:solidFill>
                <a:srgbClr val="0000FF"/>
              </a:solidFill>
              <a:effectLst>
                <a:outerShdw blurRad="38100" dist="38100" dir="2700000" algn="tl">
                  <a:srgbClr val="000000">
                    <a:alpha val="43137"/>
                  </a:srgb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642918"/>
            <a:ext cx="8229600" cy="857248"/>
          </a:xfrm>
        </p:spPr>
        <p:txBody>
          <a:bodyPr/>
          <a:lstStyle/>
          <a:p>
            <a:pPr algn="ctr"/>
            <a:r>
              <a:rPr lang="ru-RU" b="1" dirty="0" smtClean="0"/>
              <a:t>Заключение</a:t>
            </a:r>
            <a:endParaRPr lang="ru-RU" b="1" dirty="0"/>
          </a:p>
        </p:txBody>
      </p:sp>
      <p:sp>
        <p:nvSpPr>
          <p:cNvPr id="2" name="Содержимое 1"/>
          <p:cNvSpPr>
            <a:spLocks noGrp="1"/>
          </p:cNvSpPr>
          <p:nvPr>
            <p:ph idx="1"/>
          </p:nvPr>
        </p:nvSpPr>
        <p:spPr>
          <a:xfrm>
            <a:off x="285720" y="1857364"/>
            <a:ext cx="8501122" cy="4714908"/>
          </a:xfrm>
        </p:spPr>
        <p:txBody>
          <a:bodyPr>
            <a:normAutofit/>
          </a:bodyPr>
          <a:lstStyle/>
          <a:p>
            <a:pPr>
              <a:buNone/>
            </a:pPr>
            <a:r>
              <a:rPr lang="ru-RU" dirty="0" smtClean="0"/>
              <a:t>	Все представленные направления деятельности направлены на модернизацию образовательного процесса в </a:t>
            </a:r>
            <a:r>
              <a:rPr lang="ru-RU" dirty="0" err="1" smtClean="0"/>
              <a:t>КазНМУ</a:t>
            </a:r>
            <a:r>
              <a:rPr lang="ru-RU" dirty="0" smtClean="0"/>
              <a:t> и приведение его в соответствие современным мировым стандартам. </a:t>
            </a:r>
          </a:p>
          <a:p>
            <a:endParaRPr lang="ru-RU" dirty="0" smtClean="0"/>
          </a:p>
          <a:p>
            <a:pPr>
              <a:buNone/>
            </a:pPr>
            <a:r>
              <a:rPr lang="ru-RU" dirty="0" smtClean="0"/>
              <a:t>	Они направлены на повышение качества подготовки студентов, повышение конкурентоспособности наших выпускников на внутреннем и внешнем рынках труда, соответствие их подготовки потребностям современной системы здравоохранения.</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500034" y="1565275"/>
            <a:ext cx="8215312" cy="2863857"/>
          </a:xfrm>
        </p:spPr>
        <p:txBody>
          <a:bodyPr>
            <a:normAutofit/>
          </a:bodyPr>
          <a:lstStyle/>
          <a:p>
            <a:pPr eaLnBrk="1" hangingPunct="1">
              <a:buNone/>
            </a:pPr>
            <a:r>
              <a:rPr lang="ru-RU" sz="3000" dirty="0" smtClean="0"/>
              <a:t>	В целом, все преобразования, осуществляемые в </a:t>
            </a:r>
            <a:r>
              <a:rPr lang="ru-RU" sz="3000" dirty="0" err="1" smtClean="0"/>
              <a:t>КазНМУ</a:t>
            </a:r>
            <a:r>
              <a:rPr lang="ru-RU" sz="3000" dirty="0" smtClean="0"/>
              <a:t>, предусматривают и обеспечивают активную деятельность студента, его высокую мотивацию и, следовательно, высокую эффективность процесса обучения.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3124"/>
            <a:ext cx="8229600" cy="1143000"/>
          </a:xfrm>
        </p:spPr>
        <p:txBody>
          <a:bodyPr>
            <a:noAutofit/>
          </a:bodyPr>
          <a:lstStyle/>
          <a:p>
            <a:pPr algn="ctr"/>
            <a:r>
              <a:rPr lang="ru-RU" sz="5600" b="1" dirty="0" smtClean="0"/>
              <a:t>Благодарю за внимание!</a:t>
            </a:r>
            <a:endParaRPr lang="ru-RU" sz="5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0118" y="2071678"/>
            <a:ext cx="8229600" cy="1143000"/>
          </a:xfrm>
        </p:spPr>
        <p:txBody>
          <a:bodyPr>
            <a:normAutofit fontScale="90000"/>
          </a:bodyPr>
          <a:lstStyle/>
          <a:p>
            <a:r>
              <a:rPr lang="ru-RU" b="1" dirty="0" smtClean="0"/>
              <a:t>Реформирование высшего образования в Казахстане </a:t>
            </a:r>
            <a:br>
              <a:rPr lang="ru-RU" b="1" dirty="0" smtClean="0"/>
            </a:br>
            <a:r>
              <a:rPr lang="ru-RU" b="1" dirty="0" smtClean="0"/>
              <a:t>ставит перед </a:t>
            </a:r>
            <a:r>
              <a:rPr lang="ru-RU" b="1" dirty="0" err="1" smtClean="0"/>
              <a:t>КазНМУ</a:t>
            </a:r>
            <a:r>
              <a:rPr lang="ru-RU" b="1" dirty="0" smtClean="0"/>
              <a:t> </a:t>
            </a:r>
            <a:br>
              <a:rPr lang="ru-RU" b="1" dirty="0" smtClean="0"/>
            </a:br>
            <a:r>
              <a:rPr lang="ru-RU" b="1" dirty="0" smtClean="0"/>
              <a:t>стратегические цели:</a:t>
            </a:r>
            <a:endParaRPr lang="ru-RU" b="1" dirty="0"/>
          </a:p>
        </p:txBody>
      </p:sp>
      <p:sp>
        <p:nvSpPr>
          <p:cNvPr id="4" name="Содержимое 2"/>
          <p:cNvSpPr>
            <a:spLocks noGrp="1"/>
          </p:cNvSpPr>
          <p:nvPr>
            <p:ph idx="1"/>
          </p:nvPr>
        </p:nvSpPr>
        <p:spPr>
          <a:xfrm>
            <a:off x="271490" y="3341693"/>
            <a:ext cx="8229600" cy="3373455"/>
          </a:xfrm>
        </p:spPr>
        <p:txBody>
          <a:bodyPr>
            <a:normAutofit/>
          </a:bodyPr>
          <a:lstStyle/>
          <a:p>
            <a:pPr lvl="0"/>
            <a:r>
              <a:rPr lang="ru-RU" dirty="0" smtClean="0"/>
              <a:t>Повышение </a:t>
            </a:r>
            <a:r>
              <a:rPr lang="ru-RU" dirty="0"/>
              <a:t>качества образования;</a:t>
            </a:r>
          </a:p>
          <a:p>
            <a:pPr lvl="0"/>
            <a:r>
              <a:rPr lang="ru-RU" dirty="0"/>
              <a:t>Достижение конкурентоспособного уровня на рынке образовательных услуг;</a:t>
            </a:r>
          </a:p>
          <a:p>
            <a:pPr lvl="0"/>
            <a:r>
              <a:rPr lang="ru-RU" dirty="0"/>
              <a:t>Международное признание образовательных программ;</a:t>
            </a:r>
          </a:p>
          <a:p>
            <a:pPr lvl="0"/>
            <a:r>
              <a:rPr lang="ru-RU" dirty="0"/>
              <a:t>Формирование современной модели интеграции образования и науки.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85794"/>
            <a:ext cx="8229600" cy="1143000"/>
          </a:xfrm>
        </p:spPr>
        <p:txBody>
          <a:bodyPr>
            <a:normAutofit fontScale="90000"/>
          </a:bodyPr>
          <a:lstStyle/>
          <a:p>
            <a:pPr algn="ctr"/>
            <a:r>
              <a:rPr lang="ru-RU" b="1" dirty="0" smtClean="0"/>
              <a:t>Преобразования в медицинском образовании</a:t>
            </a:r>
            <a:endParaRPr lang="ru-RU" b="1" dirty="0"/>
          </a:p>
        </p:txBody>
      </p:sp>
      <p:sp>
        <p:nvSpPr>
          <p:cNvPr id="2" name="Содержимое 1"/>
          <p:cNvSpPr>
            <a:spLocks noGrp="1"/>
          </p:cNvSpPr>
          <p:nvPr>
            <p:ph idx="1"/>
          </p:nvPr>
        </p:nvSpPr>
        <p:spPr>
          <a:xfrm>
            <a:off x="457200" y="2111714"/>
            <a:ext cx="8229600" cy="4389120"/>
          </a:xfrm>
        </p:spPr>
        <p:txBody>
          <a:bodyPr>
            <a:normAutofit lnSpcReduction="10000"/>
          </a:bodyPr>
          <a:lstStyle/>
          <a:p>
            <a:r>
              <a:rPr lang="ru-RU" dirty="0" smtClean="0"/>
              <a:t>Поиск оптимальной модели медицинского образования – процесс повсеместный, затрагивающий многие страны и вузы. Сегодня во всём мире идёт осмысление того, каким должно быть медицинское образование, каковы его миссия, роль и место в укреплении здоровья населения. </a:t>
            </a:r>
          </a:p>
          <a:p>
            <a:endParaRPr lang="ru-RU" dirty="0" smtClean="0"/>
          </a:p>
          <a:p>
            <a:r>
              <a:rPr lang="ru-RU" dirty="0" smtClean="0"/>
              <a:t>В </a:t>
            </a:r>
            <a:r>
              <a:rPr lang="ru-RU" dirty="0" err="1" smtClean="0"/>
              <a:t>КазНМУ</a:t>
            </a:r>
            <a:r>
              <a:rPr lang="ru-RU" dirty="0" smtClean="0"/>
              <a:t> им. С.Д. </a:t>
            </a:r>
            <a:r>
              <a:rPr lang="ru-RU" dirty="0" err="1" smtClean="0"/>
              <a:t>Асфендиярова</a:t>
            </a:r>
            <a:r>
              <a:rPr lang="ru-RU" dirty="0" smtClean="0"/>
              <a:t> в настоящее время полным ходом идут преобразования системы медицинского образования. </a:t>
            </a:r>
          </a:p>
          <a:p>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0" y="366697"/>
            <a:ext cx="9144000" cy="990601"/>
          </a:xfrm>
        </p:spPr>
        <p:txBody>
          <a:bodyPr>
            <a:noAutofit/>
          </a:bodyPr>
          <a:lstStyle/>
          <a:p>
            <a:pPr algn="ctr"/>
            <a:r>
              <a:rPr lang="ru-RU" sz="3600" b="1" dirty="0" smtClean="0"/>
              <a:t>Основные принципы перемен в </a:t>
            </a:r>
            <a:r>
              <a:rPr lang="ru-RU" sz="3600" b="1" dirty="0" err="1" smtClean="0"/>
              <a:t>КазНМУ</a:t>
            </a:r>
            <a:r>
              <a:rPr lang="ru-RU" sz="3600" b="1" dirty="0" smtClean="0"/>
              <a:t>:</a:t>
            </a:r>
          </a:p>
        </p:txBody>
      </p:sp>
      <p:sp>
        <p:nvSpPr>
          <p:cNvPr id="22531" name="Содержимое 2"/>
          <p:cNvSpPr>
            <a:spLocks noGrp="1"/>
          </p:cNvSpPr>
          <p:nvPr>
            <p:ph idx="1"/>
          </p:nvPr>
        </p:nvSpPr>
        <p:spPr>
          <a:xfrm>
            <a:off x="142844" y="1571612"/>
            <a:ext cx="8929750" cy="5143536"/>
          </a:xfrm>
        </p:spPr>
        <p:txBody>
          <a:bodyPr rtlCol="0">
            <a:normAutofit fontScale="92500" lnSpcReduction="10000"/>
          </a:bodyPr>
          <a:lstStyle/>
          <a:p>
            <a:pPr fontAlgn="auto">
              <a:lnSpc>
                <a:spcPct val="120000"/>
              </a:lnSpc>
              <a:spcBef>
                <a:spcPts val="0"/>
              </a:spcBef>
              <a:spcAft>
                <a:spcPts val="0"/>
              </a:spcAft>
              <a:buFont typeface="Wingdings" pitchFamily="2" charset="2"/>
              <a:buChar char="§"/>
              <a:defRPr/>
            </a:pPr>
            <a:r>
              <a:rPr lang="ru-RU" dirty="0" smtClean="0"/>
              <a:t>Медицинское образование, основанное на компетенции</a:t>
            </a:r>
          </a:p>
          <a:p>
            <a:pPr fontAlgn="auto">
              <a:lnSpc>
                <a:spcPct val="120000"/>
              </a:lnSpc>
              <a:spcBef>
                <a:spcPts val="0"/>
              </a:spcBef>
              <a:spcAft>
                <a:spcPts val="0"/>
              </a:spcAft>
              <a:buFont typeface="Wingdings" pitchFamily="2" charset="2"/>
              <a:buChar char="§"/>
              <a:defRPr/>
            </a:pPr>
            <a:r>
              <a:rPr lang="ru-RU" dirty="0" err="1" smtClean="0"/>
              <a:t>Компетентностно-ориентированное</a:t>
            </a:r>
            <a:r>
              <a:rPr lang="ru-RU" dirty="0" smtClean="0"/>
              <a:t>  обучение</a:t>
            </a:r>
          </a:p>
          <a:p>
            <a:pPr fontAlgn="auto">
              <a:lnSpc>
                <a:spcPct val="120000"/>
              </a:lnSpc>
              <a:spcBef>
                <a:spcPts val="0"/>
              </a:spcBef>
              <a:spcAft>
                <a:spcPts val="0"/>
              </a:spcAft>
              <a:buFont typeface="Wingdings" pitchFamily="2" charset="2"/>
              <a:buChar char="§"/>
              <a:defRPr/>
            </a:pPr>
            <a:r>
              <a:rPr lang="ru-RU" dirty="0" smtClean="0"/>
              <a:t>Формирование образовательной траектории специальности</a:t>
            </a:r>
          </a:p>
          <a:p>
            <a:pPr fontAlgn="auto">
              <a:lnSpc>
                <a:spcPct val="120000"/>
              </a:lnSpc>
              <a:spcBef>
                <a:spcPts val="0"/>
              </a:spcBef>
              <a:spcAft>
                <a:spcPts val="0"/>
              </a:spcAft>
              <a:buFont typeface="Wingdings" pitchFamily="2" charset="2"/>
              <a:buChar char="§"/>
              <a:defRPr/>
            </a:pPr>
            <a:r>
              <a:rPr lang="ru-RU" dirty="0" smtClean="0"/>
              <a:t>Реализация  индивидуальной траектории обучения (ИТО) студента</a:t>
            </a:r>
          </a:p>
          <a:p>
            <a:pPr fontAlgn="auto">
              <a:lnSpc>
                <a:spcPct val="120000"/>
              </a:lnSpc>
              <a:spcBef>
                <a:spcPts val="0"/>
              </a:spcBef>
              <a:spcAft>
                <a:spcPts val="0"/>
              </a:spcAft>
              <a:buFont typeface="Wingdings" pitchFamily="2" charset="2"/>
              <a:buChar char="§"/>
              <a:defRPr/>
            </a:pPr>
            <a:r>
              <a:rPr lang="ru-RU" dirty="0" smtClean="0"/>
              <a:t>Инновационные интерактивные методы обучения</a:t>
            </a:r>
          </a:p>
          <a:p>
            <a:pPr fontAlgn="auto">
              <a:lnSpc>
                <a:spcPct val="120000"/>
              </a:lnSpc>
              <a:spcBef>
                <a:spcPts val="0"/>
              </a:spcBef>
              <a:spcAft>
                <a:spcPts val="0"/>
              </a:spcAft>
              <a:buFont typeface="Wingdings" pitchFamily="2" charset="2"/>
              <a:buChar char="§"/>
              <a:defRPr/>
            </a:pPr>
            <a:r>
              <a:rPr lang="ru-RU" dirty="0" smtClean="0"/>
              <a:t>Новая система оценки компетенций студента</a:t>
            </a:r>
          </a:p>
          <a:p>
            <a:pPr fontAlgn="auto">
              <a:lnSpc>
                <a:spcPct val="120000"/>
              </a:lnSpc>
              <a:spcBef>
                <a:spcPts val="0"/>
              </a:spcBef>
              <a:spcAft>
                <a:spcPts val="0"/>
              </a:spcAft>
              <a:buFont typeface="Wingdings" pitchFamily="2" charset="2"/>
              <a:buChar char="§"/>
              <a:defRPr/>
            </a:pPr>
            <a:r>
              <a:rPr lang="ru-RU" dirty="0" smtClean="0"/>
              <a:t>Инновационная структура управления образовательным процессом</a:t>
            </a:r>
          </a:p>
          <a:p>
            <a:pPr fontAlgn="auto">
              <a:lnSpc>
                <a:spcPct val="120000"/>
              </a:lnSpc>
              <a:spcBef>
                <a:spcPts val="0"/>
              </a:spcBef>
              <a:spcAft>
                <a:spcPts val="0"/>
              </a:spcAft>
              <a:buFont typeface="Wingdings" pitchFamily="2" charset="2"/>
              <a:buChar char="§"/>
              <a:defRPr/>
            </a:pPr>
            <a:r>
              <a:rPr lang="ru-RU" dirty="0" smtClean="0"/>
              <a:t>Развитие кадрового потенциала</a:t>
            </a:r>
          </a:p>
          <a:p>
            <a:pPr fontAlgn="auto">
              <a:lnSpc>
                <a:spcPct val="120000"/>
              </a:lnSpc>
              <a:spcBef>
                <a:spcPts val="0"/>
              </a:spcBef>
              <a:spcAft>
                <a:spcPts val="0"/>
              </a:spcAft>
              <a:buFont typeface="Wingdings" pitchFamily="2" charset="2"/>
              <a:buChar char="§"/>
              <a:defRPr/>
            </a:pPr>
            <a:r>
              <a:rPr lang="ru-RU" dirty="0" smtClean="0"/>
              <a:t>Новая корпоративная культура</a:t>
            </a:r>
          </a:p>
          <a:p>
            <a:pPr fontAlgn="auto">
              <a:lnSpc>
                <a:spcPct val="120000"/>
              </a:lnSpc>
              <a:spcBef>
                <a:spcPts val="0"/>
              </a:spcBef>
              <a:spcAft>
                <a:spcPts val="0"/>
              </a:spcAft>
              <a:buFont typeface="Wingdings" pitchFamily="2" charset="2"/>
              <a:buChar char="§"/>
              <a:defRPr/>
            </a:pPr>
            <a:r>
              <a:rPr lang="ru-RU" dirty="0" smtClean="0"/>
              <a:t>Научное сопровождение учебного процесса</a:t>
            </a:r>
          </a:p>
          <a:p>
            <a:pPr fontAlgn="auto">
              <a:lnSpc>
                <a:spcPct val="120000"/>
              </a:lnSpc>
              <a:spcBef>
                <a:spcPts val="0"/>
              </a:spcBef>
              <a:spcAft>
                <a:spcPts val="0"/>
              </a:spcAft>
              <a:buFont typeface="Wingdings" pitchFamily="2" charset="2"/>
              <a:buChar char="§"/>
              <a:defRPr/>
            </a:pPr>
            <a:endParaRPr lang="ru-RU" dirty="0" smtClean="0"/>
          </a:p>
          <a:p>
            <a:pPr fontAlgn="auto">
              <a:lnSpc>
                <a:spcPct val="120000"/>
              </a:lnSpc>
              <a:spcBef>
                <a:spcPts val="0"/>
              </a:spcBef>
              <a:spcAft>
                <a:spcPts val="0"/>
              </a:spcAft>
              <a:buFont typeface="Wingdings" pitchFamily="2" charset="2"/>
              <a:buChar char="§"/>
              <a:defRPr/>
            </a:pPr>
            <a:endParaRPr lang="ru-RU" dirty="0" smtClean="0"/>
          </a:p>
        </p:txBody>
      </p:sp>
      <p:sp>
        <p:nvSpPr>
          <p:cNvPr id="22532" name="Номер слайда 3"/>
          <p:cNvSpPr>
            <a:spLocks noGrp="1"/>
          </p:cNvSpPr>
          <p:nvPr>
            <p:ph type="sldNum" sz="quarter" idx="12"/>
          </p:nvPr>
        </p:nvSpPr>
        <p:spPr bwMode="auto">
          <a:ln>
            <a:miter lim="800000"/>
            <a:headEnd/>
            <a:tailEnd/>
          </a:ln>
        </p:spPr>
        <p:txBody>
          <a:bodyPr wrap="square" numCol="1" anchorCtr="0" compatLnSpc="1">
            <a:prstTxWarp prst="textNoShape">
              <a:avLst/>
            </a:prstTxWarp>
            <a:normAutofit/>
          </a:bodyPr>
          <a:lstStyle/>
          <a:p>
            <a:pPr>
              <a:defRPr/>
            </a:pPr>
            <a:fld id="{48F53E36-A10D-42A3-912C-8F03366C1B4C}" type="slidenum">
              <a:rPr lang="ru-RU">
                <a:latin typeface="Arial" pitchFamily="34" charset="0"/>
              </a:rPr>
              <a:pPr>
                <a:defRPr/>
              </a:pPr>
              <a:t>5</a:t>
            </a:fld>
            <a:endParaRPr lang="ru-RU">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1143000"/>
          </a:xfrm>
        </p:spPr>
        <p:txBody>
          <a:bodyPr/>
          <a:lstStyle/>
          <a:p>
            <a:pPr algn="ctr"/>
            <a:r>
              <a:rPr lang="ru-RU" b="1" dirty="0" smtClean="0"/>
              <a:t>Что было в </a:t>
            </a:r>
            <a:r>
              <a:rPr lang="ru-RU" b="1" dirty="0" err="1" smtClean="0"/>
              <a:t>КазНМУ</a:t>
            </a:r>
            <a:r>
              <a:rPr lang="ru-RU" b="1" dirty="0" smtClean="0"/>
              <a:t>:</a:t>
            </a:r>
            <a:endParaRPr lang="ru-RU" b="1" dirty="0"/>
          </a:p>
        </p:txBody>
      </p:sp>
      <p:sp>
        <p:nvSpPr>
          <p:cNvPr id="4" name="Содержимое 3"/>
          <p:cNvSpPr>
            <a:spLocks noGrp="1"/>
          </p:cNvSpPr>
          <p:nvPr>
            <p:ph sz="half" idx="1"/>
          </p:nvPr>
        </p:nvSpPr>
        <p:spPr>
          <a:xfrm>
            <a:off x="457200" y="1920085"/>
            <a:ext cx="8258204" cy="4434840"/>
          </a:xfrm>
        </p:spPr>
        <p:txBody>
          <a:bodyPr>
            <a:normAutofit lnSpcReduction="10000"/>
          </a:bodyPr>
          <a:lstStyle/>
          <a:p>
            <a:pPr>
              <a:buNone/>
            </a:pPr>
            <a:r>
              <a:rPr lang="ru-RU" dirty="0" smtClean="0"/>
              <a:t>	Традиционная </a:t>
            </a:r>
            <a:r>
              <a:rPr lang="ru-RU" dirty="0" err="1" smtClean="0"/>
              <a:t>знание-ориентированная</a:t>
            </a:r>
            <a:r>
              <a:rPr lang="ru-RU" dirty="0" smtClean="0"/>
              <a:t> парадигма обучения, при которой </a:t>
            </a:r>
          </a:p>
          <a:p>
            <a:r>
              <a:rPr lang="ru-RU" b="1" dirty="0" smtClean="0">
                <a:solidFill>
                  <a:schemeClr val="tx2"/>
                </a:solidFill>
              </a:rPr>
              <a:t>формировались: </a:t>
            </a:r>
            <a:r>
              <a:rPr lang="ru-RU" dirty="0" smtClean="0"/>
              <a:t>знания, умения, навыки по принципу передачи информации;</a:t>
            </a:r>
          </a:p>
          <a:p>
            <a:r>
              <a:rPr lang="ru-RU" b="1" dirty="0" smtClean="0">
                <a:solidFill>
                  <a:schemeClr val="tx2"/>
                </a:solidFill>
              </a:rPr>
              <a:t>применялись:</a:t>
            </a:r>
            <a:r>
              <a:rPr lang="ru-RU" dirty="0" smtClean="0"/>
              <a:t> традиционные методы обучения (лекции, практические занятия);</a:t>
            </a:r>
          </a:p>
          <a:p>
            <a:r>
              <a:rPr lang="ru-RU" b="1" dirty="0" smtClean="0">
                <a:solidFill>
                  <a:schemeClr val="tx2"/>
                </a:solidFill>
              </a:rPr>
              <a:t>оценивались: </a:t>
            </a:r>
            <a:r>
              <a:rPr lang="ru-RU" dirty="0" smtClean="0"/>
              <a:t>знания, умения, навыки;</a:t>
            </a:r>
          </a:p>
          <a:p>
            <a:r>
              <a:rPr lang="ru-RU" b="1" dirty="0" smtClean="0">
                <a:solidFill>
                  <a:schemeClr val="tx2"/>
                </a:solidFill>
              </a:rPr>
              <a:t>роль преподавателя: </a:t>
            </a:r>
            <a:r>
              <a:rPr lang="ru-RU" dirty="0" smtClean="0"/>
              <a:t>транслятор готовых знаний, информатор;</a:t>
            </a:r>
          </a:p>
          <a:p>
            <a:r>
              <a:rPr lang="ru-RU" b="1" dirty="0" smtClean="0">
                <a:solidFill>
                  <a:schemeClr val="tx2"/>
                </a:solidFill>
              </a:rPr>
              <a:t>роль студента: </a:t>
            </a:r>
            <a:r>
              <a:rPr lang="ru-RU" dirty="0" smtClean="0"/>
              <a:t>пассивный объект обучения.</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143000"/>
          </a:xfrm>
        </p:spPr>
        <p:txBody>
          <a:bodyPr/>
          <a:lstStyle/>
          <a:p>
            <a:pPr algn="ctr"/>
            <a:r>
              <a:rPr lang="ru-RU" b="1" dirty="0" smtClean="0"/>
              <a:t>Что есть сейчас в </a:t>
            </a:r>
            <a:r>
              <a:rPr lang="ru-RU" b="1" dirty="0" err="1" smtClean="0"/>
              <a:t>КазНМУ</a:t>
            </a:r>
            <a:r>
              <a:rPr lang="ru-RU" b="1" dirty="0" smtClean="0"/>
              <a:t>:</a:t>
            </a:r>
            <a:endParaRPr lang="ru-RU" b="1" dirty="0"/>
          </a:p>
        </p:txBody>
      </p:sp>
      <p:sp>
        <p:nvSpPr>
          <p:cNvPr id="3" name="Содержимое 2"/>
          <p:cNvSpPr>
            <a:spLocks noGrp="1"/>
          </p:cNvSpPr>
          <p:nvPr>
            <p:ph idx="1"/>
          </p:nvPr>
        </p:nvSpPr>
        <p:spPr>
          <a:xfrm>
            <a:off x="457200" y="1571612"/>
            <a:ext cx="8229600" cy="4857784"/>
          </a:xfrm>
        </p:spPr>
        <p:txBody>
          <a:bodyPr>
            <a:normAutofit fontScale="92500" lnSpcReduction="20000"/>
          </a:bodyPr>
          <a:lstStyle/>
          <a:p>
            <a:pPr marL="514350" indent="-514350">
              <a:buFont typeface="+mj-lt"/>
              <a:buAutoNum type="arabicPeriod"/>
            </a:pPr>
            <a:r>
              <a:rPr lang="ru-RU" dirty="0" err="1" smtClean="0"/>
              <a:t>Компетентностно-ориентированное</a:t>
            </a:r>
            <a:r>
              <a:rPr lang="ru-RU" dirty="0" smtClean="0"/>
              <a:t> обучение</a:t>
            </a:r>
          </a:p>
          <a:p>
            <a:pPr marL="514350" indent="-514350">
              <a:buFont typeface="+mj-lt"/>
              <a:buAutoNum type="arabicPeriod"/>
            </a:pPr>
            <a:r>
              <a:rPr lang="ru-RU" dirty="0" smtClean="0"/>
              <a:t>Модель выпускника </a:t>
            </a:r>
            <a:r>
              <a:rPr lang="ru-RU" dirty="0" err="1" smtClean="0"/>
              <a:t>КазНМУ</a:t>
            </a:r>
            <a:endParaRPr lang="ru-RU" dirty="0" smtClean="0"/>
          </a:p>
          <a:p>
            <a:pPr marL="514350" indent="-514350">
              <a:buFont typeface="+mj-lt"/>
              <a:buAutoNum type="arabicPeriod"/>
            </a:pPr>
            <a:r>
              <a:rPr lang="ru-RU" dirty="0" smtClean="0"/>
              <a:t>Модель медицинского образования </a:t>
            </a:r>
            <a:r>
              <a:rPr lang="ru-RU" dirty="0" err="1" smtClean="0"/>
              <a:t>КазНМУ</a:t>
            </a:r>
            <a:endParaRPr lang="ru-RU" dirty="0" smtClean="0"/>
          </a:p>
          <a:p>
            <a:pPr marL="514350" indent="-514350">
              <a:buFont typeface="+mj-lt"/>
              <a:buAutoNum type="arabicPeriod"/>
            </a:pPr>
            <a:r>
              <a:rPr lang="ru-RU" dirty="0" smtClean="0"/>
              <a:t>Образовательные программы подготовки специалистов медицинского профиля</a:t>
            </a:r>
          </a:p>
          <a:p>
            <a:pPr marL="514350" indent="-514350">
              <a:buFont typeface="+mj-lt"/>
              <a:buAutoNum type="arabicPeriod"/>
            </a:pPr>
            <a:r>
              <a:rPr lang="ru-RU" dirty="0" smtClean="0"/>
              <a:t>Совершенствование инновационных методов преподавания </a:t>
            </a:r>
          </a:p>
          <a:p>
            <a:pPr marL="514350" indent="-514350">
              <a:buFont typeface="+mj-lt"/>
              <a:buAutoNum type="arabicPeriod"/>
            </a:pPr>
            <a:r>
              <a:rPr lang="ru-RU" dirty="0" smtClean="0"/>
              <a:t>Разработка и совершенствование инновационной системы оценки профессиональных компетенций студентов</a:t>
            </a:r>
          </a:p>
          <a:p>
            <a:pPr marL="514350" indent="-514350">
              <a:buFont typeface="+mj-lt"/>
              <a:buAutoNum type="arabicPeriod"/>
            </a:pPr>
            <a:r>
              <a:rPr lang="ru-RU" dirty="0" smtClean="0"/>
              <a:t>Кредитная система обучения</a:t>
            </a:r>
          </a:p>
          <a:p>
            <a:pPr marL="514350" indent="-514350">
              <a:buFont typeface="+mj-lt"/>
              <a:buAutoNum type="arabicPeriod"/>
            </a:pPr>
            <a:r>
              <a:rPr lang="ru-RU" dirty="0" smtClean="0"/>
              <a:t>Инновационная структура управления образовательным процессом</a:t>
            </a:r>
          </a:p>
          <a:p>
            <a:pPr marL="514350" indent="-514350">
              <a:buFont typeface="+mj-lt"/>
              <a:buAutoNum type="arabicPeriod"/>
            </a:pPr>
            <a:r>
              <a:rPr lang="ru-RU" dirty="0" smtClean="0"/>
              <a:t>Программа трехъязычного обучения</a:t>
            </a:r>
          </a:p>
          <a:p>
            <a:pPr marL="514350" indent="-514350">
              <a:buFont typeface="+mj-lt"/>
              <a:buAutoNum type="arabicPeriod"/>
            </a:pPr>
            <a:endParaRPr lang="ru-RU" dirty="0" smtClean="0"/>
          </a:p>
          <a:p>
            <a:pPr marL="514350" indent="-514350">
              <a:buFont typeface="+mj-lt"/>
              <a:buAutoNum type="arabicPeriod"/>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40"/>
            <a:ext cx="8229600" cy="1143000"/>
          </a:xfrm>
        </p:spPr>
        <p:txBody>
          <a:bodyPr>
            <a:normAutofit fontScale="90000"/>
          </a:bodyPr>
          <a:lstStyle/>
          <a:p>
            <a:pPr algn="ctr"/>
            <a:r>
              <a:rPr lang="ru-RU" b="1" dirty="0" smtClean="0">
                <a:solidFill>
                  <a:srgbClr val="C00000"/>
                </a:solidFill>
              </a:rPr>
              <a:t>1.</a:t>
            </a:r>
            <a:r>
              <a:rPr lang="ru-RU" b="1" dirty="0" smtClean="0"/>
              <a:t> </a:t>
            </a:r>
            <a:r>
              <a:rPr lang="ru-RU" b="1" dirty="0" err="1" smtClean="0">
                <a:solidFill>
                  <a:srgbClr val="C00000"/>
                </a:solidFill>
              </a:rPr>
              <a:t>Компетентностно-ориентированное</a:t>
            </a:r>
            <a:r>
              <a:rPr lang="ru-RU" b="1" dirty="0" smtClean="0">
                <a:solidFill>
                  <a:srgbClr val="C00000"/>
                </a:solidFill>
              </a:rPr>
              <a:t> обучение</a:t>
            </a:r>
            <a:endParaRPr lang="ru-RU" b="1" dirty="0">
              <a:solidFill>
                <a:srgbClr val="C00000"/>
              </a:solidFill>
            </a:endParaRPr>
          </a:p>
        </p:txBody>
      </p:sp>
      <p:sp>
        <p:nvSpPr>
          <p:cNvPr id="3" name="Содержимое 2"/>
          <p:cNvSpPr>
            <a:spLocks noGrp="1"/>
          </p:cNvSpPr>
          <p:nvPr>
            <p:ph idx="1"/>
          </p:nvPr>
        </p:nvSpPr>
        <p:spPr>
          <a:xfrm>
            <a:off x="457200" y="2468904"/>
            <a:ext cx="8229600" cy="3960492"/>
          </a:xfrm>
        </p:spPr>
        <p:txBody>
          <a:bodyPr>
            <a:normAutofit/>
          </a:bodyPr>
          <a:lstStyle/>
          <a:p>
            <a:r>
              <a:rPr lang="ru-RU" dirty="0" smtClean="0"/>
              <a:t>Цель обучения – это не простой процесс передачи знаний, а достижение студентами результата обучения, т.е. </a:t>
            </a:r>
            <a:r>
              <a:rPr lang="ru-RU" b="1" dirty="0" smtClean="0">
                <a:solidFill>
                  <a:schemeClr val="tx2"/>
                </a:solidFill>
              </a:rPr>
              <a:t>профессиональных компетенций. </a:t>
            </a:r>
            <a:r>
              <a:rPr lang="ru-RU" dirty="0" smtClean="0"/>
              <a:t>В связи с этим принципом содержание учебного материала подбирается преподавателем исходя из требований стандарта специальности и программы дисциплины.</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00182"/>
            <a:ext cx="8229600" cy="1143000"/>
          </a:xfrm>
        </p:spPr>
        <p:txBody>
          <a:bodyPr>
            <a:noAutofit/>
          </a:bodyPr>
          <a:lstStyle/>
          <a:p>
            <a:pPr algn="ctr"/>
            <a:r>
              <a:rPr lang="ru-RU" sz="4200" b="1" dirty="0" smtClean="0">
                <a:solidFill>
                  <a:srgbClr val="C00000"/>
                </a:solidFill>
              </a:rPr>
              <a:t>2. Модель выпускника </a:t>
            </a:r>
            <a:r>
              <a:rPr lang="ru-RU" sz="4200" b="1" dirty="0" err="1" smtClean="0">
                <a:solidFill>
                  <a:srgbClr val="C00000"/>
                </a:solidFill>
              </a:rPr>
              <a:t>КазНМУ</a:t>
            </a:r>
            <a:r>
              <a:rPr lang="ru-RU" sz="4200" b="1" dirty="0" smtClean="0">
                <a:solidFill>
                  <a:srgbClr val="C00000"/>
                </a:solidFill>
              </a:rPr>
              <a:t> (решение Ученого совета от 24.11.2009.):</a:t>
            </a:r>
            <a:endParaRPr lang="ru-RU" sz="4200" b="1" dirty="0">
              <a:solidFill>
                <a:srgbClr val="C00000"/>
              </a:solidFill>
            </a:endParaRPr>
          </a:p>
        </p:txBody>
      </p:sp>
      <p:sp>
        <p:nvSpPr>
          <p:cNvPr id="3" name="Содержимое 2"/>
          <p:cNvSpPr>
            <a:spLocks noGrp="1"/>
          </p:cNvSpPr>
          <p:nvPr>
            <p:ph idx="1"/>
          </p:nvPr>
        </p:nvSpPr>
        <p:spPr>
          <a:xfrm>
            <a:off x="457200" y="2617813"/>
            <a:ext cx="8229600" cy="4240187"/>
          </a:xfrm>
        </p:spPr>
        <p:txBody>
          <a:bodyPr>
            <a:normAutofit/>
          </a:bodyPr>
          <a:lstStyle/>
          <a:p>
            <a:pPr>
              <a:spcBef>
                <a:spcPts val="0"/>
              </a:spcBef>
              <a:buNone/>
            </a:pPr>
            <a:r>
              <a:rPr lang="ru-RU" b="1" dirty="0" smtClean="0">
                <a:solidFill>
                  <a:schemeClr val="tx2"/>
                </a:solidFill>
                <a:effectLst>
                  <a:outerShdw blurRad="38100" dist="38100" dir="2700000" algn="tl">
                    <a:srgbClr val="C0C0C0"/>
                  </a:outerShdw>
                </a:effectLst>
              </a:rPr>
              <a:t>Ключевые компетенции:</a:t>
            </a:r>
          </a:p>
          <a:p>
            <a:pPr lvl="0"/>
            <a:r>
              <a:rPr lang="ru-RU" dirty="0" smtClean="0"/>
              <a:t>когнитивная компетенция (знания);</a:t>
            </a:r>
          </a:p>
          <a:p>
            <a:pPr lvl="0"/>
            <a:r>
              <a:rPr lang="ru-RU" dirty="0" err="1" smtClean="0"/>
              <a:t>операциональная</a:t>
            </a:r>
            <a:r>
              <a:rPr lang="ru-RU" dirty="0" smtClean="0"/>
              <a:t> компетенция (умения и навыки);</a:t>
            </a:r>
          </a:p>
          <a:p>
            <a:pPr lvl="0"/>
            <a:r>
              <a:rPr lang="ru-RU" dirty="0" smtClean="0"/>
              <a:t>коммуникативная компетенция (коммуникации, в том числе на иностранном языке);</a:t>
            </a:r>
          </a:p>
          <a:p>
            <a:pPr lvl="0"/>
            <a:r>
              <a:rPr lang="ru-RU" dirty="0" smtClean="0"/>
              <a:t>правовая компетенция (социально-правовые основы поведения врача в гражданском обществе);</a:t>
            </a:r>
          </a:p>
          <a:p>
            <a:pPr lvl="0"/>
            <a:r>
              <a:rPr lang="ru-RU" dirty="0" smtClean="0"/>
              <a:t>компетенция саморазвития (способности к постоянному самообразованию)</a:t>
            </a:r>
            <a:r>
              <a:rPr lang="ru-RU" dirty="0" smtClean="0">
                <a:cs typeface="Times New Roman" pitchFamily="18" charset="0"/>
              </a:rPr>
              <a:t>.</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1299</TotalTime>
  <Words>1362</Words>
  <Application>Microsoft Office PowerPoint</Application>
  <PresentationFormat>Экран (4:3)</PresentationFormat>
  <Paragraphs>248</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Поток</vt:lpstr>
      <vt:lpstr>  «Особенности организации учебного процесса 2013-2014 учебного года»</vt:lpstr>
      <vt:lpstr>Казахстан – страна-участник Болонского процесса </vt:lpstr>
      <vt:lpstr>Реформирование высшего образования в Казахстане  ставит перед КазНМУ  стратегические цели:</vt:lpstr>
      <vt:lpstr>Преобразования в медицинском образовании</vt:lpstr>
      <vt:lpstr>Основные принципы перемен в КазНМУ:</vt:lpstr>
      <vt:lpstr>Что было в КазНМУ:</vt:lpstr>
      <vt:lpstr>Что есть сейчас в КазНМУ:</vt:lpstr>
      <vt:lpstr>1. Компетентностно-ориентированное обучение</vt:lpstr>
      <vt:lpstr>2. Модель выпускника КазНМУ (решение Ученого совета от 24.11.2009.):</vt:lpstr>
      <vt:lpstr>3. Модель медицинского образования КазНМУ</vt:lpstr>
      <vt:lpstr>4. Образовательные программы подготовки специалистов медицинского профиля</vt:lpstr>
      <vt:lpstr>Презентация PowerPoint</vt:lpstr>
      <vt:lpstr>Презентация PowerPoint</vt:lpstr>
      <vt:lpstr>Презентация PowerPoint</vt:lpstr>
      <vt:lpstr>5. Внедрение инновационных методов преподавания</vt:lpstr>
      <vt:lpstr>Инновационные методы обучения:</vt:lpstr>
      <vt:lpstr>6. Разработка инновационной системы оценки профессиональной компетентности студентов</vt:lpstr>
      <vt:lpstr>7. Кредитная система обучения</vt:lpstr>
      <vt:lpstr>Особенности организации учебного процесса в 2013-2014 учебном году по кредитной системе обучения:</vt:lpstr>
      <vt:lpstr>Презентация PowerPoint</vt:lpstr>
      <vt:lpstr>Презентация PowerPoint</vt:lpstr>
      <vt:lpstr>8. Инновационная структура управления образовательным процессом</vt:lpstr>
      <vt:lpstr>9. Программа трехъязычного обучения</vt:lpstr>
      <vt:lpstr>Что дают эти преобразования (преимущества)?</vt:lpstr>
      <vt:lpstr>Что дают эти преобразования (преимущества)?</vt:lpstr>
      <vt:lpstr>Что дают эти преобразования (преимущества)?</vt:lpstr>
      <vt:lpstr>Заключение</vt:lpstr>
      <vt:lpstr>Презентация PowerPoint</vt:lpstr>
      <vt:lpstr>Благодарю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Сауле</dc:creator>
  <cp:lastModifiedBy>Жанар</cp:lastModifiedBy>
  <cp:revision>135</cp:revision>
  <cp:lastPrinted>2013-08-26T14:42:30Z</cp:lastPrinted>
  <dcterms:created xsi:type="dcterms:W3CDTF">2011-03-21T16:57:59Z</dcterms:created>
  <dcterms:modified xsi:type="dcterms:W3CDTF">2013-08-27T09:16:21Z</dcterms:modified>
</cp:coreProperties>
</file>