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71" r:id="rId6"/>
    <p:sldId id="258" r:id="rId7"/>
    <p:sldId id="260" r:id="rId8"/>
    <p:sldId id="259" r:id="rId9"/>
    <p:sldId id="263" r:id="rId10"/>
    <p:sldId id="273" r:id="rId11"/>
    <p:sldId id="264" r:id="rId12"/>
    <p:sldId id="265" r:id="rId13"/>
    <p:sldId id="266" r:id="rId14"/>
    <p:sldId id="269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nmu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учебно-методической работы на кафедре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085184"/>
            <a:ext cx="4824536" cy="1772816"/>
          </a:xfrm>
        </p:spPr>
        <p:txBody>
          <a:bodyPr/>
          <a:lstStyle/>
          <a:p>
            <a:pPr algn="r"/>
            <a:r>
              <a:rPr lang="ru-RU" dirty="0" err="1" smtClean="0"/>
              <a:t>Славко</a:t>
            </a:r>
            <a:r>
              <a:rPr lang="ru-RU" dirty="0" smtClean="0"/>
              <a:t> Е.А.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Организация профессиональной практики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Наличие договоров с клиническими базами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</a:t>
            </a:r>
            <a:r>
              <a:rPr lang="ru-RU" dirty="0" smtClean="0"/>
              <a:t>интегрированных рабочих программ (МПД, ОЗ, </a:t>
            </a:r>
            <a:r>
              <a:rPr lang="ru-RU" dirty="0" err="1" smtClean="0"/>
              <a:t>Стом</a:t>
            </a:r>
            <a:r>
              <a:rPr lang="ru-RU" dirty="0" smtClean="0"/>
              <a:t>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Перечень практических навыков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Единая форма дневника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ответственного по практике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Допуск по интегрированной практике</a:t>
            </a:r>
          </a:p>
          <a:p>
            <a:pPr marL="514350" indent="-514350">
              <a:buAutoNum type="arabicPeriod"/>
            </a:pPr>
            <a:r>
              <a:rPr lang="ru-RU" dirty="0" smtClean="0"/>
              <a:t>Руководитель – представитель практического здравоохранения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/>
              <a:t>С</a:t>
            </a:r>
            <a:r>
              <a:rPr lang="ru-RU" dirty="0" smtClean="0"/>
              <a:t> 2012-2013 </a:t>
            </a:r>
            <a:r>
              <a:rPr lang="ru-RU" dirty="0" smtClean="0"/>
              <a:t>учебном году по всем специальностям на уровне </a:t>
            </a:r>
            <a:r>
              <a:rPr lang="ru-RU" dirty="0" err="1" smtClean="0"/>
              <a:t>бакалавриата</a:t>
            </a:r>
            <a:r>
              <a:rPr lang="ru-RU" dirty="0" smtClean="0"/>
              <a:t>, реализуемым в КазНМУ, включая специальности «Общая медицина» и «Стоматология», учебный процесс организован на основе </a:t>
            </a:r>
            <a:r>
              <a:rPr lang="ru-RU" dirty="0" smtClean="0">
                <a:solidFill>
                  <a:srgbClr val="C00000"/>
                </a:solidFill>
              </a:rPr>
              <a:t>кредитной системы обучения.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 </a:t>
            </a:r>
            <a:r>
              <a:rPr lang="ru-RU" sz="3000" b="1" dirty="0" smtClean="0"/>
              <a:t>Рабочие учебные планы (</a:t>
            </a:r>
            <a:r>
              <a:rPr lang="ru-RU" sz="3000" b="1" dirty="0" err="1" smtClean="0"/>
              <a:t>ОПиКУП</a:t>
            </a:r>
            <a:r>
              <a:rPr lang="ru-RU" sz="3000" b="1" dirty="0" smtClean="0"/>
              <a:t>)</a:t>
            </a:r>
          </a:p>
          <a:p>
            <a:pPr algn="just"/>
            <a:r>
              <a:rPr lang="ru-RU" sz="3000" b="1" dirty="0" smtClean="0"/>
              <a:t>Учебно-методический комплекс  по дисциплине (УМКД):</a:t>
            </a:r>
          </a:p>
          <a:p>
            <a:pPr lvl="0" algn="just"/>
            <a:r>
              <a:rPr lang="ru-RU" sz="3000" dirty="0" smtClean="0"/>
              <a:t>типовая программа дисциплины</a:t>
            </a:r>
          </a:p>
          <a:p>
            <a:pPr lvl="0" algn="just"/>
            <a:r>
              <a:rPr lang="ru-RU" sz="3000" dirty="0" smtClean="0"/>
              <a:t>рабочая программа дисциплины</a:t>
            </a:r>
          </a:p>
          <a:p>
            <a:pPr lvl="0" algn="just"/>
            <a:r>
              <a:rPr lang="ru-RU" sz="3000" dirty="0" smtClean="0"/>
              <a:t>рабочая программа по профессиональной практике</a:t>
            </a:r>
          </a:p>
          <a:p>
            <a:pPr lvl="0" algn="just"/>
            <a:r>
              <a:rPr lang="ru-RU" sz="3000" dirty="0" smtClean="0"/>
              <a:t>методические указания по прохождению </a:t>
            </a:r>
            <a:r>
              <a:rPr lang="ru-RU" sz="3000" dirty="0" err="1" smtClean="0"/>
              <a:t>практие</a:t>
            </a:r>
            <a:r>
              <a:rPr lang="ru-RU" sz="3000" dirty="0" smtClean="0"/>
              <a:t>, формы отчетной документации</a:t>
            </a:r>
          </a:p>
          <a:p>
            <a:pPr lvl="0" algn="just"/>
            <a:r>
              <a:rPr lang="ru-RU" sz="3000" dirty="0" err="1" smtClean="0"/>
              <a:t>силлабус</a:t>
            </a:r>
            <a:endParaRPr lang="ru-RU" sz="3000" dirty="0" smtClean="0"/>
          </a:p>
          <a:p>
            <a:pPr lvl="0" algn="just"/>
            <a:r>
              <a:rPr lang="ru-RU" sz="3000" dirty="0" smtClean="0"/>
              <a:t>лекционный комплекс</a:t>
            </a:r>
          </a:p>
          <a:p>
            <a:pPr lvl="0" algn="just"/>
            <a:r>
              <a:rPr lang="ru-RU" sz="3000" dirty="0" smtClean="0"/>
              <a:t>методические рекомендации для занятий </a:t>
            </a:r>
          </a:p>
          <a:p>
            <a:pPr lvl="0" algn="just"/>
            <a:r>
              <a:rPr lang="ru-RU" sz="3000" dirty="0" smtClean="0"/>
              <a:t>методические рекомендации для самостоятельной работы студента под руководством преподавателя</a:t>
            </a:r>
          </a:p>
          <a:p>
            <a:pPr lvl="0" algn="just"/>
            <a:r>
              <a:rPr lang="ru-RU" sz="3000" dirty="0" smtClean="0"/>
              <a:t>методические рекомендации для самостоятельной работы студентов</a:t>
            </a:r>
          </a:p>
          <a:p>
            <a:pPr lvl="0" algn="just"/>
            <a:r>
              <a:rPr lang="ru-RU" sz="3000" dirty="0" smtClean="0"/>
              <a:t>контрольно-измерительные средства</a:t>
            </a:r>
          </a:p>
          <a:p>
            <a:pPr lvl="0" algn="just"/>
            <a:r>
              <a:rPr lang="ru-RU" sz="3000" dirty="0" smtClean="0"/>
              <a:t>карта учебно-методической обеспеченности дисциплины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   Рабочие учебные программы разрабатываются в соответствии с типовыми учебными программами дисциплин на основании ГОСО, Типовых учебных планов и Рабочих учебных планов  специальностей.</a:t>
            </a:r>
          </a:p>
          <a:p>
            <a:pPr algn="just"/>
            <a:r>
              <a:rPr lang="ru-RU" dirty="0" smtClean="0"/>
              <a:t>    Рабочие учебные программы рассматриваются и обсуждаются на заседании кафедры, заседании Комитета образовательных программ по специальностям (КОП), заседании Методического совета университета и утверждаются проректором по учебно-воспитательной работе. Ежегодно рабочие учебные программы обсуждаются и пересматриваются на заседании кафедры с оформлением формы №2.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072098"/>
          </a:xfrm>
        </p:spPr>
        <p:txBody>
          <a:bodyPr/>
          <a:lstStyle/>
          <a:p>
            <a:pPr algn="just"/>
            <a:r>
              <a:rPr lang="ru-RU" dirty="0" smtClean="0"/>
              <a:t>Новые рабочие программы на 2013-2014 учебный год составляются по всем дисциплинам 1 курса ОЗ и СД, 4 курса МПД, элективным дисциплинам, впервые включенным в КЭД </a:t>
            </a:r>
          </a:p>
          <a:p>
            <a:pPr algn="just"/>
            <a:r>
              <a:rPr lang="ru-RU" dirty="0" smtClean="0"/>
              <a:t>Для остальных рабочих программ готовится форма №2 «Дополнения и изменения в Рабочей программе на 2013-2014 учебный год». Форма №2 утверждается на заседании кафедры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Расписание занятий, календарно-тематические планы занятий</a:t>
            </a:r>
          </a:p>
          <a:p>
            <a:pPr algn="just"/>
            <a:r>
              <a:rPr lang="ru-RU" dirty="0" smtClean="0"/>
              <a:t>Материалы по внедрению инновационных методов обучения </a:t>
            </a:r>
          </a:p>
          <a:p>
            <a:pPr algn="just"/>
            <a:r>
              <a:rPr lang="ru-RU" dirty="0" smtClean="0"/>
              <a:t>Анализ результатов сессии по дисциплине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Отчет о прохождении учебно-производственной (производственной) практики студентами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 по методической работе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Обратная связь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Сайт: </a:t>
            </a:r>
            <a:r>
              <a:rPr lang="en-US" dirty="0" smtClean="0">
                <a:hlinkClick r:id="rId2"/>
              </a:rPr>
              <a:t>www.kaznmu.kz</a:t>
            </a:r>
            <a:r>
              <a:rPr lang="ru-RU" dirty="0" smtClean="0"/>
              <a:t> раздел «</a:t>
            </a:r>
            <a:r>
              <a:rPr lang="ru-RU" smtClean="0"/>
              <a:t>Учебный процесс»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Электронный адрес: </a:t>
            </a:r>
            <a:r>
              <a:rPr lang="en-US" dirty="0" smtClean="0"/>
              <a:t>dumr_kaznmu@mail.ru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Стратегическая цель КазНМУ </a:t>
            </a:r>
            <a:r>
              <a:rPr lang="ru-RU" dirty="0" smtClean="0"/>
              <a:t>- создание эффективной модели </a:t>
            </a:r>
            <a:r>
              <a:rPr lang="ru-RU" dirty="0" err="1" smtClean="0"/>
              <a:t>конкурентноспособного</a:t>
            </a:r>
            <a:r>
              <a:rPr lang="ru-RU" dirty="0" smtClean="0"/>
              <a:t> национального инновационного университета, представляющего на рынке медицинских услуг высококачественное медицинское образование, современные научные исследования по актуальным проблемам здравоохранения, внедряемые в практическое здравоохранение </a:t>
            </a:r>
            <a:r>
              <a:rPr lang="kk-KZ" dirty="0" smtClean="0"/>
              <a:t>в соответствии с возростающими потребностями мирового сообщества. </a:t>
            </a:r>
          </a:p>
          <a:p>
            <a:pPr algn="just">
              <a:buNone/>
            </a:pPr>
            <a:r>
              <a:rPr lang="kk-KZ" dirty="0" smtClean="0"/>
              <a:t>    При этом приоритетом  остаются инновационные преобразования в образовательном процессе в рамках выполнения принципов Болонского процесса, расширение международного сотрудничества, </a:t>
            </a:r>
            <a:r>
              <a:rPr lang="ru-RU" dirty="0" smtClean="0"/>
              <a:t>интенсификация и повышение продуктивности университетской науки и практики.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3367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  Послание Президента Республики Казахстан Лидера Нации Н. А. Назарбаева народу Казахстана «Стратегия «Казахстан-2050». Новый политический курс состоявшегося государства»</a:t>
            </a:r>
          </a:p>
          <a:p>
            <a:pPr algn="just"/>
            <a:r>
              <a:rPr lang="ru-RU" dirty="0" smtClean="0"/>
              <a:t>Государственная программа развития образования в Республике Казахстан на 2011-2020 годы</a:t>
            </a:r>
          </a:p>
          <a:p>
            <a:pPr algn="just"/>
            <a:r>
              <a:rPr lang="ru-RU" dirty="0" smtClean="0"/>
              <a:t>Государственная программа реформирования и развития здравоохранения РК на 2011-2015гг. «</a:t>
            </a:r>
            <a:r>
              <a:rPr lang="ru-RU" dirty="0" err="1" smtClean="0"/>
              <a:t>Саламатты</a:t>
            </a:r>
            <a:r>
              <a:rPr lang="ru-RU" dirty="0" smtClean="0"/>
              <a:t> </a:t>
            </a:r>
            <a:r>
              <a:rPr lang="kk-KZ" dirty="0" smtClean="0"/>
              <a:t>Қазақстан</a:t>
            </a:r>
            <a:r>
              <a:rPr lang="ru-RU" dirty="0" smtClean="0"/>
              <a:t>» </a:t>
            </a:r>
          </a:p>
          <a:p>
            <a:pPr algn="just"/>
            <a:r>
              <a:rPr lang="ru-RU" dirty="0" smtClean="0"/>
              <a:t>Концепция развития медицинского и фармацевтического образования Республики Казахстан на 2011-2015 годы КазНМУ им. С.Д. Асфендиярова  определил своей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Нормативные документы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Закон  Республики Казахстан «Об образовании»;</a:t>
            </a:r>
          </a:p>
          <a:p>
            <a:r>
              <a:rPr lang="ru-RU" sz="2400" dirty="0" smtClean="0"/>
              <a:t>Постановление Правительства Республики Казахстан от 2 марта 2005 года № 195 «Об утверждении Типовых правил деятельности организаций образования, реализующих образовательные программы высшего профессионального образования» с изменениями и дополнениями от 28.09.2006 г.;</a:t>
            </a:r>
          </a:p>
          <a:p>
            <a:r>
              <a:rPr lang="ru-RU" sz="2400" dirty="0" smtClean="0"/>
              <a:t>ГОСО РК 5.04.019 – 2011 (Государственный общеобязательный стандарт образования Республики Казахстан. Высшее образование. Бакалавриат. Основные положения (утвержден Приказом Министра образования и науки Республики Казахстан от  17  июня 2011 г. № 261);</a:t>
            </a:r>
          </a:p>
          <a:p>
            <a:r>
              <a:rPr lang="ru-RU" sz="2400" dirty="0" smtClean="0"/>
              <a:t>«Правилами организации  учебного процесса по кредитной технологии обучения» (утверждены приказом Министра образования и науки Республики  Казахстан от  20 апреля  2011 года  № 152);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66693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dirty="0" smtClean="0"/>
              <a:t>Приказ Министра образования и науки Республики Казахстан от 16 марта 2011 года № 94 «О внесении изменений и дополнений в приказ Министра образования и науки Республики Казахстан» от 18 марта 2008 года №125 «Об утверждении Типовых правил проведения текущего контроля успеваемости, промежуточной и итоговой аттестации обучающихся»; </a:t>
            </a:r>
          </a:p>
          <a:p>
            <a:pPr algn="just"/>
            <a:r>
              <a:rPr lang="ru-RU" sz="5100" dirty="0" smtClean="0"/>
              <a:t>«Правила  перевода и восстановления обучающихся по типам организаций образования» (утверждены постановлением Правительства РК от 19 января 2012 года №110);</a:t>
            </a:r>
          </a:p>
          <a:p>
            <a:pPr algn="just"/>
            <a:r>
              <a:rPr lang="ru-RU" sz="5100" dirty="0" smtClean="0"/>
              <a:t>Приказ Министра образования и науки Республики Казахстан от 29 ноября 2007 года № 583 «Об утверждении Правил организации и осуществления учебно-методической работы»;</a:t>
            </a:r>
          </a:p>
          <a:p>
            <a:pPr algn="just"/>
            <a:r>
              <a:rPr lang="ru-RU" sz="5100" dirty="0" smtClean="0"/>
              <a:t>Инструктивные письма №1, 6, 10</a:t>
            </a:r>
          </a:p>
          <a:p>
            <a:pPr algn="just"/>
            <a:r>
              <a:rPr lang="ru-RU" sz="5100" dirty="0" smtClean="0"/>
              <a:t>Ссылка: Электронный справочник нормативных правовых актов (ИС Параграф)</a:t>
            </a:r>
          </a:p>
          <a:p>
            <a:pPr algn="just">
              <a:buNone/>
            </a:pPr>
            <a:r>
              <a:rPr lang="ru-RU" sz="5100" dirty="0" smtClean="0"/>
              <a:t> </a:t>
            </a:r>
          </a:p>
          <a:p>
            <a:pPr algn="just"/>
            <a:endParaRPr lang="ru-RU" sz="4400" dirty="0" smtClean="0"/>
          </a:p>
          <a:p>
            <a:pPr algn="just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Перечень положений и регламентов по организации учебного процесса и методической работы в КазНМУ взять в Учебных департаментах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Университет осуществляет подготовку специалистов на основании имеющихся  государственных лицензий по уровням образования: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высшее специальное образование (ГОСО 2003) - по 3 специальностям завершают  обучение студенты, вернувшиеся из академических отпусков и восстановленные;</a:t>
            </a:r>
          </a:p>
          <a:p>
            <a:pPr lvl="0"/>
            <a:r>
              <a:rPr lang="ru-RU" dirty="0" err="1" smtClean="0"/>
              <a:t>бакалавриат</a:t>
            </a:r>
            <a:r>
              <a:rPr lang="ru-RU" dirty="0" smtClean="0"/>
              <a:t> (ГОСО 2006, ГОСО 2009, ГОСО 2011) по 8 специальностям;</a:t>
            </a:r>
          </a:p>
          <a:p>
            <a:pPr lvl="0"/>
            <a:r>
              <a:rPr lang="ru-RU" dirty="0" smtClean="0"/>
              <a:t>магистратура (ГОСО 2009) по 7 специальностям;</a:t>
            </a:r>
          </a:p>
          <a:p>
            <a:pPr lvl="0"/>
            <a:r>
              <a:rPr lang="ru-RU" dirty="0" err="1" smtClean="0"/>
              <a:t>резидентура</a:t>
            </a:r>
            <a:r>
              <a:rPr lang="ru-RU" dirty="0" smtClean="0"/>
              <a:t> по 31 специальностям;</a:t>
            </a:r>
          </a:p>
          <a:p>
            <a:pPr lvl="0"/>
            <a:r>
              <a:rPr lang="ru-RU" dirty="0" smtClean="0"/>
              <a:t>докторантура </a:t>
            </a:r>
            <a:r>
              <a:rPr lang="en-US" dirty="0" smtClean="0"/>
              <a:t>PhD</a:t>
            </a:r>
            <a:r>
              <a:rPr lang="ru-RU" dirty="0" smtClean="0"/>
              <a:t> (ГОСО 2009) по 2 специальностям, по ГОСО 2010 по 1 специальности.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Образовательные программы, </a:t>
            </a:r>
            <a:r>
              <a:rPr lang="ru-RU" dirty="0" err="1" smtClean="0"/>
              <a:t>разработаные</a:t>
            </a:r>
            <a:r>
              <a:rPr lang="ru-RU" dirty="0" smtClean="0"/>
              <a:t> в соответствии с ГОСО по специальностям, адаптированы к </a:t>
            </a:r>
            <a:r>
              <a:rPr lang="ru-RU" dirty="0" smtClean="0">
                <a:solidFill>
                  <a:srgbClr val="C00000"/>
                </a:solidFill>
              </a:rPr>
              <a:t>Модели медицинского образования КазНМУ</a:t>
            </a:r>
            <a:r>
              <a:rPr lang="ru-RU" dirty="0" smtClean="0"/>
              <a:t> (Свидетельство Комитета по правам интеллектуальной собственности МЮ РК № 266 от 28 февраля 2012 года)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«Программа </a:t>
            </a:r>
            <a:r>
              <a:rPr lang="ru-RU" dirty="0" err="1" smtClean="0"/>
              <a:t>Трехязычного</a:t>
            </a:r>
            <a:r>
              <a:rPr lang="ru-RU" dirty="0" smtClean="0"/>
              <a:t> обучения»,</a:t>
            </a:r>
            <a:r>
              <a:rPr lang="ru-RU" b="1" dirty="0" smtClean="0"/>
              <a:t> </a:t>
            </a:r>
            <a:r>
              <a:rPr lang="ru-RU" dirty="0" smtClean="0"/>
              <a:t>которая основана на положениях  Закона   РК «Об образовании» от 27 июля 2007 года N 319-III ЗРК  и Закона "О языках в Республике Казахстан" от 11.07.1997 N 151-I и предполагает поэтапное развитие </a:t>
            </a:r>
            <a:r>
              <a:rPr lang="ru-RU" dirty="0" err="1" smtClean="0"/>
              <a:t>трехязычного</a:t>
            </a:r>
            <a:r>
              <a:rPr lang="ru-RU" dirty="0" smtClean="0"/>
              <a:t> обучения в университете как среди обучающихся, так и ППС.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800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учебно-методической работы на кафедре</vt:lpstr>
      <vt:lpstr>Слайд 2</vt:lpstr>
      <vt:lpstr>Слайд 3</vt:lpstr>
      <vt:lpstr>Нормативные документы</vt:lpstr>
      <vt:lpstr>Слайд 5</vt:lpstr>
      <vt:lpstr>Слайд 6</vt:lpstr>
      <vt:lpstr>  Университет осуществляет подготовку специалистов на основании имеющихся  государственных лицензий по уровням образования:  </vt:lpstr>
      <vt:lpstr>Слайд 8</vt:lpstr>
      <vt:lpstr>Слайд 9</vt:lpstr>
      <vt:lpstr>Организация профессиональной практики</vt:lpstr>
      <vt:lpstr>Слайд 11</vt:lpstr>
      <vt:lpstr>Слайд 12</vt:lpstr>
      <vt:lpstr>Слайд 13</vt:lpstr>
      <vt:lpstr>Слайд 14</vt:lpstr>
      <vt:lpstr>Слайд 15</vt:lpstr>
      <vt:lpstr>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учебно-методической работы на кафедре</dc:title>
  <cp:lastModifiedBy>Kaznmu</cp:lastModifiedBy>
  <cp:revision>19</cp:revision>
  <dcterms:modified xsi:type="dcterms:W3CDTF">2013-08-26T15:12:04Z</dcterms:modified>
</cp:coreProperties>
</file>