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259" r:id="rId3"/>
    <p:sldId id="303" r:id="rId4"/>
    <p:sldId id="302" r:id="rId5"/>
    <p:sldId id="330" r:id="rId6"/>
    <p:sldId id="338" r:id="rId7"/>
    <p:sldId id="305" r:id="rId8"/>
    <p:sldId id="339" r:id="rId9"/>
    <p:sldId id="344" r:id="rId10"/>
    <p:sldId id="340" r:id="rId11"/>
    <p:sldId id="307" r:id="rId12"/>
    <p:sldId id="341" r:id="rId13"/>
    <p:sldId id="277" r:id="rId14"/>
    <p:sldId id="304" r:id="rId15"/>
    <p:sldId id="342" r:id="rId16"/>
    <p:sldId id="343" r:id="rId17"/>
    <p:sldId id="317" r:id="rId18"/>
    <p:sldId id="335" r:id="rId19"/>
    <p:sldId id="347" r:id="rId20"/>
    <p:sldId id="292" r:id="rId21"/>
    <p:sldId id="322" r:id="rId22"/>
    <p:sldId id="313" r:id="rId23"/>
    <p:sldId id="283" r:id="rId24"/>
    <p:sldId id="320" r:id="rId25"/>
    <p:sldId id="321" r:id="rId26"/>
    <p:sldId id="284" r:id="rId27"/>
    <p:sldId id="285" r:id="rId28"/>
    <p:sldId id="318" r:id="rId29"/>
    <p:sldId id="346" r:id="rId30"/>
    <p:sldId id="345" r:id="rId31"/>
    <p:sldId id="301" r:id="rId32"/>
  </p:sldIdLst>
  <p:sldSz cx="9144000" cy="6858000" type="screen4x3"/>
  <p:notesSz cx="6815138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5" autoAdjust="0"/>
    <p:restoredTop sz="99095" autoAdjust="0"/>
  </p:normalViewPr>
  <p:slideViewPr>
    <p:cSldViewPr>
      <p:cViewPr>
        <p:scale>
          <a:sx n="60" d="100"/>
          <a:sy n="60" d="100"/>
        </p:scale>
        <p:origin x="-1356" y="-10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2;&#1086;&#1080;%20&#1076;&#1086;&#1082;&#1091;&#1084;&#1077;&#1085;&#1090;&#1099;\&#1060;&#1072;&#1081;&#1083;&#1099;%20Mail.Ru%20&#1040;&#1075;&#1077;&#1085;&#1090;&#1072;\indira_iii@list.ru\babaeva.akerke@mail.ru\1356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6.7344783861467722E-2"/>
                </c:manualLayout>
              </c:layout>
              <c:showVal val="1"/>
            </c:dLbl>
            <c:dLbl>
              <c:idx val="1"/>
              <c:layout>
                <c:manualLayout>
                  <c:x val="6.1728395061728418E-3"/>
                  <c:y val="4.2090489913417496E-2"/>
                </c:manualLayout>
              </c:layout>
              <c:showVal val="1"/>
            </c:dLbl>
            <c:dLbl>
              <c:idx val="2"/>
              <c:layout>
                <c:manualLayout>
                  <c:x val="1.6616094427563777E-2"/>
                  <c:y val="-8.4180979826834704E-3"/>
                </c:manualLayout>
              </c:layout>
              <c:showVal val="1"/>
            </c:dLbl>
            <c:delete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64555</c:v>
                </c:pt>
                <c:pt idx="1">
                  <c:v>105353</c:v>
                </c:pt>
                <c:pt idx="2">
                  <c:v>144586</c:v>
                </c:pt>
              </c:numCache>
            </c:numRef>
          </c:val>
        </c:ser>
        <c:marker val="1"/>
        <c:axId val="65495040"/>
        <c:axId val="65496576"/>
      </c:lineChart>
      <c:catAx>
        <c:axId val="654950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65496576"/>
        <c:crosses val="autoZero"/>
        <c:auto val="1"/>
        <c:lblAlgn val="ctr"/>
        <c:lblOffset val="100"/>
      </c:catAx>
      <c:valAx>
        <c:axId val="65496576"/>
        <c:scaling>
          <c:orientation val="minMax"/>
        </c:scaling>
        <c:delete val="1"/>
        <c:axPos val="l"/>
        <c:majorGridlines/>
        <c:numFmt formatCode="#,##0" sourceLinked="1"/>
        <c:tickLblPos val="none"/>
        <c:crossAx val="654950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radarChart>
        <c:radarStyle val="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dLbl>
              <c:idx val="0"/>
              <c:layout>
                <c:manualLayout>
                  <c:x val="-5.7200851557034214E-2"/>
                  <c:y val="7.8984347685770381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Учебно-методическая работа</c:v>
                </c:pt>
                <c:pt idx="1">
                  <c:v>Научная деятельность</c:v>
                </c:pt>
                <c:pt idx="2">
                  <c:v>Профессиональный рост</c:v>
                </c:pt>
                <c:pt idx="3">
                  <c:v>Воспитательная работа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2.5</c:v>
                </c:pt>
                <c:pt idx="1">
                  <c:v>1.7</c:v>
                </c:pt>
                <c:pt idx="2">
                  <c:v>1</c:v>
                </c:pt>
                <c:pt idx="3">
                  <c:v>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3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dLbl>
              <c:idx val="0"/>
              <c:layout>
                <c:manualLayout>
                  <c:x val="4.7667376297528524E-3"/>
                  <c:y val="4.4828954091923834E-2"/>
                </c:manualLayout>
              </c:layout>
              <c:showVal val="1"/>
            </c:dLbl>
            <c:dLbl>
              <c:idx val="2"/>
              <c:layout>
                <c:manualLayout>
                  <c:x val="3.6544988494771856E-2"/>
                  <c:y val="-8.5388483984616625E-2"/>
                </c:manualLayout>
              </c:layout>
              <c:showVal val="1"/>
            </c:dLbl>
            <c:dLbl>
              <c:idx val="3"/>
              <c:layout>
                <c:manualLayout>
                  <c:x val="9.5334752595057179E-2"/>
                  <c:y val="-8.5388483984616646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Учебно-методическая работа</c:v>
                </c:pt>
                <c:pt idx="1">
                  <c:v>Научная деятельность</c:v>
                </c:pt>
                <c:pt idx="2">
                  <c:v>Профессиональный рост</c:v>
                </c:pt>
                <c:pt idx="3">
                  <c:v>Воспитательная работа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1</c:v>
                </c:pt>
                <c:pt idx="1">
                  <c:v>0.1</c:v>
                </c:pt>
                <c:pt idx="2">
                  <c:v>0.70000000000000018</c:v>
                </c:pt>
                <c:pt idx="3">
                  <c:v>1</c:v>
                </c:pt>
              </c:numCache>
            </c:numRef>
          </c:val>
        </c:ser>
        <c:axId val="83650048"/>
        <c:axId val="83651584"/>
      </c:radarChart>
      <c:catAx>
        <c:axId val="83650048"/>
        <c:scaling>
          <c:orientation val="minMax"/>
        </c:scaling>
        <c:axPos val="b"/>
        <c:majorGridlines/>
        <c:numFmt formatCode="dd/mm/yyyy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3651584"/>
        <c:crosses val="autoZero"/>
        <c:auto val="1"/>
        <c:lblAlgn val="ctr"/>
        <c:lblOffset val="100"/>
      </c:catAx>
      <c:valAx>
        <c:axId val="83651584"/>
        <c:scaling>
          <c:orientation val="minMax"/>
        </c:scaling>
        <c:delete val="1"/>
        <c:axPos val="l"/>
        <c:majorGridlines/>
        <c:numFmt formatCode="0%" sourceLinked="1"/>
        <c:majorTickMark val="cross"/>
        <c:tickLblPos val="none"/>
        <c:crossAx val="83650048"/>
        <c:crosses val="autoZero"/>
        <c:crossBetween val="between"/>
      </c:valAx>
      <c:spPr>
        <a:ln w="38100"/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2008 г.</c:v>
                </c:pt>
                <c:pt idx="1">
                  <c:v>2009 г.</c:v>
                </c:pt>
                <c:pt idx="2">
                  <c:v>2010 г.</c:v>
                </c:pt>
                <c:pt idx="3">
                  <c:v>2011 г.</c:v>
                </c:pt>
                <c:pt idx="4">
                  <c:v>2012 г.</c:v>
                </c:pt>
                <c:pt idx="5">
                  <c:v>2013 г.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8000000</c:v>
                </c:pt>
                <c:pt idx="1">
                  <c:v>12000000</c:v>
                </c:pt>
                <c:pt idx="2">
                  <c:v>26000000</c:v>
                </c:pt>
                <c:pt idx="3">
                  <c:v>262300000</c:v>
                </c:pt>
                <c:pt idx="4">
                  <c:v>419987000</c:v>
                </c:pt>
                <c:pt idx="5">
                  <c:v>506333900</c:v>
                </c:pt>
              </c:numCache>
            </c:numRef>
          </c:val>
        </c:ser>
        <c:axId val="76286592"/>
        <c:axId val="65540480"/>
      </c:barChart>
      <c:catAx>
        <c:axId val="76286592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5540480"/>
        <c:crosses val="autoZero"/>
        <c:auto val="1"/>
        <c:lblAlgn val="ctr"/>
        <c:lblOffset val="100"/>
      </c:catAx>
      <c:valAx>
        <c:axId val="65540480"/>
        <c:scaling>
          <c:orientation val="minMax"/>
        </c:scaling>
        <c:delete val="1"/>
        <c:axPos val="l"/>
        <c:majorGridlines/>
        <c:numFmt formatCode="#,##0" sourceLinked="1"/>
        <c:tickLblPos val="none"/>
        <c:crossAx val="762865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2013 (1 –</a:t>
            </a:r>
            <a:r>
              <a:rPr lang="ru-RU" dirty="0" err="1" smtClean="0"/>
              <a:t>ое</a:t>
            </a:r>
            <a:r>
              <a:rPr lang="ru-RU" dirty="0" smtClean="0"/>
              <a:t> полугодие)</a:t>
            </a:r>
            <a:endParaRPr lang="ru-RU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6100359376509726"/>
          <c:y val="0.12168371681341629"/>
          <c:w val="0.80172437558766352"/>
          <c:h val="0.730506192825703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7"/>
            <c:spPr>
              <a:solidFill>
                <a:schemeClr val="accent2"/>
              </a:solidFill>
            </c:spPr>
          </c:dPt>
          <c:dLbls>
            <c:showVal val="1"/>
          </c:dLbls>
          <c:cat>
            <c:strRef>
              <c:f>Лист1!$A$2:$A$9</c:f>
              <c:strCache>
                <c:ptCount val="8"/>
                <c:pt idx="0">
                  <c:v>КГМУ</c:v>
                </c:pt>
                <c:pt idx="1">
                  <c:v>МУА</c:v>
                </c:pt>
                <c:pt idx="2">
                  <c:v>СГМУ</c:v>
                </c:pt>
                <c:pt idx="3">
                  <c:v>ЮКГФА</c:v>
                </c:pt>
                <c:pt idx="4">
                  <c:v>ЗКГМУ</c:v>
                </c:pt>
                <c:pt idx="5">
                  <c:v>ВШОЗ</c:v>
                </c:pt>
                <c:pt idx="6">
                  <c:v>АГИУВ</c:v>
                </c:pt>
                <c:pt idx="7">
                  <c:v>КазНМУ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0.10600000000000002</c:v>
                </c:pt>
                <c:pt idx="1">
                  <c:v>0.1033</c:v>
                </c:pt>
                <c:pt idx="2">
                  <c:v>0.10050000000000002</c:v>
                </c:pt>
                <c:pt idx="3">
                  <c:v>9.8300000000000026E-2</c:v>
                </c:pt>
                <c:pt idx="4">
                  <c:v>7.3800000000000004E-2</c:v>
                </c:pt>
                <c:pt idx="5">
                  <c:v>6.9800000000000098E-2</c:v>
                </c:pt>
                <c:pt idx="6">
                  <c:v>6.0700000000000059E-2</c:v>
                </c:pt>
                <c:pt idx="7">
                  <c:v>6.0500000000000012E-2</c:v>
                </c:pt>
              </c:numCache>
            </c:numRef>
          </c:val>
        </c:ser>
        <c:axId val="76383360"/>
        <c:axId val="76384896"/>
      </c:barChart>
      <c:catAx>
        <c:axId val="76383360"/>
        <c:scaling>
          <c:orientation val="minMax"/>
        </c:scaling>
        <c:axPos val="l"/>
        <c:tickLblPos val="nextTo"/>
        <c:crossAx val="76384896"/>
        <c:crosses val="autoZero"/>
        <c:auto val="1"/>
        <c:lblAlgn val="ctr"/>
        <c:lblOffset val="100"/>
      </c:catAx>
      <c:valAx>
        <c:axId val="76384896"/>
        <c:scaling>
          <c:orientation val="minMax"/>
        </c:scaling>
        <c:axPos val="b"/>
        <c:majorGridlines/>
        <c:numFmt formatCode="General" sourceLinked="1"/>
        <c:tickLblPos val="nextTo"/>
        <c:crossAx val="763833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4"/>
            <c:spPr>
              <a:solidFill>
                <a:schemeClr val="accent2"/>
              </a:solidFill>
            </c:spPr>
          </c:dPt>
          <c:dLbls>
            <c:showVal val="1"/>
          </c:dLbls>
          <c:cat>
            <c:strRef>
              <c:f>Лист1!$A$2:$A$9</c:f>
              <c:strCache>
                <c:ptCount val="8"/>
                <c:pt idx="0">
                  <c:v>ВШОЗ</c:v>
                </c:pt>
                <c:pt idx="1">
                  <c:v>КГМУ</c:v>
                </c:pt>
                <c:pt idx="2">
                  <c:v>ЮКГФА</c:v>
                </c:pt>
                <c:pt idx="3">
                  <c:v>ЗКГМУ</c:v>
                </c:pt>
                <c:pt idx="4">
                  <c:v>КазНМУ</c:v>
                </c:pt>
                <c:pt idx="5">
                  <c:v>СГМУ</c:v>
                </c:pt>
                <c:pt idx="6">
                  <c:v>МУА</c:v>
                </c:pt>
                <c:pt idx="7">
                  <c:v>АГИУВ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4.0500000000000001E-2</c:v>
                </c:pt>
                <c:pt idx="1">
                  <c:v>3.5999999999999997E-2</c:v>
                </c:pt>
                <c:pt idx="2">
                  <c:v>1.6899999999999998E-2</c:v>
                </c:pt>
                <c:pt idx="3">
                  <c:v>1.6799999999999999E-2</c:v>
                </c:pt>
                <c:pt idx="4">
                  <c:v>1.6600000000000028E-2</c:v>
                </c:pt>
                <c:pt idx="5">
                  <c:v>1.3899999999999999E-2</c:v>
                </c:pt>
                <c:pt idx="6">
                  <c:v>4.5000000000000014E-3</c:v>
                </c:pt>
                <c:pt idx="7">
                  <c:v>3.1000000000000047E-3</c:v>
                </c:pt>
              </c:numCache>
            </c:numRef>
          </c:val>
        </c:ser>
        <c:axId val="76496896"/>
        <c:axId val="76498432"/>
      </c:barChart>
      <c:catAx>
        <c:axId val="76496896"/>
        <c:scaling>
          <c:orientation val="minMax"/>
        </c:scaling>
        <c:axPos val="l"/>
        <c:tickLblPos val="nextTo"/>
        <c:crossAx val="76498432"/>
        <c:crosses val="autoZero"/>
        <c:auto val="1"/>
        <c:lblAlgn val="ctr"/>
        <c:lblOffset val="100"/>
      </c:catAx>
      <c:valAx>
        <c:axId val="76498432"/>
        <c:scaling>
          <c:orientation val="minMax"/>
        </c:scaling>
        <c:axPos val="b"/>
        <c:majorGridlines/>
        <c:numFmt formatCode="General" sourceLinked="1"/>
        <c:tickLblPos val="nextTo"/>
        <c:crossAx val="764968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pPr>
              <a:ln w="57150">
                <a:solidFill>
                  <a:srgbClr val="C00000"/>
                </a:solidFill>
              </a:ln>
            </c:spPr>
          </c:marker>
          <c:dLbls>
            <c:dLbl>
              <c:idx val="2"/>
              <c:layout>
                <c:manualLayout>
                  <c:x val="-0.1024621602890684"/>
                  <c:y val="-5.3653663268897797E-2"/>
                </c:manualLayout>
              </c:layout>
              <c:showVal val="1"/>
            </c:dLbl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Val val="1"/>
          </c:dLbls>
          <c:xVal>
            <c:strRef>
              <c:f>Лист1!$A$2:$A$5</c:f>
              <c:strCache>
                <c:ptCount val="4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 (1-е полугодие)</c:v>
                </c:pt>
              </c:strCache>
            </c:strRef>
          </c:xVal>
          <c:y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19</c:v>
                </c:pt>
                <c:pt idx="2">
                  <c:v>36</c:v>
                </c:pt>
                <c:pt idx="3">
                  <c:v>31</c:v>
                </c:pt>
              </c:numCache>
            </c:numRef>
          </c:yVal>
          <c:smooth val="1"/>
        </c:ser>
        <c:axId val="82870656"/>
        <c:axId val="82872192"/>
      </c:scatterChart>
      <c:valAx>
        <c:axId val="82870656"/>
        <c:scaling>
          <c:orientation val="minMax"/>
        </c:scaling>
        <c:axPos val="b"/>
        <c:numFmt formatCode="General" sourceLinked="1"/>
        <c:tickLblPos val="nextTo"/>
        <c:crossAx val="82872192"/>
        <c:crosses val="autoZero"/>
        <c:crossBetween val="midCat"/>
      </c:valAx>
      <c:valAx>
        <c:axId val="82872192"/>
        <c:scaling>
          <c:orientation val="minMax"/>
        </c:scaling>
        <c:axPos val="l"/>
        <c:majorGridlines/>
        <c:numFmt formatCode="General" sourceLinked="1"/>
        <c:tickLblPos val="nextTo"/>
        <c:crossAx val="82870656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3"/>
            <c:spPr>
              <a:solidFill>
                <a:schemeClr val="accent2"/>
              </a:solidFill>
            </c:spPr>
          </c:dPt>
          <c:dLbls>
            <c:showVal val="1"/>
          </c:dLbls>
          <c:cat>
            <c:strRef>
              <c:f>Лист1!$A$2:$A$9</c:f>
              <c:strCache>
                <c:ptCount val="8"/>
                <c:pt idx="0">
                  <c:v>МУА</c:v>
                </c:pt>
                <c:pt idx="1">
                  <c:v>СГМУ</c:v>
                </c:pt>
                <c:pt idx="2">
                  <c:v>КГМУ</c:v>
                </c:pt>
                <c:pt idx="3">
                  <c:v>КазНМУ</c:v>
                </c:pt>
                <c:pt idx="4">
                  <c:v>АГИУВ</c:v>
                </c:pt>
                <c:pt idx="5">
                  <c:v>ЗКГМА</c:v>
                </c:pt>
                <c:pt idx="6">
                  <c:v>ЮКГФА</c:v>
                </c:pt>
                <c:pt idx="7">
                  <c:v>ВШОЗ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3.39E-2</c:v>
                </c:pt>
                <c:pt idx="1">
                  <c:v>3.09E-2</c:v>
                </c:pt>
                <c:pt idx="2">
                  <c:v>2.0299999999999999E-2</c:v>
                </c:pt>
                <c:pt idx="3">
                  <c:v>1.5299999999999998E-2</c:v>
                </c:pt>
                <c:pt idx="4">
                  <c:v>1.4400000000000001E-2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axId val="82525184"/>
        <c:axId val="82540800"/>
      </c:barChart>
      <c:catAx>
        <c:axId val="82525184"/>
        <c:scaling>
          <c:orientation val="minMax"/>
        </c:scaling>
        <c:axPos val="l"/>
        <c:tickLblPos val="nextTo"/>
        <c:crossAx val="82540800"/>
        <c:crosses val="autoZero"/>
        <c:auto val="1"/>
        <c:lblAlgn val="ctr"/>
        <c:lblOffset val="100"/>
      </c:catAx>
      <c:valAx>
        <c:axId val="82540800"/>
        <c:scaling>
          <c:orientation val="minMax"/>
        </c:scaling>
        <c:axPos val="b"/>
        <c:majorGridlines/>
        <c:numFmt formatCode="General" sourceLinked="1"/>
        <c:tickLblPos val="nextTo"/>
        <c:crossAx val="825251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5"/>
            <c:spPr>
              <a:solidFill>
                <a:schemeClr val="accent2"/>
              </a:solidFill>
            </c:spPr>
          </c:dPt>
          <c:dLbls>
            <c:showVal val="1"/>
          </c:dLbls>
          <c:cat>
            <c:strRef>
              <c:f>Лист1!$A$2:$A$9</c:f>
              <c:strCache>
                <c:ptCount val="8"/>
                <c:pt idx="0">
                  <c:v>СГМУ</c:v>
                </c:pt>
                <c:pt idx="1">
                  <c:v>КГМУ</c:v>
                </c:pt>
                <c:pt idx="2">
                  <c:v>МУА</c:v>
                </c:pt>
                <c:pt idx="3">
                  <c:v>ЗКГМУ</c:v>
                </c:pt>
                <c:pt idx="4">
                  <c:v>ЮКГФА</c:v>
                </c:pt>
                <c:pt idx="5">
                  <c:v>КазНМУ</c:v>
                </c:pt>
                <c:pt idx="6">
                  <c:v>ВШОЗ</c:v>
                </c:pt>
                <c:pt idx="7">
                  <c:v>АГИУВ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4.0000000000000022E-2</c:v>
                </c:pt>
                <c:pt idx="1">
                  <c:v>2.9000000000000001E-2</c:v>
                </c:pt>
                <c:pt idx="2">
                  <c:v>2.7900000000000012E-2</c:v>
                </c:pt>
                <c:pt idx="3">
                  <c:v>1.7999999999999999E-2</c:v>
                </c:pt>
                <c:pt idx="4">
                  <c:v>1.2100000000000001E-2</c:v>
                </c:pt>
                <c:pt idx="5">
                  <c:v>7.7000000000000089E-3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axId val="83019264"/>
        <c:axId val="83020800"/>
      </c:barChart>
      <c:catAx>
        <c:axId val="83019264"/>
        <c:scaling>
          <c:orientation val="minMax"/>
        </c:scaling>
        <c:axPos val="l"/>
        <c:tickLblPos val="nextTo"/>
        <c:crossAx val="83020800"/>
        <c:crosses val="autoZero"/>
        <c:auto val="1"/>
        <c:lblAlgn val="ctr"/>
        <c:lblOffset val="100"/>
      </c:catAx>
      <c:valAx>
        <c:axId val="83020800"/>
        <c:scaling>
          <c:orientation val="minMax"/>
        </c:scaling>
        <c:axPos val="b"/>
        <c:majorGridlines/>
        <c:numFmt formatCode="General" sourceLinked="1"/>
        <c:tickLblPos val="nextTo"/>
        <c:crossAx val="830192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3354604642317533"/>
          <c:y val="5.619374089416028E-2"/>
          <c:w val="0.8504380476383665"/>
          <c:h val="0.94380625910583971"/>
        </c:manualLayout>
      </c:layout>
      <c:barChart>
        <c:barDir val="bar"/>
        <c:grouping val="clustered"/>
        <c:ser>
          <c:idx val="0"/>
          <c:order val="0"/>
          <c:dPt>
            <c:idx val="3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6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Pt>
            <c:idx val="6"/>
            <c:spPr>
              <a:solidFill>
                <a:srgbClr val="0070C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Лист1!$D$9:$D$16</c:f>
              <c:strCache>
                <c:ptCount val="8"/>
                <c:pt idx="0">
                  <c:v>ЗКГМУ</c:v>
                </c:pt>
                <c:pt idx="1">
                  <c:v>ЮКГФА</c:v>
                </c:pt>
                <c:pt idx="2">
                  <c:v>ВШОЗ</c:v>
                </c:pt>
                <c:pt idx="3">
                  <c:v>АГИУВ</c:v>
                </c:pt>
                <c:pt idx="4">
                  <c:v>КазНМУ</c:v>
                </c:pt>
                <c:pt idx="5">
                  <c:v>КГМУ</c:v>
                </c:pt>
                <c:pt idx="6">
                  <c:v>СМГУ</c:v>
                </c:pt>
                <c:pt idx="7">
                  <c:v>МУА</c:v>
                </c:pt>
              </c:strCache>
            </c:strRef>
          </c:cat>
          <c:val>
            <c:numRef>
              <c:f>Лист1!$E$9:$E$16</c:f>
              <c:numCache>
                <c:formatCode>0.0000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General">
                  <c:v>1.4400000000000001E-2</c:v>
                </c:pt>
                <c:pt idx="4" formatCode="General">
                  <c:v>1.5299999999999998E-2</c:v>
                </c:pt>
                <c:pt idx="5" formatCode="General">
                  <c:v>2.0299999999999999E-2</c:v>
                </c:pt>
                <c:pt idx="6" formatCode="General">
                  <c:v>3.09E-2</c:v>
                </c:pt>
                <c:pt idx="7" formatCode="General">
                  <c:v>3.39E-2</c:v>
                </c:pt>
              </c:numCache>
            </c:numRef>
          </c:val>
        </c:ser>
        <c:dLbls>
          <c:showVal val="1"/>
        </c:dLbls>
        <c:axId val="50002176"/>
        <c:axId val="38412288"/>
      </c:barChart>
      <c:catAx>
        <c:axId val="50002176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38412288"/>
        <c:crosses val="autoZero"/>
        <c:auto val="1"/>
        <c:lblAlgn val="ctr"/>
        <c:lblOffset val="100"/>
      </c:catAx>
      <c:valAx>
        <c:axId val="38412288"/>
        <c:scaling>
          <c:orientation val="minMax"/>
        </c:scaling>
        <c:delete val="1"/>
        <c:axPos val="b"/>
        <c:numFmt formatCode="0.0000" sourceLinked="1"/>
        <c:tickLblPos val="nextTo"/>
        <c:crossAx val="50002176"/>
        <c:crosses val="autoZero"/>
        <c:crossBetween val="between"/>
      </c:valAx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radarChart>
        <c:radarStyle val="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6.0816997345122914E-2"/>
                  <c:y val="8.5169519788183642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70C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70C0"/>
                      </a:solidFill>
                    </a:defRPr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70C0"/>
                      </a:solidFill>
                    </a:defRPr>
                  </a:pPr>
                  <a:endParaRPr lang="ru-RU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70C0"/>
                      </a:solidFill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2400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Учебно-методическая работа</c:v>
                </c:pt>
                <c:pt idx="1">
                  <c:v>Научная деятельность</c:v>
                </c:pt>
                <c:pt idx="2">
                  <c:v>Профессиональный рост</c:v>
                </c:pt>
                <c:pt idx="3">
                  <c:v>Воспитательная работа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3.7</c:v>
                </c:pt>
                <c:pt idx="1">
                  <c:v>1.47</c:v>
                </c:pt>
                <c:pt idx="2">
                  <c:v>1.07</c:v>
                </c:pt>
                <c:pt idx="3">
                  <c:v>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38100"/>
          </c:spPr>
          <c:marker>
            <c:spPr>
              <a:solidFill>
                <a:srgbClr val="FF0000"/>
              </a:solidFill>
              <a:ln w="38100"/>
            </c:spPr>
          </c:marker>
          <c:dLbls>
            <c:dLbl>
              <c:idx val="0"/>
              <c:layout>
                <c:manualLayout>
                  <c:x val="3.0408498672561892E-3"/>
                  <c:y val="2.5320668045135667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1.0642974535396451E-2"/>
                  <c:y val="-1.8415031305553223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3.1928923606189298E-2"/>
                  <c:y val="-6.9056367395824589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2.8888073738933231E-2"/>
                  <c:y val="-3.4528183697912287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200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Учебно-методическая работа</c:v>
                </c:pt>
                <c:pt idx="1">
                  <c:v>Научная деятельность</c:v>
                </c:pt>
                <c:pt idx="2">
                  <c:v>Профессиональный рост</c:v>
                </c:pt>
                <c:pt idx="3">
                  <c:v>Воспитательная работа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</c:v>
                </c:pt>
                <c:pt idx="1">
                  <c:v>0.11</c:v>
                </c:pt>
                <c:pt idx="2">
                  <c:v>0.4</c:v>
                </c:pt>
                <c:pt idx="3">
                  <c:v>1</c:v>
                </c:pt>
              </c:numCache>
            </c:numRef>
          </c:val>
        </c:ser>
        <c:axId val="82801024"/>
        <c:axId val="82802560"/>
      </c:radarChart>
      <c:catAx>
        <c:axId val="82801024"/>
        <c:scaling>
          <c:orientation val="minMax"/>
        </c:scaling>
        <c:axPos val="b"/>
        <c:majorGridlines/>
        <c:numFmt formatCode="dd/mm/yyyy" sourceLinked="1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82802560"/>
        <c:crosses val="autoZero"/>
        <c:auto val="1"/>
        <c:lblAlgn val="ctr"/>
        <c:lblOffset val="100"/>
      </c:catAx>
      <c:valAx>
        <c:axId val="82802560"/>
        <c:scaling>
          <c:orientation val="minMax"/>
        </c:scaling>
        <c:delete val="1"/>
        <c:axPos val="l"/>
        <c:majorGridlines/>
        <c:numFmt formatCode="0%" sourceLinked="1"/>
        <c:majorTickMark val="cross"/>
        <c:tickLblPos val="none"/>
        <c:crossAx val="828010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0.16958</cdr:x>
      <cdr:y>0.51544</cdr:y>
    </cdr:from>
    <cdr:to>
      <cdr:x>0.18708</cdr:x>
      <cdr:y>0.54726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296144" y="2332856"/>
          <a:ext cx="133756" cy="14401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0.75526</cdr:x>
      <cdr:y>0.08839</cdr:y>
    </cdr:from>
    <cdr:to>
      <cdr:x>0.89836</cdr:x>
      <cdr:y>0.22981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5643602" y="400040"/>
          <a:ext cx="1069290" cy="640092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C0504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b="1" dirty="0" smtClean="0"/>
            <a:t>8 место</a:t>
          </a:r>
          <a:endParaRPr lang="ru-RU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0.53398</cdr:x>
      <cdr:y>0.34093</cdr:y>
    </cdr:from>
    <cdr:to>
      <cdr:x>0.61165</cdr:x>
      <cdr:y>0.4672</cdr:y>
    </cdr:to>
    <cdr:pic>
      <cdr:nvPicPr>
        <cdr:cNvPr id="2" name="Picture 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929090" y="1543048"/>
          <a:ext cx="571504" cy="57150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0.19048</cdr:x>
      <cdr:y>0.78455</cdr:y>
    </cdr:from>
    <cdr:to>
      <cdr:x>0.36191</cdr:x>
      <cdr:y>0.89662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1440160" y="3528392"/>
          <a:ext cx="1296155" cy="504020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2400" b="1" dirty="0" smtClean="0"/>
            <a:t>2010 </a:t>
          </a:r>
          <a:r>
            <a:rPr lang="ru-RU" sz="2400" b="1" dirty="0" smtClean="0"/>
            <a:t>г.</a:t>
          </a:r>
          <a:endParaRPr lang="ru-RU" sz="2400" b="1" dirty="0"/>
        </a:p>
      </cdr:txBody>
    </cdr:sp>
  </cdr:relSizeAnchor>
  <cdr:relSizeAnchor xmlns:cdr="http://schemas.openxmlformats.org/drawingml/2006/chartDrawing">
    <cdr:from>
      <cdr:x>0.35238</cdr:x>
      <cdr:y>0.56039</cdr:y>
    </cdr:from>
    <cdr:to>
      <cdr:x>0.52381</cdr:x>
      <cdr:y>0.67246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2664296" y="2520280"/>
          <a:ext cx="1296154" cy="504020"/>
        </a:xfrm>
        <a:prstGeom xmlns:a="http://schemas.openxmlformats.org/drawingml/2006/main" prst="round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C0504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="1" dirty="0" smtClean="0"/>
            <a:t>201</a:t>
          </a:r>
          <a:r>
            <a:rPr lang="ru-RU" sz="2400" b="1" dirty="0" smtClean="0"/>
            <a:t>1</a:t>
          </a:r>
          <a:r>
            <a:rPr lang="en-US" sz="2400" b="1" dirty="0" smtClean="0"/>
            <a:t> </a:t>
          </a:r>
          <a:r>
            <a:rPr lang="ru-RU" sz="2400" b="1" dirty="0" smtClean="0"/>
            <a:t>г.</a:t>
          </a:r>
          <a:endParaRPr lang="ru-RU" sz="2400" b="1" dirty="0"/>
        </a:p>
      </cdr:txBody>
    </cdr:sp>
  </cdr:relSizeAnchor>
  <cdr:relSizeAnchor xmlns:cdr="http://schemas.openxmlformats.org/drawingml/2006/chartDrawing">
    <cdr:from>
      <cdr:x>0.52381</cdr:x>
      <cdr:y>0.19213</cdr:y>
    </cdr:from>
    <cdr:to>
      <cdr:x>0.69524</cdr:x>
      <cdr:y>0.3042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3960440" y="864096"/>
          <a:ext cx="1296155" cy="504019"/>
        </a:xfrm>
        <a:prstGeom xmlns:a="http://schemas.openxmlformats.org/drawingml/2006/main" prst="round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C0504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="1" dirty="0" smtClean="0"/>
            <a:t>201</a:t>
          </a:r>
          <a:r>
            <a:rPr lang="ru-RU" sz="2400" b="1" dirty="0" smtClean="0"/>
            <a:t>2</a:t>
          </a:r>
          <a:r>
            <a:rPr lang="en-US" sz="2400" b="1" dirty="0" smtClean="0"/>
            <a:t> </a:t>
          </a:r>
          <a:r>
            <a:rPr lang="ru-RU" sz="2400" b="1" dirty="0" smtClean="0"/>
            <a:t>г.</a:t>
          </a:r>
          <a:endParaRPr lang="ru-RU" sz="2400" b="1" dirty="0"/>
        </a:p>
      </cdr:txBody>
    </cdr:sp>
  </cdr:relSizeAnchor>
  <cdr:relSizeAnchor xmlns:cdr="http://schemas.openxmlformats.org/drawingml/2006/chartDrawing">
    <cdr:from>
      <cdr:x>0.74286</cdr:x>
      <cdr:y>0.30421</cdr:y>
    </cdr:from>
    <cdr:to>
      <cdr:x>1</cdr:x>
      <cdr:y>0.46432</cdr:y>
    </cdr:to>
    <cdr:sp macro="" textlink="">
      <cdr:nvSpPr>
        <cdr:cNvPr id="5" name="Скругленный прямоугольник 4"/>
        <cdr:cNvSpPr/>
      </cdr:nvSpPr>
      <cdr:spPr>
        <a:xfrm xmlns:a="http://schemas.openxmlformats.org/drawingml/2006/main">
          <a:off x="6012160" y="1368152"/>
          <a:ext cx="1944216" cy="720080"/>
        </a:xfrm>
        <a:prstGeom xmlns:a="http://schemas.openxmlformats.org/drawingml/2006/main" prst="round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C0504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000" b="1" dirty="0" smtClean="0"/>
            <a:t>1-е полугодие </a:t>
          </a:r>
          <a:r>
            <a:rPr lang="en-US" sz="2000" b="1" dirty="0" smtClean="0"/>
            <a:t>201</a:t>
          </a:r>
          <a:r>
            <a:rPr lang="ru-RU" sz="2000" b="1" dirty="0" smtClean="0"/>
            <a:t>3</a:t>
          </a:r>
          <a:r>
            <a:rPr lang="en-US" sz="2000" b="1" dirty="0" smtClean="0"/>
            <a:t> </a:t>
          </a:r>
          <a:r>
            <a:rPr lang="ru-RU" sz="2000" b="1" dirty="0" smtClean="0"/>
            <a:t>г.</a:t>
          </a:r>
          <a:endParaRPr lang="ru-RU" sz="20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0.63021</cdr:x>
      <cdr:y>0.40407</cdr:y>
    </cdr:from>
    <cdr:to>
      <cdr:x>0.76014</cdr:x>
      <cdr:y>0.5455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5186370" y="1828800"/>
          <a:ext cx="1069290" cy="640092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C0504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b="1" dirty="0" smtClean="0"/>
            <a:t>4 место</a:t>
          </a:r>
          <a:endParaRPr lang="ru-RU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0.375</cdr:x>
      <cdr:y>0.22098</cdr:y>
    </cdr:from>
    <cdr:to>
      <cdr:x>0.44445</cdr:x>
      <cdr:y>0.34725</cdr:y>
    </cdr:to>
    <cdr:pic>
      <cdr:nvPicPr>
        <cdr:cNvPr id="2" name="Picture 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86096" y="1000132"/>
          <a:ext cx="571546" cy="57149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FDA94-6C9A-45F9-9A64-ED6A7492B437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8185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02362-72BF-466E-82BE-2E6560127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02362-72BF-466E-82BE-2E6560127C5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1FC7-047F-4D35-847C-E798916E1A32}" type="datetime1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4036-CACC-4073-B691-BF55A11D6EE0}" type="datetime1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FAF3-3E51-4E58-A75B-49EFAE51DDDC}" type="datetime1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40D1-781E-4207-87B9-3FE2A70DBFC2}" type="datetime1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0721-4311-4E58-A266-B4274C65A2C7}" type="datetime1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BB76-677B-4149-97AA-E1AD2E15F376}" type="datetime1">
              <a:rPr lang="ru-RU" smtClean="0"/>
              <a:pPr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E561-A802-4DD1-8F73-2A9AEF6E26E2}" type="datetime1">
              <a:rPr lang="ru-RU" smtClean="0"/>
              <a:pPr/>
              <a:t>28.08.2013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ACCB-B3DD-4180-8620-B9035CC457CB}" type="datetime1">
              <a:rPr lang="ru-RU" smtClean="0"/>
              <a:pPr/>
              <a:t>28.08.2013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014-4DC6-462F-90D1-04866A600ED1}" type="datetime1">
              <a:rPr lang="ru-RU" smtClean="0"/>
              <a:pPr/>
              <a:t>28.08.2013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5A14-C46D-463C-A2E0-439659701AAE}" type="datetime1">
              <a:rPr lang="ru-RU" smtClean="0"/>
              <a:pPr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D5BB-60FF-480D-8587-6958772AF62E}" type="datetime1">
              <a:rPr lang="ru-RU" smtClean="0"/>
              <a:pPr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80357-86BF-41D4-8DCB-C016FDDCED65}" type="datetime1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86512" y="2171634"/>
            <a:ext cx="2593292" cy="400110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sz="2000" b="0" cap="none" spc="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41894" y="3286124"/>
            <a:ext cx="4602106" cy="1384995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</a:t>
            </a:r>
            <a:r>
              <a:rPr lang="en-US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kk-KZ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ПРИОРИТЕТЫ УНИВЕРСИТЕТА НА НОВЫЙ УЧЕБНЫЙ ГОД</a:t>
            </a:r>
            <a:endParaRPr lang="ru-RU" sz="2800" b="1" cap="none" spc="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5949280"/>
            <a:ext cx="2915816" cy="707886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ctr"/>
            <a:r>
              <a:rPr lang="ru-RU" sz="20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Ректор </a:t>
            </a:r>
            <a:r>
              <a:rPr lang="ru-RU" sz="2000" dirty="0" err="1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А.А.Аканов</a:t>
            </a:r>
            <a:endParaRPr lang="ru-RU" sz="2000" dirty="0" smtClean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2000" b="0" cap="none" spc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28 августа 2013 г.</a:t>
            </a:r>
            <a:endParaRPr lang="ru-RU" sz="2000" b="0" cap="none" spc="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 descr="Безымянный-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1" y="214291"/>
            <a:ext cx="1857387" cy="185738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000628" y="4929198"/>
            <a:ext cx="3528392" cy="57606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bg2"/>
                </a:solidFill>
              </a:rPr>
              <a:t>АВГУСТОВСКИЕ ЧТЕНИЯ 2013</a:t>
            </a:r>
            <a:endParaRPr lang="ru-RU" sz="2800" b="1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115616" y="1693399"/>
            <a:ext cx="7704856" cy="266429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Медицинская наука: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проблемы, пути решения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</a:rPr>
              <a:t>Суммарная рейтинговая оценка организаций  медицинского образования</a:t>
            </a:r>
            <a:br>
              <a:rPr lang="ru-RU" sz="1800" b="1" dirty="0" smtClean="0">
                <a:solidFill>
                  <a:schemeClr val="tx2"/>
                </a:solidFill>
              </a:rPr>
            </a:br>
            <a:r>
              <a:rPr lang="ru-RU" sz="1800" b="1" dirty="0" smtClean="0">
                <a:solidFill>
                  <a:schemeClr val="tx2"/>
                </a:solidFill>
              </a:rPr>
              <a:t>(сумму баллов в расчете на производственный персонал  - ППС и научные подразделения) (индикаторы реализации Концепции организации медицинской науки в медицинских вузах РК, 2013 г., 1-ое полугодие) </a:t>
            </a:r>
            <a:br>
              <a:rPr lang="ru-RU" sz="1800" b="1" dirty="0" smtClean="0">
                <a:solidFill>
                  <a:schemeClr val="tx2"/>
                </a:solidFill>
              </a:rPr>
            </a:br>
            <a:endParaRPr lang="ru-RU" sz="1800" b="1" dirty="0">
              <a:solidFill>
                <a:schemeClr val="tx2"/>
              </a:solidFill>
            </a:endParaRPr>
          </a:p>
        </p:txBody>
      </p:sp>
      <p:graphicFrame>
        <p:nvGraphicFramePr>
          <p:cNvPr id="10" name="Содержимое 5"/>
          <p:cNvGraphicFramePr>
            <a:graphicFrameLocks noGrp="1"/>
          </p:cNvGraphicFramePr>
          <p:nvPr>
            <p:ph sz="half" idx="4294967295"/>
          </p:nvPr>
        </p:nvGraphicFramePr>
        <p:xfrm>
          <a:off x="1214414" y="1357298"/>
          <a:ext cx="7472386" cy="4768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857364"/>
            <a:ext cx="571504" cy="57150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118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  <a:cs typeface="Times New Roman" pitchFamily="18" charset="0"/>
              </a:rPr>
              <a:t>Рейтинговая оценка  индикатора</a:t>
            </a:r>
            <a:br>
              <a:rPr lang="ru-RU" sz="1800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2"/>
                </a:solidFill>
                <a:cs typeface="Times New Roman" pitchFamily="18" charset="0"/>
              </a:rPr>
              <a:t> «Объем выполняемых научных исследований» </a:t>
            </a:r>
            <a:br>
              <a:rPr lang="ru-RU" sz="1800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2"/>
                </a:solidFill>
                <a:cs typeface="Times New Roman" pitchFamily="18" charset="0"/>
              </a:rPr>
              <a:t>(</a:t>
            </a:r>
            <a:r>
              <a:rPr lang="ru-RU" sz="1800" b="1" dirty="0" smtClean="0">
                <a:solidFill>
                  <a:schemeClr val="tx2"/>
                </a:solidFill>
              </a:rPr>
              <a:t>индикаторы реализации Концепции организации медицинской науки в медицинских вузах РК, 2013 г., 1-ое полугодие) </a:t>
            </a:r>
            <a:endParaRPr lang="ru-RU" sz="18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600200"/>
          <a:ext cx="735811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500694" y="3071810"/>
            <a:ext cx="1069290" cy="640092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 место</a:t>
            </a:r>
            <a:endParaRPr lang="ru-RU" b="1" dirty="0"/>
          </a:p>
        </p:txBody>
      </p:sp>
      <p:pic>
        <p:nvPicPr>
          <p:cNvPr id="6" name="Рисунок 5" descr="Безымянный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436096" cy="9087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Позиция КазНМУ  в рейтинге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err="1" smtClean="0">
                <a:solidFill>
                  <a:srgbClr val="002060"/>
                </a:solidFill>
              </a:rPr>
              <a:t>Webometrics</a:t>
            </a:r>
            <a:r>
              <a:rPr lang="ru-RU" sz="2800" b="1" dirty="0" smtClean="0">
                <a:solidFill>
                  <a:srgbClr val="002060"/>
                </a:solidFill>
              </a:rPr>
              <a:t>, июль 2013 г.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8917" r="2222" b="5569"/>
          <a:stretch>
            <a:fillRect/>
          </a:stretch>
        </p:blipFill>
        <p:spPr bwMode="auto">
          <a:xfrm>
            <a:off x="323528" y="1124744"/>
            <a:ext cx="7848872" cy="425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968" t="30625" r="1564" b="31751"/>
          <a:stretch>
            <a:fillRect/>
          </a:stretch>
        </p:blipFill>
        <p:spPr bwMode="auto">
          <a:xfrm>
            <a:off x="1043608" y="4359525"/>
            <a:ext cx="8100392" cy="24984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796136" y="4941168"/>
            <a:ext cx="314327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437112"/>
            <a:ext cx="571504" cy="57150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0" y="3933056"/>
            <a:ext cx="1944216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 место среди вузов РК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08104" y="188640"/>
            <a:ext cx="3635896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 июле 2012 г.  КазНМУ  был</a:t>
            </a:r>
          </a:p>
          <a:p>
            <a:pPr algn="ctr"/>
            <a:r>
              <a:rPr lang="ru-RU" sz="2000" b="1" dirty="0" smtClean="0"/>
              <a:t> 1-м среди вузов РК </a:t>
            </a:r>
          </a:p>
          <a:p>
            <a:pPr algn="ctr"/>
            <a:r>
              <a:rPr lang="ru-RU" sz="2000" b="1" dirty="0" smtClean="0"/>
              <a:t>(2346 место)</a:t>
            </a:r>
            <a:endParaRPr lang="ru-RU" sz="2000" b="1" dirty="0"/>
          </a:p>
        </p:txBody>
      </p:sp>
      <p:cxnSp>
        <p:nvCxnSpPr>
          <p:cNvPr id="14" name="Прямая со стрелкой 13"/>
          <p:cNvCxnSpPr>
            <a:stCxn id="11" idx="1"/>
            <a:endCxn id="10" idx="0"/>
          </p:cNvCxnSpPr>
          <p:nvPr/>
        </p:nvCxnSpPr>
        <p:spPr>
          <a:xfrm flipH="1">
            <a:off x="972108" y="692696"/>
            <a:ext cx="4535996" cy="32403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619672" y="4941168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7286644" y="5643578"/>
            <a:ext cx="1878944" cy="1006768"/>
            <a:chOff x="7286644" y="5786454"/>
            <a:chExt cx="1878944" cy="1006768"/>
          </a:xfrm>
        </p:grpSpPr>
        <p:pic>
          <p:nvPicPr>
            <p:cNvPr id="5" name="Рисунок 4" descr="Безымянный-6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7286644" y="6500834"/>
              <a:ext cx="1878944" cy="292388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pPr algn="ctr"/>
              <a:r>
                <a:rPr lang="en-US" sz="13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3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1187624" y="1196752"/>
          <a:ext cx="7560840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99592" y="-5548"/>
            <a:ext cx="82444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Публикации статей сотрудниками КазНМУ в журналах с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IMPACT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-фактором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&gt;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1,0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76056" y="4437112"/>
            <a:ext cx="4067944" cy="24208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Штатных ППС</a:t>
            </a:r>
            <a:r>
              <a:rPr lang="en-US" sz="2400" b="1" dirty="0" smtClean="0"/>
              <a:t> </a:t>
            </a:r>
            <a:r>
              <a:rPr lang="ru-RU" sz="2400" b="1" dirty="0" smtClean="0"/>
              <a:t>в</a:t>
            </a:r>
            <a:r>
              <a:rPr lang="en-US" sz="2400" b="1" dirty="0" smtClean="0"/>
              <a:t> 2012-13 </a:t>
            </a:r>
            <a:r>
              <a:rPr lang="ru-RU" sz="2400" b="1" dirty="0" smtClean="0"/>
              <a:t>г.г. - 1310 </a:t>
            </a:r>
            <a:r>
              <a:rPr lang="en-US" sz="2400" b="1" dirty="0" smtClean="0"/>
              <a:t> </a:t>
            </a:r>
            <a:r>
              <a:rPr lang="ru-RU" sz="2400" b="1" dirty="0" smtClean="0"/>
              <a:t>  </a:t>
            </a:r>
          </a:p>
          <a:p>
            <a:pPr algn="ctr"/>
            <a:r>
              <a:rPr lang="ru-RU" sz="2400" b="1" dirty="0" smtClean="0"/>
              <a:t>Публикаций </a:t>
            </a:r>
            <a:r>
              <a:rPr lang="ru-RU" sz="2400" b="1" dirty="0" smtClean="0">
                <a:solidFill>
                  <a:srgbClr val="FF0000"/>
                </a:solidFill>
              </a:rPr>
              <a:t>на 1 ППС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в журналах с  </a:t>
            </a:r>
            <a:r>
              <a:rPr lang="en-US" sz="2400" b="1" dirty="0" smtClean="0"/>
              <a:t>IMPACT</a:t>
            </a:r>
            <a:r>
              <a:rPr lang="ru-RU" sz="2400" b="1" dirty="0" smtClean="0"/>
              <a:t>-фактором </a:t>
            </a:r>
            <a:r>
              <a:rPr lang="en-US" sz="2400" b="1" dirty="0" smtClean="0"/>
              <a:t>&gt;</a:t>
            </a:r>
            <a:r>
              <a:rPr lang="ru-RU" sz="2400" b="1" dirty="0" smtClean="0"/>
              <a:t> 1,0</a:t>
            </a:r>
            <a:endParaRPr lang="en-US" sz="2400" b="1" dirty="0" smtClean="0"/>
          </a:p>
          <a:p>
            <a:pPr algn="ctr"/>
            <a:r>
              <a:rPr lang="kk-KZ" sz="2400" b="1" dirty="0" smtClean="0"/>
              <a:t>за</a:t>
            </a:r>
            <a:r>
              <a:rPr lang="ru-RU" sz="2400" b="1" dirty="0" smtClean="0"/>
              <a:t> 3</a:t>
            </a:r>
            <a:r>
              <a:rPr lang="kk-KZ" sz="2400" b="1" dirty="0" smtClean="0"/>
              <a:t> года</a:t>
            </a:r>
            <a:r>
              <a:rPr lang="en-US" sz="2400" b="1" dirty="0" smtClean="0"/>
              <a:t> – </a:t>
            </a:r>
            <a:r>
              <a:rPr lang="en-US" sz="2400" b="1" dirty="0" smtClean="0">
                <a:solidFill>
                  <a:srgbClr val="FF0000"/>
                </a:solidFill>
              </a:rPr>
              <a:t>0</a:t>
            </a:r>
            <a:r>
              <a:rPr lang="ru-RU" sz="2400" b="1" dirty="0" smtClean="0">
                <a:solidFill>
                  <a:srgbClr val="FF0000"/>
                </a:solidFill>
              </a:rPr>
              <a:t>,</a:t>
            </a:r>
            <a:r>
              <a:rPr lang="en-US" sz="2400" b="1" dirty="0" smtClean="0">
                <a:solidFill>
                  <a:srgbClr val="FF0000"/>
                </a:solidFill>
              </a:rPr>
              <a:t>07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7584" y="1268760"/>
            <a:ext cx="3528392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Всего за 3,5 года -  94 публикации с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IMPACT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-фактором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&gt;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1,0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56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</a:rPr>
              <a:t>Рейтинговая оценка по  индикатору «Количество публикаций в</a:t>
            </a:r>
            <a:r>
              <a:rPr lang="en-US" sz="1800" b="1" dirty="0" smtClean="0">
                <a:solidFill>
                  <a:schemeClr val="tx2"/>
                </a:solidFill>
              </a:rPr>
              <a:t/>
            </a:r>
            <a:br>
              <a:rPr lang="en-US" sz="1800" b="1" dirty="0" smtClean="0">
                <a:solidFill>
                  <a:schemeClr val="tx2"/>
                </a:solidFill>
              </a:rPr>
            </a:br>
            <a:r>
              <a:rPr lang="ru-RU" sz="1800" b="1" dirty="0" smtClean="0">
                <a:solidFill>
                  <a:schemeClr val="tx2"/>
                </a:solidFill>
              </a:rPr>
              <a:t> рецензируемых научных изданиях» </a:t>
            </a:r>
            <a:br>
              <a:rPr lang="ru-RU" sz="1800" b="1" dirty="0" smtClean="0">
                <a:solidFill>
                  <a:schemeClr val="tx2"/>
                </a:solidFill>
              </a:rPr>
            </a:br>
            <a:r>
              <a:rPr lang="ru-RU" sz="1800" b="1" dirty="0" smtClean="0">
                <a:solidFill>
                  <a:schemeClr val="tx2"/>
                </a:solidFill>
              </a:rPr>
              <a:t>(индикаторы реализации Концепции организации медицинской </a:t>
            </a:r>
            <a:r>
              <a:rPr lang="en-US" sz="1800" b="1" dirty="0" smtClean="0">
                <a:solidFill>
                  <a:schemeClr val="tx2"/>
                </a:solidFill>
              </a:rPr>
              <a:t/>
            </a:r>
            <a:br>
              <a:rPr lang="en-US" sz="1800" b="1" dirty="0" smtClean="0">
                <a:solidFill>
                  <a:schemeClr val="tx2"/>
                </a:solidFill>
              </a:rPr>
            </a:br>
            <a:r>
              <a:rPr lang="ru-RU" sz="1800" b="1" dirty="0" smtClean="0">
                <a:solidFill>
                  <a:schemeClr val="tx2"/>
                </a:solidFill>
              </a:rPr>
              <a:t>науки в медицинских вузах РК, 2013 г., 1-ое полугодие) </a:t>
            </a:r>
            <a:endParaRPr lang="ru-RU" sz="18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500438"/>
            <a:ext cx="571504" cy="57150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</a:rPr>
              <a:t>Рейтинговая оценка индикатора </a:t>
            </a:r>
            <a:br>
              <a:rPr lang="ru-RU" sz="1800" b="1" dirty="0" smtClean="0">
                <a:solidFill>
                  <a:schemeClr val="tx2"/>
                </a:solidFill>
              </a:rPr>
            </a:br>
            <a:r>
              <a:rPr lang="ru-RU" sz="1800" b="1" dirty="0" smtClean="0">
                <a:solidFill>
                  <a:schemeClr val="tx2"/>
                </a:solidFill>
              </a:rPr>
              <a:t>«Цитирование научных работ за последние 5 лет»</a:t>
            </a:r>
            <a:br>
              <a:rPr lang="ru-RU" sz="1800" b="1" dirty="0" smtClean="0">
                <a:solidFill>
                  <a:schemeClr val="tx2"/>
                </a:solidFill>
              </a:rPr>
            </a:br>
            <a:r>
              <a:rPr lang="ru-RU" sz="1800" b="1" dirty="0" smtClean="0">
                <a:solidFill>
                  <a:schemeClr val="tx2"/>
                </a:solidFill>
              </a:rPr>
              <a:t> (индикаторы реализации Концепции организации медицинской науки в медицинских вузах РК, 2013 г., 1-ое полугодие) </a:t>
            </a:r>
            <a:endParaRPr lang="ru-RU" sz="18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16430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714876" y="2571744"/>
            <a:ext cx="1069290" cy="640092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/>
              <a:t>6 место</a:t>
            </a:r>
            <a:endParaRPr lang="ru-RU" sz="16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764704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WEBOMETRICS (20</a:t>
            </a:r>
            <a:r>
              <a:rPr lang="ru-RU" b="1" dirty="0" smtClean="0">
                <a:solidFill>
                  <a:schemeClr val="tx2"/>
                </a:solidFill>
              </a:rPr>
              <a:t>13 г.</a:t>
            </a:r>
            <a:r>
              <a:rPr lang="en-GB" b="1" dirty="0" smtClean="0">
                <a:solidFill>
                  <a:schemeClr val="tx2"/>
                </a:solidFill>
              </a:rPr>
              <a:t>)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428736"/>
            <a:ext cx="7572396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28638" lvl="1" indent="-192088">
              <a:lnSpc>
                <a:spcPct val="90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Лучшая стратегия для университета, чтобы войти в ТОР мировых рейтингов:</a:t>
            </a:r>
          </a:p>
          <a:p>
            <a:pPr marL="679450" lvl="1" indent="-342900">
              <a:lnSpc>
                <a:spcPct val="90000"/>
              </a:lnSpc>
              <a:buAutoNum type="arabicParenR"/>
            </a:pPr>
            <a:r>
              <a:rPr lang="ru-RU" sz="2800" b="1" dirty="0" smtClean="0"/>
              <a:t>Не публиковаться в  низкокачественных журналах</a:t>
            </a:r>
            <a:r>
              <a:rPr lang="en-US" sz="2800" b="1" dirty="0" smtClean="0"/>
              <a:t>. </a:t>
            </a:r>
            <a:endParaRPr lang="ru-RU" sz="2800" b="1" dirty="0" smtClean="0"/>
          </a:p>
          <a:p>
            <a:pPr marL="679450" lvl="1" indent="-342900">
              <a:lnSpc>
                <a:spcPct val="90000"/>
              </a:lnSpc>
              <a:buAutoNum type="arabicParenR"/>
            </a:pPr>
            <a:r>
              <a:rPr lang="ru-RU" sz="2800" b="1" dirty="0" smtClean="0"/>
              <a:t>Публиковаться в лучших международных журналах, желательно с </a:t>
            </a:r>
            <a:r>
              <a:rPr lang="en-US" sz="2800" b="1" dirty="0" smtClean="0"/>
              <a:t>IMPACT</a:t>
            </a:r>
            <a:r>
              <a:rPr lang="ru-RU" sz="2800" b="1" dirty="0" smtClean="0"/>
              <a:t> фактором</a:t>
            </a:r>
          </a:p>
          <a:p>
            <a:pPr marL="679450" lvl="1" indent="-342900">
              <a:lnSpc>
                <a:spcPct val="90000"/>
              </a:lnSpc>
              <a:buAutoNum type="arabicParenR"/>
            </a:pPr>
            <a:r>
              <a:rPr lang="ru-RU" sz="2800" b="1" dirty="0" smtClean="0"/>
              <a:t>Публиковаться на английском языке</a:t>
            </a:r>
          </a:p>
          <a:p>
            <a:pPr marL="679450" lvl="1" indent="-342900">
              <a:lnSpc>
                <a:spcPct val="90000"/>
              </a:lnSpc>
              <a:buAutoNum type="arabicParenR"/>
            </a:pPr>
            <a:r>
              <a:rPr lang="ru-RU" sz="2800" b="1" dirty="0" smtClean="0"/>
              <a:t>Обеспечить лидерство в проектах международного сотрудничества в области исследования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92333"/>
            <a:ext cx="58681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Статистика по использованию ресурсов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Thomson Reuters преподавателями КазНМУ в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1-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полугодии  2013 году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kk-KZ" sz="2000" b="1" dirty="0" smtClean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99592" y="1196752"/>
          <a:ext cx="8244408" cy="532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551"/>
                <a:gridCol w="841657"/>
                <a:gridCol w="936104"/>
                <a:gridCol w="864096"/>
                <a:gridCol w="936104"/>
                <a:gridCol w="864096"/>
                <a:gridCol w="792088"/>
                <a:gridCol w="1979712"/>
              </a:tblGrid>
              <a:tr h="511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chemeClr val="bg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ru-RU" sz="24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ru-RU" sz="24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II</a:t>
                      </a:r>
                      <a:endParaRPr lang="ru-RU" sz="24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III</a:t>
                      </a:r>
                      <a:endParaRPr lang="ru-RU" sz="24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IV</a:t>
                      </a:r>
                      <a:endParaRPr lang="ru-RU" sz="24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endParaRPr lang="ru-RU" sz="24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VI</a:t>
                      </a:r>
                      <a:endParaRPr lang="ru-RU" sz="24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Product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&amp;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Usage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Metric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121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Calibri"/>
                          <a:ea typeface="Calibri"/>
                          <a:cs typeface="Times New Roman"/>
                        </a:rPr>
                        <a:t>All-DBs</a:t>
                      </a: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latin typeface="Calibri"/>
                          <a:ea typeface="Calibri"/>
                          <a:cs typeface="Times New Roman"/>
                        </a:rPr>
                        <a:t>Queries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414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116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Calibri"/>
                          <a:ea typeface="Calibri"/>
                          <a:cs typeface="Times New Roman"/>
                        </a:rPr>
                        <a:t>All-DBs</a:t>
                      </a: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latin typeface="Calibri"/>
                          <a:ea typeface="Calibri"/>
                          <a:cs typeface="Times New Roman"/>
                        </a:rPr>
                        <a:t>Sub-Sessions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414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JCR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Queries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JCR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Sub-Sessions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MEDLINE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Queries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6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MEDLINE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Sub-Sessions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127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Calibri"/>
                          <a:ea typeface="Calibri"/>
                          <a:cs typeface="Times New Roman"/>
                        </a:rPr>
                        <a:t>WoK</a:t>
                      </a: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latin typeface="Calibri"/>
                          <a:ea typeface="Calibri"/>
                          <a:cs typeface="Times New Roman"/>
                        </a:rPr>
                        <a:t>Portal</a:t>
                      </a: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latin typeface="Calibri"/>
                          <a:ea typeface="Calibri"/>
                          <a:cs typeface="Times New Roman"/>
                        </a:rPr>
                        <a:t>Sessions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414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WOS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Queries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WOS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Sub-Sessions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WOS-WS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Queries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0" y="5445224"/>
            <a:ext cx="4644008" cy="10801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Всего  за 1-е полугодие 2013 г. -  </a:t>
            </a:r>
            <a:r>
              <a:rPr lang="ru-RU" sz="2400" b="1" u="sng" dirty="0" smtClean="0"/>
              <a:t>456  </a:t>
            </a:r>
            <a:r>
              <a:rPr lang="ru-RU" sz="2400" b="1" dirty="0" smtClean="0"/>
              <a:t>обращений к ресурсам</a:t>
            </a:r>
            <a:endParaRPr lang="ru-RU" sz="2400" b="1" dirty="0"/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6084168" y="0"/>
            <a:ext cx="3059832" cy="1584176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 2012 г. – </a:t>
            </a:r>
            <a:r>
              <a:rPr lang="ru-RU" sz="2800" b="1" u="sng" dirty="0" smtClean="0"/>
              <a:t>3006  </a:t>
            </a:r>
            <a:r>
              <a:rPr lang="ru-RU" sz="2000" b="1" dirty="0" smtClean="0"/>
              <a:t>обращений преподавателей КазНМУ к ресурсам</a:t>
            </a:r>
            <a:endParaRPr lang="ru-RU" sz="2000" b="1" dirty="0"/>
          </a:p>
        </p:txBody>
      </p:sp>
      <p:cxnSp>
        <p:nvCxnSpPr>
          <p:cNvPr id="12" name="Прямая со стрелкой 11"/>
          <p:cNvCxnSpPr>
            <a:stCxn id="6" idx="2"/>
            <a:endCxn id="10" idx="0"/>
          </p:cNvCxnSpPr>
          <p:nvPr/>
        </p:nvCxnSpPr>
        <p:spPr>
          <a:xfrm flipH="1">
            <a:off x="2322004" y="792088"/>
            <a:ext cx="3762164" cy="46531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4348" y="142852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Рейтинговая оценка организаций медицинского образования                                                                                                              по публикациям в расчете на 100 человек персонала                                                                                                                                 (МЗ РК)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 algn="ctr"/>
            <a:r>
              <a:rPr lang="ru-RU" dirty="0" smtClean="0"/>
              <a:t>Данные по базам данных </a:t>
            </a:r>
            <a:r>
              <a:rPr lang="en-US" dirty="0" smtClean="0"/>
              <a:t>Thomson Reuters, Scopus, Springer Link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000100" y="1643050"/>
          <a:ext cx="7929617" cy="4972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00364" y="1643050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Относительный показатель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turistu.kz/files/imgforus/viza-v-kazakhstan.jpg"/>
          <p:cNvPicPr>
            <a:picLocks noChangeAspect="1" noChangeArrowheads="1"/>
          </p:cNvPicPr>
          <p:nvPr/>
        </p:nvPicPr>
        <p:blipFill>
          <a:blip r:embed="rId2" cstate="print">
            <a:lum bright="65000" contrast="36000"/>
          </a:blip>
          <a:srcRect/>
          <a:stretch>
            <a:fillRect/>
          </a:stretch>
        </p:blipFill>
        <p:spPr bwMode="auto">
          <a:xfrm>
            <a:off x="0" y="-20612"/>
            <a:ext cx="9144000" cy="6878612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endParaRPr lang="ru-RU" sz="3200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51520" y="332656"/>
            <a:ext cx="6984776" cy="65253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300" dirty="0" smtClean="0"/>
              <a:t>    </a:t>
            </a:r>
            <a:r>
              <a:rPr lang="ru-RU" sz="3300" b="1" dirty="0" smtClean="0"/>
              <a:t>«</a:t>
            </a:r>
            <a:r>
              <a:rPr lang="ru-RU" sz="3300" b="1" i="1" dirty="0" smtClean="0"/>
              <a:t>Сегодня во многих передовых странах началось активное формирование кластеров нового поколения - инновационных. </a:t>
            </a:r>
          </a:p>
          <a:p>
            <a:pPr>
              <a:buNone/>
            </a:pPr>
            <a:r>
              <a:rPr lang="ru-RU" sz="3300" b="1" i="1" dirty="0" smtClean="0"/>
              <a:t>    Основными драйверами роста становятся не промышленные предприятия, а центры инноваций и знаний – УНИВЕРСИТЕТЫ...»</a:t>
            </a:r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r>
              <a:rPr lang="ru-RU" sz="3000" b="1" dirty="0" smtClean="0"/>
              <a:t>Президент Республики Казахстан </a:t>
            </a:r>
          </a:p>
          <a:p>
            <a:pPr algn="r">
              <a:buNone/>
            </a:pPr>
            <a:r>
              <a:rPr lang="ru-RU" sz="3000" b="1" dirty="0" smtClean="0"/>
              <a:t>Нурсултан Назарбаев</a:t>
            </a:r>
            <a:r>
              <a:rPr lang="ru-RU" sz="3000" dirty="0" smtClean="0"/>
              <a:t> </a:t>
            </a:r>
          </a:p>
          <a:p>
            <a:pPr algn="r">
              <a:buNone/>
            </a:pPr>
            <a:r>
              <a:rPr lang="ru-RU" sz="3000" dirty="0" smtClean="0"/>
              <a:t>25.12.2012 г.</a:t>
            </a:r>
            <a:endParaRPr lang="en-US" sz="3000" dirty="0" smtClean="0"/>
          </a:p>
          <a:p>
            <a:pPr algn="r">
              <a:buNone/>
            </a:pPr>
            <a:r>
              <a:rPr lang="ru-RU" sz="3000" dirty="0" smtClean="0"/>
              <a:t>    </a:t>
            </a:r>
            <a:r>
              <a:rPr lang="ru-RU" sz="2600" i="1" dirty="0" smtClean="0"/>
              <a:t>Общенациональный телемост, посвященный запуску объектов </a:t>
            </a:r>
          </a:p>
          <a:p>
            <a:pPr algn="r">
              <a:buNone/>
            </a:pPr>
            <a:r>
              <a:rPr lang="ru-RU" sz="2600" i="1" dirty="0" smtClean="0"/>
              <a:t>Карты индустриализации</a:t>
            </a:r>
            <a:endParaRPr lang="ru-RU" sz="2600" i="1" dirty="0"/>
          </a:p>
        </p:txBody>
      </p:sp>
      <p:pic>
        <p:nvPicPr>
          <p:cNvPr id="43010" name="Picture 2" descr="http://go1.imgsmail.ru/imgpreview?key=http%3A//www.minnation.senat.org/N%5FNazarbaev.jpg&amp;mb=imgdb_preview_2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48680"/>
            <a:ext cx="1685925" cy="2152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0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1196752"/>
            <a:ext cx="7776864" cy="16607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8</a:t>
            </a:r>
            <a:r>
              <a:rPr lang="ru-RU" sz="2400" b="1" dirty="0" smtClean="0">
                <a:solidFill>
                  <a:schemeClr val="tx1"/>
                </a:solidFill>
              </a:rPr>
              <a:t>9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 Договоров и Меморандумов  о сотрудничестве с  зарубежными университетами и  международными организациями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071538" y="214290"/>
            <a:ext cx="78391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</a:t>
            </a:r>
            <a:r>
              <a:rPr lang="ru-RU" sz="4400" b="1" dirty="0" err="1" smtClean="0">
                <a:solidFill>
                  <a:srgbClr val="002060"/>
                </a:solidFill>
              </a:rPr>
              <a:t>еждународное</a:t>
            </a:r>
            <a:r>
              <a:rPr lang="ru-RU" sz="4400" b="1" dirty="0" smtClean="0">
                <a:solidFill>
                  <a:srgbClr val="002060"/>
                </a:solidFill>
              </a:rPr>
              <a:t>  сотрудничество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1115616" y="2857496"/>
            <a:ext cx="7776864" cy="3091784"/>
          </a:xfrm>
          <a:prstGeom prst="upArrowCallout">
            <a:avLst>
              <a:gd name="adj1" fmla="val 25933"/>
              <a:gd name="adj2" fmla="val 25466"/>
              <a:gd name="adj3" fmla="val 13342"/>
              <a:gd name="adj4" fmla="val 8223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pPr>
              <a:buFont typeface="Wingdings" pitchFamily="2" charset="2"/>
              <a:buChar char="ü"/>
            </a:pPr>
            <a:endParaRPr lang="ru-RU" sz="2800" b="1" dirty="0" smtClean="0"/>
          </a:p>
          <a:p>
            <a:endParaRPr lang="ru-RU" sz="2800" b="1" dirty="0" smtClean="0"/>
          </a:p>
          <a:p>
            <a:pPr>
              <a:buFont typeface="Wingdings" pitchFamily="2" charset="2"/>
              <a:buChar char="ü"/>
            </a:pPr>
            <a:r>
              <a:rPr lang="ru-RU" sz="2800" b="1" dirty="0" smtClean="0"/>
              <a:t>    </a:t>
            </a:r>
            <a:r>
              <a:rPr lang="ru-RU" sz="2800" b="1" dirty="0" smtClean="0">
                <a:solidFill>
                  <a:schemeClr val="tx1"/>
                </a:solidFill>
              </a:rPr>
              <a:t>Из них «рабочими»  является </a:t>
            </a:r>
            <a:r>
              <a:rPr lang="en-US" sz="2800" b="1" dirty="0" smtClean="0">
                <a:solidFill>
                  <a:schemeClr val="tx1"/>
                </a:solidFill>
              </a:rPr>
              <a:t>&lt; </a:t>
            </a:r>
            <a:r>
              <a:rPr lang="ru-RU" sz="2800" b="1" dirty="0" smtClean="0">
                <a:solidFill>
                  <a:schemeClr val="tx1"/>
                </a:solidFill>
              </a:rPr>
              <a:t>40% 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/>
              <a:t>    Договора с ТОР 500  - 6 вузов (необходимо</a:t>
            </a:r>
          </a:p>
          <a:p>
            <a:r>
              <a:rPr lang="ru-RU" sz="2800" b="1" dirty="0" smtClean="0"/>
              <a:t>        не менее  25)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</a:rPr>
              <a:t>    Совместные исследовательские проекты?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</a:rPr>
              <a:t>    Совместные статьи в </a:t>
            </a:r>
            <a:r>
              <a:rPr lang="en-US" sz="2800" b="1" dirty="0" smtClean="0">
                <a:solidFill>
                  <a:schemeClr val="tx1"/>
                </a:solidFill>
              </a:rPr>
              <a:t>IMPACT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kk-KZ" sz="2800" b="1" dirty="0" smtClean="0">
                <a:solidFill>
                  <a:schemeClr val="tx1"/>
                </a:solidFill>
              </a:rPr>
              <a:t>журналах?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7286644" y="5643578"/>
            <a:ext cx="1878944" cy="1006768"/>
            <a:chOff x="7286644" y="5786454"/>
            <a:chExt cx="1878944" cy="1006768"/>
          </a:xfrm>
        </p:grpSpPr>
        <p:pic>
          <p:nvPicPr>
            <p:cNvPr id="5" name="Рисунок 4" descr="Безымянный-6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7286644" y="6500834"/>
              <a:ext cx="1878944" cy="292388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pPr algn="ctr"/>
              <a:r>
                <a:rPr lang="en-US" sz="13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3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1247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Программа приглашения в КазНМУ зарубежных профессоров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1115616" y="1268760"/>
            <a:ext cx="7776864" cy="1368152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За 3 учебных года  финансирование составило  более 424 млн. тенге</a:t>
            </a:r>
            <a:endParaRPr lang="ru-RU" sz="2800" b="1" dirty="0"/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1187624" y="2708920"/>
            <a:ext cx="7704856" cy="1440160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 2011 г. приглашено 363 </a:t>
            </a:r>
            <a:r>
              <a:rPr lang="ru-RU" sz="2400" b="1" dirty="0" err="1" smtClean="0"/>
              <a:t>визитинг-профессоров</a:t>
            </a:r>
            <a:r>
              <a:rPr lang="ru-RU" sz="2400" b="1" dirty="0" smtClean="0"/>
              <a:t> из ближнего и дальнего зарубежья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4941168"/>
            <a:ext cx="7848872" cy="17281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Использование ресурсов НИИФПМ </a:t>
            </a:r>
            <a:r>
              <a:rPr lang="ru-RU" sz="2400" b="1" dirty="0" err="1" smtClean="0"/>
              <a:t>им.Б.Атчабарова</a:t>
            </a:r>
            <a:r>
              <a:rPr lang="ru-RU" sz="2400" b="1" dirty="0" smtClean="0"/>
              <a:t>?</a:t>
            </a:r>
          </a:p>
          <a:p>
            <a:pPr algn="ctr"/>
            <a:r>
              <a:rPr lang="ru-RU" sz="2400" b="1" dirty="0" smtClean="0"/>
              <a:t> Публикации в журналах с высоким </a:t>
            </a:r>
            <a:r>
              <a:rPr lang="en-US" sz="2400" b="1" dirty="0" smtClean="0"/>
              <a:t>IMPACT</a:t>
            </a:r>
            <a:r>
              <a:rPr lang="kk-KZ" sz="2400" b="1" dirty="0" smtClean="0"/>
              <a:t> фактором</a:t>
            </a:r>
            <a:r>
              <a:rPr lang="ru-RU" sz="2400" b="1" dirty="0" smtClean="0"/>
              <a:t>?</a:t>
            </a:r>
          </a:p>
          <a:p>
            <a:pPr algn="ctr"/>
            <a:r>
              <a:rPr lang="ru-RU" sz="2400" b="1" dirty="0" smtClean="0"/>
              <a:t> Проекты?  Патенты?</a:t>
            </a:r>
          </a:p>
          <a:p>
            <a:pPr algn="ctr"/>
            <a:r>
              <a:rPr lang="ru-RU" sz="2400" b="1" dirty="0" smtClean="0"/>
              <a:t>Внедрения в практику и  образование?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7864" y="4149080"/>
            <a:ext cx="3672408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Каков результат?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15616" y="0"/>
            <a:ext cx="7571184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Университетские клиники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3608" y="1340768"/>
            <a:ext cx="2664296" cy="144016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Клиника Внутренних болезней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1600" y="4005064"/>
            <a:ext cx="2736304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Институт стоматологии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1340768"/>
            <a:ext cx="2520280" cy="20162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Клиническая база  12 кафедр 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4005064"/>
            <a:ext cx="2664296" cy="24482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Клиническая база  8 модулей стоматологии</a:t>
            </a:r>
            <a:endParaRPr lang="ru-RU" sz="2800" b="1" dirty="0"/>
          </a:p>
        </p:txBody>
      </p:sp>
      <p:sp>
        <p:nvSpPr>
          <p:cNvPr id="14" name="Блок-схема: документ 13"/>
          <p:cNvSpPr/>
          <p:nvPr/>
        </p:nvSpPr>
        <p:spPr>
          <a:xfrm>
            <a:off x="6588224" y="1340768"/>
            <a:ext cx="2555776" cy="2592288"/>
          </a:xfrm>
          <a:prstGeom prst="flowChartDocumen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В 2012 г. оказана лечебно-консультативная помощь  866 пациентам, с начала 2013 г. – 620,  всего - 1486 больным</a:t>
            </a:r>
            <a:endParaRPr lang="ru-RU" sz="2000" b="1" dirty="0"/>
          </a:p>
        </p:txBody>
      </p:sp>
      <p:sp>
        <p:nvSpPr>
          <p:cNvPr id="15" name="Блок-схема: документ 14"/>
          <p:cNvSpPr/>
          <p:nvPr/>
        </p:nvSpPr>
        <p:spPr>
          <a:xfrm>
            <a:off x="6660232" y="4005064"/>
            <a:ext cx="2483768" cy="2852936"/>
          </a:xfrm>
          <a:prstGeom prst="flowChart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 учебный год оказана лечебно-консультативная помощь 3 858 больным</a:t>
            </a:r>
          </a:p>
          <a:p>
            <a:pPr algn="ctr"/>
            <a:r>
              <a:rPr lang="ru-RU" sz="2000" b="1" dirty="0" smtClean="0"/>
              <a:t>на общую сумму </a:t>
            </a:r>
          </a:p>
          <a:p>
            <a:pPr algn="ctr"/>
            <a:r>
              <a:rPr lang="ru-RU" sz="2000" b="1" dirty="0" smtClean="0"/>
              <a:t>43 331 211 тенге</a:t>
            </a:r>
            <a:endParaRPr lang="ru-RU" sz="20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75656" y="692696"/>
            <a:ext cx="6768752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Эффективность деятельности за год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Итоги </a:t>
            </a:r>
            <a:r>
              <a:rPr lang="en-US" b="1" dirty="0" smtClean="0">
                <a:solidFill>
                  <a:srgbClr val="002060"/>
                </a:solidFill>
              </a:rPr>
              <a:t>KPI</a:t>
            </a:r>
            <a:r>
              <a:rPr lang="ru-RU" b="1" dirty="0" smtClean="0">
                <a:solidFill>
                  <a:srgbClr val="002060"/>
                </a:solidFill>
              </a:rPr>
              <a:t> 2013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52736"/>
            <a:ext cx="7676926" cy="532859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Установлена результативность деятельности преподавателей ниже 50%:</a:t>
            </a:r>
          </a:p>
          <a:p>
            <a:r>
              <a:rPr lang="ru-RU" b="1" dirty="0" smtClean="0"/>
              <a:t>Теоретические кафедры </a:t>
            </a:r>
            <a:r>
              <a:rPr lang="ru-RU" dirty="0" smtClean="0"/>
              <a:t>– у  68 (18,5%) преподавателей, представивших  документы в комиссию</a:t>
            </a:r>
          </a:p>
          <a:p>
            <a:r>
              <a:rPr lang="ru-RU" b="1" dirty="0" smtClean="0"/>
              <a:t>Клинические кафедры </a:t>
            </a:r>
            <a:r>
              <a:rPr lang="ru-RU" dirty="0" smtClean="0"/>
              <a:t>– у  128 (28%) преподавателей</a:t>
            </a:r>
          </a:p>
          <a:p>
            <a:r>
              <a:rPr lang="ru-RU" b="1" dirty="0" smtClean="0"/>
              <a:t>Стоматологические модули  </a:t>
            </a:r>
            <a:r>
              <a:rPr lang="ru-RU" dirty="0" smtClean="0"/>
              <a:t>– у  31 (48%) преподавателя</a:t>
            </a:r>
          </a:p>
          <a:p>
            <a:r>
              <a:rPr lang="ru-RU" b="1" dirty="0" smtClean="0"/>
              <a:t>Фармацевтические модули </a:t>
            </a:r>
            <a:r>
              <a:rPr lang="ru-RU" dirty="0" smtClean="0"/>
              <a:t>-  у  9 (23%) преподавателей  </a:t>
            </a:r>
            <a:endParaRPr lang="ru-RU" dirty="0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295" y="24"/>
            <a:ext cx="57736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1600" y="-142900"/>
            <a:ext cx="8172400" cy="12687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Сравнительные показатели </a:t>
            </a:r>
            <a:r>
              <a:rPr lang="en-US" sz="2800" b="1" dirty="0" smtClean="0">
                <a:solidFill>
                  <a:srgbClr val="002060"/>
                </a:solidFill>
              </a:rPr>
              <a:t>KPI 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2-</a:t>
            </a:r>
            <a:r>
              <a:rPr lang="kk-KZ" sz="2800" b="1" dirty="0" smtClean="0">
                <a:solidFill>
                  <a:srgbClr val="002060"/>
                </a:solidFill>
              </a:rPr>
              <a:t>х профессоров КазНМУ (июнь 2013 г.)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500002" y="928670"/>
          <a:ext cx="8643998" cy="6141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/>
        </p:nvGraphicFramePr>
        <p:xfrm>
          <a:off x="785786" y="908720"/>
          <a:ext cx="8358214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6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83671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Сравнительные показатели </a:t>
            </a:r>
            <a:r>
              <a:rPr lang="en-US" sz="2800" b="1" dirty="0" smtClean="0">
                <a:solidFill>
                  <a:srgbClr val="002060"/>
                </a:solidFill>
              </a:rPr>
              <a:t>KPI 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доцентов  </a:t>
            </a:r>
            <a:r>
              <a:rPr lang="kk-KZ" sz="2800" b="1" dirty="0" smtClean="0">
                <a:solidFill>
                  <a:srgbClr val="002060"/>
                </a:solidFill>
              </a:rPr>
              <a:t>КазНМУ (июнь 2013 г.)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Documents and Settings\user.PC\Рабочий стол\Задачи МАКо на 2011-2012 уч.год\фото КазНМУ fduecn 2012\IMG_2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3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Высокие показатели результативности деятельности в 2012-2013 учебном году показали кафедры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6934200" cy="33843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869160"/>
            <a:ext cx="6912768" cy="16561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2" name="Picture 6" descr="C:\Documents and Settings\user.PC\Рабочий стол\Задачи МАКо на 2011-2012 уч.год\фото КазНМУ fduecn 2012\IMG_2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3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Низкие  показатели результативности деятельности в 2012-2013 учебном году показали кафедры и модули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5076056" cy="19739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056"/>
            <a:ext cx="5076056" cy="27363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204864"/>
            <a:ext cx="4067944" cy="19975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509120"/>
            <a:ext cx="4067944" cy="781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1600" y="-24"/>
            <a:ext cx="8172400" cy="9087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Интеграция образования, науки и практики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71600" y="857232"/>
            <a:ext cx="7920880" cy="53057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250" b="1" dirty="0" smtClean="0"/>
              <a:t>Проблемы:</a:t>
            </a:r>
          </a:p>
          <a:p>
            <a:pPr algn="just">
              <a:spcBef>
                <a:spcPts val="0"/>
              </a:spcBef>
            </a:pPr>
            <a:r>
              <a:rPr lang="ru-RU" sz="2250" dirty="0" smtClean="0"/>
              <a:t>Нежелание ППС конструктивно меняться самим в современных постоянно изменяющихся условиях (результаты </a:t>
            </a:r>
            <a:r>
              <a:rPr lang="en-US" sz="2250" dirty="0" smtClean="0"/>
              <a:t>KPI);</a:t>
            </a:r>
            <a:endParaRPr lang="ru-RU" sz="2250" dirty="0" smtClean="0"/>
          </a:p>
          <a:p>
            <a:pPr algn="just">
              <a:spcBef>
                <a:spcPts val="0"/>
              </a:spcBef>
            </a:pPr>
            <a:r>
              <a:rPr lang="ru-RU" sz="2250" dirty="0" smtClean="0"/>
              <a:t>Нет системы реализации обучения студентов через исследование (не пересмотрены образовательные программы, отсутствие занятий в научных лабораториях: геномная, НОЛ; созданные центры морфологии (директора </a:t>
            </a:r>
            <a:r>
              <a:rPr lang="ru-RU" sz="2250" dirty="0" err="1" smtClean="0"/>
              <a:t>Жолдыбаева</a:t>
            </a:r>
            <a:r>
              <a:rPr lang="ru-RU" sz="2250" dirty="0" smtClean="0"/>
              <a:t> А.А.) и </a:t>
            </a:r>
            <a:r>
              <a:rPr lang="en-US" sz="2250" dirty="0" smtClean="0"/>
              <a:t>Life Sciences </a:t>
            </a:r>
            <a:r>
              <a:rPr lang="ru-RU" sz="2250" dirty="0" smtClean="0"/>
              <a:t>(директор Юсупов </a:t>
            </a:r>
            <a:r>
              <a:rPr lang="en-US" sz="2250" dirty="0" smtClean="0"/>
              <a:t>P.P.) </a:t>
            </a:r>
            <a:r>
              <a:rPr lang="ru-RU" sz="2250" dirty="0" smtClean="0"/>
              <a:t>не выполняют свои функции по развитию науки;</a:t>
            </a:r>
          </a:p>
          <a:p>
            <a:pPr algn="just">
              <a:spcBef>
                <a:spcPts val="0"/>
              </a:spcBef>
            </a:pPr>
            <a:r>
              <a:rPr lang="ru-RU" sz="2250" dirty="0" smtClean="0"/>
              <a:t>Неэффективное взаимодействие структурных подразделений в реализации проектов: кафедры, департаменты, отдел менеджмента НИР, отдел закупа и т.д. (отсутствие стратегического видения на уровне департамента, отсутствие </a:t>
            </a:r>
            <a:r>
              <a:rPr lang="ru-RU" sz="2250" dirty="0" err="1" smtClean="0"/>
              <a:t>мультидисциплинарных</a:t>
            </a:r>
            <a:r>
              <a:rPr lang="ru-RU" sz="2250" dirty="0" smtClean="0"/>
              <a:t> научных программ);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9087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Интеграция образования, науки и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</a:rPr>
              <a:t>практики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71600" y="980728"/>
            <a:ext cx="7920880" cy="530579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400" b="1" dirty="0" smtClean="0"/>
              <a:t>Проблемы:</a:t>
            </a:r>
          </a:p>
          <a:p>
            <a:pPr algn="just"/>
            <a:r>
              <a:rPr lang="ru-RU" sz="2400" dirty="0" smtClean="0"/>
              <a:t>Слабое сотрудничество науки и практики, привлечение работников научно-практического здравоохранения к разработкам научных исследований Университета и наоборот (отсутствие коммерциализации разработок, отсутствие совместных и целевых проектов);</a:t>
            </a:r>
          </a:p>
          <a:p>
            <a:pPr algn="just"/>
            <a:r>
              <a:rPr lang="ru-RU" sz="2400" dirty="0" smtClean="0"/>
              <a:t>Формальное привлечение студентов в научные проекты (использование готовых научных работ ППС обучающимися без их участия).</a:t>
            </a:r>
            <a:endParaRPr lang="en-US" sz="2400" dirty="0" smtClean="0"/>
          </a:p>
          <a:p>
            <a:pPr algn="just"/>
            <a:r>
              <a:rPr lang="ru-RU" sz="2400" dirty="0" smtClean="0"/>
              <a:t>Низкая	эффективность	использования возможностей программы </a:t>
            </a:r>
            <a:r>
              <a:rPr lang="ru-RU" sz="2400" dirty="0" err="1" smtClean="0"/>
              <a:t>визитинг-профессоров</a:t>
            </a:r>
            <a:r>
              <a:rPr lang="ru-RU" sz="2400" dirty="0" smtClean="0"/>
              <a:t> (нет совместных проектов, публикаций в журналах с </a:t>
            </a:r>
            <a:r>
              <a:rPr lang="ru-RU" sz="2400" dirty="0" err="1" smtClean="0"/>
              <a:t>импакт-фактором</a:t>
            </a:r>
            <a:r>
              <a:rPr lang="ru-RU" sz="2400" dirty="0" smtClean="0"/>
              <a:t>)</a:t>
            </a:r>
          </a:p>
          <a:p>
            <a:pPr algn="just"/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632848" cy="7920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Укрепление материально-технической базы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99592" y="1268760"/>
            <a:ext cx="8244408" cy="558924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С 2011 по 2013 г.г.  проведен  капитальный ремонт в </a:t>
            </a:r>
            <a:r>
              <a:rPr lang="ru-RU" b="1" u="sng" dirty="0" smtClean="0"/>
              <a:t>8-и зданиях </a:t>
            </a:r>
            <a:r>
              <a:rPr lang="ru-RU" b="1" dirty="0" smtClean="0"/>
              <a:t>(90% средств КазНМУ - 1 млрд.тенге)</a:t>
            </a:r>
          </a:p>
          <a:p>
            <a:r>
              <a:rPr lang="ru-RU" b="1" dirty="0" smtClean="0"/>
              <a:t>Реконструкция  </a:t>
            </a:r>
            <a:r>
              <a:rPr lang="ru-RU" b="1" u="sng" dirty="0" smtClean="0"/>
              <a:t>5 тыс. кв. метров </a:t>
            </a:r>
            <a:r>
              <a:rPr lang="ru-RU" b="1" dirty="0" smtClean="0"/>
              <a:t>учебной площади </a:t>
            </a:r>
          </a:p>
          <a:p>
            <a:r>
              <a:rPr lang="ru-RU" b="1" dirty="0" smtClean="0"/>
              <a:t>Строительство  студенческого общежития на 512 мест (</a:t>
            </a:r>
            <a:r>
              <a:rPr lang="ru-RU" b="1" u="sng" dirty="0" smtClean="0"/>
              <a:t>1 млрд.тенге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Передано кафедрам и структурным подразделениям   </a:t>
            </a:r>
            <a:r>
              <a:rPr lang="ru-RU" b="1" u="sng" dirty="0" smtClean="0"/>
              <a:t>2000 компьютеров</a:t>
            </a:r>
            <a:r>
              <a:rPr lang="ru-RU" b="1" dirty="0" smtClean="0"/>
              <a:t>,   </a:t>
            </a:r>
          </a:p>
          <a:p>
            <a:r>
              <a:rPr lang="ru-RU" b="1" dirty="0" smtClean="0"/>
              <a:t>Выдано в личное пользование преподавателям – </a:t>
            </a:r>
            <a:r>
              <a:rPr lang="ru-RU" b="1" u="sng" dirty="0" smtClean="0"/>
              <a:t>2516 </a:t>
            </a:r>
            <a:r>
              <a:rPr lang="ru-RU" b="1" u="sng" dirty="0" err="1" smtClean="0"/>
              <a:t>нетбуков</a:t>
            </a:r>
            <a:r>
              <a:rPr lang="ru-RU" b="1" u="sng" dirty="0" smtClean="0"/>
              <a:t> и ноутбуков  </a:t>
            </a:r>
          </a:p>
          <a:p>
            <a:r>
              <a:rPr lang="ru-RU" b="1" dirty="0" smtClean="0"/>
              <a:t>Общая сумма расходов на мат.базу вуза  за  2012-2013 </a:t>
            </a:r>
            <a:r>
              <a:rPr lang="ru-RU" b="1" dirty="0" err="1" smtClean="0"/>
              <a:t>уч.год</a:t>
            </a:r>
            <a:r>
              <a:rPr lang="ru-RU" b="1" dirty="0" smtClean="0"/>
              <a:t> -  </a:t>
            </a:r>
            <a:r>
              <a:rPr lang="ru-RU" b="1" u="sng" dirty="0" smtClean="0"/>
              <a:t>1 948 113 300 тенге.</a:t>
            </a:r>
          </a:p>
          <a:p>
            <a:r>
              <a:rPr lang="ru-RU" b="1" dirty="0" smtClean="0"/>
              <a:t>Приобретение библиотекой книг, журналов   в учебном году  -  </a:t>
            </a:r>
            <a:r>
              <a:rPr lang="ru-RU" b="1" u="sng" dirty="0" smtClean="0"/>
              <a:t>87 091 600 тенге</a:t>
            </a:r>
            <a:r>
              <a:rPr lang="ru-RU" sz="2800" b="1" u="sng" dirty="0" smtClean="0"/>
              <a:t>.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1600" y="377140"/>
            <a:ext cx="8172400" cy="9087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Проблемы и приоритеты </a:t>
            </a:r>
            <a:r>
              <a:rPr lang="ru-RU" b="1" dirty="0" err="1" smtClean="0">
                <a:solidFill>
                  <a:srgbClr val="002060"/>
                </a:solidFill>
              </a:rPr>
              <a:t>КазНМУ</a:t>
            </a:r>
            <a:r>
              <a:rPr lang="ru-RU" b="1" dirty="0" smtClean="0">
                <a:solidFill>
                  <a:srgbClr val="002060"/>
                </a:solidFill>
              </a:rPr>
              <a:t> на 2013-2014 учебный год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71600" y="1480794"/>
            <a:ext cx="7920880" cy="530579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ru-RU" b="1" dirty="0" smtClean="0"/>
              <a:t>Активизация научно-исследовательской деятельности преподавателей</a:t>
            </a: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ru-RU" b="1" dirty="0" smtClean="0"/>
              <a:t>Развитие компетенций преподавателей  (лидерство, английский язык) через  реализацию новой Концепции  Школы педагогического мастерства имени Х.С. </a:t>
            </a:r>
            <a:r>
              <a:rPr lang="ru-RU" b="1" dirty="0" err="1" smtClean="0"/>
              <a:t>Насыбулиной</a:t>
            </a:r>
            <a:endParaRPr lang="ru-RU" b="1" dirty="0" smtClean="0"/>
          </a:p>
          <a:p>
            <a:pPr marL="514350" indent="-514350">
              <a:buAutoNum type="arabicPeriod"/>
            </a:pPr>
            <a:r>
              <a:rPr lang="ru-RU" b="1" dirty="0" smtClean="0"/>
              <a:t>Модернизация менеджмента университетских клиник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Создание клинических школ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Повышение научно-исследовательского потенциала обучающихся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kk-KZ" b="1" dirty="0" smtClean="0"/>
              <a:t>Развитие международного сотрудничества и партнерства с  университетами ТОР-500, научными центрами, профессиональными ассоциациями, ассоциациями в области образования  (Институт развития Университета)</a:t>
            </a:r>
            <a:endParaRPr lang="ru-RU" b="1" dirty="0" smtClean="0"/>
          </a:p>
          <a:p>
            <a:pPr marL="514350" indent="-514350">
              <a:buAutoNum type="arabicPeriod"/>
            </a:pPr>
            <a:r>
              <a:rPr lang="ru-RU" b="1" dirty="0" smtClean="0"/>
              <a:t>Интернационализация обучающихся и преподавателей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Совершенствование системы </a:t>
            </a:r>
            <a:r>
              <a:rPr lang="en-US" b="1" dirty="0" smtClean="0"/>
              <a:t>KPI</a:t>
            </a:r>
            <a:r>
              <a:rPr lang="ru-RU" b="1" dirty="0" smtClean="0"/>
              <a:t> с учетом  критериев национального и международных рейтингов</a:t>
            </a:r>
          </a:p>
          <a:p>
            <a:pPr marL="514350" indent="-514350">
              <a:buAutoNum type="arabicPeriod"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86512" y="2171634"/>
            <a:ext cx="2593292" cy="400110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sz="2000" b="0" cap="none" spc="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 descr="Безымянный-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1" y="214291"/>
            <a:ext cx="1857387" cy="185738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076056" y="3861048"/>
            <a:ext cx="3240360" cy="17281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Благодарю за внимание!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141763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Динамика роста средней заработной платы преподавателей КазНМУ (тенге) с 2010 по 2012 г.г.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1043608" y="1600200"/>
          <a:ext cx="764319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Овал 12"/>
          <p:cNvSpPr/>
          <p:nvPr/>
        </p:nvSpPr>
        <p:spPr>
          <a:xfrm flipV="1">
            <a:off x="4860032" y="2852936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164288" y="198884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6732240" y="2420888"/>
            <a:ext cx="2088232" cy="1080120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Увеличилась в </a:t>
            </a:r>
          </a:p>
          <a:p>
            <a:pPr algn="ctr"/>
            <a:r>
              <a:rPr lang="ru-RU" sz="2000" b="1" dirty="0" smtClean="0"/>
              <a:t>2,3 раза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295" y="24"/>
            <a:ext cx="57736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27584" y="260648"/>
            <a:ext cx="8316416" cy="12687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Динамика  роста  финансирования  научно-исследовательской работы в КазНМУ (</a:t>
            </a:r>
            <a:r>
              <a:rPr lang="ru-RU" sz="2800" b="1" dirty="0" err="1" smtClean="0">
                <a:solidFill>
                  <a:srgbClr val="002060"/>
                </a:solidFill>
              </a:rPr>
              <a:t>млн.тг</a:t>
            </a:r>
            <a:r>
              <a:rPr lang="ru-RU" sz="2800" b="1" dirty="0" smtClean="0">
                <a:solidFill>
                  <a:srgbClr val="002060"/>
                </a:solidFill>
              </a:rPr>
              <a:t>)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за 5 лет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115616" y="1772816"/>
          <a:ext cx="8028384" cy="478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Прямая со стрелкой 12"/>
          <p:cNvCxnSpPr/>
          <p:nvPr/>
        </p:nvCxnSpPr>
        <p:spPr>
          <a:xfrm flipV="1">
            <a:off x="1691680" y="2060848"/>
            <a:ext cx="6264696" cy="35283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трелка вправо с вырезом 10"/>
          <p:cNvSpPr/>
          <p:nvPr/>
        </p:nvSpPr>
        <p:spPr>
          <a:xfrm>
            <a:off x="3275856" y="1556792"/>
            <a:ext cx="3888432" cy="936104"/>
          </a:xfrm>
          <a:prstGeom prst="notch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Увеличил</a:t>
            </a:r>
            <a:r>
              <a:rPr lang="kk-KZ" sz="2000" b="1" dirty="0" smtClean="0"/>
              <a:t>о</a:t>
            </a:r>
            <a:r>
              <a:rPr lang="ru-RU" sz="2000" b="1" dirty="0" err="1" smtClean="0"/>
              <a:t>сь</a:t>
            </a:r>
            <a:r>
              <a:rPr lang="ru-RU" sz="2000" b="1" dirty="0" smtClean="0"/>
              <a:t> в 63 раза</a:t>
            </a:r>
            <a:endParaRPr lang="ru-RU" sz="2000" b="1" dirty="0"/>
          </a:p>
        </p:txBody>
      </p:sp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295" y="24"/>
            <a:ext cx="577368" cy="6858000"/>
          </a:xfrm>
          <a:prstGeom prst="rect">
            <a:avLst/>
          </a:prstGeom>
        </p:spPr>
      </p:pic>
      <p:sp>
        <p:nvSpPr>
          <p:cNvPr id="12" name="Заголовок 6"/>
          <p:cNvSpPr>
            <a:spLocks noGrp="1"/>
          </p:cNvSpPr>
          <p:nvPr>
            <p:ph type="title"/>
          </p:nvPr>
        </p:nvSpPr>
        <p:spPr>
          <a:xfrm>
            <a:off x="1187624" y="-24"/>
            <a:ext cx="7632848" cy="792088"/>
          </a:xfrm>
        </p:spPr>
        <p:txBody>
          <a:bodyPr>
            <a:noAutofit/>
          </a:bodyPr>
          <a:lstStyle/>
          <a:p>
            <a:r>
              <a:rPr lang="kk-KZ" sz="3200" b="1" dirty="0" smtClean="0">
                <a:solidFill>
                  <a:srgbClr val="002060"/>
                </a:solidFill>
              </a:rPr>
              <a:t>Заключение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4" name="Содержимое 7"/>
          <p:cNvSpPr>
            <a:spLocks noGrp="1"/>
          </p:cNvSpPr>
          <p:nvPr>
            <p:ph idx="1"/>
          </p:nvPr>
        </p:nvSpPr>
        <p:spPr>
          <a:xfrm>
            <a:off x="899592" y="697280"/>
            <a:ext cx="8244408" cy="558924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kk-KZ" sz="2550" b="1" dirty="0" smtClean="0"/>
              <a:t>Университет завер</a:t>
            </a:r>
            <a:r>
              <a:rPr lang="ru-RU" sz="2550" b="1" dirty="0" smtClean="0"/>
              <a:t>шил этап реорганизации:</a:t>
            </a:r>
          </a:p>
          <a:p>
            <a:pPr algn="just">
              <a:spcBef>
                <a:spcPts val="0"/>
              </a:spcBef>
            </a:pPr>
            <a:r>
              <a:rPr lang="ru-RU" sz="2550" b="1" dirty="0" smtClean="0"/>
              <a:t>Создана минимально-необходимая материально-техническая база</a:t>
            </a:r>
          </a:p>
          <a:p>
            <a:pPr algn="just">
              <a:spcBef>
                <a:spcPts val="0"/>
              </a:spcBef>
            </a:pPr>
            <a:r>
              <a:rPr lang="ru-RU" sz="2550" b="1" dirty="0" smtClean="0"/>
              <a:t>Создана и функционирует адекватная инфраструктура: 6 научно – исследовательских  институтов + 7 школ и центров + 3 клиники с общим количеством коек 600-650</a:t>
            </a:r>
          </a:p>
          <a:p>
            <a:pPr algn="just">
              <a:spcBef>
                <a:spcPts val="0"/>
              </a:spcBef>
            </a:pPr>
            <a:r>
              <a:rPr lang="ru-RU" sz="2550" b="1" dirty="0" smtClean="0"/>
              <a:t>3-й год реализуется собственная </a:t>
            </a:r>
            <a:r>
              <a:rPr lang="ru-RU" sz="2550" b="1" dirty="0" err="1" smtClean="0"/>
              <a:t>компетенция-ориентированная</a:t>
            </a:r>
            <a:r>
              <a:rPr lang="ru-RU" sz="2550" b="1" dirty="0" smtClean="0"/>
              <a:t> модель медицинского образования</a:t>
            </a:r>
            <a:endParaRPr lang="ru-RU" sz="2550" dirty="0"/>
          </a:p>
          <a:p>
            <a:pPr algn="just">
              <a:spcBef>
                <a:spcPts val="0"/>
              </a:spcBef>
            </a:pPr>
            <a:r>
              <a:rPr lang="ru-RU" sz="2550" b="1" dirty="0" smtClean="0"/>
              <a:t>Подведена база и финансирования для университетской науки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550" b="1" dirty="0" smtClean="0"/>
              <a:t>Задачей 2013-2015 г.г. будет качественная развития университета6 вхождения в международные образовательные и научные пространство, лидерство в вопросах образования, науки и практики</a:t>
            </a:r>
          </a:p>
        </p:txBody>
      </p:sp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115616" y="1693399"/>
            <a:ext cx="7704856" cy="266429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Наряду с достижениями КазНМУ,  к концу  учебного года реализовался ряд проблемных ситуаций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5" name="Заголовок 6"/>
          <p:cNvSpPr txBox="1">
            <a:spLocks/>
          </p:cNvSpPr>
          <p:nvPr/>
        </p:nvSpPr>
        <p:spPr>
          <a:xfrm>
            <a:off x="1000100" y="500042"/>
            <a:ext cx="763284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3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Образовательный процесс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7"/>
          <p:cNvSpPr txBox="1">
            <a:spLocks/>
          </p:cNvSpPr>
          <p:nvPr/>
        </p:nvSpPr>
        <p:spPr>
          <a:xfrm>
            <a:off x="928662" y="1571612"/>
            <a:ext cx="7887250" cy="387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7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Фор</a:t>
            </a:r>
            <a:r>
              <a:rPr lang="kk-KZ" sz="2700" b="1" noProof="0" dirty="0" smtClean="0"/>
              <a:t>мализованный</a:t>
            </a:r>
            <a:r>
              <a:rPr kumimoji="0" lang="ru-RU" sz="27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подход к обучению на всех уровнях: занятия - оценка знании - переход на другой этап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700" b="1" baseline="0" dirty="0" smtClean="0"/>
              <a:t>Измененная</a:t>
            </a:r>
            <a:r>
              <a:rPr lang="ru-RU" sz="2700" b="1" dirty="0" smtClean="0"/>
              <a:t> </a:t>
            </a:r>
            <a:r>
              <a:rPr lang="ru-RU" sz="2700" b="1" baseline="0" dirty="0" smtClean="0"/>
              <a:t>бюрократия как в документообороте,</a:t>
            </a:r>
            <a:r>
              <a:rPr lang="ru-RU" sz="2700" b="1" dirty="0" smtClean="0"/>
              <a:t> так и в учебном процессе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Не</a:t>
            </a:r>
            <a:r>
              <a:rPr kumimoji="0" lang="ru-RU" sz="27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завершенность модели (электронные журналы, </a:t>
            </a:r>
            <a:r>
              <a:rPr kumimoji="0" lang="ru-RU" sz="27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эдвайзеры</a:t>
            </a:r>
            <a:r>
              <a:rPr kumimoji="0" lang="ru-RU" sz="27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7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тьюторы</a:t>
            </a:r>
            <a:r>
              <a:rPr kumimoji="0" lang="ru-RU" sz="27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700" b="1" dirty="0" smtClean="0"/>
              <a:t>Н</a:t>
            </a:r>
            <a:r>
              <a:rPr lang="ru-RU" sz="2700" b="1" baseline="0" dirty="0" smtClean="0"/>
              <a:t>изкая исполнительская дисциплина </a:t>
            </a:r>
            <a:endParaRPr kumimoji="0" lang="ru-RU" sz="27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1538" y="-24"/>
            <a:ext cx="7715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Слабые стороны коммуникаций преподавателя и студента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1071546"/>
            <a:ext cx="7929618" cy="1357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Студентам нравится, когда в преподавателе сочетаются личностные и интеллектуальные свойства. Но больше всего студенты ценят в преподавателе личностные качества: доброту, общительность, жизнерадостность, активность, отзывчивость, а потом уже интеллектуальные: живость ума, находчивость, знание предмета.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00100" y="2571744"/>
            <a:ext cx="3857652" cy="30003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 авторитетных преподавателей отмечаются высокая педагогическая наблюдательность, уважение к студентам, стимулирование их активности и интеллектуальной деятельности, гибкость и нестандартность в принятии педагогических решений, удовлетворение от процесса общения со студентами.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5715016"/>
            <a:ext cx="7929618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Конструктивное взаимодействие преподавателя и студента должно основываться на общении, поддержке, понимании и уважении.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72066" y="2714620"/>
            <a:ext cx="3786214" cy="27860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У не авторитетных педагогов преобладают жесткие, авторитарные методы в педагогическом общении, наличие коммуникативных стереотипов в процессе преподавания, </a:t>
            </a:r>
            <a:r>
              <a:rPr lang="ru-RU" dirty="0" err="1" smtClean="0"/>
              <a:t>монологичность</a:t>
            </a:r>
            <a:r>
              <a:rPr lang="ru-RU" dirty="0" smtClean="0"/>
              <a:t> общения, неумение уважать обучаемых независимо от их успехов в учебе.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1319</Words>
  <Application>Microsoft Office PowerPoint</Application>
  <PresentationFormat>Экран (4:3)</PresentationFormat>
  <Paragraphs>258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 </vt:lpstr>
      <vt:lpstr>Укрепление материально-технической базы</vt:lpstr>
      <vt:lpstr>Динамика роста средней заработной платы преподавателей КазНМУ (тенге) с 2010 по 2012 г.г.</vt:lpstr>
      <vt:lpstr>Динамика  роста  финансирования  научно-исследовательской работы в КазНМУ (млн.тг)  за 5 лет</vt:lpstr>
      <vt:lpstr>Заключение</vt:lpstr>
      <vt:lpstr>Наряду с достижениями КазНМУ,  к концу  учебного года реализовался ряд проблемных ситуаций</vt:lpstr>
      <vt:lpstr>Слайд 8</vt:lpstr>
      <vt:lpstr>Слайд 9</vt:lpstr>
      <vt:lpstr>Медицинская наука:  проблемы, пути решения</vt:lpstr>
      <vt:lpstr>Суммарная рейтинговая оценка организаций  медицинского образования (сумму баллов в расчете на производственный персонал  - ППС и научные подразделения) (индикаторы реализации Концепции организации медицинской науки в медицинских вузах РК, 2013 г., 1-ое полугодие)  </vt:lpstr>
      <vt:lpstr>Рейтинговая оценка  индикатора  «Объем выполняемых научных исследований»  (индикаторы реализации Концепции организации медицинской науки в медицинских вузах РК, 2013 г., 1-ое полугодие) </vt:lpstr>
      <vt:lpstr>Позиция КазНМУ  в рейтинге  Webometrics, июль 2013 г.</vt:lpstr>
      <vt:lpstr> </vt:lpstr>
      <vt:lpstr>Рейтинговая оценка по  индикатору «Количество публикаций в  рецензируемых научных изданиях»  (индикаторы реализации Концепции организации медицинской  науки в медицинских вузах РК, 2013 г., 1-ое полугодие) </vt:lpstr>
      <vt:lpstr>Рейтинговая оценка индикатора  «Цитирование научных работ за последние 5 лет»  (индикаторы реализации Концепции организации медицинской науки в медицинских вузах РК, 2013 г., 1-ое полугодие) </vt:lpstr>
      <vt:lpstr>WEBOMETRICS (2013 г.) </vt:lpstr>
      <vt:lpstr>Слайд 18</vt:lpstr>
      <vt:lpstr>Слайд 19</vt:lpstr>
      <vt:lpstr> </vt:lpstr>
      <vt:lpstr> Программа приглашения в КазНМУ зарубежных профессоров</vt:lpstr>
      <vt:lpstr>Университетские клиники </vt:lpstr>
      <vt:lpstr>Итоги KPI 2013 года</vt:lpstr>
      <vt:lpstr>Сравнительные показатели KPI  2-х профессоров КазНМУ (июнь 2013 г.)</vt:lpstr>
      <vt:lpstr>Сравнительные показатели KPI   доцентов  КазНМУ (июнь 2013 г.)</vt:lpstr>
      <vt:lpstr>Высокие показатели результативности деятельности в 2012-2013 учебном году показали кафедры</vt:lpstr>
      <vt:lpstr>Низкие  показатели результативности деятельности в 2012-2013 учебном году показали кафедры и модули </vt:lpstr>
      <vt:lpstr>Интеграция образования, науки и практики</vt:lpstr>
      <vt:lpstr>Интеграция образования, науки и практики</vt:lpstr>
      <vt:lpstr>Проблемы и приоритеты КазНМУ на 2013-2014 учебный год </vt:lpstr>
      <vt:lpstr>Слайд 31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196</cp:revision>
  <dcterms:created xsi:type="dcterms:W3CDTF">2013-05-27T05:58:42Z</dcterms:created>
  <dcterms:modified xsi:type="dcterms:W3CDTF">2013-08-28T10:39:02Z</dcterms:modified>
</cp:coreProperties>
</file>