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8" r:id="rId2"/>
    <p:sldId id="270" r:id="rId3"/>
    <p:sldId id="262" r:id="rId4"/>
    <p:sldId id="278" r:id="rId5"/>
    <p:sldId id="281" r:id="rId6"/>
    <p:sldId id="283" r:id="rId7"/>
    <p:sldId id="284" r:id="rId8"/>
    <p:sldId id="282" r:id="rId9"/>
    <p:sldId id="286" r:id="rId10"/>
    <p:sldId id="277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78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ВУЗы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2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2.7777777777777944E-3"/>
                  <c:y val="-2.682852143482064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-2.6828521434820642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"/>
                  <c:y val="-3.6803732866725176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5.5555555555555558E-3"/>
                  <c:y val="-8.3100029163020814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8.3333333333332552E-3"/>
                  <c:y val="-1.2939632545931759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-1.2939632545931659E-2"/>
                </c:manualLayout>
              </c:layout>
              <c:dLblPos val="outEnd"/>
              <c:showVal val="1"/>
            </c:dLbl>
            <c:dLblPos val="inEnd"/>
            <c:showVal val="1"/>
          </c:dLbls>
          <c:cat>
            <c:strRef>
              <c:f>Лист1!$B$392:$B$397</c:f>
              <c:strCache>
                <c:ptCount val="6"/>
                <c:pt idx="0">
                  <c:v>ЮКГФА </c:v>
                </c:pt>
                <c:pt idx="1">
                  <c:v>СГМУ </c:v>
                </c:pt>
                <c:pt idx="2">
                  <c:v>КазНМУ </c:v>
                </c:pt>
                <c:pt idx="3">
                  <c:v>МУА </c:v>
                </c:pt>
                <c:pt idx="4">
                  <c:v>КГМУ </c:v>
                </c:pt>
                <c:pt idx="5">
                  <c:v>ЗКГМУ </c:v>
                </c:pt>
              </c:strCache>
            </c:strRef>
          </c:cat>
          <c:val>
            <c:numRef>
              <c:f>Лист1!$C$392:$C$397</c:f>
              <c:numCache>
                <c:formatCode>General</c:formatCode>
                <c:ptCount val="6"/>
                <c:pt idx="0">
                  <c:v>10</c:v>
                </c:pt>
                <c:pt idx="1">
                  <c:v>2.8299999999999987</c:v>
                </c:pt>
                <c:pt idx="2">
                  <c:v>5.6599999999999975</c:v>
                </c:pt>
                <c:pt idx="3">
                  <c:v>4.91</c:v>
                </c:pt>
                <c:pt idx="4">
                  <c:v>5.09</c:v>
                </c:pt>
                <c:pt idx="5">
                  <c:v>4.25</c:v>
                </c:pt>
              </c:numCache>
            </c:numRef>
          </c:val>
        </c:ser>
        <c:gapWidth val="75"/>
        <c:overlap val="40"/>
        <c:axId val="54565888"/>
        <c:axId val="55284480"/>
      </c:barChart>
      <c:catAx>
        <c:axId val="54565888"/>
        <c:scaling>
          <c:orientation val="minMax"/>
        </c:scaling>
        <c:axPos val="b"/>
        <c:majorTickMark val="none"/>
        <c:tickLblPos val="nextTo"/>
        <c:crossAx val="55284480"/>
        <c:crosses val="autoZero"/>
        <c:auto val="1"/>
        <c:lblAlgn val="ctr"/>
        <c:lblOffset val="100"/>
      </c:catAx>
      <c:valAx>
        <c:axId val="552844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4565888"/>
        <c:crosses val="autoZero"/>
        <c:crossBetween val="between"/>
      </c:valAx>
    </c:plotArea>
    <c:plotVisOnly val="1"/>
  </c:chart>
  <c:txPr>
    <a:bodyPr/>
    <a:lstStyle/>
    <a:p>
      <a:pPr>
        <a:defRPr sz="1600" b="1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E143F-D254-4792-B641-DE786EABB2F1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E9795-D9C3-44B0-84D6-1E73FC586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3DEE85-6055-4ED9-8165-B7303C434A30}" type="slidenum">
              <a:rPr lang="ru-RU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r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071688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5" name="Рисунок 4" descr="logo_fi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85750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0" y="4929198"/>
            <a:ext cx="21431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err="1">
                <a:latin typeface="Arial" pitchFamily="34" charset="0"/>
                <a:cs typeface="Arial" pitchFamily="34" charset="0"/>
              </a:rPr>
              <a:t>Алматы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050012, Казахстан 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улица Толе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би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94 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Тел:    +7/727/292-77-93 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                        (вн.252)   </a:t>
            </a:r>
          </a:p>
          <a:p>
            <a:r>
              <a:rPr lang="ru-RU" sz="1200" dirty="0" err="1">
                <a:latin typeface="Arial" pitchFamily="34" charset="0"/>
                <a:cs typeface="Arial" pitchFamily="34" charset="0"/>
              </a:rPr>
              <a:t>e-maıl: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innovation@kaznmu.kz,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fundraising.kaznmu@mail.ru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1358106" y="3429794"/>
            <a:ext cx="6858000" cy="1588"/>
          </a:xfrm>
          <a:prstGeom prst="line">
            <a:avLst/>
          </a:prstGeom>
          <a:ln>
            <a:solidFill>
              <a:srgbClr val="DA251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78" name="Заголовок 6"/>
          <p:cNvSpPr>
            <a:spLocks noGrp="1"/>
          </p:cNvSpPr>
          <p:nvPr>
            <p:ph type="ctrTitle"/>
          </p:nvPr>
        </p:nvSpPr>
        <p:spPr>
          <a:xfrm>
            <a:off x="2428875" y="1928802"/>
            <a:ext cx="6486525" cy="2786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ea typeface="Arial KZ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Развитие институциональных форм поддержки инновационных структур, обеспечивающих внедрение результатов НИР до их практической реализации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3079" name="Прямоугольник 8"/>
          <p:cNvSpPr>
            <a:spLocks noChangeArrowheads="1"/>
          </p:cNvSpPr>
          <p:nvPr/>
        </p:nvSpPr>
        <p:spPr bwMode="auto">
          <a:xfrm>
            <a:off x="2571736" y="836613"/>
            <a:ext cx="635798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Отдел инноваций и трансферта научных технологий в регионы</a:t>
            </a:r>
          </a:p>
        </p:txBody>
      </p:sp>
      <p:sp>
        <p:nvSpPr>
          <p:cNvPr id="3080" name="Прямоугольник 9"/>
          <p:cNvSpPr>
            <a:spLocks noChangeArrowheads="1"/>
          </p:cNvSpPr>
          <p:nvPr/>
        </p:nvSpPr>
        <p:spPr bwMode="auto">
          <a:xfrm>
            <a:off x="3276600" y="5373688"/>
            <a:ext cx="54292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отдела :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Куланчиева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Жанна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Арапбаевна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72722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Причины, оказывающие 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отрицательное влияние 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на 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положительное развитие 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деятельности отдела</a:t>
            </a:r>
            <a:endParaRPr lang="ru-RU"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-   </a:t>
            </a:r>
            <a:r>
              <a:rPr lang="ru-RU" sz="2000" dirty="0" err="1" smtClean="0">
                <a:solidFill>
                  <a:srgbClr val="0000FF"/>
                </a:solidFill>
              </a:rPr>
              <a:t>Неукомплектованность</a:t>
            </a:r>
            <a:r>
              <a:rPr lang="ru-RU" sz="2000" dirty="0" smtClean="0">
                <a:solidFill>
                  <a:srgbClr val="0000FF"/>
                </a:solidFill>
              </a:rPr>
              <a:t> штатов отдела до 18.02.13г.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</a:rPr>
              <a:t> -   Отсутствие запланированного обучения специалистов по </a:t>
            </a:r>
            <a:r>
              <a:rPr lang="ru-RU" sz="2000" dirty="0" err="1" smtClean="0">
                <a:solidFill>
                  <a:srgbClr val="0000FF"/>
                </a:solidFill>
              </a:rPr>
              <a:t>трансферу</a:t>
            </a:r>
            <a:endParaRPr lang="ru-RU" sz="2000" dirty="0" smtClean="0">
              <a:solidFill>
                <a:srgbClr val="0000FF"/>
              </a:solidFill>
            </a:endParaRPr>
          </a:p>
          <a:p>
            <a:pPr algn="just"/>
            <a:r>
              <a:rPr lang="ru-RU" sz="2000" dirty="0" smtClean="0">
                <a:solidFill>
                  <a:srgbClr val="0000FF"/>
                </a:solidFill>
              </a:rPr>
              <a:t>     технологий и </a:t>
            </a:r>
            <a:r>
              <a:rPr lang="ru-RU" sz="2000" dirty="0" err="1" smtClean="0">
                <a:solidFill>
                  <a:srgbClr val="0000FF"/>
                </a:solidFill>
              </a:rPr>
              <a:t>фандрайзингу</a:t>
            </a:r>
            <a:r>
              <a:rPr lang="ru-RU" sz="2000" dirty="0" smtClean="0">
                <a:solidFill>
                  <a:srgbClr val="0000FF"/>
                </a:solidFill>
              </a:rPr>
              <a:t> со стороны </a:t>
            </a:r>
            <a:r>
              <a:rPr lang="ru-RU" sz="2000" dirty="0" err="1" smtClean="0">
                <a:solidFill>
                  <a:srgbClr val="0000FF"/>
                </a:solidFill>
              </a:rPr>
              <a:t>НИИФиПМ</a:t>
            </a:r>
            <a:r>
              <a:rPr lang="ru-RU" sz="2000" dirty="0" smtClean="0">
                <a:solidFill>
                  <a:srgbClr val="0000FF"/>
                </a:solidFill>
              </a:rPr>
              <a:t> им. </a:t>
            </a:r>
            <a:r>
              <a:rPr lang="ru-RU" sz="2000" dirty="0" err="1" smtClean="0">
                <a:solidFill>
                  <a:srgbClr val="0000FF"/>
                </a:solidFill>
              </a:rPr>
              <a:t>Атчабарова</a:t>
            </a:r>
            <a:endParaRPr lang="ru-RU" sz="2000" dirty="0" smtClean="0">
              <a:solidFill>
                <a:srgbClr val="0000FF"/>
              </a:solidFill>
            </a:endParaRPr>
          </a:p>
          <a:p>
            <a:pPr algn="just"/>
            <a:r>
              <a:rPr lang="ru-RU" sz="2000" dirty="0" smtClean="0">
                <a:solidFill>
                  <a:srgbClr val="0000FF"/>
                </a:solidFill>
              </a:rPr>
              <a:t> -   Отсутствие научных кадров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</a:rPr>
              <a:t> -   Отсутствие стимулирующей оплаты за научную степень научным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</a:rPr>
              <a:t>     сотрудникам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</a:rPr>
              <a:t> -   Отсутствие специалистов в штате, компетентных проводить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</a:rPr>
              <a:t>     маркетинговые исследования услуг рынка (</a:t>
            </a:r>
            <a:r>
              <a:rPr lang="ru-RU" sz="2000" dirty="0" err="1" smtClean="0">
                <a:solidFill>
                  <a:srgbClr val="0000FF"/>
                </a:solidFill>
              </a:rPr>
              <a:t>маркетолог</a:t>
            </a:r>
            <a:r>
              <a:rPr lang="ru-RU" sz="2000" dirty="0" smtClean="0">
                <a:solidFill>
                  <a:srgbClr val="0000FF"/>
                </a:solidFill>
              </a:rPr>
              <a:t>) и для просчета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</a:rPr>
              <a:t>     экономической и социальной эффективностей инноваций и трансферта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</a:rPr>
              <a:t>     технологий с целью коммерциализации (юрист или экономист)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00FF"/>
                </a:solidFill>
              </a:rPr>
              <a:t>    Отсутствие завершенных научных проектов, готовых для внедрения в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</a:rPr>
              <a:t>     производство, примитивной формой </a:t>
            </a:r>
            <a:r>
              <a:rPr lang="ru-RU" sz="2000" dirty="0" err="1" smtClean="0">
                <a:solidFill>
                  <a:srgbClr val="0000FF"/>
                </a:solidFill>
              </a:rPr>
              <a:t>трансфера</a:t>
            </a:r>
            <a:r>
              <a:rPr lang="ru-RU" sz="2000" dirty="0" smtClean="0">
                <a:solidFill>
                  <a:srgbClr val="0000FF"/>
                </a:solidFill>
              </a:rPr>
              <a:t> являются научные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</a:rPr>
              <a:t>     публикации, изданные в журналах РК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 spd="med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Проект решения:</a:t>
            </a:r>
            <a: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lang="ru-RU" sz="2400" i="1" dirty="0"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655564"/>
            <a:ext cx="79208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marR="0" lvl="0" indent="-355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1.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Принять к сведению информацию</a:t>
            </a:r>
          </a:p>
          <a:p>
            <a:pPr marL="355600" marR="0" lvl="0" indent="-355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355600" lvl="0" indent="-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Разработать </a:t>
            </a: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стратегию взаимоотношения </a:t>
            </a:r>
            <a:r>
              <a:rPr lang="ru-RU" dirty="0" err="1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НИИФиПМ</a:t>
            </a: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им. </a:t>
            </a:r>
            <a:r>
              <a:rPr lang="ru-RU" dirty="0" err="1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Атчабарова</a:t>
            </a: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и кафедр университета в области разработки инноваций в науке, направленную на  результативность.</a:t>
            </a:r>
            <a:endParaRPr lang="ru-RU" dirty="0" smtClean="0">
              <a:solidFill>
                <a:srgbClr val="0000FF"/>
              </a:solidFill>
              <a:cs typeface="Arial" pitchFamily="34" charset="0"/>
            </a:endParaRPr>
          </a:p>
          <a:p>
            <a:pPr marL="355600" lvl="0" indent="-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      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Срок исполнения: сентябрь 2013 года.</a:t>
            </a:r>
            <a:endParaRPr lang="ru-RU" dirty="0" smtClean="0">
              <a:cs typeface="Arial" pitchFamily="34" charset="0"/>
            </a:endParaRPr>
          </a:p>
          <a:p>
            <a:pPr marL="355600" lvl="0" indent="-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       Ответственные: директор </a:t>
            </a:r>
            <a:r>
              <a:rPr lang="ru-RU" dirty="0" err="1" smtClean="0">
                <a:ea typeface="Times New Roman" pitchFamily="18" charset="0"/>
                <a:cs typeface="Arial" pitchFamily="34" charset="0"/>
              </a:rPr>
              <a:t>НИИФиПМ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 им. </a:t>
            </a:r>
            <a:r>
              <a:rPr lang="ru-RU" dirty="0" err="1" smtClean="0">
                <a:ea typeface="Times New Roman" pitchFamily="18" charset="0"/>
                <a:cs typeface="Arial" pitchFamily="34" charset="0"/>
              </a:rPr>
              <a:t>Атчабарова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 и заведующие кафедрами </a:t>
            </a:r>
            <a:r>
              <a:rPr lang="ru-RU" dirty="0" err="1" smtClean="0">
                <a:ea typeface="Times New Roman" pitchFamily="18" charset="0"/>
                <a:cs typeface="Arial" pitchFamily="34" charset="0"/>
              </a:rPr>
              <a:t>КазНМУ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 им. </a:t>
            </a:r>
            <a:r>
              <a:rPr lang="ru-RU" dirty="0" err="1" smtClean="0">
                <a:ea typeface="Times New Roman" pitchFamily="18" charset="0"/>
                <a:cs typeface="Arial" pitchFamily="34" charset="0"/>
              </a:rPr>
              <a:t>Асфендиярова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.</a:t>
            </a:r>
            <a:endParaRPr lang="ru-RU" dirty="0" smtClean="0">
              <a:cs typeface="Arial" pitchFamily="34" charset="0"/>
            </a:endParaRPr>
          </a:p>
          <a:p>
            <a:pPr marL="355600" lvl="0" indent="-355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FF"/>
              </a:solidFill>
              <a:ea typeface="Times New Roman" pitchFamily="18" charset="0"/>
              <a:cs typeface="Arial" pitchFamily="34" charset="0"/>
            </a:endParaRPr>
          </a:p>
          <a:p>
            <a:pPr marL="355600" lvl="0" indent="-3556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3"/>
            </a:pP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Активизировать  деятельность привлеченных </a:t>
            </a:r>
            <a:r>
              <a:rPr lang="ru-RU" dirty="0" err="1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визитинг-профессоров</a:t>
            </a: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для внедрения инноваций в науку, развивать инновационный потенциал </a:t>
            </a: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университета </a:t>
            </a: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через обучение специалистов по </a:t>
            </a:r>
            <a:r>
              <a:rPr lang="ru-RU" dirty="0" err="1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фандрайзингу</a:t>
            </a: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и трансферту технологий в регионы для реализации  Банка идей и НТП </a:t>
            </a:r>
            <a:r>
              <a:rPr lang="ru-RU" dirty="0" err="1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К</a:t>
            </a:r>
            <a:r>
              <a:rPr lang="ru-RU" dirty="0" err="1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азНМУ</a:t>
            </a:r>
            <a:endParaRPr lang="ru-RU" dirty="0" smtClean="0">
              <a:solidFill>
                <a:srgbClr val="0000FF"/>
              </a:solidFill>
              <a:ea typeface="Times New Roman" pitchFamily="18" charset="0"/>
              <a:cs typeface="Arial" pitchFamily="34" charset="0"/>
            </a:endParaRPr>
          </a:p>
          <a:p>
            <a:pPr marL="355600" lvl="0" indent="-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       Срок 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исполнения: сентябрь 2013 года.</a:t>
            </a:r>
            <a:endParaRPr lang="ru-RU" dirty="0" smtClean="0">
              <a:cs typeface="Arial" pitchFamily="34" charset="0"/>
            </a:endParaRPr>
          </a:p>
          <a:p>
            <a:pPr marL="355600" lvl="0" indent="-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       Ответственные: ДЧР и сектор </a:t>
            </a:r>
            <a:r>
              <a:rPr lang="ru-RU" dirty="0" err="1" smtClean="0">
                <a:ea typeface="Times New Roman" pitchFamily="18" charset="0"/>
                <a:cs typeface="Arial" pitchFamily="34" charset="0"/>
              </a:rPr>
              <a:t>фандрайзинга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ea typeface="Times New Roman" pitchFamily="18" charset="0"/>
                <a:cs typeface="Arial" pitchFamily="34" charset="0"/>
              </a:rPr>
              <a:t>НИИФиПМ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 им. </a:t>
            </a:r>
            <a:r>
              <a:rPr lang="ru-RU" dirty="0" err="1" smtClean="0">
                <a:ea typeface="Times New Roman" pitchFamily="18" charset="0"/>
                <a:cs typeface="Arial" pitchFamily="34" charset="0"/>
              </a:rPr>
              <a:t>Атчабарова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55600" marR="0" lvl="0" indent="-355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8"/>
          <p:cNvSpPr>
            <a:spLocks noChangeArrowheads="1"/>
          </p:cNvSpPr>
          <p:nvPr/>
        </p:nvSpPr>
        <p:spPr bwMode="auto">
          <a:xfrm>
            <a:off x="857250" y="571500"/>
            <a:ext cx="785812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Структура отдела инноваций и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трансфера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научных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технологий в регионы</a:t>
            </a:r>
          </a:p>
        </p:txBody>
      </p:sp>
      <p:sp>
        <p:nvSpPr>
          <p:cNvPr id="3" name="Прямоугольник 8"/>
          <p:cNvSpPr>
            <a:spLocks noChangeArrowheads="1"/>
          </p:cNvSpPr>
          <p:nvPr/>
        </p:nvSpPr>
        <p:spPr bwMode="auto">
          <a:xfrm>
            <a:off x="3143240" y="1785926"/>
            <a:ext cx="2786082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ИТНТР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Прямоугольник 8"/>
          <p:cNvSpPr>
            <a:spLocks noChangeArrowheads="1"/>
          </p:cNvSpPr>
          <p:nvPr/>
        </p:nvSpPr>
        <p:spPr bwMode="auto">
          <a:xfrm>
            <a:off x="395536" y="3071810"/>
            <a:ext cx="2880320" cy="923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b="1" dirty="0" smtClean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Сектор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патентно-информационного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обеспечения НИР</a:t>
            </a:r>
          </a:p>
        </p:txBody>
      </p:sp>
      <p:sp>
        <p:nvSpPr>
          <p:cNvPr id="6151" name="Прямоугольник 8"/>
          <p:cNvSpPr>
            <a:spLocks noChangeArrowheads="1"/>
          </p:cNvSpPr>
          <p:nvPr/>
        </p:nvSpPr>
        <p:spPr bwMode="auto">
          <a:xfrm flipH="1">
            <a:off x="5724128" y="3140969"/>
            <a:ext cx="3062714" cy="7540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Сектор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фандрайзинга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endParaRPr lang="ru-RU" sz="2000" b="1" dirty="0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cxnSp>
        <p:nvCxnSpPr>
          <p:cNvPr id="10" name="Прямая со стрелкой 9"/>
          <p:cNvCxnSpPr>
            <a:endCxn id="6148" idx="0"/>
          </p:cNvCxnSpPr>
          <p:nvPr/>
        </p:nvCxnSpPr>
        <p:spPr>
          <a:xfrm flipH="1">
            <a:off x="1835696" y="2285992"/>
            <a:ext cx="187904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283968" y="2285992"/>
            <a:ext cx="2280" cy="1863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6151" idx="0"/>
          </p:cNvCxnSpPr>
          <p:nvPr/>
        </p:nvCxnSpPr>
        <p:spPr>
          <a:xfrm>
            <a:off x="5500694" y="2285992"/>
            <a:ext cx="1754791" cy="854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8"/>
          <p:cNvSpPr>
            <a:spLocks noChangeArrowheads="1"/>
          </p:cNvSpPr>
          <p:nvPr/>
        </p:nvSpPr>
        <p:spPr bwMode="auto">
          <a:xfrm>
            <a:off x="2771800" y="4221088"/>
            <a:ext cx="3600400" cy="723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Экспертные комиссии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b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564499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Отдел инноваций и </a:t>
            </a:r>
            <a:r>
              <a:rPr lang="ru-RU" b="1" dirty="0" err="1" smtClean="0"/>
              <a:t>трансфера</a:t>
            </a:r>
            <a:r>
              <a:rPr lang="ru-RU" b="1" dirty="0" smtClean="0"/>
              <a:t> научных технологий в регионы создан на основании решения Ученого совета, протокол №10 от 29.05.12г.</a:t>
            </a:r>
            <a:endParaRPr lang="ru-RU" b="1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b="1" i="1" dirty="0" smtClean="0">
                <a:solidFill>
                  <a:schemeClr val="tx1"/>
                </a:solidFill>
                <a:latin typeface="Times New Roman" pitchFamily="18" charset="0"/>
                <a:ea typeface="Arial KZ" pitchFamily="34" charset="0"/>
                <a:cs typeface="Times New Roman" pitchFamily="18" charset="0"/>
              </a:rPr>
              <a:t>Задачи отдела ИТНТР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Arial KZ" pitchFamily="34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Arial KZ" pitchFamily="34" charset="0"/>
                <a:cs typeface="Times New Roman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itchFamily="18" charset="0"/>
              <a:ea typeface="Arial KZ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Авторизация объектов интеллектуальной собственности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им. С.Д.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Асфендиярова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Оформление и выдача Актов внедрения научных достижений ППС в практическое здравоохранение и учебный процесс университета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Менеджмент и управление инновациями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им. С.Д.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Асфендиярова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Способствование интеграционной мобильности ППС путем консультаций, выпуска бюллетеней сектора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фандрайзинг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 возможных грантах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Организация круглых столов,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мединаров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реализация программы «Инновации в науке»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Способствование и</a:t>
            </a: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нтеграции науки и практического здравоохранения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Трансферт научных технологий университета в регионы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Привлечение целевых трансфертов в университет</a:t>
            </a:r>
            <a:endParaRPr lang="ru-RU"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3100" dirty="0" smtClean="0">
                <a:solidFill>
                  <a:srgbClr val="0000FF"/>
                </a:solidFill>
              </a:rPr>
              <a:t>Выполнение программы по базовому финансированию на </a:t>
            </a:r>
            <a:r>
              <a:rPr lang="ru-RU" sz="3100" dirty="0" err="1" smtClean="0">
                <a:solidFill>
                  <a:srgbClr val="0000FF"/>
                </a:solidFill>
              </a:rPr>
              <a:t>НИИФиПМ</a:t>
            </a:r>
            <a:r>
              <a:rPr lang="ru-RU" sz="3100" dirty="0" smtClean="0">
                <a:solidFill>
                  <a:srgbClr val="0000FF"/>
                </a:solidFill>
              </a:rPr>
              <a:t> им. </a:t>
            </a:r>
            <a:r>
              <a:rPr lang="ru-RU" sz="3100" dirty="0" err="1" smtClean="0">
                <a:solidFill>
                  <a:srgbClr val="0000FF"/>
                </a:solidFill>
              </a:rPr>
              <a:t>Атчабарова</a:t>
            </a:r>
            <a:r>
              <a:rPr lang="ru-RU" sz="3100" dirty="0" smtClean="0">
                <a:solidFill>
                  <a:srgbClr val="0000FF"/>
                </a:solidFill>
              </a:rPr>
              <a:t>, как субъекта научной структуры (на 2013 год - 128 млн. тенге и с прогнозом до 2016 года) </a:t>
            </a:r>
            <a:r>
              <a:rPr lang="ru-RU" sz="3100" i="1" dirty="0" smtClean="0"/>
              <a:t>(ожидается Постановление Правительства РК)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3100" dirty="0" smtClean="0">
                <a:solidFill>
                  <a:srgbClr val="0000FF"/>
                </a:solidFill>
              </a:rPr>
              <a:t>Выдвижение кафедр университета для участия в проведении исследований, финансируемых в рамках Межгосударственных  программ стран-участниц  (4) на 2014-2016 годы, направленных на технологические и социальные инновации </a:t>
            </a:r>
            <a:r>
              <a:rPr lang="ru-RU" sz="3100" i="1" dirty="0" smtClean="0"/>
              <a:t>(проект утвержден в МЗ РК)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3100" dirty="0" smtClean="0">
                <a:solidFill>
                  <a:srgbClr val="0000FF"/>
                </a:solidFill>
              </a:rPr>
              <a:t>Выполнение проекта по Программно-целевому финансированию по приоритету «Технологии предотвращения преждевременной смерти и потери трудоспособности от заболеваний и травм» на 2014-2016 годы с привлечением 8 НИИ и НЦ по 712 млн. тенге ежегодно </a:t>
            </a:r>
            <a:r>
              <a:rPr lang="ru-RU" sz="3100" i="1" dirty="0" smtClean="0"/>
              <a:t>(проект - на стадии финансовой экспертизы МЗ РК)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09600"/>
            <a:ext cx="7200800" cy="522288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8496944" cy="5040560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FF"/>
                </a:solidFill>
              </a:rPr>
              <a:t>      Сформирована база запрашиваемых актуальных тем с регионов (18) для </a:t>
            </a:r>
          </a:p>
          <a:p>
            <a:pPr algn="just">
              <a:buClr>
                <a:srgbClr val="C00000"/>
              </a:buClr>
            </a:pPr>
            <a:r>
              <a:rPr lang="ru-RU" sz="1800" dirty="0" smtClean="0">
                <a:solidFill>
                  <a:srgbClr val="0000FF"/>
                </a:solidFill>
              </a:rPr>
              <a:t>       внедрения научных технологий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FF"/>
                </a:solidFill>
              </a:rPr>
              <a:t>      Проведен трансферт научных технологий в регионы посредством </a:t>
            </a:r>
            <a:r>
              <a:rPr lang="ru-RU" sz="1800" dirty="0" err="1" smtClean="0">
                <a:solidFill>
                  <a:srgbClr val="0000FF"/>
                </a:solidFill>
              </a:rPr>
              <a:t>онлайн</a:t>
            </a:r>
            <a:r>
              <a:rPr lang="ru-RU" sz="1800" dirty="0" smtClean="0">
                <a:solidFill>
                  <a:srgbClr val="0000FF"/>
                </a:solidFill>
              </a:rPr>
              <a:t>-</a:t>
            </a:r>
          </a:p>
          <a:p>
            <a:pPr algn="just">
              <a:buClr>
                <a:srgbClr val="C00000"/>
              </a:buClr>
            </a:pPr>
            <a:r>
              <a:rPr lang="ru-RU" sz="1800" dirty="0" smtClean="0">
                <a:solidFill>
                  <a:srgbClr val="0000FF"/>
                </a:solidFill>
              </a:rPr>
              <a:t>       </a:t>
            </a:r>
            <a:r>
              <a:rPr lang="ru-RU" sz="1800" dirty="0" err="1" smtClean="0">
                <a:solidFill>
                  <a:srgbClr val="0000FF"/>
                </a:solidFill>
              </a:rPr>
              <a:t>мединаров</a:t>
            </a:r>
            <a:r>
              <a:rPr lang="ru-RU" sz="1800" dirty="0" smtClean="0">
                <a:solidFill>
                  <a:srgbClr val="0000FF"/>
                </a:solidFill>
              </a:rPr>
              <a:t> - 3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FF"/>
                </a:solidFill>
              </a:rPr>
              <a:t>Оформлены акты внедрения результатов НИР в практическое здравоохранение и учебный процесс – 18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FF"/>
                </a:solidFill>
              </a:rPr>
              <a:t>Получены патенты </a:t>
            </a:r>
            <a:r>
              <a:rPr lang="ru-RU" sz="1800" dirty="0" err="1" smtClean="0">
                <a:solidFill>
                  <a:srgbClr val="0000FF"/>
                </a:solidFill>
              </a:rPr>
              <a:t>КазНМУ</a:t>
            </a:r>
            <a:r>
              <a:rPr lang="ru-RU" sz="1800" dirty="0" smtClean="0">
                <a:solidFill>
                  <a:srgbClr val="0000FF"/>
                </a:solidFill>
              </a:rPr>
              <a:t> за 2012-2013 учебный год - 13, кол-во поддерживающих патентов - 8; заявок - 25 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FF"/>
                </a:solidFill>
              </a:rPr>
              <a:t>Изданы бюллетени сектором </a:t>
            </a:r>
            <a:r>
              <a:rPr lang="ru-RU" sz="1800" dirty="0" err="1" smtClean="0">
                <a:solidFill>
                  <a:srgbClr val="0000FF"/>
                </a:solidFill>
              </a:rPr>
              <a:t>фандрайзинг</a:t>
            </a:r>
            <a:r>
              <a:rPr lang="ru-RU" sz="1800" dirty="0" smtClean="0">
                <a:solidFill>
                  <a:srgbClr val="0000FF"/>
                </a:solidFill>
              </a:rPr>
              <a:t> - 5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FF"/>
                </a:solidFill>
              </a:rPr>
              <a:t>Организованы и проведены выставки достижений научно-инновационной деятельности университета: Дни университета, «</a:t>
            </a:r>
            <a:r>
              <a:rPr lang="kk-KZ" sz="1800" dirty="0" smtClean="0">
                <a:solidFill>
                  <a:srgbClr val="0000FF"/>
                </a:solidFill>
              </a:rPr>
              <a:t>Ғылым ордасы</a:t>
            </a:r>
            <a:r>
              <a:rPr lang="ru-RU" sz="1800" dirty="0" smtClean="0">
                <a:solidFill>
                  <a:srgbClr val="0000FF"/>
                </a:solidFill>
              </a:rPr>
              <a:t>» и т.д.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FF"/>
                </a:solidFill>
              </a:rPr>
              <a:t>Поданы в печать научные публикации: 1 статья и 2 тезиса (Российский международный журнал и Вестник </a:t>
            </a:r>
            <a:r>
              <a:rPr lang="ru-RU" sz="1800" dirty="0" err="1" smtClean="0">
                <a:solidFill>
                  <a:srgbClr val="0000FF"/>
                </a:solidFill>
              </a:rPr>
              <a:t>КазНМУ</a:t>
            </a:r>
            <a:r>
              <a:rPr lang="ru-RU" sz="1800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FF"/>
                </a:solidFill>
              </a:rPr>
              <a:t>Организован и проведен семинар по «Менеджменту научной и инновационной деятельности» 11.03-15.03.13г. для ВНК, проводимый РЦРЗ РК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q"/>
            </a:pPr>
            <a:endParaRPr lang="ru-RU" sz="2000" dirty="0" smtClean="0">
              <a:solidFill>
                <a:srgbClr val="0000FF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q"/>
            </a:pPr>
            <a:endParaRPr lang="ru-RU" sz="2000" dirty="0" smtClean="0">
              <a:solidFill>
                <a:srgbClr val="0000FF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q"/>
            </a:pPr>
            <a:endParaRPr lang="ru-RU" sz="2000" dirty="0" smtClean="0">
              <a:solidFill>
                <a:srgbClr val="0000FF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q"/>
            </a:pP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73866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      Показатели деятельности отдела в 2012-2013 учебном году: </a:t>
            </a:r>
          </a:p>
        </p:txBody>
      </p:sp>
    </p:spTree>
  </p:cSld>
  <p:clrMapOvr>
    <a:masterClrMapping/>
  </p:clrMapOvr>
  <p:transition spd="med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0072 - копия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547" r="8547"/>
          <a:stretch>
            <a:fillRect/>
          </a:stretch>
        </p:blipFill>
        <p:spPr>
          <a:xfrm>
            <a:off x="467544" y="1340768"/>
            <a:ext cx="4359428" cy="3384376"/>
          </a:xfrm>
          <a:ln>
            <a:noFill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14348" y="500042"/>
            <a:ext cx="7858180" cy="84072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Показатели деятельности отдела: </a:t>
            </a: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pPr algn="just"/>
            <a:endParaRPr lang="ru-RU" sz="2000" dirty="0" smtClean="0">
              <a:solidFill>
                <a:srgbClr val="0000FF"/>
              </a:solidFill>
            </a:endParaRPr>
          </a:p>
          <a:p>
            <a:endParaRPr lang="ru-RU" sz="2000" dirty="0"/>
          </a:p>
        </p:txBody>
      </p:sp>
      <p:pic>
        <p:nvPicPr>
          <p:cNvPr id="11" name="Рисунок 10" descr="IMAG0073.jpg"/>
          <p:cNvPicPr>
            <a:picLocks noChangeAspect="1"/>
          </p:cNvPicPr>
          <p:nvPr/>
        </p:nvPicPr>
        <p:blipFill>
          <a:blip r:embed="rId3" cstate="print"/>
          <a:srcRect r="13856"/>
          <a:stretch>
            <a:fillRect/>
          </a:stretch>
        </p:blipFill>
        <p:spPr>
          <a:xfrm>
            <a:off x="4139952" y="2964108"/>
            <a:ext cx="4790936" cy="3488088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Выставка на Дни университета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Новая папка\IMG_02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611560" y="1340768"/>
            <a:ext cx="5112568" cy="3240360"/>
          </a:xfrm>
          <a:prstGeom prst="rect">
            <a:avLst/>
          </a:prstGeom>
          <a:noFill/>
        </p:spPr>
      </p:pic>
      <p:pic>
        <p:nvPicPr>
          <p:cNvPr id="7" name="Рисунок 6" descr="C:\Documents and Settings\User\Рабочий стол\Фото выставка\IMG_02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09600"/>
            <a:ext cx="7200800" cy="522288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8496944" cy="5328592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ru-RU" sz="1800" dirty="0" smtClean="0">
              <a:solidFill>
                <a:srgbClr val="0000FF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FF"/>
                </a:solidFill>
              </a:rPr>
              <a:t>Организовано проведение 29.03.13г. бесплатного семинара по патентно-информационному обеспечению для ВНК университета (30 человек), проводимый филиалом НИИС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FF"/>
                </a:solidFill>
              </a:rPr>
              <a:t>     Организовано обучение </a:t>
            </a:r>
            <a:r>
              <a:rPr lang="ru-RU" sz="1800" dirty="0" err="1" smtClean="0">
                <a:solidFill>
                  <a:srgbClr val="0000FF"/>
                </a:solidFill>
              </a:rPr>
              <a:t>Ердеспай</a:t>
            </a:r>
            <a:r>
              <a:rPr lang="ru-RU" sz="1800" dirty="0" smtClean="0">
                <a:solidFill>
                  <a:srgbClr val="0000FF"/>
                </a:solidFill>
              </a:rPr>
              <a:t> Г., зав. сектором патентно-информационного</a:t>
            </a:r>
          </a:p>
          <a:p>
            <a:pPr algn="just">
              <a:buClr>
                <a:srgbClr val="C00000"/>
              </a:buClr>
            </a:pPr>
            <a:r>
              <a:rPr lang="ru-RU" sz="1800" dirty="0" smtClean="0">
                <a:solidFill>
                  <a:srgbClr val="0000FF"/>
                </a:solidFill>
              </a:rPr>
              <a:t>       обеспечения с 26.03 по 28.03.13г. на семинаре на тему: «Правовая охрана</a:t>
            </a:r>
          </a:p>
          <a:p>
            <a:pPr algn="just">
              <a:buClr>
                <a:srgbClr val="C00000"/>
              </a:buClr>
            </a:pPr>
            <a:r>
              <a:rPr lang="ru-RU" sz="1800" dirty="0" smtClean="0">
                <a:solidFill>
                  <a:srgbClr val="0000FF"/>
                </a:solidFill>
              </a:rPr>
              <a:t>       объектов интеллектуальной собственности», проводимым филиалом НИИС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FF"/>
                </a:solidFill>
              </a:rPr>
              <a:t>     Разрабатываются обучающие программы для ППС в рамках </a:t>
            </a:r>
            <a:r>
              <a:rPr lang="ru-RU" sz="1800" dirty="0" err="1" smtClean="0">
                <a:solidFill>
                  <a:srgbClr val="0000FF"/>
                </a:solidFill>
              </a:rPr>
              <a:t>внутривузовского</a:t>
            </a:r>
            <a:endParaRPr lang="ru-RU" sz="1800" dirty="0" smtClean="0">
              <a:solidFill>
                <a:srgbClr val="0000FF"/>
              </a:solidFill>
            </a:endParaRPr>
          </a:p>
          <a:p>
            <a:pPr algn="just">
              <a:buClr>
                <a:srgbClr val="C00000"/>
              </a:buClr>
            </a:pPr>
            <a:r>
              <a:rPr lang="ru-RU" sz="1800" dirty="0" smtClean="0">
                <a:solidFill>
                  <a:srgbClr val="0000FF"/>
                </a:solidFill>
              </a:rPr>
              <a:t>       гранта на темы: «Написание инновационных проектов» и «</a:t>
            </a:r>
            <a:r>
              <a:rPr lang="ru-RU" sz="1800" dirty="0" err="1" smtClean="0">
                <a:solidFill>
                  <a:srgbClr val="0000FF"/>
                </a:solidFill>
              </a:rPr>
              <a:t>Онлайн</a:t>
            </a:r>
            <a:r>
              <a:rPr lang="ru-RU" sz="1800" dirty="0" smtClean="0">
                <a:solidFill>
                  <a:srgbClr val="0000FF"/>
                </a:solidFill>
              </a:rPr>
              <a:t>-</a:t>
            </a:r>
          </a:p>
          <a:p>
            <a:pPr algn="just">
              <a:buClr>
                <a:srgbClr val="C00000"/>
              </a:buClr>
            </a:pPr>
            <a:r>
              <a:rPr lang="ru-RU" sz="1800" dirty="0" smtClean="0">
                <a:solidFill>
                  <a:srgbClr val="0000FF"/>
                </a:solidFill>
              </a:rPr>
              <a:t>       взаимодействие университета и практического здравоохранения в рамках</a:t>
            </a:r>
          </a:p>
          <a:p>
            <a:pPr algn="just">
              <a:buClr>
                <a:srgbClr val="C00000"/>
              </a:buClr>
            </a:pPr>
            <a:r>
              <a:rPr lang="ru-RU" sz="1800" dirty="0" smtClean="0">
                <a:solidFill>
                  <a:srgbClr val="0000FF"/>
                </a:solidFill>
              </a:rPr>
              <a:t>       трансферта технологий»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FF"/>
                </a:solidFill>
              </a:rPr>
              <a:t>     Сертификация вышеназванных модулей в Национальном центре экспертизы РК</a:t>
            </a:r>
          </a:p>
          <a:p>
            <a:pPr algn="just">
              <a:buClr>
                <a:srgbClr val="C00000"/>
              </a:buClr>
            </a:pPr>
            <a:r>
              <a:rPr lang="ru-RU" sz="1800" dirty="0" smtClean="0">
                <a:solidFill>
                  <a:srgbClr val="0000FF"/>
                </a:solidFill>
              </a:rPr>
              <a:t>       для трансферта технологий в регионы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00FF"/>
                </a:solidFill>
              </a:rPr>
              <a:t>    Экспертиза НТП, научных публикаций ППС через систему </a:t>
            </a:r>
            <a:r>
              <a:rPr lang="ru-RU" sz="1800" dirty="0" err="1" smtClean="0">
                <a:solidFill>
                  <a:srgbClr val="0000FF"/>
                </a:solidFill>
              </a:rPr>
              <a:t>антиплагиат</a:t>
            </a:r>
            <a:r>
              <a:rPr lang="ru-RU" sz="1800" dirty="0" smtClean="0">
                <a:solidFill>
                  <a:srgbClr val="0000FF"/>
                </a:solidFill>
              </a:rPr>
              <a:t> (РЦРЗ     </a:t>
            </a:r>
          </a:p>
          <a:p>
            <a:pPr algn="just">
              <a:buClr>
                <a:srgbClr val="C00000"/>
              </a:buClr>
            </a:pPr>
            <a:r>
              <a:rPr lang="ru-RU" sz="1800" dirty="0" smtClean="0">
                <a:solidFill>
                  <a:srgbClr val="0000FF"/>
                </a:solidFill>
              </a:rPr>
              <a:t>        РК)  </a:t>
            </a:r>
            <a:r>
              <a:rPr lang="en-US" sz="1800" dirty="0" smtClean="0">
                <a:solidFill>
                  <a:srgbClr val="0000FF"/>
                </a:solidFill>
                <a:cs typeface="Times New Roman" pitchFamily="18" charset="0"/>
              </a:rPr>
              <a:t>http://www.group-global.org/publication/view</a:t>
            </a:r>
            <a:r>
              <a:rPr lang="ru-RU" sz="1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endParaRPr lang="ru-RU" sz="1800" dirty="0" smtClean="0">
              <a:solidFill>
                <a:srgbClr val="0000FF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 smtClean="0">
              <a:solidFill>
                <a:srgbClr val="0000FF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 smtClean="0">
              <a:solidFill>
                <a:srgbClr val="0000FF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 smtClean="0">
              <a:solidFill>
                <a:srgbClr val="0000FF"/>
              </a:solidFill>
            </a:endParaRPr>
          </a:p>
          <a:p>
            <a:pPr marL="342900" indent="-342900" algn="just">
              <a:buAutoNum type="arabicPeriod"/>
            </a:pP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73866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       </a:t>
            </a:r>
            <a:r>
              <a:rPr lang="ru-RU" sz="2400" b="1" i="1" dirty="0" smtClean="0">
                <a:solidFill>
                  <a:srgbClr val="002060"/>
                </a:solidFill>
              </a:rPr>
              <a:t>Запланированные показатели деятельности отдела:</a:t>
            </a:r>
          </a:p>
        </p:txBody>
      </p:sp>
    </p:spTree>
  </p:cSld>
  <p:clrMapOvr>
    <a:masterClrMapping/>
  </p:clrMapOvr>
  <p:transition spd="med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285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 smtClean="0"/>
              <a:t>Индикаторы реализации Концепции реформирования медицинской науки РК организациями медицинской науки и образования за 2012 год</a:t>
            </a:r>
            <a:endParaRPr lang="ru-RU" sz="24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948799"/>
          <a:ext cx="378618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546"/>
                <a:gridCol w="946546"/>
                <a:gridCol w="1178710"/>
                <a:gridCol w="714382"/>
              </a:tblGrid>
              <a:tr h="61721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Организация</a:t>
                      </a:r>
                      <a:endParaRPr lang="ru-RU" sz="14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Значение</a:t>
                      </a:r>
                      <a:r>
                        <a:rPr lang="ru-RU" sz="1400" b="1" baseline="0" dirty="0" smtClean="0"/>
                        <a:t> индикатора</a:t>
                      </a:r>
                      <a:endParaRPr lang="ru-RU" sz="14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Балл </a:t>
                      </a:r>
                      <a:endParaRPr lang="ru-RU" sz="14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Место</a:t>
                      </a:r>
                      <a:endParaRPr lang="ru-RU" sz="14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/>
                        <a:t>ЮКГФА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/>
                        <a:t>0,53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</a:tr>
              <a:tr h="257171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/>
                        <a:t>СГМУ</a:t>
                      </a:r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/>
                        <a:t>0,15</a:t>
                      </a:r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/>
                        <a:t>6</a:t>
                      </a:r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/>
                        <a:t>КазНМУ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/>
                        <a:t>0,3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5,66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/>
                        <a:t>2</a:t>
                      </a:r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/>
                        <a:t>МУА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/>
                        <a:t>0,26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/>
                        <a:t>4</a:t>
                      </a:r>
                      <a:endParaRPr lang="ru-RU" sz="1400" b="1" dirty="0"/>
                    </a:p>
                  </a:txBody>
                  <a:tcPr/>
                </a:tc>
              </a:tr>
              <a:tr h="257171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/>
                        <a:t>КГМУ</a:t>
                      </a:r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/>
                        <a:t>0,27</a:t>
                      </a:r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5,09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/>
                        <a:t>3</a:t>
                      </a:r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/>
                        <a:t>ЗКГМУ</a:t>
                      </a:r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/>
                        <a:t>0,225</a:t>
                      </a:r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/>
                        <a:t>5</a:t>
                      </a:r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929058" y="4077072"/>
          <a:ext cx="5072098" cy="256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27984" y="2348880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i="1" dirty="0" smtClean="0"/>
              <a:t>Индикатор №23. Уровень трансферта новых медицинских технологий в организации практического здравоохранения РК</a:t>
            </a:r>
            <a:endParaRPr lang="ru-RU" i="1" dirty="0"/>
          </a:p>
        </p:txBody>
      </p:sp>
    </p:spTree>
  </p:cSld>
  <p:clrMapOvr>
    <a:masterClrMapping/>
  </p:clrMapOvr>
  <p:transition spd="med">
    <p:pull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837</Words>
  <Application>Microsoft Office PowerPoint</Application>
  <PresentationFormat>Экран (4:3)</PresentationFormat>
  <Paragraphs>129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   Развитие институциональных форм поддержки инновационных структур, обеспечивающих внедрение результатов НИР до их практической реализации  </vt:lpstr>
      <vt:lpstr>Слайд 2</vt:lpstr>
      <vt:lpstr>Задачи отдела ИТНТР </vt:lpstr>
      <vt:lpstr>Привлечение целевых трансфертов в университет</vt:lpstr>
      <vt:lpstr> </vt:lpstr>
      <vt:lpstr>Слайд 6</vt:lpstr>
      <vt:lpstr>Выставка на Дни университета  </vt:lpstr>
      <vt:lpstr> </vt:lpstr>
      <vt:lpstr>Слайд 9</vt:lpstr>
      <vt:lpstr>Причины, оказывающие отрицательное влияние на положительное развитие деятельности отдела</vt:lpstr>
      <vt:lpstr>Проект решения: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Аида</dc:creator>
  <cp:lastModifiedBy>User</cp:lastModifiedBy>
  <cp:revision>210</cp:revision>
  <dcterms:modified xsi:type="dcterms:W3CDTF">2013-03-26T09:12:53Z</dcterms:modified>
</cp:coreProperties>
</file>