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3" r:id="rId5"/>
    <p:sldId id="265" r:id="rId6"/>
    <p:sldId id="266" r:id="rId7"/>
    <p:sldId id="267" r:id="rId8"/>
    <p:sldId id="268" r:id="rId9"/>
    <p:sldId id="269" r:id="rId10"/>
    <p:sldId id="271" r:id="rId11"/>
    <p:sldId id="27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:\Documents and Settings\user.PC\Рабочий стол\Задачи МАКо на 2011-2012 уч.год\фото КазНМУ fduecn 2012\IMG_24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91" y="0"/>
            <a:ext cx="9144000" cy="365112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63124" y="3651126"/>
            <a:ext cx="77048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latin typeface="Times New Roman" pitchFamily="18" charset="0"/>
                <a:ea typeface="+mj-ea"/>
                <a:cs typeface="Times New Roman" pitchFamily="18" charset="0"/>
              </a:rPr>
              <a:t>Проект</a:t>
            </a:r>
            <a:br>
              <a:rPr lang="ru-RU" sz="3600" dirty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ea typeface="+mj-ea"/>
                <a:cs typeface="Times New Roman" pitchFamily="18" charset="0"/>
              </a:rPr>
              <a:t> </a:t>
            </a:r>
            <a:r>
              <a:rPr lang="ru-RU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  «</a:t>
            </a:r>
            <a:r>
              <a:rPr lang="kk-KZ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Модель  формирования и развития личностного </a:t>
            </a:r>
            <a:r>
              <a:rPr lang="kk-KZ" sz="3600" dirty="0">
                <a:latin typeface="Times New Roman" pitchFamily="18" charset="0"/>
                <a:ea typeface="+mj-ea"/>
                <a:cs typeface="Times New Roman" pitchFamily="18" charset="0"/>
              </a:rPr>
              <a:t>роста выпускника</a:t>
            </a:r>
            <a:r>
              <a:rPr lang="ru-RU" sz="3600" dirty="0"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lang="ru-RU" sz="3600" dirty="0" err="1">
                <a:latin typeface="Times New Roman" pitchFamily="18" charset="0"/>
                <a:ea typeface="+mj-ea"/>
                <a:cs typeface="Times New Roman" pitchFamily="18" charset="0"/>
              </a:rPr>
              <a:t>КазНМУ</a:t>
            </a:r>
            <a:r>
              <a:rPr lang="ru-RU" sz="36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им.С.Д.Асфендиярова</a:t>
            </a:r>
            <a:r>
              <a:rPr lang="ru-RU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»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92761" y="6316313"/>
            <a:ext cx="7704855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algn="ctr">
              <a:lnSpc>
                <a:spcPct val="130000"/>
              </a:lnSpc>
              <a:spcBef>
                <a:spcPct val="20000"/>
              </a:spcBef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Докладчик  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директор ДРСККС  </a:t>
            </a:r>
            <a:r>
              <a:rPr lang="ru-RU" sz="2000" dirty="0" err="1" smtClean="0">
                <a:latin typeface="Times New Roman"/>
                <a:ea typeface="Times New Roman"/>
                <a:cs typeface="Times New Roman"/>
              </a:rPr>
              <a:t>Шынгысбаев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 Л.С.</a:t>
            </a:r>
            <a:endParaRPr lang="ru-RU" sz="2000" dirty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ru-RU" sz="3200" dirty="0"/>
          </a:p>
        </p:txBody>
      </p:sp>
      <p:pic>
        <p:nvPicPr>
          <p:cNvPr id="7" name="Picture 6" descr="C:\Documents and Settings\userto\Мои документы\Загрузки\logo1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6991" y="2579563"/>
            <a:ext cx="1244600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022712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indent="0" algn="just">
              <a:buNone/>
            </a:pPr>
            <a:r>
              <a:rPr lang="ru-RU" dirty="0" smtClean="0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	</a:t>
            </a:r>
            <a:r>
              <a:rPr lang="ru-RU" sz="2600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При   </a:t>
            </a:r>
            <a:r>
              <a:rPr lang="ru-RU" sz="26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одобрении  членами Ученого  Совета  проекта    «Модели личностного роста  выпускника  </a:t>
            </a:r>
            <a:r>
              <a:rPr lang="ru-RU" sz="2600" dirty="0" err="1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КазНМУ</a:t>
            </a:r>
            <a:r>
              <a:rPr lang="ru-RU" sz="2600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»   </a:t>
            </a:r>
            <a:r>
              <a:rPr lang="ru-RU" sz="26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будет  разработана   </a:t>
            </a:r>
            <a:r>
              <a:rPr lang="ru-RU" sz="2600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Программа, для ее </a:t>
            </a:r>
            <a:r>
              <a:rPr lang="ru-RU" sz="26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реализации будут   назначены ответственные лица.  Далее </a:t>
            </a:r>
            <a:r>
              <a:rPr lang="ru-RU" sz="2600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будут подробно отработаны  </a:t>
            </a:r>
            <a:r>
              <a:rPr lang="ru-RU" sz="26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механизмы реализации  программы по курсам</a:t>
            </a:r>
            <a:r>
              <a:rPr lang="ru-RU" sz="2600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</a:t>
            </a:r>
            <a:endParaRPr lang="ru-RU" sz="2600" dirty="0">
              <a:solidFill>
                <a:srgbClr val="444444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Новая «Модель формирования и развития личностного роста выпускника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КазНМУ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им.С.Д.Асфендиярова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будет методическим пособием для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тьюторов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зам.деканов, специалистов УСВР и всем, тем кто занимается воспитательным процессом.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40434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229200"/>
            <a:ext cx="7554416" cy="943000"/>
          </a:xfrm>
        </p:spPr>
        <p:txBody>
          <a:bodyPr>
            <a:normAutofit/>
          </a:bodyPr>
          <a:lstStyle/>
          <a:p>
            <a:r>
              <a:rPr lang="ru-RU" dirty="0" smtClean="0"/>
              <a:t>Спасибо за внимание!!!</a:t>
            </a:r>
            <a:endParaRPr lang="ru-RU" dirty="0"/>
          </a:p>
        </p:txBody>
      </p:sp>
      <p:pic>
        <p:nvPicPr>
          <p:cNvPr id="4" name="Picture 2" descr="D: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373298"/>
            <a:ext cx="3166821" cy="3816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911096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476672"/>
            <a:ext cx="7776864" cy="5976664"/>
          </a:xfrm>
        </p:spPr>
        <p:txBody>
          <a:bodyPr>
            <a:normAutofit/>
          </a:bodyPr>
          <a:lstStyle/>
          <a:p>
            <a:pPr indent="0" algn="ctr">
              <a:lnSpc>
                <a:spcPct val="130000"/>
              </a:lnSpc>
              <a:buNone/>
            </a:pPr>
            <a:r>
              <a:rPr lang="ru-RU" sz="2400" dirty="0" err="1" smtClean="0">
                <a:latin typeface="Times New Roman"/>
                <a:ea typeface="Times New Roman"/>
                <a:cs typeface="Times New Roman"/>
              </a:rPr>
              <a:t>Деятельнось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высших медицинских учебных заведений в условиях модернизации  высшего образования, перехода на новые образовательные стандарты, расширения международных связей согласно Болонского процесса, обусловливают актуальность вопроса  воспитания будущего специалиста. </a:t>
            </a:r>
            <a:endParaRPr lang="ru-RU" dirty="0"/>
          </a:p>
          <a:p>
            <a:pPr marL="0" indent="0">
              <a:buNone/>
            </a:pPr>
            <a:r>
              <a:rPr lang="kk-KZ" sz="2400" dirty="0" smtClean="0">
                <a:latin typeface="Times New Roman"/>
                <a:ea typeface="Calibri"/>
              </a:rPr>
              <a:t>    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8616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548680"/>
            <a:ext cx="7471792" cy="6552728"/>
          </a:xfrm>
        </p:spPr>
        <p:txBody>
          <a:bodyPr>
            <a:normAutofit fontScale="92500" lnSpcReduction="10000"/>
          </a:bodyPr>
          <a:lstStyle/>
          <a:p>
            <a:r>
              <a:rPr lang="ru-RU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 2011 году  </a:t>
            </a:r>
            <a:r>
              <a:rPr lang="ru-RU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КазНМУ</a:t>
            </a:r>
            <a:r>
              <a:rPr lang="ru-RU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им. </a:t>
            </a:r>
            <a:r>
              <a:rPr lang="ru-RU" sz="3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С,Д.Асфендиярова</a:t>
            </a:r>
            <a:r>
              <a:rPr lang="ru-RU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разработал «Модель медицинского образования», </a:t>
            </a:r>
            <a:r>
              <a:rPr lang="ru-RU" sz="3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определены  </a:t>
            </a:r>
            <a:r>
              <a:rPr lang="ru-RU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основные 5 </a:t>
            </a:r>
            <a:r>
              <a:rPr lang="ru-RU" sz="30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компетенциий</a:t>
            </a:r>
            <a:r>
              <a:rPr lang="ru-RU" sz="3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r>
              <a:rPr lang="ru-RU" sz="3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Решением Ученого </a:t>
            </a:r>
            <a:r>
              <a:rPr lang="ru-RU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Совета №2 от 27.09.11 г</a:t>
            </a:r>
            <a:r>
              <a:rPr lang="ru-RU" sz="3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утверждена концепция </a:t>
            </a:r>
            <a:r>
              <a:rPr lang="ru-RU" sz="30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компетентностного</a:t>
            </a:r>
            <a:r>
              <a:rPr lang="ru-RU" sz="3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подхода в воспитательном процессе. </a:t>
            </a:r>
          </a:p>
          <a:p>
            <a:r>
              <a:rPr lang="ru-RU" sz="3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Постановление Правительства РК от 29 июня 2012 г. </a:t>
            </a:r>
            <a:r>
              <a:rPr lang="ru-RU" sz="3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«Типовой комплексный план по усилению воспитательного компонента  в процессе обучения во всех организациях образования».</a:t>
            </a:r>
          </a:p>
          <a:p>
            <a:r>
              <a:rPr lang="ru-RU" sz="3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Проект «Модель формирования и развития  личностного роста выпускника  </a:t>
            </a:r>
            <a:r>
              <a:rPr lang="ru-RU" sz="30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КазНМУ</a:t>
            </a:r>
            <a:r>
              <a:rPr lang="ru-RU" sz="3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</a:t>
            </a:r>
            <a:r>
              <a:rPr lang="ru-RU" sz="30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им.С.Д.Асфендиярова</a:t>
            </a:r>
            <a:r>
              <a:rPr lang="ru-RU" sz="3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»</a:t>
            </a:r>
          </a:p>
          <a:p>
            <a:endParaRPr lang="ru-RU" sz="2000" dirty="0">
              <a:solidFill>
                <a:prstClr val="black"/>
              </a:solidFill>
              <a:ea typeface="Calibri"/>
            </a:endParaRPr>
          </a:p>
          <a:p>
            <a:endParaRPr lang="ru-RU" sz="1900" dirty="0" smtClean="0">
              <a:solidFill>
                <a:prstClr val="black"/>
              </a:solidFill>
              <a:ea typeface="Calibri"/>
            </a:endParaRPr>
          </a:p>
          <a:p>
            <a:endParaRPr lang="ru-RU" sz="1900" dirty="0" smtClean="0">
              <a:solidFill>
                <a:prstClr val="black"/>
              </a:solidFill>
              <a:ea typeface="Calibri"/>
            </a:endParaRPr>
          </a:p>
          <a:p>
            <a:endParaRPr lang="ru-RU" sz="1900" dirty="0" smtClean="0">
              <a:solidFill>
                <a:prstClr val="black"/>
              </a:solidFill>
              <a:ea typeface="Calibri"/>
            </a:endParaRPr>
          </a:p>
          <a:p>
            <a:endParaRPr lang="ru-RU" sz="1900" dirty="0" smtClean="0">
              <a:solidFill>
                <a:prstClr val="black"/>
              </a:solidFill>
              <a:ea typeface="Calibri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07406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601" name="Object 1"/>
          <p:cNvGraphicFramePr>
            <a:graphicFrameLocks noChangeAspect="1"/>
          </p:cNvGraphicFramePr>
          <p:nvPr/>
        </p:nvGraphicFramePr>
        <p:xfrm>
          <a:off x="-180528" y="0"/>
          <a:ext cx="9526363" cy="6480720"/>
        </p:xfrm>
        <a:graphic>
          <a:graphicData uri="http://schemas.openxmlformats.org/presentationml/2006/ole">
            <p:oleObj spid="_x0000_s1026" r:id="rId3" imgW="10757154" imgH="7625334" progId="">
              <p:embed/>
            </p:oleObj>
          </a:graphicData>
        </a:graphic>
      </p:graphicFrame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540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728192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900" b="1" dirty="0" smtClean="0">
                <a:effectLst/>
                <a:latin typeface="Times New Roman"/>
                <a:ea typeface="Calibri"/>
                <a:cs typeface="Times New Roman"/>
              </a:rPr>
              <a:t>I</a:t>
            </a:r>
            <a:r>
              <a:rPr lang="kk-KZ" sz="4900" dirty="0" smtClean="0">
                <a:effectLst/>
                <a:latin typeface="Times New Roman"/>
                <a:ea typeface="Calibri"/>
                <a:cs typeface="Times New Roman"/>
              </a:rPr>
              <a:t>. </a:t>
            </a:r>
            <a:r>
              <a:rPr lang="kk-KZ" sz="4900" b="1" dirty="0" smtClean="0">
                <a:effectLst/>
                <a:latin typeface="Times New Roman"/>
                <a:ea typeface="Calibri"/>
                <a:cs typeface="Times New Roman"/>
              </a:rPr>
              <a:t>ГУМАННОСТЬ</a:t>
            </a:r>
            <a:r>
              <a:rPr lang="kk-KZ" sz="4900" dirty="0" smtClean="0">
                <a:effectLst/>
                <a:latin typeface="Times New Roman"/>
                <a:ea typeface="Calibri"/>
                <a:cs typeface="Times New Roman"/>
              </a:rPr>
              <a:t> . </a:t>
            </a: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Гума́нность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(лат.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humanus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человечный) — любовь, внимание к человеку, уважение к человеческой личности; доброе отношение ко всему живому; человечность, человеколюбие (Большой Энциклопедический словарь.2000).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Проявлениями  гуманизма являются: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Милосердие - сострадание, сердечное участие, различного рода помощь, благотворительность по отношению к больным и нуждающимся. 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Доброта– отзывчивость, душевное расположение к людям, стремление совершить добрый поступок по отношению к другим. Бескорыстная способность и готовность откликнуться и помочь на зов и проблемы окружающих.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940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ТОЛЕРАНТНОСТЬ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Врач должен всегда понимать своего пациента независимо от его этнических и религиозной принадлежности. Уважительно и бережно относиться  к традициям и культуре, искусству и религии народов, проживающих в многонациональном Казахстане, вырабатывать в себе стойкий иммунитет к деструктивным религиозным течениям, проявлять сдержанность и толерантность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дезорганизующих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деструктивных ситуациях.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III.</a:t>
            </a:r>
            <a:r>
              <a:rPr lang="ru-RU" b="1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ПАТРИОТИЗМ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ПАТРИОТИЗМ 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любовь к своему народу, с которым личность связана кровным единством и общностью происхождения, территорией, языком, бытом, нравами, психологическими и этнографическими особенностями, сложившимися историческими традициями .</a:t>
            </a:r>
          </a:p>
          <a:p>
            <a:pPr lvl="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Выпускник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КазНМУ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- это патриот своего университета, который гордится и стремится быть достойным преемником и продолжателем лучших традиций и ценностных принципов университета.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/>
                <a:ea typeface="Calibri"/>
                <a:cs typeface="Times New Roman"/>
              </a:rPr>
              <a:t>IY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. 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ВЫСОКАЯ  КУЛЬТУРА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Культура  будущего  врача проявляется в честном уважительном и сострадательном отношении  к пациенту и его родственникам. Не менее важно: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 терпеливое и уважительное отношение к своим коллегам;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 требовательное и  уважительное отношение к медицинскому персоналу;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 недопустима грубость, повышенный тон;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выпускник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КазНМУ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является носителем высочайшей этики и профессионализма, интеллигентности и интеллектуальности, эстетической и физической культуры;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Y</a:t>
            </a:r>
            <a:r>
              <a:rPr lang="ru-RU" dirty="0" smtClean="0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.  </a:t>
            </a:r>
            <a:r>
              <a:rPr lang="ru-RU" b="1" dirty="0" smtClean="0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ЛИДЕРСТВО</a:t>
            </a:r>
            <a:r>
              <a:rPr lang="ru-RU" sz="2800" dirty="0" smtClean="0">
                <a:solidFill>
                  <a:srgbClr val="444444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ru-RU" sz="2800" dirty="0" smtClean="0">
                <a:solidFill>
                  <a:srgbClr val="444444"/>
                </a:solidFill>
                <a:latin typeface="Verdana"/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Выпускник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КазНМУ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как лидер  должен обладать следующими лидерскими качествами:.</a:t>
            </a:r>
          </a:p>
          <a:p>
            <a:pPr lvl="3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Уверенность в себе</a:t>
            </a:r>
          </a:p>
          <a:p>
            <a:pPr lvl="3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Инициативность </a:t>
            </a:r>
          </a:p>
          <a:p>
            <a:pPr lvl="3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Корпоративность</a:t>
            </a:r>
          </a:p>
          <a:p>
            <a:pPr lvl="3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Коммуникабельность</a:t>
            </a:r>
          </a:p>
          <a:p>
            <a:pPr lvl="3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Справедливость</a:t>
            </a:r>
          </a:p>
          <a:p>
            <a:pPr lvl="3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Креативность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420</Words>
  <Application>Microsoft Office PowerPoint</Application>
  <PresentationFormat>Экран (4:3)</PresentationFormat>
  <Paragraphs>43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I. ГУМАННОСТЬ .  </vt:lpstr>
      <vt:lpstr>II.ТОЛЕРАНТНОСТЬ</vt:lpstr>
      <vt:lpstr>III. ПАТРИОТИЗМ</vt:lpstr>
      <vt:lpstr>IY.  ВЫСОКАЯ  КУЛЬТУРА</vt:lpstr>
      <vt:lpstr>Y.  ЛИДЕРСТВО </vt:lpstr>
      <vt:lpstr>Слайд 10</vt:lpstr>
      <vt:lpstr>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Макпал</cp:lastModifiedBy>
  <cp:revision>11</cp:revision>
  <dcterms:modified xsi:type="dcterms:W3CDTF">2013-03-25T11:51:47Z</dcterms:modified>
</cp:coreProperties>
</file>