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1"/>
  </p:notesMasterIdLst>
  <p:handoutMasterIdLst>
    <p:handoutMasterId r:id="rId32"/>
  </p:handoutMasterIdLst>
  <p:sldIdLst>
    <p:sldId id="257" r:id="rId2"/>
    <p:sldId id="408" r:id="rId3"/>
    <p:sldId id="407" r:id="rId4"/>
    <p:sldId id="409" r:id="rId5"/>
    <p:sldId id="381" r:id="rId6"/>
    <p:sldId id="382" r:id="rId7"/>
    <p:sldId id="410" r:id="rId8"/>
    <p:sldId id="411" r:id="rId9"/>
    <p:sldId id="412" r:id="rId10"/>
    <p:sldId id="385" r:id="rId11"/>
    <p:sldId id="386" r:id="rId12"/>
    <p:sldId id="387" r:id="rId13"/>
    <p:sldId id="389" r:id="rId14"/>
    <p:sldId id="390" r:id="rId15"/>
    <p:sldId id="397" r:id="rId16"/>
    <p:sldId id="398" r:id="rId17"/>
    <p:sldId id="413" r:id="rId18"/>
    <p:sldId id="415" r:id="rId19"/>
    <p:sldId id="416" r:id="rId20"/>
    <p:sldId id="417" r:id="rId21"/>
    <p:sldId id="422" r:id="rId22"/>
    <p:sldId id="418" r:id="rId23"/>
    <p:sldId id="423" r:id="rId24"/>
    <p:sldId id="420" r:id="rId25"/>
    <p:sldId id="421" r:id="rId26"/>
    <p:sldId id="424" r:id="rId27"/>
    <p:sldId id="425" r:id="rId28"/>
    <p:sldId id="426" r:id="rId29"/>
    <p:sldId id="380" r:id="rId30"/>
  </p:sldIdLst>
  <p:sldSz cx="9144000" cy="6858000" type="screen4x3"/>
  <p:notesSz cx="6815138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9999"/>
    <a:srgbClr val="CC3300"/>
    <a:srgbClr val="CCFFCC"/>
    <a:srgbClr val="99FFCC"/>
    <a:srgbClr val="00CC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89964" autoAdjust="0"/>
  </p:normalViewPr>
  <p:slideViewPr>
    <p:cSldViewPr>
      <p:cViewPr varScale="1">
        <p:scale>
          <a:sx n="102" d="100"/>
          <a:sy n="102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E192-8B79-420E-B355-B2BFDEBAEF37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8D34E94-D655-43FD-84FA-E4639340F50C}">
      <dgm:prSet phldrT="[Текст]" custT="1"/>
      <dgm:spPr/>
      <dgm:t>
        <a:bodyPr/>
        <a:lstStyle/>
        <a:p>
          <a:r>
            <a:rPr lang="ru-RU" sz="1800" b="1" i="1" dirty="0" smtClean="0"/>
            <a:t>Координационный центр</a:t>
          </a:r>
          <a:endParaRPr lang="ru-RU" sz="1800" b="1" i="1" dirty="0"/>
        </a:p>
      </dgm:t>
    </dgm:pt>
    <dgm:pt modelId="{DFDE5594-AE48-4698-96CF-4A8527F268DF}" type="parTrans" cxnId="{97370B37-460E-4151-8BCE-251E1079570E}">
      <dgm:prSet/>
      <dgm:spPr/>
      <dgm:t>
        <a:bodyPr/>
        <a:lstStyle/>
        <a:p>
          <a:endParaRPr lang="ru-RU" sz="1200"/>
        </a:p>
      </dgm:t>
    </dgm:pt>
    <dgm:pt modelId="{B0497D12-EDAD-4834-9BAC-55EB5602DEA1}" type="sibTrans" cxnId="{97370B37-460E-4151-8BCE-251E1079570E}">
      <dgm:prSet/>
      <dgm:spPr/>
      <dgm:t>
        <a:bodyPr/>
        <a:lstStyle/>
        <a:p>
          <a:endParaRPr lang="ru-RU" sz="1200"/>
        </a:p>
      </dgm:t>
    </dgm:pt>
    <dgm:pt modelId="{9596A0B7-3EF3-40A2-A8D8-4B893636BE31}">
      <dgm:prSet phldrT="[Текст]" custT="1"/>
      <dgm:spPr/>
      <dgm:t>
        <a:bodyPr/>
        <a:lstStyle/>
        <a:p>
          <a:r>
            <a:rPr lang="ru-RU" sz="1400" b="1" i="1" dirty="0" smtClean="0"/>
            <a:t>Национальный центр биотехнологии</a:t>
          </a:r>
          <a:endParaRPr lang="ru-RU" sz="1400" b="1" i="1" dirty="0"/>
        </a:p>
      </dgm:t>
    </dgm:pt>
    <dgm:pt modelId="{74132E97-F4C9-4E1A-81F5-F897D0ECAD80}" type="parTrans" cxnId="{2B8AC31C-6B83-43D9-993E-85024BA098DD}">
      <dgm:prSet/>
      <dgm:spPr/>
      <dgm:t>
        <a:bodyPr/>
        <a:lstStyle/>
        <a:p>
          <a:endParaRPr lang="ru-RU" sz="1200"/>
        </a:p>
      </dgm:t>
    </dgm:pt>
    <dgm:pt modelId="{6440FC21-A849-437D-8366-BC94EA386205}" type="sibTrans" cxnId="{2B8AC31C-6B83-43D9-993E-85024BA098DD}">
      <dgm:prSet/>
      <dgm:spPr/>
      <dgm:t>
        <a:bodyPr/>
        <a:lstStyle/>
        <a:p>
          <a:endParaRPr lang="ru-RU" sz="1200"/>
        </a:p>
      </dgm:t>
    </dgm:pt>
    <dgm:pt modelId="{FB3FCD5B-C5E4-41EA-A0B9-7FDF23C8E178}">
      <dgm:prSet phldrT="[Текст]" custT="1"/>
      <dgm:spPr/>
      <dgm:t>
        <a:bodyPr/>
        <a:lstStyle/>
        <a:p>
          <a:r>
            <a:rPr lang="ru-RU" sz="1200" dirty="0" smtClean="0"/>
            <a:t>Институт молекулярной биотехнологии</a:t>
          </a:r>
          <a:endParaRPr lang="ru-RU" sz="1200" dirty="0"/>
        </a:p>
      </dgm:t>
    </dgm:pt>
    <dgm:pt modelId="{92FA947F-A14E-4CA6-A371-BDC5B1CB3288}" type="parTrans" cxnId="{23A2A266-7AFA-4AB8-B91C-033962D9FAAF}">
      <dgm:prSet/>
      <dgm:spPr/>
      <dgm:t>
        <a:bodyPr/>
        <a:lstStyle/>
        <a:p>
          <a:endParaRPr lang="ru-RU" sz="1200"/>
        </a:p>
      </dgm:t>
    </dgm:pt>
    <dgm:pt modelId="{ADABE468-8AA0-46D3-8BC2-31E6D82F28A9}" type="sibTrans" cxnId="{23A2A266-7AFA-4AB8-B91C-033962D9FAAF}">
      <dgm:prSet/>
      <dgm:spPr/>
      <dgm:t>
        <a:bodyPr/>
        <a:lstStyle/>
        <a:p>
          <a:endParaRPr lang="ru-RU" sz="1200"/>
        </a:p>
      </dgm:t>
    </dgm:pt>
    <dgm:pt modelId="{88A5ACFD-98A0-43AF-BE7A-D91C36B6A67A}">
      <dgm:prSet phldrT="[Текст]" custT="1"/>
      <dgm:spPr/>
      <dgm:t>
        <a:bodyPr/>
        <a:lstStyle/>
        <a:p>
          <a:r>
            <a:rPr lang="ru-RU" sz="1400" b="1" i="1" dirty="0" smtClean="0"/>
            <a:t>Министерство сельского хозяйства</a:t>
          </a:r>
          <a:endParaRPr lang="ru-RU" sz="1400" b="1" i="1" dirty="0"/>
        </a:p>
      </dgm:t>
    </dgm:pt>
    <dgm:pt modelId="{E014A84C-7342-45B6-A633-B7BE67B59316}" type="parTrans" cxnId="{C1EC4E2B-2C73-40C8-B2E1-EDF1F62ED233}">
      <dgm:prSet/>
      <dgm:spPr/>
      <dgm:t>
        <a:bodyPr/>
        <a:lstStyle/>
        <a:p>
          <a:endParaRPr lang="ru-RU" sz="1200"/>
        </a:p>
      </dgm:t>
    </dgm:pt>
    <dgm:pt modelId="{D783409F-20B4-4D10-9FE9-F6CB3E015ED6}" type="sibTrans" cxnId="{C1EC4E2B-2C73-40C8-B2E1-EDF1F62ED233}">
      <dgm:prSet/>
      <dgm:spPr/>
      <dgm:t>
        <a:bodyPr/>
        <a:lstStyle/>
        <a:p>
          <a:endParaRPr lang="ru-RU" sz="1200"/>
        </a:p>
      </dgm:t>
    </dgm:pt>
    <dgm:pt modelId="{CE41D5F4-4BA5-44AC-98E5-BF76BA0FB7FE}">
      <dgm:prSet phldrT="[Текст]" custT="1"/>
      <dgm:spPr/>
      <dgm:t>
        <a:bodyPr/>
        <a:lstStyle/>
        <a:p>
          <a:r>
            <a:rPr lang="ru-RU" sz="1100" dirty="0" smtClean="0"/>
            <a:t>Аккредито ванная лаборатория по кормам</a:t>
          </a:r>
          <a:endParaRPr lang="ru-RU" sz="1100" dirty="0"/>
        </a:p>
      </dgm:t>
    </dgm:pt>
    <dgm:pt modelId="{6CD01CED-C517-4006-9B12-5191AA1928B5}" type="parTrans" cxnId="{35E98EBE-8670-4DEC-AE56-FC108CD1FF18}">
      <dgm:prSet/>
      <dgm:spPr/>
      <dgm:t>
        <a:bodyPr/>
        <a:lstStyle/>
        <a:p>
          <a:endParaRPr lang="ru-RU" sz="1200"/>
        </a:p>
      </dgm:t>
    </dgm:pt>
    <dgm:pt modelId="{1B8E8C95-EA1D-430B-B1E0-75F557F0D744}" type="sibTrans" cxnId="{35E98EBE-8670-4DEC-AE56-FC108CD1FF18}">
      <dgm:prSet/>
      <dgm:spPr/>
      <dgm:t>
        <a:bodyPr/>
        <a:lstStyle/>
        <a:p>
          <a:endParaRPr lang="ru-RU" sz="1200"/>
        </a:p>
      </dgm:t>
    </dgm:pt>
    <dgm:pt modelId="{C0029CFF-E6C4-4F60-BCF6-F52EA2B0473C}">
      <dgm:prSet custT="1"/>
      <dgm:spPr/>
      <dgm:t>
        <a:bodyPr/>
        <a:lstStyle/>
        <a:p>
          <a:r>
            <a:rPr lang="ru-RU" sz="1050" dirty="0" smtClean="0"/>
            <a:t>НИИ по сельскохозяйственной продукции</a:t>
          </a:r>
          <a:endParaRPr lang="ru-RU" sz="1050" dirty="0"/>
        </a:p>
      </dgm:t>
    </dgm:pt>
    <dgm:pt modelId="{5C94138A-B90D-40D4-97D1-9FF7BEA4F53B}" type="parTrans" cxnId="{32E093C3-2676-4DC8-AA17-2716BAF50C2D}">
      <dgm:prSet/>
      <dgm:spPr/>
      <dgm:t>
        <a:bodyPr/>
        <a:lstStyle/>
        <a:p>
          <a:endParaRPr lang="ru-RU" sz="1200"/>
        </a:p>
      </dgm:t>
    </dgm:pt>
    <dgm:pt modelId="{AAAACC61-4EF3-4137-B6CB-6FE9A2FD3DE1}" type="sibTrans" cxnId="{32E093C3-2676-4DC8-AA17-2716BAF50C2D}">
      <dgm:prSet/>
      <dgm:spPr/>
      <dgm:t>
        <a:bodyPr/>
        <a:lstStyle/>
        <a:p>
          <a:endParaRPr lang="ru-RU" sz="1200"/>
        </a:p>
      </dgm:t>
    </dgm:pt>
    <dgm:pt modelId="{7BBEB77F-5CB8-440F-BF1F-09FCBF5FD3E2}">
      <dgm:prSet custT="1"/>
      <dgm:spPr/>
      <dgm:t>
        <a:bodyPr/>
        <a:lstStyle/>
        <a:p>
          <a:r>
            <a:rPr lang="ru-RU" sz="1400" b="1" i="1" dirty="0" smtClean="0"/>
            <a:t>МЗ РК, Комитет госсанэпиднадзора</a:t>
          </a:r>
          <a:endParaRPr lang="ru-RU" sz="1400" b="1" i="1" dirty="0"/>
        </a:p>
      </dgm:t>
    </dgm:pt>
    <dgm:pt modelId="{431D72CC-9A73-4896-8C6F-C69D342F4286}" type="parTrans" cxnId="{C56398B3-9CBD-405D-80AD-A761524FF203}">
      <dgm:prSet/>
      <dgm:spPr/>
      <dgm:t>
        <a:bodyPr/>
        <a:lstStyle/>
        <a:p>
          <a:endParaRPr lang="ru-RU" sz="1200"/>
        </a:p>
      </dgm:t>
    </dgm:pt>
    <dgm:pt modelId="{B1E3771A-531A-446F-9919-4FD925AD01A9}" type="sibTrans" cxnId="{C56398B3-9CBD-405D-80AD-A761524FF203}">
      <dgm:prSet/>
      <dgm:spPr/>
      <dgm:t>
        <a:bodyPr/>
        <a:lstStyle/>
        <a:p>
          <a:endParaRPr lang="ru-RU" sz="1200"/>
        </a:p>
      </dgm:t>
    </dgm:pt>
    <dgm:pt modelId="{8CA6BEE4-9B10-4715-8201-588A80152E71}">
      <dgm:prSet custT="1"/>
      <dgm:spPr/>
      <dgm:t>
        <a:bodyPr/>
        <a:lstStyle/>
        <a:p>
          <a:r>
            <a:rPr lang="ru-RU" sz="1100" dirty="0" smtClean="0"/>
            <a:t>Центры СЭС</a:t>
          </a:r>
        </a:p>
        <a:p>
          <a:r>
            <a:rPr lang="ru-RU" sz="1100" dirty="0" smtClean="0"/>
            <a:t>Департаменты ГСЭН</a:t>
          </a:r>
          <a:endParaRPr lang="ru-RU" sz="1100" dirty="0"/>
        </a:p>
      </dgm:t>
    </dgm:pt>
    <dgm:pt modelId="{8EF5816E-F2A6-4328-8152-86122A37A83F}" type="parTrans" cxnId="{EA673396-A0E7-4DB2-B390-701CC9D7E4D9}">
      <dgm:prSet/>
      <dgm:spPr/>
      <dgm:t>
        <a:bodyPr/>
        <a:lstStyle/>
        <a:p>
          <a:endParaRPr lang="ru-RU" sz="1200"/>
        </a:p>
      </dgm:t>
    </dgm:pt>
    <dgm:pt modelId="{4C74A676-7D61-42F4-B0E0-15EBD74B2B1C}" type="sibTrans" cxnId="{EA673396-A0E7-4DB2-B390-701CC9D7E4D9}">
      <dgm:prSet/>
      <dgm:spPr/>
      <dgm:t>
        <a:bodyPr/>
        <a:lstStyle/>
        <a:p>
          <a:endParaRPr lang="ru-RU" sz="1200"/>
        </a:p>
      </dgm:t>
    </dgm:pt>
    <dgm:pt modelId="{B051AB09-F86E-4216-9BFB-EC837E853BD6}">
      <dgm:prSet custT="1"/>
      <dgm:spPr/>
      <dgm:t>
        <a:bodyPr/>
        <a:lstStyle/>
        <a:p>
          <a:r>
            <a:rPr lang="ru-RU" sz="1050" dirty="0" smtClean="0"/>
            <a:t>Казахская академия питания, аккредитованная лаборатория «НУТРИТЕСТ»</a:t>
          </a:r>
          <a:endParaRPr lang="ru-RU" sz="1050" dirty="0"/>
        </a:p>
      </dgm:t>
    </dgm:pt>
    <dgm:pt modelId="{F1E2D488-481C-4767-9D3A-D41C246F3C87}" type="parTrans" cxnId="{BD89753C-AD0B-475C-B73C-F9C6E3217688}">
      <dgm:prSet/>
      <dgm:spPr/>
      <dgm:t>
        <a:bodyPr/>
        <a:lstStyle/>
        <a:p>
          <a:endParaRPr lang="ru-RU" sz="1200"/>
        </a:p>
      </dgm:t>
    </dgm:pt>
    <dgm:pt modelId="{4F02A55E-ED4D-4C8E-84B9-446F0D681B45}" type="sibTrans" cxnId="{BD89753C-AD0B-475C-B73C-F9C6E3217688}">
      <dgm:prSet/>
      <dgm:spPr/>
      <dgm:t>
        <a:bodyPr/>
        <a:lstStyle/>
        <a:p>
          <a:endParaRPr lang="ru-RU" sz="1200"/>
        </a:p>
      </dgm:t>
    </dgm:pt>
    <dgm:pt modelId="{9C48698C-A952-4445-A4C1-510523345AE1}" type="pres">
      <dgm:prSet presAssocID="{ABB6E192-8B79-420E-B355-B2BFDEBAEF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75B02B-64D3-4F7F-A1F0-3B70040BC5BB}" type="pres">
      <dgm:prSet presAssocID="{48D34E94-D655-43FD-84FA-E4639340F50C}" presName="hierRoot1" presStyleCnt="0"/>
      <dgm:spPr/>
    </dgm:pt>
    <dgm:pt modelId="{7D39468B-B367-409A-A802-8FC09DA2C2A0}" type="pres">
      <dgm:prSet presAssocID="{48D34E94-D655-43FD-84FA-E4639340F50C}" presName="composite" presStyleCnt="0"/>
      <dgm:spPr/>
    </dgm:pt>
    <dgm:pt modelId="{6F9C1853-AE45-4FF4-80F4-457404D93352}" type="pres">
      <dgm:prSet presAssocID="{48D34E94-D655-43FD-84FA-E4639340F50C}" presName="background" presStyleLbl="node0" presStyleIdx="0" presStyleCnt="1"/>
      <dgm:spPr/>
    </dgm:pt>
    <dgm:pt modelId="{375C17D8-1272-44D8-B9B5-E673F3C89DEF}" type="pres">
      <dgm:prSet presAssocID="{48D34E94-D655-43FD-84FA-E4639340F50C}" presName="text" presStyleLbl="fgAcc0" presStyleIdx="0" presStyleCnt="1" custScaleX="270958" custScaleY="158111" custLinFactNeighborX="-21372" custLinFactNeighborY="-26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8A9AA-EAA0-4072-B989-E134D779ABA6}" type="pres">
      <dgm:prSet presAssocID="{48D34E94-D655-43FD-84FA-E4639340F50C}" presName="hierChild2" presStyleCnt="0"/>
      <dgm:spPr/>
    </dgm:pt>
    <dgm:pt modelId="{E456F4EC-2DB5-4E15-8C5A-51B61247A9C8}" type="pres">
      <dgm:prSet presAssocID="{431D72CC-9A73-4896-8C6F-C69D342F428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BB1EAAF-AC79-434E-996D-25440920D394}" type="pres">
      <dgm:prSet presAssocID="{7BBEB77F-5CB8-440F-BF1F-09FCBF5FD3E2}" presName="hierRoot2" presStyleCnt="0"/>
      <dgm:spPr/>
    </dgm:pt>
    <dgm:pt modelId="{D7E67724-B7F2-473B-8AC3-84B9B8ACCD61}" type="pres">
      <dgm:prSet presAssocID="{7BBEB77F-5CB8-440F-BF1F-09FCBF5FD3E2}" presName="composite2" presStyleCnt="0"/>
      <dgm:spPr/>
    </dgm:pt>
    <dgm:pt modelId="{E644E19D-8575-47A3-840D-3511E947AEA5}" type="pres">
      <dgm:prSet presAssocID="{7BBEB77F-5CB8-440F-BF1F-09FCBF5FD3E2}" presName="background2" presStyleLbl="node2" presStyleIdx="0" presStyleCnt="3"/>
      <dgm:spPr/>
    </dgm:pt>
    <dgm:pt modelId="{883984AA-F631-4A5D-814B-5E9BC3DAC053}" type="pres">
      <dgm:prSet presAssocID="{7BBEB77F-5CB8-440F-BF1F-09FCBF5FD3E2}" presName="text2" presStyleLbl="fgAcc2" presStyleIdx="0" presStyleCnt="3" custScaleX="192210" custScaleY="139690" custLinFactNeighborX="-1528" custLinFactNeighborY="-10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26BB04-5097-4B20-A125-835B7FBE913D}" type="pres">
      <dgm:prSet presAssocID="{7BBEB77F-5CB8-440F-BF1F-09FCBF5FD3E2}" presName="hierChild3" presStyleCnt="0"/>
      <dgm:spPr/>
    </dgm:pt>
    <dgm:pt modelId="{19B1D162-60BB-4216-B2C1-FD61FBB5D592}" type="pres">
      <dgm:prSet presAssocID="{8EF5816E-F2A6-4328-8152-86122A37A83F}" presName="Name17" presStyleLbl="parChTrans1D3" presStyleIdx="0" presStyleCnt="5"/>
      <dgm:spPr/>
      <dgm:t>
        <a:bodyPr/>
        <a:lstStyle/>
        <a:p>
          <a:endParaRPr lang="ru-RU"/>
        </a:p>
      </dgm:t>
    </dgm:pt>
    <dgm:pt modelId="{5D9432B3-89E0-48BE-93A2-9D27106F5839}" type="pres">
      <dgm:prSet presAssocID="{8CA6BEE4-9B10-4715-8201-588A80152E71}" presName="hierRoot3" presStyleCnt="0"/>
      <dgm:spPr/>
    </dgm:pt>
    <dgm:pt modelId="{10C83494-05EF-4286-B987-887789CA78E3}" type="pres">
      <dgm:prSet presAssocID="{8CA6BEE4-9B10-4715-8201-588A80152E71}" presName="composite3" presStyleCnt="0"/>
      <dgm:spPr/>
    </dgm:pt>
    <dgm:pt modelId="{F01C0A6B-F9BF-4122-8B4D-033CF544F7EE}" type="pres">
      <dgm:prSet presAssocID="{8CA6BEE4-9B10-4715-8201-588A80152E71}" presName="background3" presStyleLbl="node3" presStyleIdx="0" presStyleCnt="5"/>
      <dgm:spPr/>
    </dgm:pt>
    <dgm:pt modelId="{7D5906E0-F9E5-4100-AECA-ED33B81EE2B5}" type="pres">
      <dgm:prSet presAssocID="{8CA6BEE4-9B10-4715-8201-588A80152E71}" presName="text3" presStyleLbl="fgAcc3" presStyleIdx="0" presStyleCnt="5" custScaleX="144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829A51-BFE4-4982-B7C8-5631C93392B6}" type="pres">
      <dgm:prSet presAssocID="{8CA6BEE4-9B10-4715-8201-588A80152E71}" presName="hierChild4" presStyleCnt="0"/>
      <dgm:spPr/>
    </dgm:pt>
    <dgm:pt modelId="{2C24DEC6-8890-4EC0-BF3F-6AB8931A352D}" type="pres">
      <dgm:prSet presAssocID="{F1E2D488-481C-4767-9D3A-D41C246F3C87}" presName="Name17" presStyleLbl="parChTrans1D3" presStyleIdx="1" presStyleCnt="5"/>
      <dgm:spPr/>
      <dgm:t>
        <a:bodyPr/>
        <a:lstStyle/>
        <a:p>
          <a:endParaRPr lang="ru-RU"/>
        </a:p>
      </dgm:t>
    </dgm:pt>
    <dgm:pt modelId="{B9C3571C-5598-40D1-A096-F0B998BD4247}" type="pres">
      <dgm:prSet presAssocID="{B051AB09-F86E-4216-9BFB-EC837E853BD6}" presName="hierRoot3" presStyleCnt="0"/>
      <dgm:spPr/>
    </dgm:pt>
    <dgm:pt modelId="{67CA8F66-27B8-4D1C-BD1E-780A14FF470D}" type="pres">
      <dgm:prSet presAssocID="{B051AB09-F86E-4216-9BFB-EC837E853BD6}" presName="composite3" presStyleCnt="0"/>
      <dgm:spPr/>
    </dgm:pt>
    <dgm:pt modelId="{47371D75-69E1-41D4-A65B-2696A5CEFC4F}" type="pres">
      <dgm:prSet presAssocID="{B051AB09-F86E-4216-9BFB-EC837E853BD6}" presName="background3" presStyleLbl="node3" presStyleIdx="1" presStyleCnt="5"/>
      <dgm:spPr/>
    </dgm:pt>
    <dgm:pt modelId="{AE41D6A2-35B8-41C5-9BC0-F7631F6B7224}" type="pres">
      <dgm:prSet presAssocID="{B051AB09-F86E-4216-9BFB-EC837E853BD6}" presName="text3" presStyleLbl="fgAcc3" presStyleIdx="1" presStyleCnt="5" custScaleX="121467" custScaleY="206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25C04E-E35A-48D6-BDD1-B0F0BB88BE8A}" type="pres">
      <dgm:prSet presAssocID="{B051AB09-F86E-4216-9BFB-EC837E853BD6}" presName="hierChild4" presStyleCnt="0"/>
      <dgm:spPr/>
    </dgm:pt>
    <dgm:pt modelId="{045B4B16-FED6-4327-B807-7F5A52F0DD8C}" type="pres">
      <dgm:prSet presAssocID="{74132E97-F4C9-4E1A-81F5-F897D0ECAD8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57C9F97-0051-4074-BF80-E8889BACFFF3}" type="pres">
      <dgm:prSet presAssocID="{9596A0B7-3EF3-40A2-A8D8-4B893636BE31}" presName="hierRoot2" presStyleCnt="0"/>
      <dgm:spPr/>
    </dgm:pt>
    <dgm:pt modelId="{6E0A648E-11C3-4CDC-8030-C32DACAF58B5}" type="pres">
      <dgm:prSet presAssocID="{9596A0B7-3EF3-40A2-A8D8-4B893636BE31}" presName="composite2" presStyleCnt="0"/>
      <dgm:spPr/>
    </dgm:pt>
    <dgm:pt modelId="{86CB2AA4-21CD-4E0F-A9F4-7B5C7F96A6B1}" type="pres">
      <dgm:prSet presAssocID="{9596A0B7-3EF3-40A2-A8D8-4B893636BE31}" presName="background2" presStyleLbl="node2" presStyleIdx="1" presStyleCnt="3"/>
      <dgm:spPr/>
    </dgm:pt>
    <dgm:pt modelId="{8D5A41BC-573D-457A-868D-3D8DA6BA46BC}" type="pres">
      <dgm:prSet presAssocID="{9596A0B7-3EF3-40A2-A8D8-4B893636BE31}" presName="text2" presStyleLbl="fgAcc2" presStyleIdx="1" presStyleCnt="3" custScaleX="164905" custScaleY="134905" custLinFactNeighborX="4417" custLinFactNeighborY="-6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66A452-73E2-4ED9-8A3E-8F097DA9A8C0}" type="pres">
      <dgm:prSet presAssocID="{9596A0B7-3EF3-40A2-A8D8-4B893636BE31}" presName="hierChild3" presStyleCnt="0"/>
      <dgm:spPr/>
    </dgm:pt>
    <dgm:pt modelId="{8C4E52EC-D16C-4EAC-AE7F-61AE5E563AB3}" type="pres">
      <dgm:prSet presAssocID="{92FA947F-A14E-4CA6-A371-BDC5B1CB3288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EB10120-58C5-4BCA-89F2-4AEC2D80E0A0}" type="pres">
      <dgm:prSet presAssocID="{FB3FCD5B-C5E4-41EA-A0B9-7FDF23C8E178}" presName="hierRoot3" presStyleCnt="0"/>
      <dgm:spPr/>
    </dgm:pt>
    <dgm:pt modelId="{18F9ACF6-3045-4ED0-A345-E7A33C053109}" type="pres">
      <dgm:prSet presAssocID="{FB3FCD5B-C5E4-41EA-A0B9-7FDF23C8E178}" presName="composite3" presStyleCnt="0"/>
      <dgm:spPr/>
    </dgm:pt>
    <dgm:pt modelId="{837E0931-DEFA-4031-BAAE-4E29A7B68125}" type="pres">
      <dgm:prSet presAssocID="{FB3FCD5B-C5E4-41EA-A0B9-7FDF23C8E178}" presName="background3" presStyleLbl="node3" presStyleIdx="2" presStyleCnt="5"/>
      <dgm:spPr/>
    </dgm:pt>
    <dgm:pt modelId="{61876DC6-277E-4C12-AE7F-959E0BC2F95B}" type="pres">
      <dgm:prSet presAssocID="{FB3FCD5B-C5E4-41EA-A0B9-7FDF23C8E178}" presName="text3" presStyleLbl="fgAcc3" presStyleIdx="2" presStyleCnt="5" custScaleX="126116" custScaleY="109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373D53-2695-4DDF-BC7F-E09DBB1C3692}" type="pres">
      <dgm:prSet presAssocID="{FB3FCD5B-C5E4-41EA-A0B9-7FDF23C8E178}" presName="hierChild4" presStyleCnt="0"/>
      <dgm:spPr/>
    </dgm:pt>
    <dgm:pt modelId="{47DFF884-B02B-4196-BF6A-6CCF5263250E}" type="pres">
      <dgm:prSet presAssocID="{E014A84C-7342-45B6-A633-B7BE67B5931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708BD53-F06C-4A95-8BB9-EE8153B8CE49}" type="pres">
      <dgm:prSet presAssocID="{88A5ACFD-98A0-43AF-BE7A-D91C36B6A67A}" presName="hierRoot2" presStyleCnt="0"/>
      <dgm:spPr/>
    </dgm:pt>
    <dgm:pt modelId="{A1059E73-AEB1-494E-BAF8-3A44E3371029}" type="pres">
      <dgm:prSet presAssocID="{88A5ACFD-98A0-43AF-BE7A-D91C36B6A67A}" presName="composite2" presStyleCnt="0"/>
      <dgm:spPr/>
    </dgm:pt>
    <dgm:pt modelId="{9224A0E4-FF96-4D53-A164-8D28254A83CC}" type="pres">
      <dgm:prSet presAssocID="{88A5ACFD-98A0-43AF-BE7A-D91C36B6A67A}" presName="background2" presStyleLbl="node2" presStyleIdx="2" presStyleCnt="3"/>
      <dgm:spPr/>
    </dgm:pt>
    <dgm:pt modelId="{1B00D19E-2C21-477A-860A-50D1A6496BFC}" type="pres">
      <dgm:prSet presAssocID="{88A5ACFD-98A0-43AF-BE7A-D91C36B6A67A}" presName="text2" presStyleLbl="fgAcc2" presStyleIdx="2" presStyleCnt="3" custScaleX="159917" custScaleY="140395" custLinFactNeighborX="1" custLinFactNeighborY="-10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45EA42-CE97-4678-8A2D-9837795FFEF1}" type="pres">
      <dgm:prSet presAssocID="{88A5ACFD-98A0-43AF-BE7A-D91C36B6A67A}" presName="hierChild3" presStyleCnt="0"/>
      <dgm:spPr/>
    </dgm:pt>
    <dgm:pt modelId="{3D9BE81D-2AC7-49C0-BFEA-881E2EBEDF53}" type="pres">
      <dgm:prSet presAssocID="{6CD01CED-C517-4006-9B12-5191AA1928B5}" presName="Name17" presStyleLbl="parChTrans1D3" presStyleIdx="3" presStyleCnt="5"/>
      <dgm:spPr/>
      <dgm:t>
        <a:bodyPr/>
        <a:lstStyle/>
        <a:p>
          <a:endParaRPr lang="ru-RU"/>
        </a:p>
      </dgm:t>
    </dgm:pt>
    <dgm:pt modelId="{68076B22-D27F-4EC3-B3F0-A9B676AE7532}" type="pres">
      <dgm:prSet presAssocID="{CE41D5F4-4BA5-44AC-98E5-BF76BA0FB7FE}" presName="hierRoot3" presStyleCnt="0"/>
      <dgm:spPr/>
    </dgm:pt>
    <dgm:pt modelId="{032D0A8A-8E7F-4071-BCCF-D410A18E19AE}" type="pres">
      <dgm:prSet presAssocID="{CE41D5F4-4BA5-44AC-98E5-BF76BA0FB7FE}" presName="composite3" presStyleCnt="0"/>
      <dgm:spPr/>
    </dgm:pt>
    <dgm:pt modelId="{7C7D9A48-AB57-480E-8A55-185261794CF0}" type="pres">
      <dgm:prSet presAssocID="{CE41D5F4-4BA5-44AC-98E5-BF76BA0FB7FE}" presName="background3" presStyleLbl="node3" presStyleIdx="3" presStyleCnt="5"/>
      <dgm:spPr/>
    </dgm:pt>
    <dgm:pt modelId="{18337CC9-9041-419A-8E8E-F704143BBFA2}" type="pres">
      <dgm:prSet presAssocID="{CE41D5F4-4BA5-44AC-98E5-BF76BA0FB7FE}" presName="text3" presStyleLbl="fgAcc3" presStyleIdx="3" presStyleCnt="5" custScaleX="105576" custScaleY="156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7389BF-8297-46AF-9E4A-0B6350A1C6ED}" type="pres">
      <dgm:prSet presAssocID="{CE41D5F4-4BA5-44AC-98E5-BF76BA0FB7FE}" presName="hierChild4" presStyleCnt="0"/>
      <dgm:spPr/>
    </dgm:pt>
    <dgm:pt modelId="{16B4ABAF-8431-4D6E-8CC4-B7D013CCCC8B}" type="pres">
      <dgm:prSet presAssocID="{5C94138A-B90D-40D4-97D1-9FF7BEA4F53B}" presName="Name17" presStyleLbl="parChTrans1D3" presStyleIdx="4" presStyleCnt="5"/>
      <dgm:spPr/>
      <dgm:t>
        <a:bodyPr/>
        <a:lstStyle/>
        <a:p>
          <a:endParaRPr lang="ru-RU"/>
        </a:p>
      </dgm:t>
    </dgm:pt>
    <dgm:pt modelId="{EEBD6B26-B74D-4A31-8D49-6F7B2F03DFCD}" type="pres">
      <dgm:prSet presAssocID="{C0029CFF-E6C4-4F60-BCF6-F52EA2B0473C}" presName="hierRoot3" presStyleCnt="0"/>
      <dgm:spPr/>
    </dgm:pt>
    <dgm:pt modelId="{77AEB769-6D35-405F-84CC-0EA56ACE2144}" type="pres">
      <dgm:prSet presAssocID="{C0029CFF-E6C4-4F60-BCF6-F52EA2B0473C}" presName="composite3" presStyleCnt="0"/>
      <dgm:spPr/>
    </dgm:pt>
    <dgm:pt modelId="{919D97CD-1A69-4EBD-B777-E06101A151ED}" type="pres">
      <dgm:prSet presAssocID="{C0029CFF-E6C4-4F60-BCF6-F52EA2B0473C}" presName="background3" presStyleLbl="node3" presStyleIdx="4" presStyleCnt="5"/>
      <dgm:spPr/>
    </dgm:pt>
    <dgm:pt modelId="{9D7A2615-C2A4-4C0C-AC96-BCA679228EAE}" type="pres">
      <dgm:prSet presAssocID="{C0029CFF-E6C4-4F60-BCF6-F52EA2B0473C}" presName="text3" presStyleLbl="fgAcc3" presStyleIdx="4" presStyleCnt="5" custScaleX="108921" custScaleY="157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35AC1-F54E-4EF6-B986-1AB2AAA965FD}" type="pres">
      <dgm:prSet presAssocID="{C0029CFF-E6C4-4F60-BCF6-F52EA2B0473C}" presName="hierChild4" presStyleCnt="0"/>
      <dgm:spPr/>
    </dgm:pt>
  </dgm:ptLst>
  <dgm:cxnLst>
    <dgm:cxn modelId="{E3FA8205-D8B7-44C9-9894-1E67E47D4124}" type="presOf" srcId="{48D34E94-D655-43FD-84FA-E4639340F50C}" destId="{375C17D8-1272-44D8-B9B5-E673F3C89DEF}" srcOrd="0" destOrd="0" presId="urn:microsoft.com/office/officeart/2005/8/layout/hierarchy1"/>
    <dgm:cxn modelId="{4DF5A336-F732-4F80-B91B-79C9292F5538}" type="presOf" srcId="{7BBEB77F-5CB8-440F-BF1F-09FCBF5FD3E2}" destId="{883984AA-F631-4A5D-814B-5E9BC3DAC053}" srcOrd="0" destOrd="0" presId="urn:microsoft.com/office/officeart/2005/8/layout/hierarchy1"/>
    <dgm:cxn modelId="{75D4CC38-0C74-4DA3-ACFF-2F43859FC17F}" type="presOf" srcId="{431D72CC-9A73-4896-8C6F-C69D342F4286}" destId="{E456F4EC-2DB5-4E15-8C5A-51B61247A9C8}" srcOrd="0" destOrd="0" presId="urn:microsoft.com/office/officeart/2005/8/layout/hierarchy1"/>
    <dgm:cxn modelId="{23A2A266-7AFA-4AB8-B91C-033962D9FAAF}" srcId="{9596A0B7-3EF3-40A2-A8D8-4B893636BE31}" destId="{FB3FCD5B-C5E4-41EA-A0B9-7FDF23C8E178}" srcOrd="0" destOrd="0" parTransId="{92FA947F-A14E-4CA6-A371-BDC5B1CB3288}" sibTransId="{ADABE468-8AA0-46D3-8BC2-31E6D82F28A9}"/>
    <dgm:cxn modelId="{059FC460-1B30-4374-9BD6-C9DA7FD1C000}" type="presOf" srcId="{88A5ACFD-98A0-43AF-BE7A-D91C36B6A67A}" destId="{1B00D19E-2C21-477A-860A-50D1A6496BFC}" srcOrd="0" destOrd="0" presId="urn:microsoft.com/office/officeart/2005/8/layout/hierarchy1"/>
    <dgm:cxn modelId="{020EADB4-DFD9-4C0B-8A81-A5E07D866683}" type="presOf" srcId="{E014A84C-7342-45B6-A633-B7BE67B59316}" destId="{47DFF884-B02B-4196-BF6A-6CCF5263250E}" srcOrd="0" destOrd="0" presId="urn:microsoft.com/office/officeart/2005/8/layout/hierarchy1"/>
    <dgm:cxn modelId="{C56398B3-9CBD-405D-80AD-A761524FF203}" srcId="{48D34E94-D655-43FD-84FA-E4639340F50C}" destId="{7BBEB77F-5CB8-440F-BF1F-09FCBF5FD3E2}" srcOrd="0" destOrd="0" parTransId="{431D72CC-9A73-4896-8C6F-C69D342F4286}" sibTransId="{B1E3771A-531A-446F-9919-4FD925AD01A9}"/>
    <dgm:cxn modelId="{B22FE694-0112-4D7C-B4A5-C88EAC7F4CD8}" type="presOf" srcId="{92FA947F-A14E-4CA6-A371-BDC5B1CB3288}" destId="{8C4E52EC-D16C-4EAC-AE7F-61AE5E563AB3}" srcOrd="0" destOrd="0" presId="urn:microsoft.com/office/officeart/2005/8/layout/hierarchy1"/>
    <dgm:cxn modelId="{2B8AC31C-6B83-43D9-993E-85024BA098DD}" srcId="{48D34E94-D655-43FD-84FA-E4639340F50C}" destId="{9596A0B7-3EF3-40A2-A8D8-4B893636BE31}" srcOrd="1" destOrd="0" parTransId="{74132E97-F4C9-4E1A-81F5-F897D0ECAD80}" sibTransId="{6440FC21-A849-437D-8366-BC94EA386205}"/>
    <dgm:cxn modelId="{32E093C3-2676-4DC8-AA17-2716BAF50C2D}" srcId="{88A5ACFD-98A0-43AF-BE7A-D91C36B6A67A}" destId="{C0029CFF-E6C4-4F60-BCF6-F52EA2B0473C}" srcOrd="1" destOrd="0" parTransId="{5C94138A-B90D-40D4-97D1-9FF7BEA4F53B}" sibTransId="{AAAACC61-4EF3-4137-B6CB-6FE9A2FD3DE1}"/>
    <dgm:cxn modelId="{680E2987-B635-4400-8192-74D82D9F9BD5}" type="presOf" srcId="{CE41D5F4-4BA5-44AC-98E5-BF76BA0FB7FE}" destId="{18337CC9-9041-419A-8E8E-F704143BBFA2}" srcOrd="0" destOrd="0" presId="urn:microsoft.com/office/officeart/2005/8/layout/hierarchy1"/>
    <dgm:cxn modelId="{E8E41E7E-2E2B-4408-96C9-8614C9DE341F}" type="presOf" srcId="{8CA6BEE4-9B10-4715-8201-588A80152E71}" destId="{7D5906E0-F9E5-4100-AECA-ED33B81EE2B5}" srcOrd="0" destOrd="0" presId="urn:microsoft.com/office/officeart/2005/8/layout/hierarchy1"/>
    <dgm:cxn modelId="{AC333216-1E0E-48C0-9BEC-AFEC57A7B176}" type="presOf" srcId="{B051AB09-F86E-4216-9BFB-EC837E853BD6}" destId="{AE41D6A2-35B8-41C5-9BC0-F7631F6B7224}" srcOrd="0" destOrd="0" presId="urn:microsoft.com/office/officeart/2005/8/layout/hierarchy1"/>
    <dgm:cxn modelId="{EA673396-A0E7-4DB2-B390-701CC9D7E4D9}" srcId="{7BBEB77F-5CB8-440F-BF1F-09FCBF5FD3E2}" destId="{8CA6BEE4-9B10-4715-8201-588A80152E71}" srcOrd="0" destOrd="0" parTransId="{8EF5816E-F2A6-4328-8152-86122A37A83F}" sibTransId="{4C74A676-7D61-42F4-B0E0-15EBD74B2B1C}"/>
    <dgm:cxn modelId="{5F0695F2-1F43-4DF1-95F0-6C00E29B2AE5}" type="presOf" srcId="{9596A0B7-3EF3-40A2-A8D8-4B893636BE31}" destId="{8D5A41BC-573D-457A-868D-3D8DA6BA46BC}" srcOrd="0" destOrd="0" presId="urn:microsoft.com/office/officeart/2005/8/layout/hierarchy1"/>
    <dgm:cxn modelId="{7C24D689-1F45-4368-A085-A51B34BBD4B0}" type="presOf" srcId="{F1E2D488-481C-4767-9D3A-D41C246F3C87}" destId="{2C24DEC6-8890-4EC0-BF3F-6AB8931A352D}" srcOrd="0" destOrd="0" presId="urn:microsoft.com/office/officeart/2005/8/layout/hierarchy1"/>
    <dgm:cxn modelId="{B88F20CD-3FB6-435A-997B-32ECA6F26A7E}" type="presOf" srcId="{C0029CFF-E6C4-4F60-BCF6-F52EA2B0473C}" destId="{9D7A2615-C2A4-4C0C-AC96-BCA679228EAE}" srcOrd="0" destOrd="0" presId="urn:microsoft.com/office/officeart/2005/8/layout/hierarchy1"/>
    <dgm:cxn modelId="{BD89753C-AD0B-475C-B73C-F9C6E3217688}" srcId="{7BBEB77F-5CB8-440F-BF1F-09FCBF5FD3E2}" destId="{B051AB09-F86E-4216-9BFB-EC837E853BD6}" srcOrd="1" destOrd="0" parTransId="{F1E2D488-481C-4767-9D3A-D41C246F3C87}" sibTransId="{4F02A55E-ED4D-4C8E-84B9-446F0D681B45}"/>
    <dgm:cxn modelId="{97370B37-460E-4151-8BCE-251E1079570E}" srcId="{ABB6E192-8B79-420E-B355-B2BFDEBAEF37}" destId="{48D34E94-D655-43FD-84FA-E4639340F50C}" srcOrd="0" destOrd="0" parTransId="{DFDE5594-AE48-4698-96CF-4A8527F268DF}" sibTransId="{B0497D12-EDAD-4834-9BAC-55EB5602DEA1}"/>
    <dgm:cxn modelId="{1615B1F7-495E-48E0-B343-27BA22810853}" type="presOf" srcId="{ABB6E192-8B79-420E-B355-B2BFDEBAEF37}" destId="{9C48698C-A952-4445-A4C1-510523345AE1}" srcOrd="0" destOrd="0" presId="urn:microsoft.com/office/officeart/2005/8/layout/hierarchy1"/>
    <dgm:cxn modelId="{35E98EBE-8670-4DEC-AE56-FC108CD1FF18}" srcId="{88A5ACFD-98A0-43AF-BE7A-D91C36B6A67A}" destId="{CE41D5F4-4BA5-44AC-98E5-BF76BA0FB7FE}" srcOrd="0" destOrd="0" parTransId="{6CD01CED-C517-4006-9B12-5191AA1928B5}" sibTransId="{1B8E8C95-EA1D-430B-B1E0-75F557F0D744}"/>
    <dgm:cxn modelId="{C1EC4E2B-2C73-40C8-B2E1-EDF1F62ED233}" srcId="{48D34E94-D655-43FD-84FA-E4639340F50C}" destId="{88A5ACFD-98A0-43AF-BE7A-D91C36B6A67A}" srcOrd="2" destOrd="0" parTransId="{E014A84C-7342-45B6-A633-B7BE67B59316}" sibTransId="{D783409F-20B4-4D10-9FE9-F6CB3E015ED6}"/>
    <dgm:cxn modelId="{B5DB929D-E2F3-4259-AC7D-E278A4B94A09}" type="presOf" srcId="{8EF5816E-F2A6-4328-8152-86122A37A83F}" destId="{19B1D162-60BB-4216-B2C1-FD61FBB5D592}" srcOrd="0" destOrd="0" presId="urn:microsoft.com/office/officeart/2005/8/layout/hierarchy1"/>
    <dgm:cxn modelId="{BD08EDE1-0B8F-4D3B-807D-174B881779A4}" type="presOf" srcId="{5C94138A-B90D-40D4-97D1-9FF7BEA4F53B}" destId="{16B4ABAF-8431-4D6E-8CC4-B7D013CCCC8B}" srcOrd="0" destOrd="0" presId="urn:microsoft.com/office/officeart/2005/8/layout/hierarchy1"/>
    <dgm:cxn modelId="{611011BF-3615-4F13-ACDF-B60EBEC25E80}" type="presOf" srcId="{74132E97-F4C9-4E1A-81F5-F897D0ECAD80}" destId="{045B4B16-FED6-4327-B807-7F5A52F0DD8C}" srcOrd="0" destOrd="0" presId="urn:microsoft.com/office/officeart/2005/8/layout/hierarchy1"/>
    <dgm:cxn modelId="{3FC34B60-366D-4D50-BA4A-9C0096B735F1}" type="presOf" srcId="{6CD01CED-C517-4006-9B12-5191AA1928B5}" destId="{3D9BE81D-2AC7-49C0-BFEA-881E2EBEDF53}" srcOrd="0" destOrd="0" presId="urn:microsoft.com/office/officeart/2005/8/layout/hierarchy1"/>
    <dgm:cxn modelId="{47656D2D-5D3B-4CC8-819E-D504B7998F7A}" type="presOf" srcId="{FB3FCD5B-C5E4-41EA-A0B9-7FDF23C8E178}" destId="{61876DC6-277E-4C12-AE7F-959E0BC2F95B}" srcOrd="0" destOrd="0" presId="urn:microsoft.com/office/officeart/2005/8/layout/hierarchy1"/>
    <dgm:cxn modelId="{DB1D0E25-0E76-42CA-81BB-8EA3D9030D3F}" type="presParOf" srcId="{9C48698C-A952-4445-A4C1-510523345AE1}" destId="{5475B02B-64D3-4F7F-A1F0-3B70040BC5BB}" srcOrd="0" destOrd="0" presId="urn:microsoft.com/office/officeart/2005/8/layout/hierarchy1"/>
    <dgm:cxn modelId="{1CE2921C-E5FF-4413-A344-42A2D60099B6}" type="presParOf" srcId="{5475B02B-64D3-4F7F-A1F0-3B70040BC5BB}" destId="{7D39468B-B367-409A-A802-8FC09DA2C2A0}" srcOrd="0" destOrd="0" presId="urn:microsoft.com/office/officeart/2005/8/layout/hierarchy1"/>
    <dgm:cxn modelId="{9A3AA25B-8735-41ED-A1CD-290667CCAB57}" type="presParOf" srcId="{7D39468B-B367-409A-A802-8FC09DA2C2A0}" destId="{6F9C1853-AE45-4FF4-80F4-457404D93352}" srcOrd="0" destOrd="0" presId="urn:microsoft.com/office/officeart/2005/8/layout/hierarchy1"/>
    <dgm:cxn modelId="{7567AF3E-82B7-4E61-A9A5-B907CBBE0177}" type="presParOf" srcId="{7D39468B-B367-409A-A802-8FC09DA2C2A0}" destId="{375C17D8-1272-44D8-B9B5-E673F3C89DEF}" srcOrd="1" destOrd="0" presId="urn:microsoft.com/office/officeart/2005/8/layout/hierarchy1"/>
    <dgm:cxn modelId="{7934C3C2-6DB7-4525-8788-BC7C92B7DAB2}" type="presParOf" srcId="{5475B02B-64D3-4F7F-A1F0-3B70040BC5BB}" destId="{BCE8A9AA-EAA0-4072-B989-E134D779ABA6}" srcOrd="1" destOrd="0" presId="urn:microsoft.com/office/officeart/2005/8/layout/hierarchy1"/>
    <dgm:cxn modelId="{C6FDD662-AE24-4CF6-B00B-6200B9819829}" type="presParOf" srcId="{BCE8A9AA-EAA0-4072-B989-E134D779ABA6}" destId="{E456F4EC-2DB5-4E15-8C5A-51B61247A9C8}" srcOrd="0" destOrd="0" presId="urn:microsoft.com/office/officeart/2005/8/layout/hierarchy1"/>
    <dgm:cxn modelId="{AB7CBB51-8B5D-4BBB-8CCB-800A23D5BAFB}" type="presParOf" srcId="{BCE8A9AA-EAA0-4072-B989-E134D779ABA6}" destId="{6BB1EAAF-AC79-434E-996D-25440920D394}" srcOrd="1" destOrd="0" presId="urn:microsoft.com/office/officeart/2005/8/layout/hierarchy1"/>
    <dgm:cxn modelId="{E0A5DD9F-57FA-4B09-A8CB-0D78281C4247}" type="presParOf" srcId="{6BB1EAAF-AC79-434E-996D-25440920D394}" destId="{D7E67724-B7F2-473B-8AC3-84B9B8ACCD61}" srcOrd="0" destOrd="0" presId="urn:microsoft.com/office/officeart/2005/8/layout/hierarchy1"/>
    <dgm:cxn modelId="{CDBBC8E9-B790-4D58-AC2A-D51ED799A34F}" type="presParOf" srcId="{D7E67724-B7F2-473B-8AC3-84B9B8ACCD61}" destId="{E644E19D-8575-47A3-840D-3511E947AEA5}" srcOrd="0" destOrd="0" presId="urn:microsoft.com/office/officeart/2005/8/layout/hierarchy1"/>
    <dgm:cxn modelId="{B46F967E-EDB8-4B0B-A82C-58199DE8A7A2}" type="presParOf" srcId="{D7E67724-B7F2-473B-8AC3-84B9B8ACCD61}" destId="{883984AA-F631-4A5D-814B-5E9BC3DAC053}" srcOrd="1" destOrd="0" presId="urn:microsoft.com/office/officeart/2005/8/layout/hierarchy1"/>
    <dgm:cxn modelId="{155AE152-CDC0-43F4-9670-26F11CC1F2A2}" type="presParOf" srcId="{6BB1EAAF-AC79-434E-996D-25440920D394}" destId="{9D26BB04-5097-4B20-A125-835B7FBE913D}" srcOrd="1" destOrd="0" presId="urn:microsoft.com/office/officeart/2005/8/layout/hierarchy1"/>
    <dgm:cxn modelId="{D861CA2A-D8CE-42C7-9A96-D2C43AEDA22F}" type="presParOf" srcId="{9D26BB04-5097-4B20-A125-835B7FBE913D}" destId="{19B1D162-60BB-4216-B2C1-FD61FBB5D592}" srcOrd="0" destOrd="0" presId="urn:microsoft.com/office/officeart/2005/8/layout/hierarchy1"/>
    <dgm:cxn modelId="{A60F4948-A723-4385-8010-3735AA687EBD}" type="presParOf" srcId="{9D26BB04-5097-4B20-A125-835B7FBE913D}" destId="{5D9432B3-89E0-48BE-93A2-9D27106F5839}" srcOrd="1" destOrd="0" presId="urn:microsoft.com/office/officeart/2005/8/layout/hierarchy1"/>
    <dgm:cxn modelId="{ACD4B1B3-319C-41BA-81CC-0DECF83A3FED}" type="presParOf" srcId="{5D9432B3-89E0-48BE-93A2-9D27106F5839}" destId="{10C83494-05EF-4286-B987-887789CA78E3}" srcOrd="0" destOrd="0" presId="urn:microsoft.com/office/officeart/2005/8/layout/hierarchy1"/>
    <dgm:cxn modelId="{2B49BDC2-8B87-4194-930E-C05D4B1EEC59}" type="presParOf" srcId="{10C83494-05EF-4286-B987-887789CA78E3}" destId="{F01C0A6B-F9BF-4122-8B4D-033CF544F7EE}" srcOrd="0" destOrd="0" presId="urn:microsoft.com/office/officeart/2005/8/layout/hierarchy1"/>
    <dgm:cxn modelId="{DA3EE981-EDF5-43B0-9CD1-3655192F9866}" type="presParOf" srcId="{10C83494-05EF-4286-B987-887789CA78E3}" destId="{7D5906E0-F9E5-4100-AECA-ED33B81EE2B5}" srcOrd="1" destOrd="0" presId="urn:microsoft.com/office/officeart/2005/8/layout/hierarchy1"/>
    <dgm:cxn modelId="{2495C395-3E35-42F3-91CF-0EB41F7BF327}" type="presParOf" srcId="{5D9432B3-89E0-48BE-93A2-9D27106F5839}" destId="{5D829A51-BFE4-4982-B7C8-5631C93392B6}" srcOrd="1" destOrd="0" presId="urn:microsoft.com/office/officeart/2005/8/layout/hierarchy1"/>
    <dgm:cxn modelId="{13664644-8FFD-4DF2-B077-A42EFD919B4B}" type="presParOf" srcId="{9D26BB04-5097-4B20-A125-835B7FBE913D}" destId="{2C24DEC6-8890-4EC0-BF3F-6AB8931A352D}" srcOrd="2" destOrd="0" presId="urn:microsoft.com/office/officeart/2005/8/layout/hierarchy1"/>
    <dgm:cxn modelId="{9D78552A-3AB0-4855-BC3E-1412CA7B8E1B}" type="presParOf" srcId="{9D26BB04-5097-4B20-A125-835B7FBE913D}" destId="{B9C3571C-5598-40D1-A096-F0B998BD4247}" srcOrd="3" destOrd="0" presId="urn:microsoft.com/office/officeart/2005/8/layout/hierarchy1"/>
    <dgm:cxn modelId="{D069AFFB-2F65-4B8B-A1C6-BE44DCA4E690}" type="presParOf" srcId="{B9C3571C-5598-40D1-A096-F0B998BD4247}" destId="{67CA8F66-27B8-4D1C-BD1E-780A14FF470D}" srcOrd="0" destOrd="0" presId="urn:microsoft.com/office/officeart/2005/8/layout/hierarchy1"/>
    <dgm:cxn modelId="{5F4F8FB1-A1FA-4EDC-995B-2A272BAA74EF}" type="presParOf" srcId="{67CA8F66-27B8-4D1C-BD1E-780A14FF470D}" destId="{47371D75-69E1-41D4-A65B-2696A5CEFC4F}" srcOrd="0" destOrd="0" presId="urn:microsoft.com/office/officeart/2005/8/layout/hierarchy1"/>
    <dgm:cxn modelId="{0A5F0ABE-1DE4-41A2-B5F9-08BB370886A5}" type="presParOf" srcId="{67CA8F66-27B8-4D1C-BD1E-780A14FF470D}" destId="{AE41D6A2-35B8-41C5-9BC0-F7631F6B7224}" srcOrd="1" destOrd="0" presId="urn:microsoft.com/office/officeart/2005/8/layout/hierarchy1"/>
    <dgm:cxn modelId="{FB907175-863B-4F2D-9E01-7BCE38FC3871}" type="presParOf" srcId="{B9C3571C-5598-40D1-A096-F0B998BD4247}" destId="{7625C04E-E35A-48D6-BDD1-B0F0BB88BE8A}" srcOrd="1" destOrd="0" presId="urn:microsoft.com/office/officeart/2005/8/layout/hierarchy1"/>
    <dgm:cxn modelId="{B35BC0C7-43D2-48BE-BCEB-9AEBD4247023}" type="presParOf" srcId="{BCE8A9AA-EAA0-4072-B989-E134D779ABA6}" destId="{045B4B16-FED6-4327-B807-7F5A52F0DD8C}" srcOrd="2" destOrd="0" presId="urn:microsoft.com/office/officeart/2005/8/layout/hierarchy1"/>
    <dgm:cxn modelId="{23AAB291-B7BB-496C-AB2F-7D339A158879}" type="presParOf" srcId="{BCE8A9AA-EAA0-4072-B989-E134D779ABA6}" destId="{B57C9F97-0051-4074-BF80-E8889BACFFF3}" srcOrd="3" destOrd="0" presId="urn:microsoft.com/office/officeart/2005/8/layout/hierarchy1"/>
    <dgm:cxn modelId="{0B30B921-716E-469D-AA48-C397A583E133}" type="presParOf" srcId="{B57C9F97-0051-4074-BF80-E8889BACFFF3}" destId="{6E0A648E-11C3-4CDC-8030-C32DACAF58B5}" srcOrd="0" destOrd="0" presId="urn:microsoft.com/office/officeart/2005/8/layout/hierarchy1"/>
    <dgm:cxn modelId="{EEA47A67-DA54-45C8-B1C9-52B3165C8E09}" type="presParOf" srcId="{6E0A648E-11C3-4CDC-8030-C32DACAF58B5}" destId="{86CB2AA4-21CD-4E0F-A9F4-7B5C7F96A6B1}" srcOrd="0" destOrd="0" presId="urn:microsoft.com/office/officeart/2005/8/layout/hierarchy1"/>
    <dgm:cxn modelId="{EEBE82EC-27D6-4EF4-9C88-FC32C1A8D7E1}" type="presParOf" srcId="{6E0A648E-11C3-4CDC-8030-C32DACAF58B5}" destId="{8D5A41BC-573D-457A-868D-3D8DA6BA46BC}" srcOrd="1" destOrd="0" presId="urn:microsoft.com/office/officeart/2005/8/layout/hierarchy1"/>
    <dgm:cxn modelId="{A73CE405-F453-482F-8512-D9C3DD6C7995}" type="presParOf" srcId="{B57C9F97-0051-4074-BF80-E8889BACFFF3}" destId="{0C66A452-73E2-4ED9-8A3E-8F097DA9A8C0}" srcOrd="1" destOrd="0" presId="urn:microsoft.com/office/officeart/2005/8/layout/hierarchy1"/>
    <dgm:cxn modelId="{4CEDD7D3-47EB-4834-90BC-DBB15B248365}" type="presParOf" srcId="{0C66A452-73E2-4ED9-8A3E-8F097DA9A8C0}" destId="{8C4E52EC-D16C-4EAC-AE7F-61AE5E563AB3}" srcOrd="0" destOrd="0" presId="urn:microsoft.com/office/officeart/2005/8/layout/hierarchy1"/>
    <dgm:cxn modelId="{1927C9FA-F6E9-4813-A078-23613C3DF27A}" type="presParOf" srcId="{0C66A452-73E2-4ED9-8A3E-8F097DA9A8C0}" destId="{5EB10120-58C5-4BCA-89F2-4AEC2D80E0A0}" srcOrd="1" destOrd="0" presId="urn:microsoft.com/office/officeart/2005/8/layout/hierarchy1"/>
    <dgm:cxn modelId="{E0D6FCFA-6ADC-478E-AC5C-5400907919C1}" type="presParOf" srcId="{5EB10120-58C5-4BCA-89F2-4AEC2D80E0A0}" destId="{18F9ACF6-3045-4ED0-A345-E7A33C053109}" srcOrd="0" destOrd="0" presId="urn:microsoft.com/office/officeart/2005/8/layout/hierarchy1"/>
    <dgm:cxn modelId="{FEFFA5AB-4EAE-4282-9C3C-2AFF315E1BD4}" type="presParOf" srcId="{18F9ACF6-3045-4ED0-A345-E7A33C053109}" destId="{837E0931-DEFA-4031-BAAE-4E29A7B68125}" srcOrd="0" destOrd="0" presId="urn:microsoft.com/office/officeart/2005/8/layout/hierarchy1"/>
    <dgm:cxn modelId="{9CD72156-4225-4F03-86DE-F3D42347C493}" type="presParOf" srcId="{18F9ACF6-3045-4ED0-A345-E7A33C053109}" destId="{61876DC6-277E-4C12-AE7F-959E0BC2F95B}" srcOrd="1" destOrd="0" presId="urn:microsoft.com/office/officeart/2005/8/layout/hierarchy1"/>
    <dgm:cxn modelId="{6E63D816-3415-4ADA-9D4D-7D59792267C3}" type="presParOf" srcId="{5EB10120-58C5-4BCA-89F2-4AEC2D80E0A0}" destId="{FA373D53-2695-4DDF-BC7F-E09DBB1C3692}" srcOrd="1" destOrd="0" presId="urn:microsoft.com/office/officeart/2005/8/layout/hierarchy1"/>
    <dgm:cxn modelId="{D8F76535-C214-4C07-903A-DCF473773677}" type="presParOf" srcId="{BCE8A9AA-EAA0-4072-B989-E134D779ABA6}" destId="{47DFF884-B02B-4196-BF6A-6CCF5263250E}" srcOrd="4" destOrd="0" presId="urn:microsoft.com/office/officeart/2005/8/layout/hierarchy1"/>
    <dgm:cxn modelId="{4ECF54E5-2616-4DDE-A7CB-F82A2BA2CB87}" type="presParOf" srcId="{BCE8A9AA-EAA0-4072-B989-E134D779ABA6}" destId="{5708BD53-F06C-4A95-8BB9-EE8153B8CE49}" srcOrd="5" destOrd="0" presId="urn:microsoft.com/office/officeart/2005/8/layout/hierarchy1"/>
    <dgm:cxn modelId="{7F3484AF-81A6-4768-BFA4-09C34B28ED61}" type="presParOf" srcId="{5708BD53-F06C-4A95-8BB9-EE8153B8CE49}" destId="{A1059E73-AEB1-494E-BAF8-3A44E3371029}" srcOrd="0" destOrd="0" presId="urn:microsoft.com/office/officeart/2005/8/layout/hierarchy1"/>
    <dgm:cxn modelId="{B9842AF0-9276-44B3-8553-35E61E2762F2}" type="presParOf" srcId="{A1059E73-AEB1-494E-BAF8-3A44E3371029}" destId="{9224A0E4-FF96-4D53-A164-8D28254A83CC}" srcOrd="0" destOrd="0" presId="urn:microsoft.com/office/officeart/2005/8/layout/hierarchy1"/>
    <dgm:cxn modelId="{BAA6736B-6A51-446C-9AEF-C9B2833ED06A}" type="presParOf" srcId="{A1059E73-AEB1-494E-BAF8-3A44E3371029}" destId="{1B00D19E-2C21-477A-860A-50D1A6496BFC}" srcOrd="1" destOrd="0" presId="urn:microsoft.com/office/officeart/2005/8/layout/hierarchy1"/>
    <dgm:cxn modelId="{68FAAEF0-73E6-432E-97E6-7F77EEC84441}" type="presParOf" srcId="{5708BD53-F06C-4A95-8BB9-EE8153B8CE49}" destId="{AC45EA42-CE97-4678-8A2D-9837795FFEF1}" srcOrd="1" destOrd="0" presId="urn:microsoft.com/office/officeart/2005/8/layout/hierarchy1"/>
    <dgm:cxn modelId="{2E871FF8-1D2B-41BB-9BFB-F0E8A3239070}" type="presParOf" srcId="{AC45EA42-CE97-4678-8A2D-9837795FFEF1}" destId="{3D9BE81D-2AC7-49C0-BFEA-881E2EBEDF53}" srcOrd="0" destOrd="0" presId="urn:microsoft.com/office/officeart/2005/8/layout/hierarchy1"/>
    <dgm:cxn modelId="{4036C63E-AD21-4D34-9A63-29C9AE6A5CDB}" type="presParOf" srcId="{AC45EA42-CE97-4678-8A2D-9837795FFEF1}" destId="{68076B22-D27F-4EC3-B3F0-A9B676AE7532}" srcOrd="1" destOrd="0" presId="urn:microsoft.com/office/officeart/2005/8/layout/hierarchy1"/>
    <dgm:cxn modelId="{5C025D6B-1846-41C9-B51A-D693F699F4FD}" type="presParOf" srcId="{68076B22-D27F-4EC3-B3F0-A9B676AE7532}" destId="{032D0A8A-8E7F-4071-BCCF-D410A18E19AE}" srcOrd="0" destOrd="0" presId="urn:microsoft.com/office/officeart/2005/8/layout/hierarchy1"/>
    <dgm:cxn modelId="{B490A11F-7229-48D0-9768-AF2BEB8A9B48}" type="presParOf" srcId="{032D0A8A-8E7F-4071-BCCF-D410A18E19AE}" destId="{7C7D9A48-AB57-480E-8A55-185261794CF0}" srcOrd="0" destOrd="0" presId="urn:microsoft.com/office/officeart/2005/8/layout/hierarchy1"/>
    <dgm:cxn modelId="{A0E522D8-EE40-40DC-ACEF-20EC5F02576B}" type="presParOf" srcId="{032D0A8A-8E7F-4071-BCCF-D410A18E19AE}" destId="{18337CC9-9041-419A-8E8E-F704143BBFA2}" srcOrd="1" destOrd="0" presId="urn:microsoft.com/office/officeart/2005/8/layout/hierarchy1"/>
    <dgm:cxn modelId="{68976AA4-D4D1-4DEE-BF59-053A61EF0FF4}" type="presParOf" srcId="{68076B22-D27F-4EC3-B3F0-A9B676AE7532}" destId="{317389BF-8297-46AF-9E4A-0B6350A1C6ED}" srcOrd="1" destOrd="0" presId="urn:microsoft.com/office/officeart/2005/8/layout/hierarchy1"/>
    <dgm:cxn modelId="{2428A031-51C7-4389-8E4C-C74E10C5989C}" type="presParOf" srcId="{AC45EA42-CE97-4678-8A2D-9837795FFEF1}" destId="{16B4ABAF-8431-4D6E-8CC4-B7D013CCCC8B}" srcOrd="2" destOrd="0" presId="urn:microsoft.com/office/officeart/2005/8/layout/hierarchy1"/>
    <dgm:cxn modelId="{003DAA8E-EABA-4E75-9A0B-5D8AB551580F}" type="presParOf" srcId="{AC45EA42-CE97-4678-8A2D-9837795FFEF1}" destId="{EEBD6B26-B74D-4A31-8D49-6F7B2F03DFCD}" srcOrd="3" destOrd="0" presId="urn:microsoft.com/office/officeart/2005/8/layout/hierarchy1"/>
    <dgm:cxn modelId="{B99E004E-114D-4DDA-B435-43E633D5F45F}" type="presParOf" srcId="{EEBD6B26-B74D-4A31-8D49-6F7B2F03DFCD}" destId="{77AEB769-6D35-405F-84CC-0EA56ACE2144}" srcOrd="0" destOrd="0" presId="urn:microsoft.com/office/officeart/2005/8/layout/hierarchy1"/>
    <dgm:cxn modelId="{598193E2-7D54-4BB3-85D0-E04BCCFC472A}" type="presParOf" srcId="{77AEB769-6D35-405F-84CC-0EA56ACE2144}" destId="{919D97CD-1A69-4EBD-B777-E06101A151ED}" srcOrd="0" destOrd="0" presId="urn:microsoft.com/office/officeart/2005/8/layout/hierarchy1"/>
    <dgm:cxn modelId="{5F1FD088-B8CD-4B4F-90C2-32CF00A7856A}" type="presParOf" srcId="{77AEB769-6D35-405F-84CC-0EA56ACE2144}" destId="{9D7A2615-C2A4-4C0C-AC96-BCA679228EAE}" srcOrd="1" destOrd="0" presId="urn:microsoft.com/office/officeart/2005/8/layout/hierarchy1"/>
    <dgm:cxn modelId="{F7982B55-0B0B-4DA1-A7B8-054B602F06E3}" type="presParOf" srcId="{EEBD6B26-B74D-4A31-8D49-6F7B2F03DFCD}" destId="{9E235AC1-F54E-4EF6-B986-1AB2AAA965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4ABAF-8431-4D6E-8CC4-B7D013CCCC8B}">
      <dsp:nvSpPr>
        <dsp:cNvPr id="0" name=""/>
        <dsp:cNvSpPr/>
      </dsp:nvSpPr>
      <dsp:spPr>
        <a:xfrm>
          <a:off x="5596188" y="2586608"/>
          <a:ext cx="618828" cy="346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52"/>
              </a:lnTo>
              <a:lnTo>
                <a:pt x="618828" y="256552"/>
              </a:lnTo>
              <a:lnTo>
                <a:pt x="618828" y="346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BE81D-2AC7-49C0-BFEA-881E2EBEDF53}">
      <dsp:nvSpPr>
        <dsp:cNvPr id="0" name=""/>
        <dsp:cNvSpPr/>
      </dsp:nvSpPr>
      <dsp:spPr>
        <a:xfrm>
          <a:off x="4961143" y="2586608"/>
          <a:ext cx="635045" cy="346270"/>
        </a:xfrm>
        <a:custGeom>
          <a:avLst/>
          <a:gdLst/>
          <a:ahLst/>
          <a:cxnLst/>
          <a:rect l="0" t="0" r="0" b="0"/>
          <a:pathLst>
            <a:path>
              <a:moveTo>
                <a:pt x="635045" y="0"/>
              </a:moveTo>
              <a:lnTo>
                <a:pt x="635045" y="256552"/>
              </a:lnTo>
              <a:lnTo>
                <a:pt x="0" y="256552"/>
              </a:lnTo>
              <a:lnTo>
                <a:pt x="0" y="346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FF884-B02B-4196-BF6A-6CCF5263250E}">
      <dsp:nvSpPr>
        <dsp:cNvPr id="0" name=""/>
        <dsp:cNvSpPr/>
      </dsp:nvSpPr>
      <dsp:spPr>
        <a:xfrm>
          <a:off x="3213611" y="1340195"/>
          <a:ext cx="2382576" cy="38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03"/>
              </a:lnTo>
              <a:lnTo>
                <a:pt x="2382576" y="293303"/>
              </a:lnTo>
              <a:lnTo>
                <a:pt x="2382576" y="383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E52EC-D16C-4EAC-AE7F-61AE5E563AB3}">
      <dsp:nvSpPr>
        <dsp:cNvPr id="0" name=""/>
        <dsp:cNvSpPr/>
      </dsp:nvSpPr>
      <dsp:spPr>
        <a:xfrm>
          <a:off x="3578285" y="2577291"/>
          <a:ext cx="91440" cy="321824"/>
        </a:xfrm>
        <a:custGeom>
          <a:avLst/>
          <a:gdLst/>
          <a:ahLst/>
          <a:cxnLst/>
          <a:rect l="0" t="0" r="0" b="0"/>
          <a:pathLst>
            <a:path>
              <a:moveTo>
                <a:pt x="88496" y="0"/>
              </a:moveTo>
              <a:lnTo>
                <a:pt x="88496" y="232107"/>
              </a:lnTo>
              <a:lnTo>
                <a:pt x="45720" y="232107"/>
              </a:lnTo>
              <a:lnTo>
                <a:pt x="45720" y="321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B4B16-FED6-4327-B807-7F5A52F0DD8C}">
      <dsp:nvSpPr>
        <dsp:cNvPr id="0" name=""/>
        <dsp:cNvSpPr/>
      </dsp:nvSpPr>
      <dsp:spPr>
        <a:xfrm>
          <a:off x="3213611" y="1340195"/>
          <a:ext cx="453169" cy="40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748"/>
              </a:lnTo>
              <a:lnTo>
                <a:pt x="453169" y="317748"/>
              </a:lnTo>
              <a:lnTo>
                <a:pt x="453169" y="407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4DEC6-8890-4EC0-BF3F-6AB8931A352D}">
      <dsp:nvSpPr>
        <dsp:cNvPr id="0" name=""/>
        <dsp:cNvSpPr/>
      </dsp:nvSpPr>
      <dsp:spPr>
        <a:xfrm>
          <a:off x="1386578" y="2582272"/>
          <a:ext cx="823338" cy="346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52"/>
              </a:lnTo>
              <a:lnTo>
                <a:pt x="823338" y="256552"/>
              </a:lnTo>
              <a:lnTo>
                <a:pt x="823338" y="346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1D162-60BB-4216-B2C1-FD61FBB5D592}">
      <dsp:nvSpPr>
        <dsp:cNvPr id="0" name=""/>
        <dsp:cNvSpPr/>
      </dsp:nvSpPr>
      <dsp:spPr>
        <a:xfrm>
          <a:off x="705589" y="2582272"/>
          <a:ext cx="680989" cy="346270"/>
        </a:xfrm>
        <a:custGeom>
          <a:avLst/>
          <a:gdLst/>
          <a:ahLst/>
          <a:cxnLst/>
          <a:rect l="0" t="0" r="0" b="0"/>
          <a:pathLst>
            <a:path>
              <a:moveTo>
                <a:pt x="680989" y="0"/>
              </a:moveTo>
              <a:lnTo>
                <a:pt x="680989" y="256552"/>
              </a:lnTo>
              <a:lnTo>
                <a:pt x="0" y="256552"/>
              </a:lnTo>
              <a:lnTo>
                <a:pt x="0" y="346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6F4EC-2DB5-4E15-8C5A-51B61247A9C8}">
      <dsp:nvSpPr>
        <dsp:cNvPr id="0" name=""/>
        <dsp:cNvSpPr/>
      </dsp:nvSpPr>
      <dsp:spPr>
        <a:xfrm>
          <a:off x="1386578" y="1340195"/>
          <a:ext cx="1827033" cy="383020"/>
        </a:xfrm>
        <a:custGeom>
          <a:avLst/>
          <a:gdLst/>
          <a:ahLst/>
          <a:cxnLst/>
          <a:rect l="0" t="0" r="0" b="0"/>
          <a:pathLst>
            <a:path>
              <a:moveTo>
                <a:pt x="1827033" y="0"/>
              </a:moveTo>
              <a:lnTo>
                <a:pt x="1827033" y="293303"/>
              </a:lnTo>
              <a:lnTo>
                <a:pt x="0" y="293303"/>
              </a:lnTo>
              <a:lnTo>
                <a:pt x="0" y="383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C1853-AE45-4FF4-80F4-457404D93352}">
      <dsp:nvSpPr>
        <dsp:cNvPr id="0" name=""/>
        <dsp:cNvSpPr/>
      </dsp:nvSpPr>
      <dsp:spPr>
        <a:xfrm>
          <a:off x="1901549" y="367854"/>
          <a:ext cx="2624125" cy="972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5C17D8-1272-44D8-B9B5-E673F3C89DEF}">
      <dsp:nvSpPr>
        <dsp:cNvPr id="0" name=""/>
        <dsp:cNvSpPr/>
      </dsp:nvSpPr>
      <dsp:spPr>
        <a:xfrm>
          <a:off x="2009156" y="470081"/>
          <a:ext cx="2624125" cy="972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Координационный центр</a:t>
          </a:r>
          <a:endParaRPr lang="ru-RU" sz="1800" b="1" i="1" kern="1200" dirty="0"/>
        </a:p>
      </dsp:txBody>
      <dsp:txXfrm>
        <a:off x="2009156" y="470081"/>
        <a:ext cx="2624125" cy="972340"/>
      </dsp:txXfrm>
    </dsp:sp>
    <dsp:sp modelId="{E644E19D-8575-47A3-840D-3511E947AEA5}">
      <dsp:nvSpPr>
        <dsp:cNvPr id="0" name=""/>
        <dsp:cNvSpPr/>
      </dsp:nvSpPr>
      <dsp:spPr>
        <a:xfrm>
          <a:off x="455838" y="1723216"/>
          <a:ext cx="1861480" cy="859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3984AA-F631-4A5D-814B-5E9BC3DAC053}">
      <dsp:nvSpPr>
        <dsp:cNvPr id="0" name=""/>
        <dsp:cNvSpPr/>
      </dsp:nvSpPr>
      <dsp:spPr>
        <a:xfrm>
          <a:off x="563445" y="1825442"/>
          <a:ext cx="1861480" cy="859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МЗ РК, Комитет госсанэпиднадзора</a:t>
          </a:r>
          <a:endParaRPr lang="ru-RU" sz="1400" b="1" i="1" kern="1200" dirty="0"/>
        </a:p>
      </dsp:txBody>
      <dsp:txXfrm>
        <a:off x="563445" y="1825442"/>
        <a:ext cx="1861480" cy="859056"/>
      </dsp:txXfrm>
    </dsp:sp>
    <dsp:sp modelId="{F01C0A6B-F9BF-4122-8B4D-033CF544F7EE}">
      <dsp:nvSpPr>
        <dsp:cNvPr id="0" name=""/>
        <dsp:cNvSpPr/>
      </dsp:nvSpPr>
      <dsp:spPr>
        <a:xfrm>
          <a:off x="4655" y="2928542"/>
          <a:ext cx="1401868" cy="614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5906E0-F9E5-4100-AECA-ED33B81EE2B5}">
      <dsp:nvSpPr>
        <dsp:cNvPr id="0" name=""/>
        <dsp:cNvSpPr/>
      </dsp:nvSpPr>
      <dsp:spPr>
        <a:xfrm>
          <a:off x="112261" y="3030769"/>
          <a:ext cx="1401868" cy="614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Центры СЭС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Департаменты ГСЭН</a:t>
          </a:r>
          <a:endParaRPr lang="ru-RU" sz="1100" kern="1200" dirty="0"/>
        </a:p>
      </dsp:txBody>
      <dsp:txXfrm>
        <a:off x="112261" y="3030769"/>
        <a:ext cx="1401868" cy="614973"/>
      </dsp:txXfrm>
    </dsp:sp>
    <dsp:sp modelId="{47371D75-69E1-41D4-A65B-2696A5CEFC4F}">
      <dsp:nvSpPr>
        <dsp:cNvPr id="0" name=""/>
        <dsp:cNvSpPr/>
      </dsp:nvSpPr>
      <dsp:spPr>
        <a:xfrm>
          <a:off x="1621736" y="2928542"/>
          <a:ext cx="1176361" cy="1271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41D6A2-35B8-41C5-9BC0-F7631F6B7224}">
      <dsp:nvSpPr>
        <dsp:cNvPr id="0" name=""/>
        <dsp:cNvSpPr/>
      </dsp:nvSpPr>
      <dsp:spPr>
        <a:xfrm>
          <a:off x="1729343" y="3030769"/>
          <a:ext cx="1176361" cy="1271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Казахская академия питания, аккредитованная лаборатория «НУТРИТЕСТ»</a:t>
          </a:r>
          <a:endParaRPr lang="ru-RU" sz="1050" kern="1200" dirty="0"/>
        </a:p>
      </dsp:txBody>
      <dsp:txXfrm>
        <a:off x="1729343" y="3030769"/>
        <a:ext cx="1176361" cy="1271973"/>
      </dsp:txXfrm>
    </dsp:sp>
    <dsp:sp modelId="{86CB2AA4-21CD-4E0F-A9F4-7B5C7F96A6B1}">
      <dsp:nvSpPr>
        <dsp:cNvPr id="0" name=""/>
        <dsp:cNvSpPr/>
      </dsp:nvSpPr>
      <dsp:spPr>
        <a:xfrm>
          <a:off x="2868260" y="1747661"/>
          <a:ext cx="1597042" cy="82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5A41BC-573D-457A-868D-3D8DA6BA46BC}">
      <dsp:nvSpPr>
        <dsp:cNvPr id="0" name=""/>
        <dsp:cNvSpPr/>
      </dsp:nvSpPr>
      <dsp:spPr>
        <a:xfrm>
          <a:off x="2975867" y="1849888"/>
          <a:ext cx="1597042" cy="82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Национальный центр биотехнологии</a:t>
          </a:r>
          <a:endParaRPr lang="ru-RU" sz="1400" b="1" i="1" kern="1200" dirty="0"/>
        </a:p>
      </dsp:txBody>
      <dsp:txXfrm>
        <a:off x="2975867" y="1849888"/>
        <a:ext cx="1597042" cy="829629"/>
      </dsp:txXfrm>
    </dsp:sp>
    <dsp:sp modelId="{837E0931-DEFA-4031-BAAE-4E29A7B68125}">
      <dsp:nvSpPr>
        <dsp:cNvPr id="0" name=""/>
        <dsp:cNvSpPr/>
      </dsp:nvSpPr>
      <dsp:spPr>
        <a:xfrm>
          <a:off x="3013312" y="2899116"/>
          <a:ext cx="1221385" cy="67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876DC6-277E-4C12-AE7F-959E0BC2F95B}">
      <dsp:nvSpPr>
        <dsp:cNvPr id="0" name=""/>
        <dsp:cNvSpPr/>
      </dsp:nvSpPr>
      <dsp:spPr>
        <a:xfrm>
          <a:off x="3120919" y="3001342"/>
          <a:ext cx="1221385" cy="672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Институт молекулярной биотехнологии</a:t>
          </a:r>
          <a:endParaRPr lang="ru-RU" sz="1200" kern="1200" dirty="0"/>
        </a:p>
      </dsp:txBody>
      <dsp:txXfrm>
        <a:off x="3120919" y="3001342"/>
        <a:ext cx="1221385" cy="672473"/>
      </dsp:txXfrm>
    </dsp:sp>
    <dsp:sp modelId="{9224A0E4-FF96-4D53-A164-8D28254A83CC}">
      <dsp:nvSpPr>
        <dsp:cNvPr id="0" name=""/>
        <dsp:cNvSpPr/>
      </dsp:nvSpPr>
      <dsp:spPr>
        <a:xfrm>
          <a:off x="4821821" y="1723216"/>
          <a:ext cx="1548735" cy="863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00D19E-2C21-477A-860A-50D1A6496BFC}">
      <dsp:nvSpPr>
        <dsp:cNvPr id="0" name=""/>
        <dsp:cNvSpPr/>
      </dsp:nvSpPr>
      <dsp:spPr>
        <a:xfrm>
          <a:off x="4929428" y="1825442"/>
          <a:ext cx="1548735" cy="86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Министерство сельского хозяйства</a:t>
          </a:r>
          <a:endParaRPr lang="ru-RU" sz="1400" b="1" i="1" kern="1200" dirty="0"/>
        </a:p>
      </dsp:txBody>
      <dsp:txXfrm>
        <a:off x="4929428" y="1825442"/>
        <a:ext cx="1548735" cy="863391"/>
      </dsp:txXfrm>
    </dsp:sp>
    <dsp:sp modelId="{7C7D9A48-AB57-480E-8A55-185261794CF0}">
      <dsp:nvSpPr>
        <dsp:cNvPr id="0" name=""/>
        <dsp:cNvSpPr/>
      </dsp:nvSpPr>
      <dsp:spPr>
        <a:xfrm>
          <a:off x="4449911" y="2932878"/>
          <a:ext cx="1022463" cy="962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337CC9-9041-419A-8E8E-F704143BBFA2}">
      <dsp:nvSpPr>
        <dsp:cNvPr id="0" name=""/>
        <dsp:cNvSpPr/>
      </dsp:nvSpPr>
      <dsp:spPr>
        <a:xfrm>
          <a:off x="4557518" y="3035104"/>
          <a:ext cx="1022463" cy="962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Аккредито ванная лаборатория по кормам</a:t>
          </a:r>
          <a:endParaRPr lang="ru-RU" sz="1100" kern="1200" dirty="0"/>
        </a:p>
      </dsp:txBody>
      <dsp:txXfrm>
        <a:off x="4557518" y="3035104"/>
        <a:ext cx="1022463" cy="962716"/>
      </dsp:txXfrm>
    </dsp:sp>
    <dsp:sp modelId="{919D97CD-1A69-4EBD-B777-E06101A151ED}">
      <dsp:nvSpPr>
        <dsp:cNvPr id="0" name=""/>
        <dsp:cNvSpPr/>
      </dsp:nvSpPr>
      <dsp:spPr>
        <a:xfrm>
          <a:off x="5687588" y="2932878"/>
          <a:ext cx="1054858" cy="96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7A2615-C2A4-4C0C-AC96-BCA679228EAE}">
      <dsp:nvSpPr>
        <dsp:cNvPr id="0" name=""/>
        <dsp:cNvSpPr/>
      </dsp:nvSpPr>
      <dsp:spPr>
        <a:xfrm>
          <a:off x="5795195" y="3035104"/>
          <a:ext cx="1054858" cy="965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НИИ по сельскохозяйственной продукции</a:t>
          </a:r>
          <a:endParaRPr lang="ru-RU" sz="1050" kern="1200" dirty="0"/>
        </a:p>
      </dsp:txBody>
      <dsp:txXfrm>
        <a:off x="5795195" y="3035104"/>
        <a:ext cx="1054858" cy="96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647759B-E2DE-4990-AE94-B43E68710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53062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4B80CA2-8214-471E-81DE-34A1E8703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xfrm>
            <a:off x="681038" y="4722813"/>
            <a:ext cx="5453062" cy="4473575"/>
          </a:xfrm>
          <a:noFill/>
          <a:ln/>
        </p:spPr>
        <p:txBody>
          <a:bodyPr lIns="91440" tIns="45720" rIns="91440" bIns="45720"/>
          <a:lstStyle/>
          <a:p>
            <a:endParaRPr lang="ru-RU" smtClean="0"/>
          </a:p>
        </p:txBody>
      </p:sp>
      <p:sp>
        <p:nvSpPr>
          <p:cNvPr id="35844" name="Нижний колонтитул 3"/>
          <p:cNvSpPr txBox="1">
            <a:spLocks noGrp="1"/>
          </p:cNvSpPr>
          <p:nvPr/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1200"/>
              <a:t>Presentation RADP (to Secretary, MINFA) on 23 Dec 2010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 txBox="1">
            <a:spLocks noGrp="1" noChangeArrowheads="1"/>
          </p:cNvSpPr>
          <p:nvPr/>
        </p:nvSpPr>
        <p:spPr bwMode="auto">
          <a:xfrm>
            <a:off x="3859213" y="9444038"/>
            <a:ext cx="2947987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0D4E2C8-AE55-46C3-83AB-02F8248A9C08}" type="slidenum">
              <a:rPr lang="ru-RU" sz="1200">
                <a:solidFill>
                  <a:srgbClr val="000000"/>
                </a:solidFill>
                <a:cs typeface="Lucida Sans Unicode" pitchFamily="34" charset="0"/>
              </a:rPr>
              <a:pPr algn="r"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874713" y="747713"/>
            <a:ext cx="506730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6868" name="Rectangle 2"/>
          <p:cNvSpPr>
            <a:spLocks noChangeArrowheads="1"/>
          </p:cNvSpPr>
          <p:nvPr>
            <p:ph type="body"/>
          </p:nvPr>
        </p:nvSpPr>
        <p:spPr>
          <a:xfrm>
            <a:off x="681038" y="4722813"/>
            <a:ext cx="5448300" cy="4470400"/>
          </a:xfrm>
          <a:noFill/>
          <a:ln/>
        </p:spPr>
        <p:txBody>
          <a:bodyPr wrap="none" lIns="90000" tIns="46800" rIns="90000" bIns="46800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 txBox="1">
            <a:spLocks noGrp="1" noChangeArrowheads="1"/>
          </p:cNvSpPr>
          <p:nvPr/>
        </p:nvSpPr>
        <p:spPr bwMode="auto">
          <a:xfrm>
            <a:off x="3859213" y="9444038"/>
            <a:ext cx="2947987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08DA559-826B-4529-9FB7-4E923DE922B5}" type="slidenum">
              <a:rPr lang="ru-RU" sz="1200">
                <a:solidFill>
                  <a:srgbClr val="000000"/>
                </a:solidFill>
                <a:cs typeface="Lucida Sans Unicode" pitchFamily="34" charset="0"/>
              </a:rPr>
              <a:pPr algn="r"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874713" y="747713"/>
            <a:ext cx="506730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ChangeArrowheads="1"/>
          </p:cNvSpPr>
          <p:nvPr>
            <p:ph type="body"/>
          </p:nvPr>
        </p:nvSpPr>
        <p:spPr>
          <a:xfrm>
            <a:off x="681038" y="4722813"/>
            <a:ext cx="5448300" cy="4470400"/>
          </a:xfrm>
          <a:noFill/>
          <a:ln/>
        </p:spPr>
        <p:txBody>
          <a:bodyPr wrap="none" lIns="90000" tIns="46800" rIns="90000" bIns="46800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 txBox="1">
            <a:spLocks noGrp="1" noChangeArrowheads="1"/>
          </p:cNvSpPr>
          <p:nvPr/>
        </p:nvSpPr>
        <p:spPr bwMode="auto">
          <a:xfrm>
            <a:off x="3859213" y="9444038"/>
            <a:ext cx="2947987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C47E98D-E62B-4B84-BA0B-4BA87707B31E}" type="slidenum">
              <a:rPr lang="ru-RU" sz="1200">
                <a:solidFill>
                  <a:srgbClr val="000000"/>
                </a:solidFill>
                <a:cs typeface="Lucida Sans Unicode" pitchFamily="34" charset="0"/>
              </a:rPr>
              <a:pPr algn="r"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874713" y="747713"/>
            <a:ext cx="506730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ChangeArrowheads="1"/>
          </p:cNvSpPr>
          <p:nvPr>
            <p:ph type="body"/>
          </p:nvPr>
        </p:nvSpPr>
        <p:spPr>
          <a:xfrm>
            <a:off x="681038" y="4722813"/>
            <a:ext cx="5448300" cy="4470400"/>
          </a:xfrm>
          <a:noFill/>
          <a:ln/>
        </p:spPr>
        <p:txBody>
          <a:bodyPr wrap="none" lIns="90000" tIns="46800" rIns="90000" bIns="46800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 txBox="1">
            <a:spLocks noGrp="1" noChangeArrowheads="1"/>
          </p:cNvSpPr>
          <p:nvPr/>
        </p:nvSpPr>
        <p:spPr bwMode="auto">
          <a:xfrm>
            <a:off x="3859213" y="9444038"/>
            <a:ext cx="2947987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E3EB03-131C-4723-BB02-05A3041B0636}" type="slidenum">
              <a:rPr lang="ru-RU" sz="1200">
                <a:solidFill>
                  <a:srgbClr val="000000"/>
                </a:solidFill>
                <a:cs typeface="Lucida Sans Unicode" pitchFamily="34" charset="0"/>
              </a:rPr>
              <a:pPr algn="r"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74713" y="747713"/>
            <a:ext cx="506730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9940" name="Rectangle 2"/>
          <p:cNvSpPr>
            <a:spLocks noChangeArrowheads="1"/>
          </p:cNvSpPr>
          <p:nvPr>
            <p:ph type="body"/>
          </p:nvPr>
        </p:nvSpPr>
        <p:spPr>
          <a:xfrm>
            <a:off x="681038" y="4722813"/>
            <a:ext cx="5448300" cy="4470400"/>
          </a:xfrm>
          <a:noFill/>
          <a:ln/>
        </p:spPr>
        <p:txBody>
          <a:bodyPr wrap="none" lIns="90000" tIns="46800" rIns="90000" bIns="46800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26AB8-3C22-4C6B-A1BB-B9D2965E2647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C02F-2C1E-483F-BEB2-2736456FD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674F-9A23-4FAA-81B3-A1D030BBF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92E1-FDF2-4D1F-926A-3E99C1E52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604D-0BF0-4324-B352-D577FC884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888-6E9E-4646-9664-2CD267D45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8D3B-7863-45EB-A31E-634B2F0DD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23FE-B7CC-4219-94B4-E6072220B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023B-E0DF-4BA2-9171-4405D2BC9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BA0A-1E69-4E3C-8563-3C513DAC0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18DA-6DF8-4524-947D-D53F67010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1BFE-9C76-48F4-B505-E790A798B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4CC0-089D-4D53-981F-6A63D157D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C0AD-EBD4-40F2-8E6E-7CD84861B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3295CCB-1CA6-4289-8E57-B3CB77AC8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04" r:id="rId2"/>
    <p:sldLayoutId id="2147484015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6" r:id="rId9"/>
    <p:sldLayoutId id="2147484010" r:id="rId10"/>
    <p:sldLayoutId id="2147484011" r:id="rId11"/>
    <p:sldLayoutId id="2147484012" r:id="rId12"/>
    <p:sldLayoutId id="21474840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hyperlink" Target="jl:30148603.0%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7"/>
          <p:cNvSpPr txBox="1">
            <a:spLocks noChangeArrowheads="1"/>
          </p:cNvSpPr>
          <p:nvPr/>
        </p:nvSpPr>
        <p:spPr bwMode="auto">
          <a:xfrm>
            <a:off x="5003800" y="4724400"/>
            <a:ext cx="3897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Академик Т.Ш. Шарманов</a:t>
            </a:r>
          </a:p>
          <a:p>
            <a:pPr algn="r" eaLnBrk="1" hangingPunct="1"/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Казахская академия питания</a:t>
            </a:r>
          </a:p>
        </p:txBody>
      </p:sp>
      <p:sp>
        <p:nvSpPr>
          <p:cNvPr id="17412" name="Text Box 22"/>
          <p:cNvSpPr txBox="1">
            <a:spLocks noChangeArrowheads="1"/>
          </p:cNvSpPr>
          <p:nvPr/>
        </p:nvSpPr>
        <p:spPr bwMode="auto">
          <a:xfrm>
            <a:off x="179512" y="2132856"/>
            <a:ext cx="864096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Современное состояние  мировой системы контроля распространенности генетически модифицированных объектов и вопросы решений этой проблемы в Казахстане</a:t>
            </a:r>
          </a:p>
        </p:txBody>
      </p:sp>
      <p:pic>
        <p:nvPicPr>
          <p:cNvPr id="6" name="Picture 4" descr="D:\МАГ\диссертац. маг..раб\маг.раб\презентация\рисунки\84_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56" y="77177"/>
            <a:ext cx="2579718" cy="192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14" descr="bdna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 rot="16200000">
            <a:off x="6732241" y="4653135"/>
            <a:ext cx="5760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763713" y="6165850"/>
            <a:ext cx="540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Публичная лекция в Институте политических решений</a:t>
            </a:r>
          </a:p>
          <a:p>
            <a:pPr algn="ctr"/>
            <a:r>
              <a:rPr lang="ru-RU" sz="1200" b="1"/>
              <a:t>09.04.2013</a:t>
            </a:r>
            <a:r>
              <a:rPr lang="en-US" sz="1200" b="1"/>
              <a:t> </a:t>
            </a:r>
            <a:r>
              <a:rPr lang="ru-RU" sz="1200" b="1"/>
              <a:t>г., Алматы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800"/>
            <a:ext cx="8229600" cy="566738"/>
          </a:xfrm>
        </p:spPr>
        <p:txBody>
          <a:bodyPr/>
          <a:lstStyle/>
          <a:p>
            <a:pPr algn="ctr" eaLnBrk="1" hangingPunct="1"/>
            <a:r>
              <a:rPr lang="ru-RU" sz="3600" b="1" i="1" smtClean="0">
                <a:solidFill>
                  <a:srgbClr val="0000FF"/>
                </a:solidFill>
              </a:rPr>
              <a:t>Российское законодательство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86738" cy="50942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0B5395"/>
              </a:buClr>
              <a:buFont typeface="Wingdings 2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r>
              <a:rPr lang="ru-RU" sz="2000" b="1" smtClean="0">
                <a:latin typeface="Arial" charset="0"/>
              </a:rPr>
              <a:t>Основополагающим</a:t>
            </a:r>
            <a:r>
              <a:rPr lang="ru-RU" sz="2000" smtClean="0">
                <a:latin typeface="Arial" charset="0"/>
              </a:rPr>
              <a:t> нормативным документом в сфере производства, импорта и реализации ГМ-продуктов является </a:t>
            </a:r>
            <a:r>
              <a:rPr lang="ru-RU" sz="2000" b="1" smtClean="0">
                <a:latin typeface="Arial" charset="0"/>
              </a:rPr>
              <a:t>Закон РФ «О государственном регулировании в области генно-инженерной деятельности»</a:t>
            </a:r>
            <a:r>
              <a:rPr lang="ru-RU" sz="2000" smtClean="0">
                <a:latin typeface="Arial" charset="0"/>
              </a:rPr>
              <a:t> от 05.07.1996 г.  </a:t>
            </a: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endParaRPr lang="ru-RU" sz="200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r>
              <a:rPr lang="ru-RU" sz="2000" smtClean="0">
                <a:latin typeface="Arial" charset="0"/>
              </a:rPr>
              <a:t> За созданием, движением и хранением пищевых продуктов, полученных из ГМО, государственный контроль осуществляется: научными учреждениями и лабораториями РАН, Минсельхоза и Минздрава РФ.</a:t>
            </a: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endParaRPr lang="ru-RU" sz="200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r>
              <a:rPr lang="ru-RU" sz="2000" smtClean="0">
                <a:latin typeface="Arial" charset="0"/>
              </a:rPr>
              <a:t>Общий контроль находится в ведении главного санитарного врача РФ.  </a:t>
            </a: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endParaRPr lang="ru-RU" sz="200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r>
              <a:rPr lang="ru-RU" sz="2000" smtClean="0">
                <a:latin typeface="Arial" charset="0"/>
              </a:rPr>
              <a:t> Государственную регистрацию</a:t>
            </a:r>
            <a:r>
              <a:rPr lang="ru-RU" sz="2000" b="1" smtClean="0">
                <a:latin typeface="Arial" charset="0"/>
              </a:rPr>
              <a:t> </a:t>
            </a:r>
            <a:r>
              <a:rPr lang="ru-RU" sz="2000" smtClean="0">
                <a:latin typeface="Arial" charset="0"/>
              </a:rPr>
              <a:t>ГМП и мониторинг   осуществляет и проводит  Роспотребнадзор.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2844800" y="32131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 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1455738"/>
            <a:ext cx="8429625" cy="54292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k-KZ" sz="2000" smtClean="0">
                <a:latin typeface="Arial" charset="0"/>
              </a:rPr>
              <a:t>          В </a:t>
            </a:r>
            <a:r>
              <a:rPr lang="ru-RU" sz="2000" b="1" smtClean="0">
                <a:latin typeface="Arial" charset="0"/>
              </a:rPr>
              <a:t>США</a:t>
            </a:r>
            <a:r>
              <a:rPr lang="ru-RU" sz="2000" smtClean="0">
                <a:latin typeface="Arial" charset="0"/>
              </a:rPr>
              <a:t> </a:t>
            </a:r>
            <a:r>
              <a:rPr lang="kk-KZ" sz="2000" smtClean="0">
                <a:latin typeface="Arial" charset="0"/>
              </a:rPr>
              <a:t>для регулирования ГМП </a:t>
            </a:r>
            <a:r>
              <a:rPr lang="ru-RU" sz="2000" smtClean="0">
                <a:latin typeface="Arial" charset="0"/>
              </a:rPr>
              <a:t>существует «Согласованная система регулирования биотехнологий», которая   определяет главные агентства для координации деятельности: </a:t>
            </a: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FDA</a:t>
            </a:r>
            <a:r>
              <a:rPr lang="en-US" sz="2000" smtClean="0">
                <a:latin typeface="Arial" charset="0"/>
              </a:rPr>
              <a:t> </a:t>
            </a:r>
            <a:r>
              <a:rPr lang="ru-RU" sz="2000" smtClean="0">
                <a:latin typeface="Arial" charset="0"/>
              </a:rPr>
              <a:t>(Управление по контролю пищевой продукции и лекарственны</a:t>
            </a:r>
            <a:r>
              <a:rPr lang="kk-KZ" sz="2000" smtClean="0">
                <a:latin typeface="Arial" charset="0"/>
              </a:rPr>
              <a:t>х</a:t>
            </a:r>
            <a:r>
              <a:rPr lang="ru-RU" sz="2000" smtClean="0">
                <a:latin typeface="Arial" charset="0"/>
              </a:rPr>
              <a:t> средств) - </a:t>
            </a:r>
            <a:r>
              <a:rPr lang="kk-KZ" sz="2000" smtClean="0">
                <a:latin typeface="Arial" charset="0"/>
              </a:rPr>
              <a:t>отвественно за регулирование генетически модифицированной пищевой продукции и кормов на рынке; </a:t>
            </a: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r>
              <a:rPr lang="kk-KZ" sz="2000" b="1" smtClean="0">
                <a:solidFill>
                  <a:srgbClr val="FF0000"/>
                </a:solidFill>
                <a:latin typeface="Arial" charset="0"/>
              </a:rPr>
              <a:t>APHIS</a:t>
            </a:r>
            <a:r>
              <a:rPr lang="kk-KZ" sz="20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kk-KZ" sz="2000" smtClean="0">
                <a:latin typeface="Arial" charset="0"/>
              </a:rPr>
              <a:t>(Служба инспекции здоровья животных и растений) -   регулирует импорт, передвижение между штатами и выпуск в окружающую среду трансгенных растений; </a:t>
            </a: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EPA</a:t>
            </a:r>
            <a:r>
              <a:rPr lang="en-US" sz="20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smtClean="0">
                <a:latin typeface="Arial" charset="0"/>
              </a:rPr>
              <a:t>(Агентство по охране окружающей среды)  регистрирует  трансгенные растения и устанавливает   допустимые уровни остаточного содержания пестицидов</a:t>
            </a:r>
            <a:r>
              <a:rPr lang="ru-RU" sz="2400" smtClean="0">
                <a:latin typeface="Arial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r>
              <a:rPr lang="en-US" sz="1800" b="1" smtClean="0">
                <a:solidFill>
                  <a:srgbClr val="FF0000"/>
                </a:solidFill>
                <a:latin typeface="Arial" charset="0"/>
              </a:rPr>
              <a:t>FFDCA</a:t>
            </a:r>
            <a:r>
              <a:rPr lang="en-US" sz="1800" b="1" smtClean="0">
                <a:latin typeface="Arial" charset="0"/>
              </a:rPr>
              <a:t> </a:t>
            </a:r>
            <a:r>
              <a:rPr lang="ru-RU" sz="1800" b="1" smtClean="0">
                <a:latin typeface="Arial" charset="0"/>
              </a:rPr>
              <a:t>(</a:t>
            </a:r>
            <a:r>
              <a:rPr lang="ru-RU" sz="1800" smtClean="0">
                <a:latin typeface="Arial" charset="0"/>
              </a:rPr>
              <a:t>Федеральный Акт о пищевых продуктах, лекарственных препаратах и косметических средствах</a:t>
            </a:r>
            <a:r>
              <a:rPr lang="en-US" sz="1800" smtClean="0">
                <a:latin typeface="Arial" charset="0"/>
              </a:rPr>
              <a:t>)</a:t>
            </a:r>
            <a:r>
              <a:rPr lang="ru-RU" sz="1800" smtClean="0">
                <a:latin typeface="Arial" charset="0"/>
              </a:rPr>
              <a:t> предоставляет 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FDA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smtClean="0">
                <a:latin typeface="Arial" charset="0"/>
              </a:rPr>
              <a:t>широкие полномочия по регулированию пищевых продуктов.</a:t>
            </a: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USDA </a:t>
            </a:r>
            <a:r>
              <a:rPr lang="en-US" sz="2000" b="1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(</a:t>
            </a:r>
            <a:r>
              <a:rPr lang="ru-RU" sz="2000" smtClean="0">
                <a:latin typeface="Arial" charset="0"/>
              </a:rPr>
              <a:t>Департамент сельского хозяйства и сельскохозяйственных исследований при министерстве земледелия США) выдает разрешения на выращивание с/х-культур.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00013"/>
            <a:ext cx="8229600" cy="8810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0000FF"/>
                </a:solidFill>
                <a:latin typeface="Arial" charset="0"/>
              </a:rPr>
              <a:t>Организации США, деятельность которых связана с вопросами ГМО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6085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Arial" charset="0"/>
              </a:rPr>
              <a:t>В </a:t>
            </a:r>
            <a:r>
              <a:rPr lang="ru-RU" sz="2000" u="sng" smtClean="0">
                <a:latin typeface="Arial" charset="0"/>
              </a:rPr>
              <a:t> Канаде</a:t>
            </a:r>
            <a:r>
              <a:rPr lang="ru-RU" sz="2000" smtClean="0">
                <a:latin typeface="Arial" charset="0"/>
              </a:rPr>
              <a:t> интересы биотехнологических компаний и НИИ в области биотехнологий на федеральном уровне представляет </a:t>
            </a:r>
            <a:r>
              <a:rPr lang="ru-RU" sz="2000" b="1" smtClean="0">
                <a:solidFill>
                  <a:srgbClr val="FF0000"/>
                </a:solidFill>
                <a:latin typeface="Arial" charset="0"/>
              </a:rPr>
              <a:t>национальная ассоциация «В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IOTEC</a:t>
            </a:r>
            <a:r>
              <a:rPr lang="ru-RU" sz="2000" b="1" smtClean="0">
                <a:solidFill>
                  <a:srgbClr val="FF0000"/>
                </a:solidFill>
                <a:latin typeface="Arial" charset="0"/>
              </a:rPr>
              <a:t>Са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ru-RU" sz="2000" b="1" smtClean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da</a:t>
            </a:r>
            <a:r>
              <a:rPr lang="ru-RU" sz="2000" b="1" smtClean="0">
                <a:solidFill>
                  <a:srgbClr val="FF0000"/>
                </a:solidFill>
                <a:latin typeface="Arial" charset="0"/>
              </a:rPr>
              <a:t>».</a:t>
            </a:r>
            <a:r>
              <a:rPr lang="ru-RU" sz="2000" b="1" smtClean="0">
                <a:latin typeface="Arial" charset="0"/>
              </a:rPr>
              <a:t> </a:t>
            </a:r>
            <a:r>
              <a:rPr lang="ru-RU" sz="2000" smtClean="0">
                <a:latin typeface="Arial" charset="0"/>
              </a:rPr>
              <a:t>Контроль и регулирование  ГМО осуществляется </a:t>
            </a:r>
            <a:r>
              <a:rPr lang="ru-RU" sz="2000" b="1" smtClean="0">
                <a:latin typeface="Arial" charset="0"/>
              </a:rPr>
              <a:t>тремя организациями: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r>
              <a:rPr lang="ru-RU" sz="2000" b="1" smtClean="0">
                <a:solidFill>
                  <a:srgbClr val="FF0000"/>
                </a:solidFill>
                <a:latin typeface="Arial" charset="0"/>
              </a:rPr>
              <a:t>Канадская продовольственная инспекция, </a:t>
            </a: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r>
              <a:rPr lang="ru-RU" sz="2000" b="1" smtClean="0">
                <a:solidFill>
                  <a:srgbClr val="FF0000"/>
                </a:solidFill>
                <a:latin typeface="Arial" charset="0"/>
              </a:rPr>
              <a:t>Минздрав </a:t>
            </a: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r>
              <a:rPr lang="ru-RU" sz="2000" b="1" smtClean="0">
                <a:solidFill>
                  <a:srgbClr val="FF0000"/>
                </a:solidFill>
                <a:latin typeface="Arial" charset="0"/>
              </a:rPr>
              <a:t>Министерство охраны окружающей среды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Clr>
                <a:srgbClr val="0B5395"/>
              </a:buClr>
            </a:pPr>
            <a:r>
              <a:rPr lang="ru-RU" sz="2000" smtClean="0">
                <a:latin typeface="Arial" charset="0"/>
              </a:rPr>
              <a:t>В </a:t>
            </a:r>
            <a:r>
              <a:rPr lang="ru-RU" sz="2000" b="1" smtClean="0">
                <a:latin typeface="Arial" charset="0"/>
              </a:rPr>
              <a:t>Канаде, США, Австралии, Новой Зеландии </a:t>
            </a:r>
            <a:r>
              <a:rPr lang="ru-RU" sz="2000" smtClean="0">
                <a:latin typeface="Arial" charset="0"/>
              </a:rPr>
              <a:t>за основу регулирования ГМ-продукции взят </a:t>
            </a:r>
            <a:r>
              <a:rPr lang="ru-RU" sz="2000" b="1" smtClean="0">
                <a:solidFill>
                  <a:srgbClr val="FF0000"/>
                </a:solidFill>
                <a:latin typeface="Arial" charset="0"/>
              </a:rPr>
              <a:t>принцип «существенной эквивалентности»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ru-RU" sz="2000" smtClean="0">
                <a:latin typeface="Arial" charset="0"/>
              </a:rPr>
              <a:t> который заключается в  эквивалентности свойств нового ГМ-продукта,  существующим  традиционные  аналогам, что позволяет применять к ним те же стандарты, что и к традиционным продуктам.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5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0000FF"/>
                </a:solidFill>
                <a:latin typeface="Arial" charset="0"/>
              </a:rPr>
              <a:t>Организации Канады, деятельность которых связана с вопросами ГМО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-26988"/>
            <a:ext cx="6450013" cy="1079501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00FF"/>
                </a:solidFill>
                <a:latin typeface="Arial" charset="0"/>
              </a:rPr>
              <a:t>Казахстанское законодательство</a:t>
            </a:r>
            <a:endParaRPr lang="ru-RU" sz="2800" i="1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50"/>
            <a:ext cx="9144000" cy="53562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r>
              <a:rPr lang="ru-RU" sz="1600" b="1" smtClean="0">
                <a:latin typeface="Times New Roman" pitchFamily="18" charset="0"/>
              </a:rPr>
              <a:t>      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</a:rPr>
              <a:t>В  РК обязательная регистрация ГМП и маркировка</a:t>
            </a:r>
            <a:r>
              <a:rPr lang="ru-RU" sz="1600" b="1" smtClean="0">
                <a:latin typeface="Times New Roman" pitchFamily="18" charset="0"/>
              </a:rPr>
              <a:t> предусмотрены   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</a:rPr>
              <a:t>Законом РК «О безопасности пищевой продукции» (2008), Кодексом Республики Казахстан «О здоровье народа и системе здравоохранения» Экологическим Кодексом (2009) и законом РК «О защите прав потребителей»,</a:t>
            </a:r>
            <a:r>
              <a:rPr lang="ru-RU" sz="1600" b="1" smtClean="0">
                <a:latin typeface="Times New Roman" pitchFamily="18" charset="0"/>
              </a:rPr>
              <a:t> которые обязывают производителей маркировать продукцию, если она содержит 0,9 и более процентов ГМО. </a:t>
            </a: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endParaRPr lang="ru-RU" sz="16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r>
              <a:rPr lang="ru-RU" sz="1600" b="1" smtClean="0">
                <a:latin typeface="Times New Roman" pitchFamily="18" charset="0"/>
              </a:rPr>
              <a:t>    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28 мая 2010 года за № 299 вступил в силу «Единый перечень товаров, подлежащих санитарно-эпидемиологическому надзору (контролю) на таможенной границе и таможенной территории таможенного союза», утвержденный Решением Комиссии таможенного союза, куда включен 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ГМП и документов необходимых для их регистрации.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r>
              <a:rPr lang="ru-RU" sz="1600" b="1" smtClean="0">
                <a:latin typeface="Times New Roman" pitchFamily="18" charset="0"/>
              </a:rPr>
              <a:t>      В РК разработан ряд нормативно-правовых документов, регламентирующих производство и реализацию ГМО в РК. 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</a:rPr>
              <a:t>Однако эти документы освещают только отдельные вопросы  необходимые при регистрации  и осуществлении оборота ГМО.</a:t>
            </a: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endParaRPr lang="ru-RU" sz="16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</a:pPr>
            <a:r>
              <a:rPr lang="ru-RU" sz="1600" b="1" smtClean="0">
                <a:latin typeface="Times New Roman" pitchFamily="18" charset="0"/>
              </a:rPr>
              <a:t>     17 июня 2008 года  Правительством РК был принят Закон «О ратификации Картахенского протокола по биобезопасности». Правительство РК назначило МСХ РК Национальным координатором, МОН РК – Компетентным национальным органом, Национальный центр биотехнологии РК определен контактным пунктом по реализации механизма посредничества в области биобезопасности (</a:t>
            </a:r>
            <a:r>
              <a:rPr lang="en-US" sz="1600" b="1" smtClean="0">
                <a:latin typeface="Times New Roman" pitchFamily="18" charset="0"/>
              </a:rPr>
              <a:t>Biosafety Clearing</a:t>
            </a:r>
            <a:r>
              <a:rPr lang="ru-RU" sz="1600" b="1" smtClean="0">
                <a:latin typeface="Times New Roman" pitchFamily="18" charset="0"/>
              </a:rPr>
              <a:t>-</a:t>
            </a:r>
            <a:r>
              <a:rPr lang="en-US" sz="1600" b="1" smtClean="0">
                <a:latin typeface="Times New Roman" pitchFamily="18" charset="0"/>
              </a:rPr>
              <a:t>House focal point</a:t>
            </a:r>
            <a:r>
              <a:rPr lang="ru-RU" sz="1600" b="1" smtClean="0">
                <a:latin typeface="Times New Roman" pitchFamily="18" charset="0"/>
              </a:rPr>
              <a:t>). </a:t>
            </a:r>
          </a:p>
          <a:p>
            <a:pPr algn="just" eaLnBrk="1" hangingPunct="1">
              <a:lnSpc>
                <a:spcPct val="80000"/>
              </a:lnSpc>
              <a:buClr>
                <a:srgbClr val="0B5395"/>
              </a:buClr>
              <a:buFont typeface="Wingdings" pitchFamily="2" charset="2"/>
              <a:buNone/>
            </a:pPr>
            <a:endParaRPr lang="ru-RU" sz="16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33375"/>
            <a:ext cx="7173913" cy="792163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00FF"/>
                </a:solidFill>
                <a:latin typeface="Arial" charset="0"/>
              </a:rPr>
              <a:t>Казахстанское законодательство</a:t>
            </a:r>
            <a:endParaRPr lang="ru-RU" sz="2800" i="1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069975"/>
            <a:ext cx="8858250" cy="5311775"/>
          </a:xfrm>
        </p:spPr>
        <p:txBody>
          <a:bodyPr/>
          <a:lstStyle/>
          <a:p>
            <a:pPr algn="just" eaLnBrk="1" hangingPunct="1">
              <a:buClr>
                <a:srgbClr val="0B5395"/>
              </a:buClr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0B5395"/>
              </a:buClr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Разработанный законопроект «О государственном регулировании генной инженерной деятельности» регламентирует деятельность,  связанную с созданием и использованием ГМО, проведением оценки рисков, условиями импорта и экспорта ГМО и т.д.  </a:t>
            </a:r>
          </a:p>
          <a:p>
            <a:pPr algn="just" eaLnBrk="1" hangingPunct="1">
              <a:buClr>
                <a:srgbClr val="0B5395"/>
              </a:buClr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0B5395"/>
              </a:buClr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 Казахстане разработан ряд нормативно-правовых документов, регламентирующих производство и реализацию ГМО в РК, но они не в полной мере освещают все вопросы связанные с ГМО.</a:t>
            </a:r>
          </a:p>
          <a:p>
            <a:pPr algn="just" eaLnBrk="1" hangingPunct="1">
              <a:buClr>
                <a:srgbClr val="0B5395"/>
              </a:buClr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0B5395"/>
              </a:buClr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 сегодня в РК обязательный контроль содержания ГМО в пищевой продукции, поступающей из других стран,  не осуществляется.   </a:t>
            </a:r>
          </a:p>
          <a:p>
            <a:pPr algn="just" eaLnBrk="1" hangingPunct="1">
              <a:buClr>
                <a:srgbClr val="0B5395"/>
              </a:buClr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0B5395"/>
              </a:buClr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Казахстану необходимо в первую очередь определить свою политику в отношении ГМО.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714375" y="1047750"/>
            <a:ext cx="78581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rgbClr val="080808"/>
                </a:solidFill>
              </a:rPr>
              <a:t>Маркировка пищевой продукции из ГМО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07950" y="1987550"/>
            <a:ext cx="1728788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333333"/>
                </a:solidFill>
              </a:rPr>
              <a:t>США</a:t>
            </a:r>
          </a:p>
          <a:p>
            <a:pPr algn="ctr" eaLnBrk="1" hangingPunct="1"/>
            <a:endParaRPr lang="ru-RU" sz="2000" b="1">
              <a:solidFill>
                <a:srgbClr val="333333"/>
              </a:solidFill>
            </a:endParaRPr>
          </a:p>
          <a:p>
            <a:pPr algn="ctr" eaLnBrk="1" hangingPunct="1"/>
            <a:r>
              <a:rPr lang="ru-RU" sz="1400" b="1">
                <a:solidFill>
                  <a:srgbClr val="333333"/>
                </a:solidFill>
              </a:rPr>
              <a:t>Маркировка не требуется</a:t>
            </a:r>
          </a:p>
        </p:txBody>
      </p:sp>
      <p:sp>
        <p:nvSpPr>
          <p:cNvPr id="19460" name="Line 13"/>
          <p:cNvSpPr>
            <a:spLocks noChangeShapeType="1"/>
          </p:cNvSpPr>
          <p:nvPr/>
        </p:nvSpPr>
        <p:spPr bwMode="auto">
          <a:xfrm>
            <a:off x="827088" y="1568450"/>
            <a:ext cx="0" cy="431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14"/>
          <p:cNvSpPr>
            <a:spLocks noChangeShapeType="1"/>
          </p:cNvSpPr>
          <p:nvPr/>
        </p:nvSpPr>
        <p:spPr bwMode="auto">
          <a:xfrm>
            <a:off x="7572375" y="1568450"/>
            <a:ext cx="0" cy="431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14"/>
          <p:cNvSpPr>
            <a:spLocks noChangeShapeType="1"/>
          </p:cNvSpPr>
          <p:nvPr/>
        </p:nvSpPr>
        <p:spPr bwMode="auto">
          <a:xfrm>
            <a:off x="2843213" y="1568450"/>
            <a:ext cx="0" cy="431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5219700" y="1568450"/>
            <a:ext cx="0" cy="431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1908175" y="2000250"/>
            <a:ext cx="2068513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solidFill>
                  <a:srgbClr val="333333"/>
                </a:solidFill>
              </a:rPr>
              <a:t>Европейский Союз</a:t>
            </a:r>
          </a:p>
          <a:p>
            <a:pPr eaLnBrk="1" hangingPunct="1"/>
            <a:endParaRPr lang="ru-RU" sz="1600" b="1">
              <a:solidFill>
                <a:srgbClr val="333333"/>
              </a:solidFill>
            </a:endParaRPr>
          </a:p>
          <a:p>
            <a:pPr algn="just" eaLnBrk="1" hangingPunct="1"/>
            <a:r>
              <a:rPr lang="ru-RU" sz="1400" b="1">
                <a:solidFill>
                  <a:srgbClr val="333333"/>
                </a:solidFill>
              </a:rPr>
              <a:t>Обязательная маркировка</a:t>
            </a:r>
          </a:p>
          <a:p>
            <a:pPr algn="just" eaLnBrk="1" hangingPunct="1"/>
            <a:endParaRPr lang="ru-RU" sz="1400" b="1">
              <a:solidFill>
                <a:srgbClr val="333333"/>
              </a:solidFill>
            </a:endParaRPr>
          </a:p>
          <a:p>
            <a:pPr algn="just" eaLnBrk="1" hangingPunct="1"/>
            <a:r>
              <a:rPr lang="ru-RU" sz="1400" b="1">
                <a:solidFill>
                  <a:srgbClr val="333333"/>
                </a:solidFill>
              </a:rPr>
              <a:t>Пороговая величина  - 0,9%</a:t>
            </a:r>
          </a:p>
        </p:txBody>
      </p:sp>
      <p:sp>
        <p:nvSpPr>
          <p:cNvPr id="19465" name="Text Box 6"/>
          <p:cNvSpPr txBox="1">
            <a:spLocks noChangeArrowheads="1"/>
          </p:cNvSpPr>
          <p:nvPr/>
        </p:nvSpPr>
        <p:spPr bwMode="auto">
          <a:xfrm>
            <a:off x="6372225" y="2000250"/>
            <a:ext cx="2592388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solidFill>
                  <a:srgbClr val="333333"/>
                </a:solidFill>
              </a:rPr>
              <a:t>Казахстан</a:t>
            </a:r>
          </a:p>
          <a:p>
            <a:pPr eaLnBrk="1" hangingPunct="1"/>
            <a:endParaRPr lang="ru-RU" sz="2000" b="1">
              <a:solidFill>
                <a:srgbClr val="333333"/>
              </a:solidFill>
            </a:endParaRPr>
          </a:p>
          <a:p>
            <a:pPr eaLnBrk="1" hangingPunct="1"/>
            <a:r>
              <a:rPr lang="ru-RU" sz="1400" b="1">
                <a:solidFill>
                  <a:srgbClr val="333333"/>
                </a:solidFill>
              </a:rPr>
              <a:t>Обязательная маркировка</a:t>
            </a:r>
          </a:p>
          <a:p>
            <a:pPr eaLnBrk="1" hangingPunct="1"/>
            <a:endParaRPr lang="ru-RU" sz="1400" b="1">
              <a:solidFill>
                <a:srgbClr val="333333"/>
              </a:solidFill>
            </a:endParaRPr>
          </a:p>
          <a:p>
            <a:pPr eaLnBrk="1" hangingPunct="1"/>
            <a:r>
              <a:rPr lang="ru-RU" sz="1400" b="1">
                <a:solidFill>
                  <a:srgbClr val="333333"/>
                </a:solidFill>
              </a:rPr>
              <a:t>Пороговая</a:t>
            </a:r>
          </a:p>
          <a:p>
            <a:pPr eaLnBrk="1" hangingPunct="1"/>
            <a:r>
              <a:rPr lang="ru-RU" sz="1400" b="1">
                <a:solidFill>
                  <a:srgbClr val="333333"/>
                </a:solidFill>
              </a:rPr>
              <a:t>величина - 0,9% </a:t>
            </a:r>
          </a:p>
          <a:p>
            <a:pPr eaLnBrk="1" hangingPunct="1"/>
            <a:r>
              <a:rPr lang="ru-RU" sz="1400" b="1">
                <a:solidFill>
                  <a:srgbClr val="333333"/>
                </a:solidFill>
              </a:rPr>
              <a:t>(Таможенный союз </a:t>
            </a:r>
          </a:p>
          <a:p>
            <a:pPr eaLnBrk="1" hangingPunct="1"/>
            <a:r>
              <a:rPr lang="ru-RU" sz="1400" b="1">
                <a:solidFill>
                  <a:srgbClr val="333333"/>
                </a:solidFill>
              </a:rPr>
              <a:t>ЕСЭиГТ №299 от 28.05.10г.</a:t>
            </a:r>
          </a:p>
          <a:p>
            <a:pPr eaLnBrk="1" hangingPunct="1"/>
            <a:r>
              <a:rPr lang="ru-RU" sz="1400" b="1">
                <a:solidFill>
                  <a:srgbClr val="333333"/>
                </a:solidFill>
              </a:rPr>
              <a:t>Тех.рег. №969 от 21.09.10г.</a:t>
            </a:r>
          </a:p>
          <a:p>
            <a:pPr eaLnBrk="1" hangingPunct="1"/>
            <a:r>
              <a:rPr lang="ru-RU" sz="1400" b="1">
                <a:solidFill>
                  <a:srgbClr val="333333"/>
                </a:solidFill>
              </a:rPr>
              <a:t>Закон о защите прав потребителя ст.25 от 04.05.10г.</a:t>
            </a:r>
          </a:p>
        </p:txBody>
      </p:sp>
      <p:sp>
        <p:nvSpPr>
          <p:cNvPr id="19466" name="Text Box 6"/>
          <p:cNvSpPr txBox="1">
            <a:spLocks noChangeArrowheads="1"/>
          </p:cNvSpPr>
          <p:nvPr/>
        </p:nvSpPr>
        <p:spPr bwMode="auto">
          <a:xfrm>
            <a:off x="4140200" y="2000250"/>
            <a:ext cx="208756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solidFill>
                  <a:srgbClr val="333333"/>
                </a:solidFill>
              </a:rPr>
              <a:t>Россия</a:t>
            </a:r>
          </a:p>
          <a:p>
            <a:pPr eaLnBrk="1" hangingPunct="1"/>
            <a:endParaRPr lang="ru-RU" sz="2000" b="1">
              <a:solidFill>
                <a:srgbClr val="333333"/>
              </a:solidFill>
            </a:endParaRPr>
          </a:p>
          <a:p>
            <a:pPr eaLnBrk="1" hangingPunct="1"/>
            <a:r>
              <a:rPr lang="ru-RU" sz="1400" b="1">
                <a:solidFill>
                  <a:srgbClr val="333333"/>
                </a:solidFill>
              </a:rPr>
              <a:t>Обязательная маркировка</a:t>
            </a:r>
          </a:p>
          <a:p>
            <a:pPr eaLnBrk="1" hangingPunct="1"/>
            <a:r>
              <a:rPr lang="ru-RU" sz="1400" b="1">
                <a:solidFill>
                  <a:srgbClr val="333333"/>
                </a:solidFill>
              </a:rPr>
              <a:t>Пороговая величина  - 0,9%</a:t>
            </a:r>
          </a:p>
        </p:txBody>
      </p:sp>
      <p:pic>
        <p:nvPicPr>
          <p:cNvPr id="19467" name="Picture 14" descr="squashsli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76925"/>
            <a:ext cx="1619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7" descr="Безымян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5876925"/>
            <a:ext cx="1924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5" descr="Lugovskoj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5876925"/>
            <a:ext cx="19796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6" descr="bgs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5889625"/>
            <a:ext cx="20891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8" descr="greenappl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24750" y="5876925"/>
            <a:ext cx="1619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Требования Таможенного союза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к маркировке пищевых продуктов из ГМО.</a:t>
            </a:r>
          </a:p>
          <a:p>
            <a:endParaRPr lang="ru-RU" sz="700" b="1">
              <a:solidFill>
                <a:srgbClr val="0000FF"/>
              </a:solidFill>
            </a:endParaRPr>
          </a:p>
          <a:p>
            <a:pPr algn="just"/>
            <a:r>
              <a:rPr lang="ru-RU" sz="1400" b="1"/>
              <a:t>         </a:t>
            </a:r>
            <a:r>
              <a:rPr lang="ru-RU" sz="1500" b="1">
                <a:solidFill>
                  <a:srgbClr val="FF0000"/>
                </a:solidFill>
              </a:rPr>
              <a:t>Маркировка пищевых продуктов должна соответствовать национальному законодательству государств-членов Таможенного союза.</a:t>
            </a:r>
          </a:p>
          <a:p>
            <a:pPr algn="just">
              <a:buFontTx/>
              <a:buChar char="-"/>
            </a:pPr>
            <a:r>
              <a:rPr lang="ru-RU" sz="1500" b="1"/>
              <a:t> для пищевых продуктов, полученных с применением ГМО, обязательна информация: «генетически модифицированная продукция», или «продукция, полученная из генно-инженерно-модифицированных организмов» или «продукция содержит компоненты генно-инженерно-модифицированных организмов» (содержание в пищевых продуктах 0,9% и менее компонентов, </a:t>
            </a:r>
            <a:r>
              <a:rPr lang="ru-RU" sz="1500" b="1">
                <a:solidFill>
                  <a:srgbClr val="FF0000"/>
                </a:solidFill>
              </a:rPr>
              <a:t>не относятся к категории пищевых продуктов, содержащих компоненты, полученные с применением ГМО); </a:t>
            </a:r>
          </a:p>
          <a:p>
            <a:pPr algn="just">
              <a:buFontTx/>
              <a:buChar char="-"/>
            </a:pPr>
            <a:endParaRPr lang="ru-RU" sz="1500" b="1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ru-RU" sz="1500" b="1"/>
              <a:t> для пищевых продуктов, полученных из /или с использованием генно-инженерно-модифицированных микроорганизмов (бактерий, дрожжей и мицелиальных грибов, генетический материал которых изменен с использованием методов генной инженерии) (далее – ГММ), обязательна информация: </a:t>
            </a:r>
          </a:p>
          <a:p>
            <a:pPr algn="just">
              <a:buFontTx/>
              <a:buChar char="-"/>
            </a:pPr>
            <a:endParaRPr lang="ru-RU" sz="1500" b="1"/>
          </a:p>
          <a:p>
            <a:pPr>
              <a:buFontTx/>
              <a:buChar char="-"/>
            </a:pPr>
            <a:r>
              <a:rPr lang="ru-RU" sz="1500" b="1"/>
              <a:t> для содержащих живые ГММ – «Продукт содержит живые генно-инженерно-модифицированные микроорганизмы»; </a:t>
            </a:r>
          </a:p>
          <a:p>
            <a:pPr>
              <a:buFontTx/>
              <a:buChar char="-"/>
            </a:pPr>
            <a:endParaRPr lang="ru-RU" sz="1500" b="1"/>
          </a:p>
          <a:p>
            <a:pPr>
              <a:buFontTx/>
              <a:buChar char="-"/>
            </a:pPr>
            <a:r>
              <a:rPr lang="ru-RU" sz="1500" b="1"/>
              <a:t> для содержащих нежизнеспособные ГММ – «Продукт получен с использованием генно-инженерно-модифицированных микроорганизмов»; </a:t>
            </a:r>
          </a:p>
          <a:p>
            <a:pPr>
              <a:buFontTx/>
              <a:buChar char="-"/>
            </a:pPr>
            <a:endParaRPr lang="ru-RU" sz="1500" b="1"/>
          </a:p>
          <a:p>
            <a:r>
              <a:rPr lang="ru-RU" sz="1500" b="1"/>
              <a:t>-  для освобожденных от технологических ГММ или для полученных с использованием компонентов, освобожденных от ГММ – «Продукт содержит компоненты, полученные с использованием генно-инженерно-модифицированных микроорганизмов»;</a:t>
            </a:r>
          </a:p>
          <a:p>
            <a:pPr algn="ctr"/>
            <a:endParaRPr lang="ru-RU" sz="1400" b="1"/>
          </a:p>
          <a:p>
            <a:r>
              <a:rPr lang="ru-RU" sz="1400" b="1"/>
              <a:t> </a:t>
            </a:r>
          </a:p>
          <a:p>
            <a:pPr algn="ctr"/>
            <a:endParaRPr lang="ru-RU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52413" y="2133600"/>
            <a:ext cx="3598862" cy="7921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b="1"/>
              <a:t>Защита здоровья населения</a:t>
            </a:r>
            <a:r>
              <a:rPr lang="ru-RU" sz="1500"/>
              <a:t> 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500563" y="3213100"/>
            <a:ext cx="4319587" cy="10080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/>
              <a:t>Установление государственного контроля за оборотом сельскохозяйственной </a:t>
            </a:r>
          </a:p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/>
              <a:t>продукции, содержащей объекты генно-инженерной деятельности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500563" y="2133600"/>
            <a:ext cx="4103687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/>
              <a:t>Установление государственного контроля за оборотом пищевой продукции, содержащей объекты генно-инженерной деятельности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500563" y="5732463"/>
            <a:ext cx="4175125" cy="7921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/>
              <a:t>Создание благоприятных условий для развития генно-инженерной деятельности</a:t>
            </a:r>
            <a:r>
              <a:rPr lang="ru-RU" sz="1600" b="1"/>
              <a:t> 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23850" y="3284538"/>
            <a:ext cx="3671888" cy="9350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b="1"/>
              <a:t>Охрана окружающей среды, сохранение биологического разнообразия 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250825" y="5805488"/>
            <a:ext cx="3744913" cy="7921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b="1"/>
              <a:t>Развитие генно-инженерной деятельности</a:t>
            </a:r>
            <a:r>
              <a:rPr lang="ru-RU" sz="1200"/>
              <a:t> 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1331913" y="1341438"/>
            <a:ext cx="1689100" cy="431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60">
            <a:noFill/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99"/>
                </a:solidFill>
              </a:rPr>
              <a:t>Цели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651500" y="1341438"/>
            <a:ext cx="1833563" cy="431800"/>
          </a:xfrm>
          <a:prstGeom prst="roundRect">
            <a:avLst>
              <a:gd name="adj" fmla="val 16667"/>
            </a:avLst>
          </a:prstGeom>
          <a:solidFill>
            <a:schemeClr val="hlink">
              <a:alpha val="98822"/>
            </a:schemeClr>
          </a:solidFill>
          <a:ln w="38160">
            <a:noFill/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99"/>
                </a:solidFill>
              </a:rPr>
              <a:t>Задачи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50825" y="4581525"/>
            <a:ext cx="3816350" cy="9350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b="1"/>
              <a:t>Обеспечение безопасности страны при генно-инженерной деятельности</a:t>
            </a:r>
          </a:p>
        </p:txBody>
      </p:sp>
      <p:sp>
        <p:nvSpPr>
          <p:cNvPr id="21515" name="AutoShape 13"/>
          <p:cNvSpPr>
            <a:spLocks noChangeArrowheads="1"/>
          </p:cNvSpPr>
          <p:nvPr/>
        </p:nvSpPr>
        <p:spPr bwMode="auto">
          <a:xfrm>
            <a:off x="4500563" y="4508500"/>
            <a:ext cx="4175125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/>
              <a:t>Создание системы оценки рисков</a:t>
            </a:r>
            <a:endParaRPr lang="ru-RU" sz="1400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>
            <a:off x="4067175" y="25654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>
            <a:off x="4067175" y="37163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Line 16"/>
          <p:cNvSpPr>
            <a:spLocks noChangeShapeType="1"/>
          </p:cNvSpPr>
          <p:nvPr/>
        </p:nvSpPr>
        <p:spPr bwMode="auto">
          <a:xfrm>
            <a:off x="4140200" y="49418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>
            <a:off x="4067175" y="60928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Rectangle 23"/>
          <p:cNvSpPr>
            <a:spLocks noChangeArrowheads="1"/>
          </p:cNvSpPr>
          <p:nvPr/>
        </p:nvSpPr>
        <p:spPr bwMode="auto">
          <a:xfrm>
            <a:off x="1908175" y="115888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0000FF"/>
                </a:solidFill>
              </a:rPr>
              <a:t>Проект Закона «О государственном регулировании генно-инженерной деятельности»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720725" y="2206625"/>
            <a:ext cx="7740650" cy="935038"/>
          </a:xfrm>
          <a:prstGeom prst="roundRect">
            <a:avLst>
              <a:gd name="adj" fmla="val 17157"/>
            </a:avLst>
          </a:prstGeom>
          <a:solidFill>
            <a:schemeClr val="bg1"/>
          </a:solidFill>
          <a:ln w="25527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Экспертной оценки рисков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720725" y="3284538"/>
            <a:ext cx="7740650" cy="1008062"/>
          </a:xfrm>
          <a:prstGeom prst="roundRect">
            <a:avLst>
              <a:gd name="adj" fmla="val 17157"/>
            </a:avLst>
          </a:prstGeom>
          <a:solidFill>
            <a:schemeClr val="bg1"/>
          </a:solidFill>
          <a:ln w="25527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Введения государственного реестра объектов генно-инженерной деятельности</a:t>
            </a:r>
            <a:r>
              <a:rPr lang="ru-RU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720725" y="5661025"/>
            <a:ext cx="7740650" cy="1008063"/>
          </a:xfrm>
          <a:prstGeom prst="roundRect">
            <a:avLst>
              <a:gd name="adj" fmla="val 17157"/>
            </a:avLst>
          </a:prstGeom>
          <a:solidFill>
            <a:schemeClr val="bg1"/>
          </a:solidFill>
          <a:ln w="25527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Осуществление государственного контроля за генно-инженерной деятельностью</a:t>
            </a:r>
            <a:r>
              <a:rPr lang="ru-RU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720725" y="4437063"/>
            <a:ext cx="7740650" cy="1008062"/>
          </a:xfrm>
          <a:prstGeom prst="roundRect">
            <a:avLst>
              <a:gd name="adj" fmla="val 17157"/>
            </a:avLst>
          </a:prstGeom>
          <a:solidFill>
            <a:schemeClr val="bg1"/>
          </a:solidFill>
          <a:ln w="25527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Выдачи разрешений на занятие генно-инженерной деятельностью</a:t>
            </a:r>
            <a:r>
              <a:rPr lang="ru-RU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323850" y="1341438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ru-RU" sz="2000" b="1" i="1"/>
              <a:t>Государственное регулирование генно-инженерной деятельности будет осуществляется посредством</a:t>
            </a:r>
            <a:r>
              <a:rPr lang="ru-RU" sz="2000" i="1"/>
              <a:t> </a:t>
            </a:r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2484438" y="115888"/>
            <a:ext cx="640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0000FF"/>
                </a:solidFill>
              </a:rPr>
              <a:t>Проект Закона «О государственном регулировании генно-инженерной деятельности»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23850" y="1125538"/>
            <a:ext cx="8496300" cy="5399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227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marL="342900" indent="-342900" algn="ctr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/>
              <a:t>  </a:t>
            </a:r>
            <a:r>
              <a:rPr lang="ru-RU" b="1">
                <a:solidFill>
                  <a:srgbClr val="990033"/>
                </a:solidFill>
              </a:rPr>
              <a:t>Ограничения в области генно-инженерной деятельности:</a:t>
            </a:r>
            <a:r>
              <a:rPr lang="ru-RU" sz="1600" b="1">
                <a:solidFill>
                  <a:srgbClr val="990033"/>
                </a:solidFill>
              </a:rPr>
              <a:t> </a:t>
            </a:r>
          </a:p>
          <a:p>
            <a:pPr marL="342900" indent="-342900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b="1">
              <a:solidFill>
                <a:srgbClr val="990033"/>
              </a:solidFill>
            </a:endParaRPr>
          </a:p>
          <a:p>
            <a:pPr marL="342900" indent="-342900" defTabSz="449263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/>
              <a:t>1)  Изготовление, производство, оборот, импорт и экспорт продуктов специального назначения и детского питания, содержащие объекты генно-инженерной деятельности;</a:t>
            </a:r>
          </a:p>
          <a:p>
            <a:pPr marL="342900" indent="-342900" defTabSz="449263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b="1"/>
          </a:p>
          <a:p>
            <a:pPr marL="342900" indent="-342900" defTabSz="449263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AutoNum type="arabicParenR" startAt="2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/>
              <a:t>Генно-инженерная деятельность без разрешения уполномоченного органа;</a:t>
            </a:r>
          </a:p>
          <a:p>
            <a:pPr marL="342900" indent="-342900" defTabSz="449263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AutoNum type="arabicParenR" startAt="2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b="1"/>
          </a:p>
          <a:p>
            <a:pPr marL="342900" indent="-342900" defTabSz="449263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AutoNum type="arabicParenR" startAt="2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/>
              <a:t>Оборот объектов генно-инженерной деятельности не зарегистрированных в государственных реестрах;</a:t>
            </a:r>
            <a:r>
              <a:rPr lang="ru-RU"/>
              <a:t> </a:t>
            </a:r>
          </a:p>
          <a:p>
            <a:pPr marL="342900" indent="-342900" defTabSz="449263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AutoNum type="arabicParenR" startAt="2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b="1"/>
          </a:p>
          <a:p>
            <a:pPr marL="342900" indent="-342900" defTabSz="449263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/>
              <a:t>4)  Импорт и экспорт объектов генно-инженерной деятельности не зарегистрированных в государственных реестрах.</a:t>
            </a:r>
            <a:r>
              <a:rPr lang="ru-RU"/>
              <a:t> </a:t>
            </a:r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2484438" y="115888"/>
            <a:ext cx="640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0000FF"/>
                </a:solidFill>
              </a:rPr>
              <a:t>Проект Закона «О государственном регулировании генно-инженерной деятельности»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74950" y="333375"/>
            <a:ext cx="5181600" cy="919163"/>
          </a:xfrm>
        </p:spPr>
        <p:txBody>
          <a:bodyPr lIns="91440" rIns="91440" bIns="45720" anchor="ctr"/>
          <a:lstStyle/>
          <a:p>
            <a:r>
              <a:rPr lang="ru-RU" sz="2900" b="1" smtClean="0">
                <a:solidFill>
                  <a:srgbClr val="180DED"/>
                </a:solidFill>
                <a:cs typeface="Arial" charset="0"/>
              </a:rPr>
              <a:t>Что такое ГМО…?</a:t>
            </a:r>
            <a:endParaRPr lang="ru-RU" sz="2900" smtClean="0">
              <a:solidFill>
                <a:srgbClr val="180DED"/>
              </a:solidFill>
              <a:cs typeface="Arial" charset="0"/>
            </a:endParaRPr>
          </a:p>
        </p:txBody>
      </p:sp>
      <p:sp>
        <p:nvSpPr>
          <p:cNvPr id="921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87519DD-21D5-4620-B78E-03F3BA1ED4DC}" type="slidenum">
              <a:rPr lang="ar-SA" sz="1400">
                <a:cs typeface="Arial" charset="0"/>
              </a:rPr>
              <a:pPr algn="r" eaLnBrk="1" hangingPunct="1"/>
              <a:t>2</a:t>
            </a:fld>
            <a:endParaRPr lang="en-US" sz="1400"/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85750" y="1928813"/>
            <a:ext cx="86074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 b="1">
                <a:solidFill>
                  <a:srgbClr val="FF0000"/>
                </a:solidFill>
                <a:cs typeface="Arial" charset="0"/>
              </a:rPr>
              <a:t>Генетически модифицированный организм</a:t>
            </a:r>
            <a:r>
              <a:rPr lang="ru-RU" sz="2000" b="1">
                <a:cs typeface="Arial" charset="0"/>
              </a:rPr>
              <a:t> (ГМО) – живой организм, генотип которого был искусственно изменён при помощи методов генной инженерии: в него были перенесены гены из других организмов (их называют «трансгенами»).</a:t>
            </a:r>
          </a:p>
          <a:p>
            <a:pPr algn="just" eaLnBrk="1" hangingPunct="1"/>
            <a:endParaRPr lang="ru-RU" sz="2000" b="1">
              <a:cs typeface="Arial" charset="0"/>
            </a:endParaRPr>
          </a:p>
          <a:p>
            <a:pPr algn="just" eaLnBrk="1" hangingPunct="1"/>
            <a:r>
              <a:rPr lang="ru-RU" sz="2000" b="1">
                <a:solidFill>
                  <a:srgbClr val="FF0000"/>
                </a:solidFill>
                <a:cs typeface="Arial" charset="0"/>
              </a:rPr>
              <a:t>Генетическая модификация</a:t>
            </a:r>
            <a:r>
              <a:rPr lang="ru-RU" sz="2000" b="1">
                <a:cs typeface="Arial" charset="0"/>
              </a:rPr>
              <a:t> отличается целенаправленным изменением генотипа организма в отличие от случайного, характерного для естественного и искусственного мутагенеза.</a:t>
            </a:r>
          </a:p>
          <a:p>
            <a:pPr algn="just" eaLnBrk="1" hangingPunct="1"/>
            <a:endParaRPr lang="ru-RU" sz="2000" b="1">
              <a:cs typeface="Arial" charset="0"/>
            </a:endParaRPr>
          </a:p>
          <a:p>
            <a:pPr algn="just" eaLnBrk="1" hangingPunct="1"/>
            <a:endParaRPr lang="ru-RU" sz="2000" b="1">
              <a:cs typeface="Arial" charset="0"/>
            </a:endParaRPr>
          </a:p>
          <a:p>
            <a:pPr algn="just" eaLnBrk="1" hangingPunct="1"/>
            <a:endParaRPr lang="ru-RU" sz="20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23850" y="1125538"/>
            <a:ext cx="8496300" cy="5399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227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0" bIns="0" anchor="ctr"/>
          <a:lstStyle/>
          <a:p>
            <a:pPr indent="360363" algn="just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/>
              <a:t> </a:t>
            </a:r>
            <a:r>
              <a:rPr lang="ru-RU" sz="2000" b="1">
                <a:solidFill>
                  <a:srgbClr val="A50021"/>
                </a:solidFill>
              </a:rPr>
              <a:t>«</a:t>
            </a:r>
            <a:r>
              <a:rPr lang="ru-RU" sz="2000" b="1">
                <a:solidFill>
                  <a:srgbClr val="990033"/>
                </a:solidFill>
              </a:rPr>
              <a:t>Научные данные и уже имеющийся опыт использования ГМО свидетельствуют о том, что большинство рисков, которые с ними связывают, являются скорее гипотетическими, чем реальными.</a:t>
            </a:r>
          </a:p>
          <a:p>
            <a:pPr indent="360363" algn="just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b="1">
                <a:solidFill>
                  <a:srgbClr val="990033"/>
                </a:solidFill>
              </a:rPr>
              <a:t>Что же касается ГМО, допущенных к использованию в хозяйственной деятельности, то специалисты убеждены, что они менее опасны, чем обычные сорта, поскольку прошли очень жесткую проверку на безопасность, которая последним и не снилась»</a:t>
            </a:r>
          </a:p>
          <a:p>
            <a:pPr indent="360363" algn="just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sz="2000" b="1">
              <a:solidFill>
                <a:srgbClr val="990033"/>
              </a:solidFill>
            </a:endParaRPr>
          </a:p>
          <a:p>
            <a:pPr indent="360363" algn="ctr" defTabSz="449263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i="1"/>
              <a:t>Ермишин Александр Петрович -  д.б.н. зав. лабораторией Института генетики и цитологии НАН Беларуси, участник разработки Картахенского протокола по биобезопасности</a:t>
            </a:r>
            <a:r>
              <a:rPr lang="ru-RU" i="1"/>
              <a:t> 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1619250" y="115888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Опасны или безопасны ГМО?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2988" y="549275"/>
            <a:ext cx="7705725" cy="16557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16013" y="941388"/>
            <a:ext cx="7561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Основные подходы при решении проблемы регулирования ГМО </a:t>
            </a:r>
            <a:endParaRPr lang="ru-RU" sz="2400" b="1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1835945" y="2564606"/>
            <a:ext cx="1223962" cy="504825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6018213" y="2571750"/>
            <a:ext cx="1211262" cy="503238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4895850" y="3454400"/>
            <a:ext cx="3708400" cy="2554288"/>
          </a:xfrm>
          <a:prstGeom prst="rect">
            <a:avLst/>
          </a:prstGeom>
          <a:solidFill>
            <a:srgbClr val="FFFFCC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r>
              <a:rPr lang="ru-RU" sz="2000" b="1"/>
              <a:t>Принцип существенной</a:t>
            </a:r>
          </a:p>
          <a:p>
            <a:pPr algn="ctr"/>
            <a:r>
              <a:rPr lang="ru-RU" sz="2000" b="1"/>
              <a:t>эквивалентности</a:t>
            </a:r>
          </a:p>
          <a:p>
            <a:pPr algn="ctr"/>
            <a:r>
              <a:rPr lang="ru-RU" sz="2000"/>
              <a:t>(США, Австралия, Канада и др. страны)</a:t>
            </a:r>
            <a:endParaRPr lang="ru-RU" sz="2000" b="1"/>
          </a:p>
          <a:p>
            <a:pPr algn="ctr"/>
            <a:endParaRPr lang="ru-RU" sz="2000"/>
          </a:p>
          <a:p>
            <a:pPr algn="ctr"/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5607" name="Picture 7" descr="D:\МАГ\диссертац. маг..раб\маг.раб\МАГИСТР\презентация\рисунки\be04badd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4868863"/>
            <a:ext cx="1065212" cy="1776412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3708400" cy="1081087"/>
          </a:xfrm>
          <a:prstGeom prst="rect">
            <a:avLst/>
          </a:prstGeom>
          <a:solidFill>
            <a:srgbClr val="FFFFCC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Казахстан придерживается принципа предосторожности</a:t>
            </a:r>
            <a:endParaRPr lang="ru-RU" sz="20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2000"/>
          </a:p>
          <a:p>
            <a:pPr algn="ctr"/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8775" y="3429000"/>
            <a:ext cx="3708400" cy="1260475"/>
          </a:xfrm>
          <a:prstGeom prst="rect">
            <a:avLst/>
          </a:prstGeom>
          <a:solidFill>
            <a:srgbClr val="FFFFCC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Принцип предосторожности</a:t>
            </a:r>
          </a:p>
          <a:p>
            <a:pPr algn="ctr"/>
            <a:r>
              <a:rPr lang="ru-RU" sz="2000"/>
              <a:t>(Евросоюз)</a:t>
            </a:r>
            <a:endParaRPr lang="ru-RU" sz="20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2000"/>
          </a:p>
          <a:p>
            <a:pPr algn="ctr"/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124075" y="4652963"/>
            <a:ext cx="0" cy="2159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27584" y="1328737"/>
          <a:ext cx="6854709" cy="483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323850" y="879475"/>
            <a:ext cx="871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Система регулирования оборота и контроля ГМО в РК: </a:t>
            </a:r>
            <a:endParaRPr lang="ru-RU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0" y="1557338"/>
          <a:ext cx="9144000" cy="473932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356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4325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7356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 </a:t>
            </a:r>
            <a:endParaRPr lang="ru-RU" sz="4800" smtClean="0"/>
          </a:p>
        </p:txBody>
      </p:sp>
      <p:sp>
        <p:nvSpPr>
          <p:cNvPr id="16396" name="Rectangle 16"/>
          <p:cNvSpPr>
            <a:spLocks noChangeArrowheads="1"/>
          </p:cNvSpPr>
          <p:nvPr/>
        </p:nvSpPr>
        <p:spPr bwMode="auto">
          <a:xfrm>
            <a:off x="0" y="-23813"/>
            <a:ext cx="91440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50" b="1" dirty="0">
                <a:latin typeface="Arial" pitchFamily="34" charset="0"/>
              </a:rPr>
              <a:t>Мониторинг </a:t>
            </a:r>
            <a:r>
              <a:rPr lang="ru-RU" sz="1250" b="1" dirty="0">
                <a:latin typeface="Arial" pitchFamily="34" charset="0"/>
              </a:rPr>
              <a:t>пищевых продуктов и пищевого сырья на содержание </a:t>
            </a:r>
            <a:r>
              <a:rPr lang="ru-RU" sz="1250" b="1" dirty="0" err="1">
                <a:latin typeface="Arial" pitchFamily="34" charset="0"/>
              </a:rPr>
              <a:t>трансгенной</a:t>
            </a:r>
            <a:r>
              <a:rPr lang="ru-RU" sz="1250" b="1" dirty="0">
                <a:latin typeface="Arial" pitchFamily="34" charset="0"/>
              </a:rPr>
              <a:t> вставки в РК за 2009-2011 гг</a:t>
            </a:r>
            <a:r>
              <a:rPr lang="ru-RU" sz="1250" b="1" dirty="0">
                <a:latin typeface="Arial" pitchFamily="34" charset="0"/>
              </a:rPr>
              <a:t>.</a:t>
            </a:r>
            <a:endParaRPr lang="ru-RU" sz="1250" b="1" dirty="0">
              <a:latin typeface="Arial" pitchFamily="34" charset="0"/>
            </a:endParaRPr>
          </a:p>
        </p:txBody>
      </p:sp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728663" y="10199688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000">
                <a:cs typeface="Times New Roman" pitchFamily="18" charset="0"/>
              </a:rPr>
              <a:t> </a:t>
            </a:r>
            <a:endParaRPr lang="ru-RU"/>
          </a:p>
        </p:txBody>
      </p:sp>
      <p:graphicFrame>
        <p:nvGraphicFramePr>
          <p:cNvPr id="43026" name="Group 18"/>
          <p:cNvGraphicFramePr>
            <a:graphicFrameLocks noGrp="1"/>
          </p:cNvGraphicFramePr>
          <p:nvPr>
            <p:ph idx="1"/>
          </p:nvPr>
        </p:nvGraphicFramePr>
        <p:xfrm>
          <a:off x="107950" y="260350"/>
          <a:ext cx="8964613" cy="6583680"/>
        </p:xfrm>
        <a:graphic>
          <a:graphicData uri="http://schemas.openxmlformats.org/drawingml/2006/table">
            <a:tbl>
              <a:tblPr/>
              <a:tblGrid>
                <a:gridCol w="463550"/>
                <a:gridCol w="6115050"/>
                <a:gridCol w="1230313"/>
                <a:gridCol w="1155700"/>
              </a:tblGrid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продукции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Кол. проб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Кол« «+» проб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Соевые концентраты и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изоляты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соевые бобы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Колбасы и колбасные изделия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Крабовые палочки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Соки натуральные, концентраты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Мясо курицы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Прод-ты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детского питания: смеси для вскармливания, каши и пр.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Помидор, сорт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Черри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Мука, клейковина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 и хлебобулочные изделия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БАД к пище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 растительное 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подсолнечно-кукурузное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асло кокосовое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Патока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меласса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Кукуруза,  крахмал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3+9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Рапс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Картофельные чипсы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Зерна пшеницы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какао-бобы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Пищевые наполнители (детские кисломолочные продукты с начинкой на основе фруктов и зерна)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 виноградное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Семена льна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Фундук, арахис,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индийский орех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Чай черный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цитрусовое дерево – лимон (листья, стебли)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Финик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инжир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Молочные продукты с добавление пищевых добавок крахмала и пр. (сметана плавленые сырки и пр.)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Кондитерская продукция (включая мучные изделия) с натуральными растительными добавками и без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20+5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/>
              <a:t>Генетически модифицированные источники пищи, зарегистрированные в   Государственном реестре пищевых продуктов, материалов и изделий, разрешенных для изготовления на территории Российской Федерации или ввоза на территорию Российской Федерации и оборота.</a:t>
            </a:r>
            <a:endParaRPr lang="ru-RU" sz="17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8" y="1196975"/>
          <a:ext cx="9037637" cy="5604513"/>
        </p:xfrm>
        <a:graphic>
          <a:graphicData uri="http://schemas.openxmlformats.org/drawingml/2006/table">
            <a:tbl>
              <a:tblPr/>
              <a:tblGrid>
                <a:gridCol w="323850"/>
                <a:gridCol w="2112962"/>
                <a:gridCol w="4049713"/>
                <a:gridCol w="2551112"/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36286" marR="36286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Приобретенный признак, промотор, терминатор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Производитель, торговая фирма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286" marR="36286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 линии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Bt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зерновому точильщику и глюфосинату аммония, 35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(терминатор)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«Сингента Сидс С.А.»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Syngenta Seeds Inc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286" marR="36286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 линии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 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глюфосинату аммония,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«Байер КропСайенс», ФРГ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Bayer CropScience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286" marR="36286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 линии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стеблевому мотыльку,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(промотор),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(терминатор)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«Монсанто Ко»,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 Co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286" marR="36286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 линии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глифосату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(терминатор)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«Монсанто Ко»,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 Co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286" marR="36286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 линии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NK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603 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глифосату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(промотор),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(терминатор)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«Монсанто Ко»,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 Co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286" marR="36286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 линии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вредителям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Diabrotica spp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(промотор),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(терминатор)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«Монсанто Ко»,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 Co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286" marR="36286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Соя линии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RR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40-3-2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глифосату,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(промотор),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(терминатор)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«Монсанто Ко»,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 Co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286" marR="36286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Соя линии А2704-12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глюфосинату аммония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«Байер КропСайенс», ФРГ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Bayer CropScience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Соя линии А5547-127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глюфосинату аммония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«Байер КропСайенс», ФРГ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Bayer CropScience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/>
              <a:t>Генетически модифицированные источники пищи, зарегистрированные в   Государственном реестре пищевых продуктов, материалов и изделий, разрешенных для изготовления на территории Российской Федерации или ввоза на территорию Российской Федерации и оборота.</a:t>
            </a:r>
            <a:endParaRPr lang="ru-RU" sz="1700"/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8" y="1168400"/>
          <a:ext cx="8964612" cy="5486400"/>
        </p:xfrm>
        <a:graphic>
          <a:graphicData uri="http://schemas.openxmlformats.org/drawingml/2006/table">
            <a:tbl>
              <a:tblPr/>
              <a:tblGrid>
                <a:gridCol w="396875"/>
                <a:gridCol w="2590800"/>
                <a:gridCol w="3673475"/>
                <a:gridCol w="2303462"/>
              </a:tblGrid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36286" marR="36286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Приобретенный признак, промотор, терминатор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Производитель, торговая фирма</a:t>
                      </a:r>
                    </a:p>
                  </a:txBody>
                  <a:tcPr marL="36286" marR="362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 линии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LL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глюфосинату аммония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Байер КропСайенс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ФРГ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«Bayer CropScience»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сорт Картофеля Рассет Бурбанк Ньюлив  -перерегистрацию не проходил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колорадскому жуку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«Монсанто Ко»,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 Co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сорт Картофеля Супериор Ньюлив - перерегистрацию не проходил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 к колорадскому жуку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«Монсанто Ко»,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 Co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сорт Картофеля Елизавета 2904 /1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kgs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 к колорадскому жуку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  вируса мозаики  норичника),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(терминатор)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«Биоинженерия» РАН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Сорт картофеля Луговской 1210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amk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 к колорадскому жуку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  вируса мозаики  норичника),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(терминатор)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«Биоинженерия» РАН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Сахарная свекла линии Н7-1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глифосату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  вируса мозаики  норичника)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«Монсанто Ко»,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 Co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Кукуруза,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88017.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глифосату и корневому жуку, 35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(промотор),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(терминатор)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Монсанто Ко»,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Monsanto Co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Кукуруза,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MIR 604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к корневому жуку,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(терминатор)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«Сингента Сидс С.А.»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Syngenta Seeds Inc</a:t>
                      </a: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РЕЗЮМЕ</a:t>
            </a:r>
            <a:endParaRPr lang="ru-RU"/>
          </a:p>
          <a:p>
            <a:pPr algn="just"/>
            <a:r>
              <a:rPr lang="ru-RU" b="1"/>
              <a:t>            </a:t>
            </a:r>
            <a:r>
              <a:rPr lang="ru-RU" sz="1700"/>
              <a:t>Изучение международного опыта по проблеме регулирования ГМО показало, что эта проблема является не только актуальной, но и сложной для решения. И особенно важным является вопрос об изучении отдаленных последствий ГМО на здоровье человека, окружающую среду и сохранение биоразнообразия. </a:t>
            </a:r>
          </a:p>
          <a:p>
            <a:pPr algn="just"/>
            <a:r>
              <a:rPr lang="ru-RU" sz="1700"/>
              <a:t>  </a:t>
            </a:r>
            <a:r>
              <a:rPr lang="ru-RU" sz="1700">
                <a:solidFill>
                  <a:srgbClr val="FF0000"/>
                </a:solidFill>
              </a:rPr>
              <a:t>подходами к международно-правовому регулированию ГМ-продуктов.</a:t>
            </a:r>
          </a:p>
          <a:p>
            <a:pPr algn="just"/>
            <a:r>
              <a:rPr lang="ru-RU" sz="1700"/>
              <a:t>             Следует отметить, что хотя в РК проблема ГМО обсуждается сравнительно давно (примерно с 2000 года) и принят ряд законодательных актов, однако практически эта  деятельность не  получила своего развития. До сих пор не принят Закон РК «О государственном регулировании генно-инженерной деятельности», который сможет жестко контролировать всю деятельность, связанную с ГМО. </a:t>
            </a:r>
            <a:r>
              <a:rPr lang="ru-RU" sz="1700" b="1"/>
              <a:t>Принятие этого Закона  поставит под контроль производства и лаборатории</a:t>
            </a:r>
            <a:r>
              <a:rPr lang="ru-RU" sz="1700"/>
              <a:t>, занимающиеся генно-инженерной деятельностью и многие другие ведомства, связанные с этой проблемой.</a:t>
            </a:r>
          </a:p>
          <a:p>
            <a:pPr algn="just"/>
            <a:r>
              <a:rPr lang="ru-RU" sz="1700"/>
              <a:t>            На наш взгляд, для того чтобы создать эффективную систему регулирования оборота и контроля ГМО в РК, необходимо в первую очередь создать </a:t>
            </a:r>
            <a:r>
              <a:rPr lang="ru-RU" sz="1700" b="1"/>
              <a:t>независимый Национальный</a:t>
            </a:r>
            <a:r>
              <a:rPr lang="ru-RU" sz="1700"/>
              <a:t> </a:t>
            </a:r>
            <a:r>
              <a:rPr lang="ru-RU" sz="1700" b="1"/>
              <a:t>Координационный центр (орган), который функционирует почти во всех высокоразвитых странах. Это позволило бы скоординировать работу всех заинтересованных в данной проблеме ведомств и четко разграничить их задачи, выполнение которых будет осуществляться через  Экспертные комиссии  по каждой проблеме.</a:t>
            </a:r>
            <a:endParaRPr lang="ru-RU" sz="1700"/>
          </a:p>
          <a:p>
            <a:pPr algn="just"/>
            <a:r>
              <a:rPr lang="ru-RU" sz="1700"/>
              <a:t>            Проведенные мониторинговые исследования показали, что на рынки РК бесконтрольно поступает пищевая продукция, содержащая ГМ-ингредиенты. Поэтому придерживаясь принципа предосторожности, как это принято в странах ЕС, целесообразно ввести маркировку такой продукции с </a:t>
            </a:r>
            <a:r>
              <a:rPr lang="ru-RU" sz="1700" b="1"/>
              <a:t>надписью «Продукт содержит ГМО</a:t>
            </a:r>
            <a:r>
              <a:rPr lang="ru-RU" b="1"/>
              <a:t>».</a:t>
            </a:r>
            <a:endParaRPr lang="ru-RU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РЕЗЮМЕ </a:t>
            </a:r>
            <a:r>
              <a:rPr lang="ru-RU"/>
              <a:t>(</a:t>
            </a:r>
            <a:r>
              <a:rPr lang="ru-RU" sz="1400" b="1"/>
              <a:t>продолжение</a:t>
            </a:r>
            <a:r>
              <a:rPr lang="ru-RU"/>
              <a:t>)</a:t>
            </a:r>
          </a:p>
          <a:p>
            <a:pPr algn="just"/>
            <a:r>
              <a:rPr lang="ru-RU" sz="1700" b="1"/>
              <a:t>              Очень важно проведение национальных комплексных фундаментальных и прикладных</a:t>
            </a:r>
            <a:r>
              <a:rPr lang="ru-RU" sz="1700"/>
              <a:t> (при соответствующем государственном финансировании) исследований с целью изучения биобезопасности ГМО и </a:t>
            </a:r>
            <a:r>
              <a:rPr lang="ru-RU" sz="1700" b="1"/>
              <a:t>влияния ГМ-продуктов питания на здоровье человека и животных.</a:t>
            </a:r>
            <a:endParaRPr lang="ru-RU" sz="1700"/>
          </a:p>
          <a:p>
            <a:pPr algn="just"/>
            <a:r>
              <a:rPr lang="ru-RU" sz="1700"/>
              <a:t>              Необходимо усовершенствовать законодательную базу в области регулирования потоков ГМО и ГМ-продуктов питания и </a:t>
            </a:r>
            <a:r>
              <a:rPr lang="ru-RU" sz="1700" b="1"/>
              <a:t>гармонизировать национальное законодательство с законодательством Евросоюза</a:t>
            </a:r>
            <a:r>
              <a:rPr lang="ru-RU" sz="1700"/>
              <a:t>. Это необходимое условие для развития равноправной торговли со странами Западной Европы </a:t>
            </a:r>
            <a:r>
              <a:rPr lang="ru-RU" sz="1700" b="1"/>
              <a:t>(Казахстан придерживается принципа предосторожности).</a:t>
            </a:r>
          </a:p>
          <a:p>
            <a:pPr algn="just"/>
            <a:r>
              <a:rPr lang="ru-RU" sz="1700"/>
              <a:t>             Учитывая сильную озабоченность мировой общественности, связанную с потенциальными рисками создания и использования ГМО и продуктов их переработки, основные акценты </a:t>
            </a:r>
            <a:r>
              <a:rPr lang="ru-RU" sz="1700" b="1"/>
              <a:t>при гармонизации национального законодательства должны делаться на оценку и регулирование потенциальных рисков для их минимизации и предотвращения.</a:t>
            </a:r>
            <a:endParaRPr lang="ru-RU" sz="1700"/>
          </a:p>
          <a:p>
            <a:pPr algn="just"/>
            <a:r>
              <a:rPr lang="ru-RU" sz="1700"/>
              <a:t>              Необходимо также внести в национальное законодательство принцип   </a:t>
            </a:r>
            <a:r>
              <a:rPr lang="ru-RU" sz="1700" b="1"/>
              <a:t>«трассируемости» (прослеживаемости), так как применение этого инструмента  является обязательным в экологическом и продовольственном праве Европейского Союза</a:t>
            </a:r>
            <a:r>
              <a:rPr lang="ru-RU" sz="1700"/>
              <a:t>.  </a:t>
            </a:r>
          </a:p>
          <a:p>
            <a:pPr algn="just"/>
            <a:r>
              <a:rPr lang="ru-RU" sz="1700"/>
              <a:t>              Для повышения квалификации специалистов, работающих в  области генных технологий, необходимо пройти стажировки за рубежом, с целью соответствия международному уровню.</a:t>
            </a:r>
          </a:p>
          <a:p>
            <a:pPr algn="just"/>
            <a:r>
              <a:rPr lang="ru-RU" sz="1700"/>
              <a:t>            Таким образом, перед Казахстаном стоят важные задачи по проблемам регулирования ГМО, т.к. это проблема международного масштаба и требует безотлагательного решения. </a:t>
            </a:r>
          </a:p>
          <a:p>
            <a:r>
              <a:rPr lang="ru-RU" sz="1700"/>
              <a:t> </a:t>
            </a:r>
            <a:endParaRPr lang="ru-RU" sz="170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250825" y="0"/>
            <a:ext cx="8713788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ЗАКЮЧЕНИЕ</a:t>
            </a:r>
          </a:p>
          <a:p>
            <a:pPr algn="ctr"/>
            <a:endParaRPr lang="ru-RU" sz="9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В настоящее время существуют достаточно убедительные примеры того, как опасно вторгаться в генетическую программу организма, игнорируя при этом законы эволюции и популяционной генетики, а ориентируясь лишь на краткосрочные финансовые выгоды для отдельных лиц, компаний или финансовых групп. Но не вызывает сомнения и то, что не сворачивание генноинженерных работ, как часто пытаются представить в СМИ и научно-популярной печати, а как раз наоборот, проведение широкомасштабных исследований биологии трансгенных растений, усовершенствование устаревших генноинженерных технологий, переход к созданию более безопасных ГМ-растений нового поколения, в соответствии с требованиями Агентства ООН по пищевым стандартам других международных организаций, а также нормами международно-правового и национальных законодательств по регулированию обращения ГМО, позволят исключить возможные биологических риски при использовании ГМО и ГМ-продуктов.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63575" y="1125538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5400" b="1" i="1" smtClean="0"/>
              <a:t>Спасибо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5400" b="1" i="1" smtClean="0"/>
              <a:t>за внимание !</a:t>
            </a:r>
          </a:p>
        </p:txBody>
      </p:sp>
      <p:pic>
        <p:nvPicPr>
          <p:cNvPr id="4" name="Picture 4" descr="D:\МАГ\диссертац. маг..раб\маг.раб\презентация\рисунки\091231164741-large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 rot="5400000">
            <a:off x="3844713" y="-3844713"/>
            <a:ext cx="1454574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341313"/>
            <a:ext cx="7021513" cy="711200"/>
          </a:xfrm>
        </p:spPr>
        <p:txBody>
          <a:bodyPr lIns="91440" rIns="91440" bIns="45720"/>
          <a:lstStyle/>
          <a:p>
            <a:pPr algn="ctr" eaLnBrk="1" hangingPunct="1"/>
            <a:r>
              <a:rPr lang="kk-KZ" sz="2500" b="1" smtClean="0">
                <a:solidFill>
                  <a:srgbClr val="180DED"/>
                </a:solidFill>
                <a:cs typeface="Arial" charset="0"/>
              </a:rPr>
              <a:t/>
            </a:r>
            <a:br>
              <a:rPr lang="kk-KZ" sz="2500" b="1" smtClean="0">
                <a:solidFill>
                  <a:srgbClr val="180DED"/>
                </a:solidFill>
                <a:cs typeface="Arial" charset="0"/>
              </a:rPr>
            </a:br>
            <a:r>
              <a:rPr lang="kk-KZ" sz="2100" b="1" smtClean="0">
                <a:solidFill>
                  <a:srgbClr val="180DED"/>
                </a:solidFill>
                <a:cs typeface="Arial" charset="0"/>
              </a:rPr>
              <a:t>Страны, возделывающие </a:t>
            </a:r>
            <a:br>
              <a:rPr lang="kk-KZ" sz="2100" b="1" smtClean="0">
                <a:solidFill>
                  <a:srgbClr val="180DED"/>
                </a:solidFill>
                <a:cs typeface="Arial" charset="0"/>
              </a:rPr>
            </a:br>
            <a:r>
              <a:rPr lang="kk-KZ" sz="2100" b="1" smtClean="0">
                <a:solidFill>
                  <a:srgbClr val="180DED"/>
                </a:solidFill>
                <a:cs typeface="Arial" charset="0"/>
              </a:rPr>
              <a:t> генетически модифицированные растения</a:t>
            </a:r>
            <a:r>
              <a:rPr lang="kk-KZ" sz="1700" b="1" smtClean="0">
                <a:solidFill>
                  <a:srgbClr val="180DED"/>
                </a:solidFill>
                <a:cs typeface="Arial" charset="0"/>
              </a:rPr>
              <a:t> </a:t>
            </a:r>
            <a:endParaRPr lang="ru-RU" sz="1700" b="1" smtClean="0">
              <a:solidFill>
                <a:srgbClr val="180DED"/>
              </a:solidFill>
              <a:cs typeface="Arial" charset="0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071563"/>
            <a:ext cx="8713787" cy="5635625"/>
          </a:xfrm>
          <a:noFill/>
        </p:spPr>
      </p:pic>
      <p:sp>
        <p:nvSpPr>
          <p:cNvPr id="5" name="Овал 4"/>
          <p:cNvSpPr/>
          <p:nvPr/>
        </p:nvSpPr>
        <p:spPr>
          <a:xfrm>
            <a:off x="500063" y="2500313"/>
            <a:ext cx="1428750" cy="71437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/>
          </a:p>
        </p:txBody>
      </p:sp>
      <p:sp>
        <p:nvSpPr>
          <p:cNvPr id="6" name="Овал 5"/>
          <p:cNvSpPr/>
          <p:nvPr/>
        </p:nvSpPr>
        <p:spPr>
          <a:xfrm>
            <a:off x="5000625" y="5715000"/>
            <a:ext cx="1214438" cy="5715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/>
          </a:p>
        </p:txBody>
      </p:sp>
      <p:sp>
        <p:nvSpPr>
          <p:cNvPr id="7" name="Овал 6"/>
          <p:cNvSpPr/>
          <p:nvPr/>
        </p:nvSpPr>
        <p:spPr>
          <a:xfrm>
            <a:off x="2786063" y="5715000"/>
            <a:ext cx="1285875" cy="5715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/>
          </a:p>
        </p:txBody>
      </p:sp>
      <p:sp>
        <p:nvSpPr>
          <p:cNvPr id="10" name="Номер слайда 9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650C037E-7E1A-4B13-A552-ED0D7AD40EF8}" type="slidenum">
              <a:rPr lang="ru-RU" sz="1400">
                <a:latin typeface="+mn-lt"/>
              </a:rPr>
              <a:pPr algn="r" eaLnBrk="1" hangingPunct="1">
                <a:defRPr/>
              </a:pPr>
              <a:t>3</a:t>
            </a:fld>
            <a:endParaRPr lang="ru-RU" sz="1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4FA71043-EC4E-4EA7-B074-81A4B047D5A1}" type="slidenum">
              <a:rPr lang="ru-RU" sz="1400">
                <a:latin typeface="+mn-lt"/>
              </a:rPr>
              <a:pPr algn="r" eaLnBrk="1" hangingPunct="1">
                <a:defRPr/>
              </a:pPr>
              <a:t>4</a:t>
            </a:fld>
            <a:endParaRPr lang="ru-RU" sz="1400">
              <a:latin typeface="+mn-lt"/>
            </a:endParaRP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323850" y="1125538"/>
            <a:ext cx="8640763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sz="1600" b="1">
              <a:cs typeface="Arial" charset="0"/>
            </a:endParaRPr>
          </a:p>
          <a:p>
            <a:pPr algn="just" eaLnBrk="1" hangingPunct="1"/>
            <a:r>
              <a:rPr lang="ru-RU" sz="1600" b="1">
                <a:solidFill>
                  <a:srgbClr val="002060"/>
                </a:solidFill>
                <a:cs typeface="Arial" charset="0"/>
              </a:rPr>
              <a:t>Во всем мире на основе методов  генной инженерии создаются новые сорта растений, устойчивых к неблагоприятным условиям внешней среды и вредителям, обладающих лучшими ростовыми, питательными и вкусовыми качествами. </a:t>
            </a:r>
          </a:p>
          <a:p>
            <a:pPr algn="just" eaLnBrk="1" hangingPunct="1"/>
            <a:endParaRPr lang="ru-RU" sz="1600" b="1">
              <a:solidFill>
                <a:srgbClr val="002060"/>
              </a:solidFill>
              <a:cs typeface="Arial" charset="0"/>
            </a:endParaRPr>
          </a:p>
          <a:p>
            <a:pPr algn="just" eaLnBrk="1" hangingPunct="1"/>
            <a:r>
              <a:rPr lang="ru-RU" sz="1600" b="1">
                <a:solidFill>
                  <a:srgbClr val="002060"/>
                </a:solidFill>
                <a:cs typeface="Arial" charset="0"/>
              </a:rPr>
              <a:t>ГМ-растения способны расти и приносить хороший урожай там, где обычные сорта просто не могли выжить из-за определенных погодных условий. За последние годы несколько десятков трансгенных культур прошли испытания. Но пока наиболее популярные виды это – </a:t>
            </a:r>
            <a:r>
              <a:rPr lang="ru-RU" sz="1600" b="1">
                <a:solidFill>
                  <a:srgbClr val="CC0000"/>
                </a:solidFill>
                <a:cs typeface="Arial" charset="0"/>
              </a:rPr>
              <a:t>кукуруза, соя и хлопок. </a:t>
            </a:r>
          </a:p>
          <a:p>
            <a:pPr algn="just" eaLnBrk="1" hangingPunct="1"/>
            <a:endParaRPr lang="ru-RU" sz="1600" b="1">
              <a:solidFill>
                <a:srgbClr val="CC0000"/>
              </a:solidFill>
              <a:cs typeface="Arial" charset="0"/>
            </a:endParaRPr>
          </a:p>
          <a:p>
            <a:pPr eaLnBrk="1" hangingPunct="1"/>
            <a:r>
              <a:rPr lang="ru-RU" sz="1600" b="1" i="1">
                <a:solidFill>
                  <a:srgbClr val="CC0000"/>
                </a:solidFill>
                <a:cs typeface="Arial" charset="0"/>
              </a:rPr>
              <a:t>Основные производители трансгенных культур:</a:t>
            </a:r>
          </a:p>
          <a:p>
            <a:pPr eaLnBrk="1" hangingPunct="1"/>
            <a:r>
              <a:rPr lang="ru-RU" sz="1600" b="1" i="1">
                <a:solidFill>
                  <a:srgbClr val="CC0000"/>
                </a:solidFill>
                <a:cs typeface="Arial" charset="0"/>
              </a:rPr>
              <a:t>США, Канада, Бразилия и Аргентина</a:t>
            </a:r>
          </a:p>
          <a:p>
            <a:pPr eaLnBrk="1" hangingPunct="1"/>
            <a:r>
              <a:rPr lang="ru-RU" sz="1600" b="1">
                <a:solidFill>
                  <a:srgbClr val="002060"/>
                </a:solidFill>
                <a:cs typeface="Arial" charset="0"/>
              </a:rPr>
              <a:t>На их территории расположено 95% территорий, занятых ГМ-сортами сельскохозяйственных культур. </a:t>
            </a:r>
          </a:p>
          <a:p>
            <a:pPr eaLnBrk="1" hangingPunct="1"/>
            <a:r>
              <a:rPr lang="ru-RU" sz="1600" b="1">
                <a:solidFill>
                  <a:srgbClr val="002060"/>
                </a:solidFill>
                <a:cs typeface="Arial" charset="0"/>
              </a:rPr>
              <a:t>В 2002 году объемы трансгенных растений составляли:  </a:t>
            </a:r>
          </a:p>
          <a:p>
            <a:pPr eaLnBrk="1" hangingPunct="1"/>
            <a:r>
              <a:rPr lang="ru-RU" sz="1600" b="1">
                <a:solidFill>
                  <a:srgbClr val="002060"/>
                </a:solidFill>
                <a:cs typeface="Arial" charset="0"/>
              </a:rPr>
              <a:t>                        США около </a:t>
            </a:r>
            <a:r>
              <a:rPr lang="ru-RU" sz="1600" b="1">
                <a:solidFill>
                  <a:srgbClr val="FF0000"/>
                </a:solidFill>
                <a:cs typeface="Arial" charset="0"/>
              </a:rPr>
              <a:t>75% хлопка и cои</a:t>
            </a:r>
          </a:p>
          <a:p>
            <a:pPr eaLnBrk="1" hangingPunct="1"/>
            <a:r>
              <a:rPr lang="ru-RU" sz="1600" b="1">
                <a:solidFill>
                  <a:srgbClr val="002060"/>
                </a:solidFill>
                <a:cs typeface="Arial" charset="0"/>
              </a:rPr>
              <a:t>                        Аргентина – </a:t>
            </a:r>
            <a:r>
              <a:rPr lang="ru-RU" sz="1600" b="1">
                <a:solidFill>
                  <a:srgbClr val="FF0000"/>
                </a:solidFill>
                <a:cs typeface="Arial" charset="0"/>
              </a:rPr>
              <a:t>99% сои</a:t>
            </a:r>
          </a:p>
          <a:p>
            <a:pPr eaLnBrk="1" hangingPunct="1"/>
            <a:r>
              <a:rPr lang="ru-RU" sz="1600" b="1">
                <a:solidFill>
                  <a:srgbClr val="002060"/>
                </a:solidFill>
                <a:cs typeface="Arial" charset="0"/>
              </a:rPr>
              <a:t>                        Канада – </a:t>
            </a:r>
            <a:r>
              <a:rPr lang="ru-RU" sz="1600" b="1">
                <a:solidFill>
                  <a:srgbClr val="FF0000"/>
                </a:solidFill>
                <a:cs typeface="Arial" charset="0"/>
              </a:rPr>
              <a:t>65% рапса</a:t>
            </a:r>
          </a:p>
          <a:p>
            <a:pPr eaLnBrk="1" hangingPunct="1"/>
            <a:r>
              <a:rPr lang="ru-RU" sz="1600" b="1">
                <a:solidFill>
                  <a:srgbClr val="002060"/>
                </a:solidFill>
                <a:cs typeface="Arial" charset="0"/>
              </a:rPr>
              <a:t>                        Китай – </a:t>
            </a:r>
            <a:r>
              <a:rPr lang="ru-RU" sz="1600" b="1">
                <a:solidFill>
                  <a:srgbClr val="FF0000"/>
                </a:solidFill>
                <a:cs typeface="Arial" charset="0"/>
              </a:rPr>
              <a:t>51% хлопка </a:t>
            </a:r>
          </a:p>
          <a:p>
            <a:pPr eaLnBrk="1" hangingPunct="1"/>
            <a:r>
              <a:rPr lang="ru-RU" sz="1600" b="1" i="1">
                <a:solidFill>
                  <a:srgbClr val="FF0000"/>
                </a:solidFill>
                <a:cs typeface="Arial" charset="0"/>
              </a:rPr>
              <a:t>Все эти цифры быстро меняются в сторону увеличения</a:t>
            </a:r>
            <a:r>
              <a:rPr lang="ru-RU" sz="1600" b="1">
                <a:solidFill>
                  <a:srgbClr val="002060"/>
                </a:solidFill>
                <a:cs typeface="Arial" charset="0"/>
              </a:rPr>
              <a:t> (в США к 2008 году хлопок и соя вышли на уровень 100%, а кукуруза – 80%)</a:t>
            </a:r>
          </a:p>
        </p:txBody>
      </p:sp>
      <p:sp>
        <p:nvSpPr>
          <p:cNvPr id="11268" name="Заголовок 1"/>
          <p:cNvSpPr>
            <a:spLocks/>
          </p:cNvSpPr>
          <p:nvPr/>
        </p:nvSpPr>
        <p:spPr bwMode="auto">
          <a:xfrm>
            <a:off x="1331913" y="269875"/>
            <a:ext cx="70215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kk-KZ" sz="2100" b="1">
                <a:solidFill>
                  <a:srgbClr val="180DED"/>
                </a:solidFill>
                <a:latin typeface="Calibri" pitchFamily="34" charset="0"/>
                <a:cs typeface="Arial" charset="0"/>
              </a:rPr>
              <a:t/>
            </a:r>
            <a:br>
              <a:rPr lang="kk-KZ" sz="2100" b="1">
                <a:solidFill>
                  <a:srgbClr val="180DED"/>
                </a:solidFill>
                <a:latin typeface="Calibri" pitchFamily="34" charset="0"/>
                <a:cs typeface="Arial" charset="0"/>
              </a:rPr>
            </a:br>
            <a:r>
              <a:rPr lang="kk-KZ" sz="2100" b="1">
                <a:solidFill>
                  <a:srgbClr val="180DED"/>
                </a:solidFill>
                <a:latin typeface="Calibri" pitchFamily="34" charset="0"/>
                <a:cs typeface="Arial" charset="0"/>
              </a:rPr>
              <a:t>Мировая практика возделывания ГМ</a:t>
            </a:r>
            <a:r>
              <a:rPr lang="en-US" sz="2100" b="1">
                <a:solidFill>
                  <a:srgbClr val="180DED"/>
                </a:solidFill>
                <a:latin typeface="Calibri" pitchFamily="34" charset="0"/>
                <a:cs typeface="Arial" charset="0"/>
              </a:rPr>
              <a:t>-</a:t>
            </a:r>
            <a:r>
              <a:rPr lang="kk-KZ" sz="2100" b="1">
                <a:solidFill>
                  <a:srgbClr val="180DED"/>
                </a:solidFill>
                <a:latin typeface="Calibri" pitchFamily="34" charset="0"/>
                <a:cs typeface="Arial" charset="0"/>
              </a:rPr>
              <a:t>растений</a:t>
            </a:r>
            <a:endParaRPr lang="ru-RU" sz="2100" b="1">
              <a:solidFill>
                <a:srgbClr val="180DED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32813" y="6381750"/>
            <a:ext cx="611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6"/>
          <p:cNvSpPr txBox="1">
            <a:spLocks noChangeArrowheads="1"/>
          </p:cNvSpPr>
          <p:nvPr/>
        </p:nvSpPr>
        <p:spPr bwMode="auto">
          <a:xfrm>
            <a:off x="179388" y="0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МИРОВОЕ ПРОИЗВОДСТВО ОСНОВНЫХ ГМ-КУЛЬТУР</a:t>
            </a:r>
            <a:r>
              <a:rPr lang="ru-RU" sz="2400" b="1"/>
              <a:t>,  млн га </a:t>
            </a:r>
            <a:r>
              <a:rPr lang="ru-RU" sz="2800" b="1"/>
              <a:t>                           </a:t>
            </a:r>
          </a:p>
        </p:txBody>
      </p:sp>
      <p:sp>
        <p:nvSpPr>
          <p:cNvPr id="12292" name="Text Box 37"/>
          <p:cNvSpPr txBox="1">
            <a:spLocks noChangeArrowheads="1"/>
          </p:cNvSpPr>
          <p:nvPr/>
        </p:nvSpPr>
        <p:spPr bwMode="auto">
          <a:xfrm>
            <a:off x="158750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2293" name="Picture 39" descr="257_soybean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42938"/>
            <a:ext cx="45720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40"/>
          <p:cNvSpPr txBox="1">
            <a:spLocks noChangeArrowheads="1"/>
          </p:cNvSpPr>
          <p:nvPr/>
        </p:nvSpPr>
        <p:spPr bwMode="auto">
          <a:xfrm>
            <a:off x="5848350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2295" name="Picture 42" descr="257_maize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5488" y="692150"/>
            <a:ext cx="46085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4" descr="257_rapeseed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60800"/>
            <a:ext cx="4572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46" descr="257_cotton0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3" y="3860800"/>
            <a:ext cx="46434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47"/>
          <p:cNvSpPr txBox="1">
            <a:spLocks noChangeArrowheads="1"/>
          </p:cNvSpPr>
          <p:nvPr/>
        </p:nvSpPr>
        <p:spPr bwMode="auto">
          <a:xfrm>
            <a:off x="1095375" y="1073150"/>
            <a:ext cx="17605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80808"/>
                </a:solidFill>
              </a:rPr>
              <a:t>Соевые бобы</a:t>
            </a:r>
          </a:p>
        </p:txBody>
      </p:sp>
      <p:sp>
        <p:nvSpPr>
          <p:cNvPr id="12299" name="Text Box 48"/>
          <p:cNvSpPr txBox="1">
            <a:spLocks noChangeArrowheads="1"/>
          </p:cNvSpPr>
          <p:nvPr/>
        </p:nvSpPr>
        <p:spPr bwMode="auto">
          <a:xfrm>
            <a:off x="5559425" y="1000125"/>
            <a:ext cx="1263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80808"/>
                </a:solidFill>
              </a:rPr>
              <a:t>Кукуруза </a:t>
            </a:r>
          </a:p>
        </p:txBody>
      </p:sp>
      <p:sp>
        <p:nvSpPr>
          <p:cNvPr id="12300" name="Text Box 49"/>
          <p:cNvSpPr txBox="1">
            <a:spLocks noChangeArrowheads="1"/>
          </p:cNvSpPr>
          <p:nvPr/>
        </p:nvSpPr>
        <p:spPr bwMode="auto">
          <a:xfrm>
            <a:off x="1095375" y="4240213"/>
            <a:ext cx="1063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80808"/>
                </a:solidFill>
              </a:rPr>
              <a:t>Канола </a:t>
            </a:r>
          </a:p>
        </p:txBody>
      </p:sp>
      <p:sp>
        <p:nvSpPr>
          <p:cNvPr id="12301" name="Text Box 50"/>
          <p:cNvSpPr txBox="1">
            <a:spLocks noChangeArrowheads="1"/>
          </p:cNvSpPr>
          <p:nvPr/>
        </p:nvSpPr>
        <p:spPr bwMode="auto">
          <a:xfrm>
            <a:off x="5487988" y="4240213"/>
            <a:ext cx="10763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80808"/>
                </a:solidFill>
              </a:rPr>
              <a:t>Хлопок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249738" y="549275"/>
            <a:ext cx="400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400" b="1">
              <a:latin typeface="Times New Roman" pitchFamily="18" charset="0"/>
            </a:endParaRPr>
          </a:p>
          <a:p>
            <a:pPr algn="ctr"/>
            <a:endParaRPr lang="ru-RU" sz="2400" b="1">
              <a:latin typeface="Times New Roman" pitchFamily="18" charset="0"/>
            </a:endParaRPr>
          </a:p>
          <a:p>
            <a:pPr algn="ctr"/>
            <a:r>
              <a:rPr lang="ru-RU" sz="2400" i="1">
                <a:latin typeface="Times New Roman" pitchFamily="18" charset="0"/>
              </a:rPr>
              <a:t>  </a:t>
            </a:r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288213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-142875" y="2016125"/>
          <a:ext cx="9144000" cy="6021388"/>
        </p:xfrm>
        <a:graphic>
          <a:graphicData uri="http://schemas.openxmlformats.org/presentationml/2006/ole">
            <p:oleObj spid="_x0000_s1026" name="Диаграмма" r:id="rId3" imgW="7115251" imgH="4686300" progId="Excel.Chart.8">
              <p:embed/>
            </p:oleObj>
          </a:graphicData>
        </a:graphic>
      </p:graphicFrame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6011863" y="4027488"/>
            <a:ext cx="13620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КУКУРУЗА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4572000" y="5756275"/>
            <a:ext cx="8413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РАПС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116013" y="4819650"/>
            <a:ext cx="1751012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САХ. СВЕКЛА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179388" y="4098925"/>
            <a:ext cx="16414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КАРТОФЕЛЬ</a:t>
            </a: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376238" y="3255963"/>
            <a:ext cx="1230312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ТОМАТЫ</a:t>
            </a:r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1619250" y="3595688"/>
            <a:ext cx="504825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1331913" y="2852738"/>
            <a:ext cx="11525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ТАБАК</a:t>
            </a:r>
          </a:p>
        </p:txBody>
      </p:sp>
      <p:sp>
        <p:nvSpPr>
          <p:cNvPr id="1036" name="Line 14"/>
          <p:cNvSpPr>
            <a:spLocks noChangeShapeType="1"/>
          </p:cNvSpPr>
          <p:nvPr/>
        </p:nvSpPr>
        <p:spPr bwMode="auto">
          <a:xfrm>
            <a:off x="2051050" y="3235325"/>
            <a:ext cx="576263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7" name="Text Box 15"/>
          <p:cNvSpPr txBox="1">
            <a:spLocks noChangeArrowheads="1"/>
          </p:cNvSpPr>
          <p:nvPr/>
        </p:nvSpPr>
        <p:spPr bwMode="auto">
          <a:xfrm>
            <a:off x="2535238" y="2751138"/>
            <a:ext cx="1166812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ХЛОПОК</a:t>
            </a:r>
          </a:p>
        </p:txBody>
      </p:sp>
      <p:sp>
        <p:nvSpPr>
          <p:cNvPr id="1038" name="Line 16"/>
          <p:cNvSpPr>
            <a:spLocks noChangeShapeType="1"/>
          </p:cNvSpPr>
          <p:nvPr/>
        </p:nvSpPr>
        <p:spPr bwMode="auto">
          <a:xfrm>
            <a:off x="3132138" y="3163888"/>
            <a:ext cx="71437" cy="5032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5508625" y="2803525"/>
            <a:ext cx="2595563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ПЩЕНИЦА / ЯЧМЕНЬ</a:t>
            </a:r>
          </a:p>
        </p:txBody>
      </p:sp>
      <p:sp>
        <p:nvSpPr>
          <p:cNvPr id="1040" name="Line 18"/>
          <p:cNvSpPr>
            <a:spLocks noChangeShapeType="1"/>
          </p:cNvSpPr>
          <p:nvPr/>
        </p:nvSpPr>
        <p:spPr bwMode="auto">
          <a:xfrm flipH="1">
            <a:off x="4500563" y="3235325"/>
            <a:ext cx="1871662" cy="504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1" name="Text Box 19"/>
          <p:cNvSpPr txBox="1">
            <a:spLocks noChangeArrowheads="1"/>
          </p:cNvSpPr>
          <p:nvPr/>
        </p:nvSpPr>
        <p:spPr bwMode="auto">
          <a:xfrm>
            <a:off x="3832225" y="2751138"/>
            <a:ext cx="1325563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ЦИКОРИЙ</a:t>
            </a:r>
          </a:p>
        </p:txBody>
      </p:sp>
      <p:sp>
        <p:nvSpPr>
          <p:cNvPr id="1042" name="Line 20"/>
          <p:cNvSpPr>
            <a:spLocks noChangeShapeType="1"/>
          </p:cNvSpPr>
          <p:nvPr/>
        </p:nvSpPr>
        <p:spPr bwMode="auto">
          <a:xfrm>
            <a:off x="3924300" y="3163888"/>
            <a:ext cx="0" cy="5032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3" name="Text Box 21"/>
          <p:cNvSpPr txBox="1">
            <a:spLocks noChangeArrowheads="1"/>
          </p:cNvSpPr>
          <p:nvPr/>
        </p:nvSpPr>
        <p:spPr bwMode="auto">
          <a:xfrm>
            <a:off x="827088" y="765175"/>
            <a:ext cx="7881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ПОЛЕВЫЕ ИСПЫТАНИЯ ТРАНСГЕННЫХ КУЛЬТУР</a:t>
            </a:r>
          </a:p>
          <a:p>
            <a:r>
              <a:rPr lang="ru-RU" sz="2400" b="1"/>
              <a:t>В СТРАНАХ ЕВРОПЕЙСКОГО СОЮЗА 1992-20</a:t>
            </a:r>
            <a:r>
              <a:rPr lang="en-US" sz="2400" b="1"/>
              <a:t>10</a:t>
            </a:r>
            <a:endParaRPr lang="ru-RU" sz="2400" b="1"/>
          </a:p>
          <a:p>
            <a:endParaRPr lang="ru-RU" b="1"/>
          </a:p>
        </p:txBody>
      </p:sp>
      <p:sp>
        <p:nvSpPr>
          <p:cNvPr id="1044" name="Text Box 22"/>
          <p:cNvSpPr txBox="1">
            <a:spLocks noChangeArrowheads="1"/>
          </p:cNvSpPr>
          <p:nvPr/>
        </p:nvSpPr>
        <p:spPr bwMode="auto">
          <a:xfrm>
            <a:off x="5003800" y="1557338"/>
            <a:ext cx="3609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Источник. </a:t>
            </a:r>
            <a:r>
              <a:rPr lang="en-US" sz="1600" b="1"/>
              <a:t>http:www.gmo-compass</a:t>
            </a:r>
          </a:p>
          <a:p>
            <a:pPr eaLnBrk="1" hangingPunct="1"/>
            <a:endParaRPr lang="ru-RU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algn="just" eaLnBrk="1" hangingPunct="1">
              <a:defRPr/>
            </a:pPr>
            <a:r>
              <a:rPr lang="ru-RU" sz="2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5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692150"/>
            <a:ext cx="8713787" cy="3673475"/>
          </a:xfrm>
        </p:spPr>
        <p:txBody>
          <a:bodyPr/>
          <a:lstStyle/>
          <a:p>
            <a:pPr marL="0" indent="273050" algn="just" eaLnBrk="1" hangingPunct="1">
              <a:buFont typeface="Wingdings 2" pitchFamily="18" charset="2"/>
              <a:buNone/>
              <a:defRPr/>
            </a:pPr>
            <a:endParaRPr lang="ru-RU" sz="1300" b="1" dirty="0" smtClean="0">
              <a:latin typeface="Arial" charset="0"/>
            </a:endParaRPr>
          </a:p>
          <a:p>
            <a:pPr marL="0" indent="273050" algn="just" eaLnBrk="1" hangingPunct="1">
              <a:buFont typeface="Wingdings 2" pitchFamily="18" charset="2"/>
              <a:buNone/>
              <a:defRPr/>
            </a:pPr>
            <a:endParaRPr lang="ru-RU" sz="1300" b="1" dirty="0" smtClean="0">
              <a:latin typeface="Arial" charset="0"/>
            </a:endParaRPr>
          </a:p>
          <a:p>
            <a:pPr marL="0" indent="273050" algn="just" eaLnBrk="1" hangingPunct="1">
              <a:buFont typeface="Wingdings 2" pitchFamily="18" charset="2"/>
              <a:buNone/>
              <a:defRPr/>
            </a:pPr>
            <a:r>
              <a:rPr lang="ru-RU" sz="1300" b="1" dirty="0" smtClean="0">
                <a:latin typeface="Arial" charset="0"/>
              </a:rPr>
              <a:t>За последние 20 лет мы потеряли более 15% почвенного слоя, и большая часть пригодных к возделыванию почв уже вовлечены в сельскохозяйственное производство. При этом человечеству не хватает белка, его мировой дефицит составляет 35-40 млн. тонн/год.</a:t>
            </a:r>
            <a:r>
              <a:rPr lang="ru-RU" sz="1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300" b="1" dirty="0" smtClean="0">
                <a:latin typeface="Arial" charset="0"/>
              </a:rPr>
              <a:t>В мире 800 млн. голодающих и каждый день от голода умирает 20 000 человек. </a:t>
            </a:r>
            <a:endParaRPr lang="ru-RU" sz="1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273050" algn="just" eaLnBrk="1" hangingPunct="1">
              <a:buFont typeface="Wingdings 2" pitchFamily="18" charset="2"/>
              <a:buNone/>
              <a:defRPr/>
            </a:pPr>
            <a:endParaRPr lang="ru-RU" sz="1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273050" algn="just" eaLnBrk="1" hangingPunct="1">
              <a:buFont typeface="Wingdings 2" pitchFamily="18" charset="2"/>
              <a:buNone/>
              <a:defRPr/>
            </a:pPr>
            <a:r>
              <a:rPr lang="ru-RU" sz="1300" b="1" dirty="0" smtClean="0">
                <a:latin typeface="Arial" charset="0"/>
              </a:rPr>
              <a:t>По прогнозам ученых, население Земли до 2050 года может достигнуть 9-11 млрд. человек, естественно возникает необходимость увеличения мирового производства сельскохозяйственной продукции. Для этой цели </a:t>
            </a:r>
            <a:r>
              <a:rPr lang="ru-RU" sz="1300" b="1" dirty="0" err="1" smtClean="0">
                <a:latin typeface="Arial" charset="0"/>
              </a:rPr>
              <a:t>ГМ-растения</a:t>
            </a:r>
            <a:r>
              <a:rPr lang="ru-RU" sz="1300" b="1" dirty="0" smtClean="0">
                <a:latin typeface="Arial" charset="0"/>
              </a:rPr>
              <a:t> отлично подходят – они устойчивы к болезням и засухе, быстрее созревают и дольше хранятся. </a:t>
            </a:r>
          </a:p>
          <a:p>
            <a:pPr marL="0" indent="273050" algn="just" eaLnBrk="1" hangingPunct="1">
              <a:buFont typeface="Wingdings 2" pitchFamily="18" charset="2"/>
              <a:buNone/>
              <a:defRPr/>
            </a:pPr>
            <a:endParaRPr lang="ru-RU" sz="1300" b="1" dirty="0" smtClean="0">
              <a:latin typeface="Arial" charset="0"/>
            </a:endParaRPr>
          </a:p>
          <a:p>
            <a:pPr marL="0" indent="273050" algn="just" eaLnBrk="1" hangingPunct="1">
              <a:buFont typeface="Wingdings 2" pitchFamily="18" charset="2"/>
              <a:buNone/>
              <a:defRPr/>
            </a:pPr>
            <a:r>
              <a:rPr lang="ru-RU" sz="1300" b="1" dirty="0" smtClean="0">
                <a:latin typeface="Arial" charset="0"/>
              </a:rPr>
              <a:t>В 2005 году была создан новый </a:t>
            </a:r>
            <a:r>
              <a:rPr lang="ru-RU" sz="1300" b="1" dirty="0" err="1" smtClean="0">
                <a:latin typeface="Arial" charset="0"/>
              </a:rPr>
              <a:t>трансгенный</a:t>
            </a:r>
            <a:r>
              <a:rPr lang="ru-RU" sz="1300" b="1" dirty="0" smtClean="0">
                <a:latin typeface="Arial" charset="0"/>
              </a:rPr>
              <a:t> рис </a:t>
            </a:r>
            <a:r>
              <a:rPr lang="ru-RU" sz="1300" b="1" i="1" dirty="0" err="1" smtClean="0">
                <a:latin typeface="Arial" charset="0"/>
              </a:rPr>
              <a:t>Golden</a:t>
            </a:r>
            <a:r>
              <a:rPr lang="ru-RU" sz="1300" b="1" i="1" dirty="0" smtClean="0">
                <a:latin typeface="Arial" charset="0"/>
              </a:rPr>
              <a:t> </a:t>
            </a:r>
            <a:r>
              <a:rPr lang="ru-RU" sz="1300" b="1" i="1" dirty="0" err="1" smtClean="0">
                <a:latin typeface="Arial" charset="0"/>
              </a:rPr>
              <a:t>Rice</a:t>
            </a:r>
            <a:r>
              <a:rPr lang="ru-RU" sz="1300" b="1" i="1" dirty="0" smtClean="0">
                <a:latin typeface="Arial" charset="0"/>
              </a:rPr>
              <a:t> 2</a:t>
            </a:r>
            <a:r>
              <a:rPr lang="ru-RU" sz="1300" b="1" dirty="0" smtClean="0">
                <a:latin typeface="Arial" charset="0"/>
              </a:rPr>
              <a:t>, в которой содержание </a:t>
            </a:r>
            <a:r>
              <a:rPr lang="ru-RU" sz="1300" b="1" dirty="0" err="1" smtClean="0">
                <a:latin typeface="Arial" charset="0"/>
              </a:rPr>
              <a:t>бета-каротина</a:t>
            </a:r>
            <a:r>
              <a:rPr lang="ru-RU" sz="1300" b="1" dirty="0" smtClean="0">
                <a:latin typeface="Arial" charset="0"/>
              </a:rPr>
              <a:t> повышено в 23 раза по сравнению с обычными сортами. «Золотой рис» позволил значительно улучшить качество питания во многих странах «третьего мира», где наблюдался дефицит витамина А.</a:t>
            </a:r>
          </a:p>
        </p:txBody>
      </p:sp>
      <p:pic>
        <p:nvPicPr>
          <p:cNvPr id="13316" name="Picture 8" descr=" рис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4429125"/>
            <a:ext cx="583406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Заголовок 1"/>
          <p:cNvSpPr>
            <a:spLocks/>
          </p:cNvSpPr>
          <p:nvPr/>
        </p:nvSpPr>
        <p:spPr bwMode="auto">
          <a:xfrm>
            <a:off x="1476375" y="188913"/>
            <a:ext cx="70215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kk-KZ" sz="1900" b="1">
                <a:solidFill>
                  <a:srgbClr val="180DED"/>
                </a:solidFill>
                <a:latin typeface="Calibri" pitchFamily="34" charset="0"/>
                <a:cs typeface="Arial" charset="0"/>
              </a:rPr>
              <a:t/>
            </a:r>
            <a:br>
              <a:rPr lang="kk-KZ" sz="1900" b="1">
                <a:solidFill>
                  <a:srgbClr val="180DED"/>
                </a:solidFill>
                <a:latin typeface="Calibri" pitchFamily="34" charset="0"/>
                <a:cs typeface="Arial" charset="0"/>
              </a:rPr>
            </a:br>
            <a:r>
              <a:rPr lang="kk-KZ" sz="1900" b="1">
                <a:solidFill>
                  <a:srgbClr val="180DED"/>
                </a:solidFill>
                <a:latin typeface="Calibri" pitchFamily="34" charset="0"/>
                <a:cs typeface="Arial" charset="0"/>
              </a:rPr>
              <a:t>Роль генетически модифицированных растений в обеспечении продовольственной безопасности</a:t>
            </a:r>
            <a:endParaRPr lang="ru-RU" sz="1900" b="1">
              <a:solidFill>
                <a:srgbClr val="180DED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14375" y="1052513"/>
          <a:ext cx="7818438" cy="5095875"/>
        </p:xfrm>
        <a:graphic>
          <a:graphicData uri="http://schemas.openxmlformats.org/presentationml/2006/ole">
            <p:oleObj spid="_x0000_s2050" r:id="rId3" imgW="7846232" imgH="5261304" progId="Excel.Chart.8">
              <p:embed/>
            </p:oleObj>
          </a:graphicData>
        </a:graphic>
      </p:graphicFrame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187450" y="44450"/>
            <a:ext cx="72723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000" b="1">
                <a:solidFill>
                  <a:srgbClr val="180DED"/>
                </a:solidFill>
                <a:cs typeface="Arial" charset="0"/>
              </a:rPr>
              <a:t>Зерновые культуры: фактические и ожидаемые потребности производства в мире (1950-2050 гг.)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4284663" y="1628775"/>
            <a:ext cx="1212850" cy="28733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b="1">
                <a:solidFill>
                  <a:srgbClr val="000000"/>
                </a:solidFill>
                <a:latin typeface="Arial Narrow" pitchFamily="34" charset="0"/>
              </a:rPr>
              <a:t>6 млрд</a:t>
            </a:r>
            <a:r>
              <a:rPr lang="ru-RU" b="1">
                <a:latin typeface="Arial Narrow" pitchFamily="34" charset="0"/>
              </a:rPr>
              <a:t>.</a:t>
            </a: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7143750" y="1628775"/>
            <a:ext cx="1304925" cy="28733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b="1">
                <a:solidFill>
                  <a:srgbClr val="000000"/>
                </a:solidFill>
                <a:latin typeface="Arial Narrow" pitchFamily="34" charset="0"/>
              </a:rPr>
              <a:t>10 млрд</a:t>
            </a:r>
            <a:r>
              <a:rPr lang="ru-RU" b="1">
                <a:latin typeface="Arial Narrow" pitchFamily="34" charset="0"/>
              </a:rPr>
              <a:t>.</a:t>
            </a: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 flipH="1" flipV="1">
            <a:off x="5357813" y="2071688"/>
            <a:ext cx="71437" cy="3357562"/>
          </a:xfrm>
          <a:prstGeom prst="line">
            <a:avLst/>
          </a:prstGeom>
          <a:noFill/>
          <a:ln w="9525">
            <a:pattFill prst="dkDnDiag">
              <a:fgClr>
                <a:srgbClr val="CC00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107950" y="6219825"/>
            <a:ext cx="8607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>
                <a:solidFill>
                  <a:srgbClr val="FF0000"/>
                </a:solidFill>
                <a:cs typeface="Arial" charset="0"/>
              </a:rPr>
              <a:t>Урожайность пшеницы, риса и кукурузы необходимо повысить к 2050 году в 3-4 раза по сравнению с 2010 годом</a:t>
            </a:r>
            <a:endParaRPr lang="ru-RU" sz="1400" b="1">
              <a:cs typeface="Arial" charset="0"/>
            </a:endParaRPr>
          </a:p>
          <a:p>
            <a:pPr algn="ctr" eaLnBrk="1" hangingPunct="1"/>
            <a:endParaRPr lang="ru-RU" sz="1400" b="1">
              <a:cs typeface="Arial" charset="0"/>
            </a:endParaRPr>
          </a:p>
          <a:p>
            <a:pPr algn="ctr" eaLnBrk="1" hangingPunct="1"/>
            <a:endParaRPr lang="ru-RU" sz="14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-387350"/>
          <a:ext cx="9144000" cy="6786563"/>
        </p:xfrm>
        <a:graphic>
          <a:graphicData uri="http://schemas.openxmlformats.org/presentationml/2006/ole">
            <p:oleObj spid="_x0000_s3074" r:id="rId3" imgW="11009524" imgH="7609524" progId="">
              <p:embed/>
            </p:oleObj>
          </a:graphicData>
        </a:graphic>
      </p:graphicFrame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2192338" y="-31750"/>
            <a:ext cx="5187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Международные договора, имеющие отношение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биобезопасности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79388" y="1125538"/>
            <a:ext cx="864076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Казахстан ратифицировал следующие международные договора: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•"/>
              <a:defRPr/>
            </a:pPr>
            <a:r>
              <a:rPr lang="ru-RU" sz="1400" b="1" dirty="0"/>
              <a:t> </a:t>
            </a:r>
            <a:r>
              <a:rPr lang="ru-RU" sz="1600" b="1" dirty="0"/>
              <a:t>Конвенция о биологическом разнообразии – в 1994 году </a:t>
            </a:r>
          </a:p>
          <a:p>
            <a:pPr eaLnBrk="1" hangingPunct="1">
              <a:buFontTx/>
              <a:buChar char="•"/>
              <a:defRPr/>
            </a:pPr>
            <a:endParaRPr lang="ru-RU" sz="1600" b="1" dirty="0"/>
          </a:p>
          <a:p>
            <a:pPr eaLnBrk="1" hangingPunct="1">
              <a:buFontTx/>
              <a:buChar char="•"/>
              <a:defRPr/>
            </a:pPr>
            <a:r>
              <a:rPr lang="ru-RU" sz="1600" b="1" dirty="0"/>
              <a:t> Конвенция о доступе к информации, участию общественности в процессе принятия решений и доступе к правосудию по вопросам, касающимся окружающей среды (</a:t>
            </a:r>
            <a:r>
              <a:rPr lang="ru-RU" sz="1600" b="1" dirty="0" err="1"/>
              <a:t>Орхуская</a:t>
            </a:r>
            <a:r>
              <a:rPr lang="ru-RU" sz="1600" b="1" dirty="0"/>
              <a:t> конвенция) – в 2000 году</a:t>
            </a:r>
          </a:p>
          <a:p>
            <a:pPr eaLnBrk="1" hangingPunct="1">
              <a:buFontTx/>
              <a:buChar char="•"/>
              <a:defRPr/>
            </a:pPr>
            <a:endParaRPr lang="ru-RU" sz="1600" b="1" dirty="0">
              <a:hlinkClick r:id="rId4"/>
            </a:endParaRPr>
          </a:p>
          <a:p>
            <a:pPr eaLnBrk="1" hangingPunct="1">
              <a:buFontTx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Картахенский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протокол</a:t>
            </a:r>
            <a:r>
              <a:rPr lang="ru-RU" sz="1600" dirty="0"/>
              <a:t> </a:t>
            </a:r>
            <a:r>
              <a:rPr lang="ru-RU" sz="1600" b="1" dirty="0"/>
              <a:t>по </a:t>
            </a:r>
            <a:r>
              <a:rPr lang="ru-RU" sz="1600" b="1" dirty="0" err="1"/>
              <a:t>биобезопасности</a:t>
            </a:r>
            <a:r>
              <a:rPr lang="ru-RU" sz="1600" b="1" dirty="0"/>
              <a:t> – в 2008 году (принят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 Республики Казахстан «О ратификации 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Картахенского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протокола по 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биобезопасности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 Конвенции о биологическом разнообразии»). </a:t>
            </a:r>
          </a:p>
          <a:p>
            <a:pPr algn="just" eaLnBrk="1" hangingPunct="1">
              <a:buFontTx/>
              <a:buChar char="•"/>
              <a:defRPr/>
            </a:pPr>
            <a:endParaRPr lang="ru-RU" sz="1600" b="1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</a:rPr>
              <a:t> Разработан проект закона </a:t>
            </a:r>
            <a:r>
              <a:rPr lang="ru-RU" sz="1600" b="1" dirty="0"/>
              <a:t>«О государственном регулировании генно-инженерной деятельности», который прошел согласование в государственных органах и внесен в Мажилис Парламента Республики Казахстан</a:t>
            </a:r>
          </a:p>
          <a:p>
            <a:pPr algn="just" eaLnBrk="1" hangingPunct="1">
              <a:buFontTx/>
              <a:buChar char="•"/>
              <a:defRPr/>
            </a:pPr>
            <a:endParaRPr lang="ru-RU" sz="1600" b="1" dirty="0"/>
          </a:p>
          <a:p>
            <a:pPr algn="just" eaLnBrk="1" hangingPunct="1">
              <a:buFontTx/>
              <a:buChar char="•"/>
              <a:defRPr/>
            </a:pPr>
            <a:endParaRPr lang="ru-RU" altLang="zh-CN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</TotalTime>
  <Words>3111</Words>
  <Application>Microsoft Office PowerPoint</Application>
  <PresentationFormat>Экран (4:3)</PresentationFormat>
  <Paragraphs>448</Paragraphs>
  <Slides>29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Arial</vt:lpstr>
      <vt:lpstr>Calibri</vt:lpstr>
      <vt:lpstr>Constantia</vt:lpstr>
      <vt:lpstr>Wingdings 2</vt:lpstr>
      <vt:lpstr>Times New Roman</vt:lpstr>
      <vt:lpstr>Arial Narrow</vt:lpstr>
      <vt:lpstr>宋体</vt:lpstr>
      <vt:lpstr>Wingdings</vt:lpstr>
      <vt:lpstr>Tahoma</vt:lpstr>
      <vt:lpstr>Lucida Sans Unicode</vt:lpstr>
      <vt:lpstr>Поток</vt:lpstr>
      <vt:lpstr>Диаграмма Microsoft Office Excel</vt:lpstr>
      <vt:lpstr>Слайд 1</vt:lpstr>
      <vt:lpstr>Что такое ГМО…?</vt:lpstr>
      <vt:lpstr> Страны, возделывающие   генетически модифицированные растения </vt:lpstr>
      <vt:lpstr>Слайд 4</vt:lpstr>
      <vt:lpstr>Слайд 5</vt:lpstr>
      <vt:lpstr>Слайд 6</vt:lpstr>
      <vt:lpstr>  </vt:lpstr>
      <vt:lpstr>Слайд 8</vt:lpstr>
      <vt:lpstr>Слайд 9</vt:lpstr>
      <vt:lpstr>Российское законодательство</vt:lpstr>
      <vt:lpstr>Организации США, деятельность которых связана с вопросами ГМО</vt:lpstr>
      <vt:lpstr>Организации Канады, деятельность которых связана с вопросами ГМО</vt:lpstr>
      <vt:lpstr>Казахстанское законодательство</vt:lpstr>
      <vt:lpstr>Казахстанское законодательство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ГУ НИИ питания РАМН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Сорокина Е.Ю.</dc:creator>
  <cp:lastModifiedBy>gjhg</cp:lastModifiedBy>
  <cp:revision>193</cp:revision>
  <dcterms:created xsi:type="dcterms:W3CDTF">2009-03-27T07:38:28Z</dcterms:created>
  <dcterms:modified xsi:type="dcterms:W3CDTF">2013-04-09T09:24:14Z</dcterms:modified>
</cp:coreProperties>
</file>