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5" r:id="rId2"/>
    <p:sldId id="320" r:id="rId3"/>
    <p:sldId id="343" r:id="rId4"/>
    <p:sldId id="345" r:id="rId5"/>
    <p:sldId id="344" r:id="rId6"/>
    <p:sldId id="346" r:id="rId7"/>
    <p:sldId id="347" r:id="rId8"/>
    <p:sldId id="348" r:id="rId9"/>
    <p:sldId id="349" r:id="rId10"/>
    <p:sldId id="350" r:id="rId11"/>
    <p:sldId id="35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00"/>
    <a:srgbClr val="D60093"/>
    <a:srgbClr val="FF6BFF"/>
    <a:srgbClr val="C8FF2D"/>
    <a:srgbClr val="0000C4"/>
    <a:srgbClr val="CC3300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5" autoAdjust="0"/>
    <p:restoredTop sz="94652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57C3E34-0C8E-41AA-8E03-855E298E91FD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CA53A24-68C2-4D4A-947C-73823F4954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CA98959A-3A5D-44D4-A3D5-779ED09812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0B2B6-B898-480C-BCC0-26D959A7C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C89F0-BF30-440F-988D-B18544523A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EB887-F8A9-40B8-BFF6-BA4AF1514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D02CE-9266-44DB-8116-E60EA4EDD0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3D00D-38D2-4E61-B2AE-5EACACF94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F4BE3-314D-442E-AC59-99863444D1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04BE5-CD1C-4E33-92E8-2AE5C0939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9E446-7D51-4AB1-91C3-2D6EC8F1E1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6B98A-471B-4B75-AA3C-4E30317CC6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20D34-8B5A-47A0-864D-CEE9571E3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ACFF9-B694-4EB0-8419-96009B26F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pPr>
              <a:defRPr/>
            </a:pPr>
            <a:fld id="{86F166B5-6645-43A1-9574-67F6EEA556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" y="357166"/>
            <a:ext cx="7786688" cy="500066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800" b="1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</a:br>
            <a:r>
              <a:rPr lang="ru-RU" sz="2800" b="1" dirty="0" smtClean="0">
                <a:solidFill>
                  <a:schemeClr val="accent6"/>
                </a:solidFill>
              </a:rPr>
              <a:t/>
            </a:r>
            <a:br>
              <a:rPr lang="ru-RU" sz="2800" b="1" dirty="0" smtClean="0">
                <a:solidFill>
                  <a:schemeClr val="accent6"/>
                </a:solidFill>
              </a:rPr>
            </a:br>
            <a:r>
              <a:rPr lang="ru-RU" sz="2800" b="1" dirty="0" smtClean="0">
                <a:solidFill>
                  <a:schemeClr val="accent6"/>
                </a:solidFill>
              </a:rPr>
              <a:t/>
            </a:r>
            <a:br>
              <a:rPr lang="ru-RU" sz="2800" b="1" dirty="0" smtClean="0">
                <a:solidFill>
                  <a:schemeClr val="accent6"/>
                </a:solidFill>
              </a:rPr>
            </a:br>
            <a:r>
              <a:rPr lang="ru-RU" sz="2800" b="1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ОСОБЕННОСТИ ЗАКЛЮЧЕНИЯ </a:t>
            </a:r>
            <a:br>
              <a:rPr lang="ru-RU" sz="2800" b="1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</a:br>
            <a:r>
              <a:rPr lang="ru-RU" sz="2800" b="1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И ПРЕКРАЩЕНИЯ ТРУДОВОГО ДОГОВОРА С РАБОТНИКАМИ ИЗ ЧИСЛА ПРОФЕССОРСКО-ПРЕПОДАВАТЕЛЬСКОГО</a:t>
            </a:r>
            <a:br>
              <a:rPr lang="ru-RU" sz="2800" b="1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</a:br>
            <a:r>
              <a:rPr lang="ru-RU" sz="2800" b="1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 СОСТАВА при КСО</a:t>
            </a:r>
            <a:r>
              <a:rPr lang="ru-RU" sz="3200" b="1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b="1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</a:br>
            <a:r>
              <a:rPr lang="kk-KZ" sz="4800" i="1" dirty="0" smtClean="0"/>
              <a:t> </a:t>
            </a:r>
            <a:r>
              <a:rPr lang="kk-KZ" sz="2400" b="1" i="1" dirty="0" smtClean="0">
                <a:solidFill>
                  <a:schemeClr val="accent6"/>
                </a:solidFill>
              </a:rPr>
              <a:t>Проект планирования  педагогической нагрузки ППС</a:t>
            </a:r>
            <a:r>
              <a:rPr lang="ru-RU" sz="2400" b="1" dirty="0" smtClean="0">
                <a:solidFill>
                  <a:schemeClr val="accent6"/>
                </a:solidFill>
              </a:rPr>
              <a:t/>
            </a:r>
            <a:br>
              <a:rPr lang="ru-RU" sz="2400" b="1" dirty="0" smtClean="0">
                <a:solidFill>
                  <a:schemeClr val="accent6"/>
                </a:solidFill>
              </a:rPr>
            </a:br>
            <a:r>
              <a:rPr lang="kk-KZ" sz="2400" b="1" i="1" dirty="0" smtClean="0">
                <a:solidFill>
                  <a:schemeClr val="accent6"/>
                </a:solidFill>
              </a:rPr>
              <a:t>При  </a:t>
            </a:r>
            <a:r>
              <a:rPr lang="ru-RU" sz="2400" b="1" i="1" dirty="0" smtClean="0">
                <a:solidFill>
                  <a:schemeClr val="accent6"/>
                </a:solidFill>
              </a:rPr>
              <a:t>кредитной систем</a:t>
            </a:r>
            <a:r>
              <a:rPr lang="kk-KZ" sz="2400" b="1" i="1" dirty="0" smtClean="0">
                <a:solidFill>
                  <a:schemeClr val="accent6"/>
                </a:solidFill>
              </a:rPr>
              <a:t>е</a:t>
            </a:r>
            <a:r>
              <a:rPr lang="ru-RU" sz="2400" b="1" i="1" dirty="0" smtClean="0">
                <a:solidFill>
                  <a:schemeClr val="accent6"/>
                </a:solidFill>
              </a:rPr>
              <a:t> обучения</a:t>
            </a:r>
            <a:br>
              <a:rPr lang="ru-RU" sz="2400" b="1" i="1" dirty="0" smtClean="0">
                <a:solidFill>
                  <a:schemeClr val="accent6"/>
                </a:solidFill>
              </a:rPr>
            </a:br>
            <a:r>
              <a:rPr lang="kk-KZ" sz="2400" b="1" i="1" dirty="0" smtClean="0">
                <a:solidFill>
                  <a:schemeClr val="accent6"/>
                </a:solidFill>
              </a:rPr>
              <a:t> в 2013-2014 учебном году</a:t>
            </a:r>
            <a:r>
              <a:rPr lang="kk-KZ" sz="2400" i="1" dirty="0" smtClean="0">
                <a:solidFill>
                  <a:schemeClr val="accent6"/>
                </a:solidFill>
              </a:rPr>
              <a:t>.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4800" b="1" dirty="0">
              <a:solidFill>
                <a:schemeClr val="accent6"/>
              </a:solidFill>
            </a:endParaRPr>
          </a:p>
        </p:txBody>
      </p:sp>
      <p:grpSp>
        <p:nvGrpSpPr>
          <p:cNvPr id="3" name="Group 21"/>
          <p:cNvGrpSpPr>
            <a:grpSpLocks noGrp="1"/>
          </p:cNvGrpSpPr>
          <p:nvPr>
            <p:ph type="subTitle" idx="1"/>
          </p:nvPr>
        </p:nvGrpSpPr>
        <p:grpSpPr bwMode="auto">
          <a:xfrm>
            <a:off x="3749675" y="5539957"/>
            <a:ext cx="5394325" cy="747179"/>
            <a:chOff x="3576" y="3869"/>
            <a:chExt cx="2217" cy="780"/>
          </a:xfrm>
        </p:grpSpPr>
        <p:sp>
          <p:nvSpPr>
            <p:cNvPr id="5" name="AutoShape 18"/>
            <p:cNvSpPr>
              <a:spLocks noChangeArrowheads="1"/>
            </p:cNvSpPr>
            <p:nvPr/>
          </p:nvSpPr>
          <p:spPr bwMode="auto">
            <a:xfrm>
              <a:off x="4149" y="4052"/>
              <a:ext cx="1566" cy="597"/>
            </a:xfrm>
            <a:prstGeom prst="roundRect">
              <a:avLst>
                <a:gd name="adj" fmla="val 16667"/>
              </a:avLst>
            </a:prstGeom>
            <a:solidFill>
              <a:schemeClr val="bg1">
                <a:alpha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2000" dirty="0" smtClean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Проректор по УВР Тулебаев К.А.</a:t>
              </a:r>
              <a:endParaRPr lang="ru-RU" sz="20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2056" name="WordArt 1"/>
            <p:cNvSpPr>
              <a:spLocks noChangeArrowheads="1" noChangeShapeType="1" noTextEdit="1"/>
            </p:cNvSpPr>
            <p:nvPr/>
          </p:nvSpPr>
          <p:spPr bwMode="auto">
            <a:xfrm>
              <a:off x="3576" y="3869"/>
              <a:ext cx="221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9" name="WordArt 1"/>
          <p:cNvSpPr>
            <a:spLocks noChangeArrowheads="1" noChangeShapeType="1" noTextEdit="1"/>
          </p:cNvSpPr>
          <p:nvPr/>
        </p:nvSpPr>
        <p:spPr bwMode="auto">
          <a:xfrm>
            <a:off x="6516688" y="6394944"/>
            <a:ext cx="2352475" cy="354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ru-RU" sz="3600" kern="10" dirty="0">
              <a:ln w="19050">
                <a:solidFill>
                  <a:srgbClr val="8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800000">
                      <a:alpha val="80000"/>
                    </a:srgbClr>
                  </a:gs>
                  <a:gs pos="50000">
                    <a:srgbClr val="FFFFFF"/>
                  </a:gs>
                  <a:gs pos="100000">
                    <a:srgbClr val="800000">
                      <a:alpha val="80000"/>
                    </a:srgb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</a:endParaRPr>
          </a:p>
        </p:txBody>
      </p:sp>
      <p:graphicFrame>
        <p:nvGraphicFramePr>
          <p:cNvPr id="6145" name="Object 4"/>
          <p:cNvGraphicFramePr>
            <a:graphicFrameLocks noChangeAspect="1"/>
          </p:cNvGraphicFramePr>
          <p:nvPr/>
        </p:nvGraphicFramePr>
        <p:xfrm>
          <a:off x="285720" y="285728"/>
          <a:ext cx="857256" cy="714380"/>
        </p:xfrm>
        <a:graphic>
          <a:graphicData uri="http://schemas.openxmlformats.org/presentationml/2006/ole">
            <p:oleObj spid="_x0000_s6145" name="CorelDRAW" r:id="rId3" imgW="1049040" imgH="1049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819664"/>
          </a:xfrm>
        </p:spPr>
        <p:txBody>
          <a:bodyPr/>
          <a:lstStyle/>
          <a:p>
            <a:pPr algn="l"/>
            <a:r>
              <a:rPr lang="kk-KZ" sz="4000" dirty="0" smtClean="0">
                <a:solidFill>
                  <a:schemeClr val="accent6"/>
                </a:solidFill>
              </a:rPr>
              <a:t>	На должности  профессорско-преподавательского состава принимать на работу и заключать трудовые договора на 1 учебный семестр.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643710"/>
          </a:xfrm>
        </p:spPr>
        <p:txBody>
          <a:bodyPr/>
          <a:lstStyle/>
          <a:p>
            <a:pPr algn="l"/>
            <a:r>
              <a:rPr lang="kk-KZ" sz="2400" b="1" dirty="0" smtClean="0"/>
              <a:t>			</a:t>
            </a:r>
            <a:r>
              <a:rPr lang="kk-KZ" sz="2400" b="1" dirty="0" smtClean="0">
                <a:solidFill>
                  <a:schemeClr val="accent6"/>
                </a:solidFill>
              </a:rPr>
              <a:t>ПРОЕКТ </a:t>
            </a:r>
            <a:r>
              <a:rPr lang="ru-RU" sz="2400" b="1" dirty="0" smtClean="0">
                <a:solidFill>
                  <a:schemeClr val="accent6"/>
                </a:solidFill>
              </a:rPr>
              <a:t>РЕШЕНИ</a:t>
            </a:r>
            <a:r>
              <a:rPr lang="kk-KZ" sz="2400" b="1" dirty="0" smtClean="0">
                <a:solidFill>
                  <a:schemeClr val="accent6"/>
                </a:solidFill>
              </a:rPr>
              <a:t>Я</a:t>
            </a:r>
            <a:r>
              <a:rPr lang="ru-RU" sz="2400" b="1" dirty="0" smtClean="0">
                <a:solidFill>
                  <a:schemeClr val="accent6"/>
                </a:solidFill>
              </a:rPr>
              <a:t>:</a:t>
            </a:r>
            <a:r>
              <a:rPr lang="ru-RU" sz="2400" dirty="0" smtClean="0">
                <a:solidFill>
                  <a:schemeClr val="accent6"/>
                </a:solidFill>
              </a:rPr>
              <a:t/>
            </a:r>
            <a:br>
              <a:rPr lang="ru-RU" sz="2400" dirty="0" smtClean="0">
                <a:solidFill>
                  <a:schemeClr val="accent6"/>
                </a:solidFill>
              </a:rPr>
            </a:br>
            <a:r>
              <a:rPr lang="ru-RU" sz="2000" dirty="0" smtClean="0">
                <a:solidFill>
                  <a:schemeClr val="accent6"/>
                </a:solidFill>
              </a:rPr>
              <a:t>1</a:t>
            </a:r>
            <a:r>
              <a:rPr lang="ru-RU" sz="2400" dirty="0" smtClean="0">
                <a:solidFill>
                  <a:schemeClr val="accent6"/>
                </a:solidFill>
              </a:rPr>
              <a:t>.</a:t>
            </a:r>
            <a:r>
              <a:rPr lang="kk-KZ" sz="2000" dirty="0" smtClean="0">
                <a:solidFill>
                  <a:schemeClr val="accent6"/>
                </a:solidFill>
              </a:rPr>
              <a:t>Информацию принять к сведению для обсуждения и предложений; </a:t>
            </a:r>
            <a:r>
              <a:rPr lang="ru-RU" sz="2000" dirty="0" smtClean="0">
                <a:solidFill>
                  <a:schemeClr val="accent6"/>
                </a:solidFill>
              </a:rPr>
              <a:t/>
            </a:r>
            <a:br>
              <a:rPr lang="ru-RU" sz="2000" dirty="0" smtClean="0">
                <a:solidFill>
                  <a:schemeClr val="accent6"/>
                </a:solidFill>
              </a:rPr>
            </a:br>
            <a:r>
              <a:rPr lang="kk-KZ" sz="2000" dirty="0" smtClean="0">
                <a:solidFill>
                  <a:schemeClr val="accent6"/>
                </a:solidFill>
              </a:rPr>
              <a:t> 	   Ответственные – зав. кафедрами и модулями</a:t>
            </a:r>
            <a:br>
              <a:rPr lang="kk-KZ" sz="2000" dirty="0" smtClean="0">
                <a:solidFill>
                  <a:schemeClr val="accent6"/>
                </a:solidFill>
              </a:rPr>
            </a:br>
            <a:r>
              <a:rPr lang="kk-KZ" sz="2000" dirty="0" smtClean="0">
                <a:solidFill>
                  <a:schemeClr val="accent6"/>
                </a:solidFill>
              </a:rPr>
              <a:t>	   Срок исполнения – до 30.04.13</a:t>
            </a:r>
            <a:r>
              <a:rPr lang="ru-RU" sz="2000" dirty="0" smtClean="0">
                <a:solidFill>
                  <a:schemeClr val="accent6"/>
                </a:solidFill>
              </a:rPr>
              <a:t/>
            </a:r>
            <a:br>
              <a:rPr lang="ru-RU" sz="2000" dirty="0" smtClean="0">
                <a:solidFill>
                  <a:schemeClr val="accent6"/>
                </a:solidFill>
              </a:rPr>
            </a:br>
            <a:r>
              <a:rPr lang="ru-RU" sz="2000" dirty="0" smtClean="0">
                <a:solidFill>
                  <a:schemeClr val="accent6"/>
                </a:solidFill>
              </a:rPr>
              <a:t>2.</a:t>
            </a:r>
            <a:r>
              <a:rPr lang="kk-KZ" sz="2000" dirty="0" smtClean="0">
                <a:solidFill>
                  <a:schemeClr val="accent6"/>
                </a:solidFill>
              </a:rPr>
              <a:t>Юридическому отделу и рабочей группе собрать   предложения от ППС университета  по данной информации. Предложение направить на электронный адрес </a:t>
            </a:r>
            <a:r>
              <a:rPr lang="en-US" sz="2000" dirty="0" err="1" smtClean="0">
                <a:solidFill>
                  <a:schemeClr val="accent6"/>
                </a:solidFill>
              </a:rPr>
              <a:t>zau</a:t>
            </a:r>
            <a:r>
              <a:rPr lang="ru-RU" sz="2000" dirty="0" smtClean="0">
                <a:solidFill>
                  <a:schemeClr val="accent6"/>
                </a:solidFill>
              </a:rPr>
              <a:t>8686@</a:t>
            </a:r>
            <a:r>
              <a:rPr lang="en-US" sz="2000" dirty="0" smtClean="0">
                <a:solidFill>
                  <a:schemeClr val="accent6"/>
                </a:solidFill>
              </a:rPr>
              <a:t>mail</a:t>
            </a:r>
            <a:r>
              <a:rPr lang="ru-RU" sz="2000" dirty="0" smtClean="0">
                <a:solidFill>
                  <a:schemeClr val="accent6"/>
                </a:solidFill>
              </a:rPr>
              <a:t>.</a:t>
            </a:r>
            <a:r>
              <a:rPr lang="en-US" sz="2000" dirty="0" err="1" smtClean="0">
                <a:solidFill>
                  <a:schemeClr val="accent6"/>
                </a:solidFill>
              </a:rPr>
              <a:t>ru</a:t>
            </a:r>
            <a:r>
              <a:rPr lang="kk-KZ" sz="2000" dirty="0" smtClean="0">
                <a:solidFill>
                  <a:schemeClr val="accent6"/>
                </a:solidFill>
              </a:rPr>
              <a:t>;  </a:t>
            </a:r>
            <a:r>
              <a:rPr lang="ru-RU" sz="2000" dirty="0" smtClean="0">
                <a:solidFill>
                  <a:schemeClr val="accent6"/>
                </a:solidFill>
              </a:rPr>
              <a:t/>
            </a:r>
            <a:br>
              <a:rPr lang="ru-RU" sz="2000" dirty="0" smtClean="0">
                <a:solidFill>
                  <a:schemeClr val="accent6"/>
                </a:solidFill>
              </a:rPr>
            </a:br>
            <a:r>
              <a:rPr lang="kk-KZ" sz="2000" dirty="0" smtClean="0">
                <a:solidFill>
                  <a:schemeClr val="accent6"/>
                </a:solidFill>
              </a:rPr>
              <a:t>      	  Ответственные – начальник юридического отдела 				Калменова З.К.</a:t>
            </a:r>
            <a:r>
              <a:rPr lang="ru-RU" sz="2000" dirty="0" smtClean="0">
                <a:solidFill>
                  <a:schemeClr val="accent6"/>
                </a:solidFill>
              </a:rPr>
              <a:t/>
            </a:r>
            <a:br>
              <a:rPr lang="ru-RU" sz="2000" dirty="0" smtClean="0">
                <a:solidFill>
                  <a:schemeClr val="accent6"/>
                </a:solidFill>
              </a:rPr>
            </a:br>
            <a:r>
              <a:rPr lang="kk-KZ" sz="2000" dirty="0" smtClean="0">
                <a:solidFill>
                  <a:schemeClr val="accent6"/>
                </a:solidFill>
              </a:rPr>
              <a:t>       	  Срок исполнения – 01.05.13</a:t>
            </a:r>
            <a:r>
              <a:rPr lang="ru-RU" sz="2000" dirty="0" smtClean="0">
                <a:solidFill>
                  <a:schemeClr val="accent6"/>
                </a:solidFill>
              </a:rPr>
              <a:t/>
            </a:r>
            <a:br>
              <a:rPr lang="ru-RU" sz="2000" dirty="0" smtClean="0">
                <a:solidFill>
                  <a:schemeClr val="accent6"/>
                </a:solidFill>
              </a:rPr>
            </a:br>
            <a:r>
              <a:rPr lang="ru-RU" sz="2000" dirty="0" smtClean="0">
                <a:solidFill>
                  <a:schemeClr val="accent6"/>
                </a:solidFill>
              </a:rPr>
              <a:t> </a:t>
            </a:r>
            <a:br>
              <a:rPr lang="ru-RU" sz="2000" dirty="0" smtClean="0">
                <a:solidFill>
                  <a:schemeClr val="accent6"/>
                </a:solidFill>
              </a:rPr>
            </a:br>
            <a:r>
              <a:rPr lang="ru-RU" sz="2000" dirty="0" smtClean="0">
                <a:solidFill>
                  <a:schemeClr val="accent6"/>
                </a:solidFill>
              </a:rPr>
              <a:t>3.</a:t>
            </a:r>
            <a:r>
              <a:rPr lang="kk-KZ" sz="2000" dirty="0" smtClean="0">
                <a:solidFill>
                  <a:schemeClr val="accent6"/>
                </a:solidFill>
              </a:rPr>
              <a:t>Рабочей группе изучить, проанализировать предложения по КСО и подготовить для утверждения проект   приемлемого варианта трудового договора .</a:t>
            </a:r>
            <a:r>
              <a:rPr lang="ru-RU" sz="2000" dirty="0" smtClean="0">
                <a:solidFill>
                  <a:schemeClr val="accent6"/>
                </a:solidFill>
              </a:rPr>
              <a:t/>
            </a:r>
            <a:br>
              <a:rPr lang="ru-RU" sz="2000" dirty="0" smtClean="0">
                <a:solidFill>
                  <a:schemeClr val="accent6"/>
                </a:solidFill>
              </a:rPr>
            </a:br>
            <a:r>
              <a:rPr lang="kk-KZ" sz="2000" dirty="0" smtClean="0">
                <a:solidFill>
                  <a:schemeClr val="accent6"/>
                </a:solidFill>
              </a:rPr>
              <a:t>      	 Ответственные – проректор по УВР Тулебаев К.А.</a:t>
            </a:r>
            <a:r>
              <a:rPr lang="ru-RU" sz="2000" dirty="0" smtClean="0">
                <a:solidFill>
                  <a:schemeClr val="accent6"/>
                </a:solidFill>
              </a:rPr>
              <a:t/>
            </a:r>
            <a:br>
              <a:rPr lang="ru-RU" sz="2000" dirty="0" smtClean="0">
                <a:solidFill>
                  <a:schemeClr val="accent6"/>
                </a:solidFill>
              </a:rPr>
            </a:br>
            <a:r>
              <a:rPr lang="kk-KZ" sz="2000" dirty="0" smtClean="0">
                <a:solidFill>
                  <a:schemeClr val="accent6"/>
                </a:solidFill>
              </a:rPr>
              <a:t>      	 Срок исполнения – 15.05.13</a:t>
            </a:r>
            <a:r>
              <a:rPr lang="ru-RU" sz="2000" dirty="0" smtClean="0">
                <a:solidFill>
                  <a:schemeClr val="accent6"/>
                </a:solidFill>
              </a:rPr>
              <a:t/>
            </a:r>
            <a:br>
              <a:rPr lang="ru-RU" sz="2000" dirty="0" smtClean="0">
                <a:solidFill>
                  <a:schemeClr val="accent6"/>
                </a:solidFill>
              </a:rPr>
            </a:br>
            <a:r>
              <a:rPr lang="ru-RU" sz="2000" dirty="0" smtClean="0">
                <a:solidFill>
                  <a:schemeClr val="accent6"/>
                </a:solidFill>
              </a:rPr>
              <a:t> </a:t>
            </a:r>
            <a:br>
              <a:rPr lang="ru-RU" sz="2000" dirty="0" smtClean="0">
                <a:solidFill>
                  <a:schemeClr val="accent6"/>
                </a:solidFill>
              </a:rPr>
            </a:br>
            <a:r>
              <a:rPr lang="ru-RU" sz="2000" dirty="0" smtClean="0">
                <a:solidFill>
                  <a:schemeClr val="accent6"/>
                </a:solidFill>
              </a:rPr>
              <a:t>4.</a:t>
            </a:r>
            <a:r>
              <a:rPr lang="kk-KZ" sz="2000" dirty="0" smtClean="0">
                <a:solidFill>
                  <a:schemeClr val="accent6"/>
                </a:solidFill>
              </a:rPr>
              <a:t>Ответственность по данному вопросу возложить на проректоров Тулебаева К.А., Мирзабекова О.М., Дуйсекеева А.Д., Рамазановой Б.А., Айнабековой П.Д. и директору ДАКР Девятко В.Н.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428596" y="260350"/>
            <a:ext cx="8247092" cy="5184775"/>
          </a:xfrm>
        </p:spPr>
        <p:txBody>
          <a:bodyPr/>
          <a:lstStyle/>
          <a:p>
            <a:pPr algn="just"/>
            <a:r>
              <a:rPr lang="en-US" sz="3600" b="1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I</a:t>
            </a:r>
            <a:r>
              <a:rPr lang="ru-RU" sz="3600" b="1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.</a:t>
            </a:r>
            <a:r>
              <a:rPr lang="ru-RU" sz="36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 </a:t>
            </a:r>
            <a:r>
              <a:rPr lang="kk-KZ" sz="3600" b="1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Средная  педагогическая  нагрузка на 1 ставку определить =  42 кредита, из расчета 44 рабочей недели в году при 36 часовой недельной нагрузке равной  1584 часам: </a:t>
            </a:r>
            <a:endParaRPr lang="ru-RU" sz="3600" b="1" dirty="0" smtClean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142875"/>
            <a:ext cx="8715375" cy="6715125"/>
          </a:xfrm>
        </p:spPr>
        <p:txBody>
          <a:bodyPr anchor="t"/>
          <a:lstStyle/>
          <a:p>
            <a:pPr algn="l"/>
            <a:r>
              <a:rPr lang="kk-KZ" sz="3200" b="1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			Виды работ:</a:t>
            </a:r>
            <a:r>
              <a:rPr lang="kk-KZ" sz="2800" b="1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/>
            </a:r>
            <a:br>
              <a:rPr lang="kk-KZ" sz="2800" b="1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</a:br>
            <a:r>
              <a:rPr lang="kk-KZ" sz="3200" b="1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Учебная работа</a:t>
            </a:r>
            <a:r>
              <a:rPr lang="kk-KZ" sz="32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 </a:t>
            </a:r>
            <a:r>
              <a:rPr lang="kk-KZ" sz="28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– 25 кр., при этом учебная работа включает контактные часы ( лекция+практические занятия) и СРСП,  и  1 кредит = 30 часам. В зависимости от соотношении контактных часов и СРСП ( 1 кр= 45ч :  15к.ч.+7 СРСП+23 СРС  или  1 кр= 45ч:  15к.ч.+15СРСП+15 СРС)  учебная нагрузка может составлять от 575часов до 750ч.;</a:t>
            </a:r>
            <a:r>
              <a:rPr lang="ru-RU" sz="28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8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</a:br>
            <a:r>
              <a:rPr lang="kk-KZ" sz="3200" b="1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Методическая работа</a:t>
            </a:r>
            <a:r>
              <a:rPr lang="kk-KZ" sz="32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- </a:t>
            </a:r>
            <a:r>
              <a:rPr lang="kk-KZ" sz="28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7кр=315ч; (при этом 1кр=45ч)</a:t>
            </a:r>
            <a:r>
              <a:rPr lang="ru-RU" sz="28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8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</a:br>
            <a:r>
              <a:rPr lang="kk-KZ" sz="3200" b="1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Научная работа</a:t>
            </a:r>
            <a:r>
              <a:rPr lang="kk-KZ" sz="32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 </a:t>
            </a:r>
            <a:r>
              <a:rPr lang="kk-KZ" sz="28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-7кр.=315ч; (при этом 1кр=45ч)</a:t>
            </a:r>
            <a:r>
              <a:rPr lang="ru-RU" sz="28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8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</a:br>
            <a:r>
              <a:rPr lang="kk-KZ" sz="3200" b="1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Воспитательная работа</a:t>
            </a:r>
            <a:r>
              <a:rPr lang="kk-KZ" sz="32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-3кр</a:t>
            </a:r>
            <a:r>
              <a:rPr lang="kk-KZ" sz="28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.=135ч; (при этом 1кр=45ч)</a:t>
            </a:r>
            <a:br>
              <a:rPr lang="kk-KZ" sz="28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</a:br>
            <a:r>
              <a:rPr lang="kk-KZ" sz="3600" b="1" dirty="0" smtClean="0">
                <a:solidFill>
                  <a:schemeClr val="accent6"/>
                </a:solidFill>
              </a:rPr>
              <a:t>Всего</a:t>
            </a:r>
            <a:r>
              <a:rPr lang="kk-KZ" sz="2800" dirty="0" smtClean="0">
                <a:solidFill>
                  <a:schemeClr val="accent6"/>
                </a:solidFill>
              </a:rPr>
              <a:t>: 42 кредита</a:t>
            </a:r>
            <a:endParaRPr lang="ru-RU" sz="2800" b="1" dirty="0" smtClean="0">
              <a:solidFill>
                <a:srgbClr val="0000C4"/>
              </a:solidFill>
              <a:latin typeface="Monotype Corsiva" pitchFamily="66" charset="0"/>
            </a:endParaRPr>
          </a:p>
        </p:txBody>
      </p:sp>
      <p:sp>
        <p:nvSpPr>
          <p:cNvPr id="3" name="Дата 2"/>
          <p:cNvSpPr txBox="1">
            <a:spLocks noGrp="1"/>
          </p:cNvSpPr>
          <p:nvPr/>
        </p:nvSpPr>
        <p:spPr>
          <a:xfrm>
            <a:off x="5791200" y="6405563"/>
            <a:ext cx="3044825" cy="365125"/>
          </a:xfrm>
          <a:prstGeom prst="rect">
            <a:avLst/>
          </a:prstGeom>
          <a:noFill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7667309-A3D8-4B65-BE8F-8D6F50BEC8C4}" type="datetime1">
              <a:rPr lang="ru-RU" sz="1400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26.03.2013</a:t>
            </a:fld>
            <a:endParaRPr lang="ru-RU" sz="14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4343400" y="2198688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04D7E4D-E15D-4830-B369-009CC1623412}" type="slidenum">
              <a:rPr lang="ru-RU" sz="1600">
                <a:solidFill>
                  <a:schemeClr val="accent3">
                    <a:shade val="75000"/>
                  </a:schemeClr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600">
              <a:solidFill>
                <a:schemeClr val="accent3">
                  <a:shade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1000108"/>
            <a:ext cx="864399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  <a:ea typeface="Times New Roman" pitchFamily="18" charset="0"/>
              </a:rPr>
              <a:t>II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  <a:ea typeface="Times New Roman" pitchFamily="18" charset="0"/>
              </a:rPr>
              <a:t>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  <a:ea typeface="Times New Roman" pitchFamily="18" charset="0"/>
              </a:rPr>
              <a:t> </a:t>
            </a: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  <a:ea typeface="Times New Roman" pitchFamily="18" charset="0"/>
              </a:rPr>
              <a:t>Максимальная нагрузка</a:t>
            </a: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  <a:ea typeface="Times New Roman" pitchFamily="18" charset="0"/>
              </a:rPr>
              <a:t>т.е. нагрузка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  <a:ea typeface="Times New Roman" pitchFamily="18" charset="0"/>
              </a:rPr>
              <a:t>н</a:t>
            </a:r>
            <a:r>
              <a:rPr kumimoji="0" lang="kk-KZ" sz="360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  <a:ea typeface="Times New Roman" pitchFamily="18" charset="0"/>
              </a:rPr>
              <a:t>а</a:t>
            </a: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  <a:ea typeface="Times New Roman" pitchFamily="18" charset="0"/>
              </a:rPr>
              <a:t> 1,5 ставки -  54 кр. или 1875ч.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  <a:ea typeface="Times New Roman" pitchFamily="18" charset="0"/>
              </a:rPr>
              <a:t>     </a:t>
            </a: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  <a:ea typeface="Times New Roman" pitchFamily="18" charset="0"/>
              </a:rPr>
              <a:t>При этом увеличивается только нагрузка по учебной работе, а по другим видам работ объем нагрузки остается неизменной: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  <a:ea typeface="Times New Roman" pitchFamily="18" charset="0"/>
              </a:rPr>
              <a:t>Учебная работа – 37 кр., или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  <a:ea typeface="Times New Roman" pitchFamily="18" charset="0"/>
              </a:rPr>
              <a:t>= </a:t>
            </a: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  <a:ea typeface="Times New Roman" pitchFamily="18" charset="0"/>
              </a:rPr>
              <a:t>1110ч. </a:t>
            </a:r>
            <a:endParaRPr kumimoji="0" lang="kk-KZ" sz="36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819664"/>
          </a:xfrm>
        </p:spPr>
        <p:txBody>
          <a:bodyPr/>
          <a:lstStyle/>
          <a:p>
            <a:pPr algn="just"/>
            <a:r>
              <a:rPr lang="en-US" sz="4000" b="1" dirty="0" smtClean="0">
                <a:solidFill>
                  <a:schemeClr val="accent6"/>
                </a:solidFill>
              </a:rPr>
              <a:t>III</a:t>
            </a:r>
            <a:r>
              <a:rPr lang="ru-RU" sz="4000" b="1" dirty="0" smtClean="0">
                <a:solidFill>
                  <a:schemeClr val="accent6"/>
                </a:solidFill>
              </a:rPr>
              <a:t>. </a:t>
            </a:r>
            <a:r>
              <a:rPr lang="kk-KZ" sz="4000" b="1" dirty="0" smtClean="0">
                <a:solidFill>
                  <a:schemeClr val="accent6"/>
                </a:solidFill>
              </a:rPr>
              <a:t>Педагогическая нагрузка преподавателя состоит  из  </a:t>
            </a:r>
            <a:r>
              <a:rPr lang="kk-KZ" sz="4000" dirty="0" smtClean="0">
                <a:solidFill>
                  <a:schemeClr val="accent6"/>
                </a:solidFill>
              </a:rPr>
              <a:t>60% -  учебной  работы и  из 40%-  других  видов работ – методическая, научная, воспитательная и др.</a:t>
            </a:r>
            <a:endParaRPr lang="ru-RU" sz="4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176854"/>
          </a:xfrm>
        </p:spPr>
        <p:txBody>
          <a:bodyPr/>
          <a:lstStyle/>
          <a:p>
            <a:pPr algn="just"/>
            <a:r>
              <a:rPr lang="en-US" sz="4000" b="1" dirty="0" smtClean="0">
                <a:solidFill>
                  <a:schemeClr val="accent6"/>
                </a:solidFill>
              </a:rPr>
              <a:t>IV</a:t>
            </a:r>
            <a:r>
              <a:rPr lang="ru-RU" sz="4000" dirty="0" smtClean="0">
                <a:solidFill>
                  <a:schemeClr val="accent6"/>
                </a:solidFill>
              </a:rPr>
              <a:t>. </a:t>
            </a:r>
            <a:r>
              <a:rPr lang="ru-RU" sz="4000" b="1" dirty="0" smtClean="0">
                <a:solidFill>
                  <a:schemeClr val="accent6"/>
                </a:solidFill>
              </a:rPr>
              <a:t>Нагрузка  по клинической  работе </a:t>
            </a:r>
            <a:r>
              <a:rPr lang="ru-RU" sz="4000" dirty="0" smtClean="0">
                <a:solidFill>
                  <a:schemeClr val="accent6"/>
                </a:solidFill>
              </a:rPr>
              <a:t> не включается  в общую нагрузку, так как за данный вид работы устанавливается доплата в соответствии с нормативно-правовыми актами РК.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85728"/>
            <a:ext cx="7772400" cy="6143668"/>
          </a:xfrm>
        </p:spPr>
        <p:txBody>
          <a:bodyPr/>
          <a:lstStyle/>
          <a:p>
            <a:pPr algn="just"/>
            <a:r>
              <a:rPr lang="ru-RU" sz="3600" dirty="0" smtClean="0">
                <a:solidFill>
                  <a:schemeClr val="accent6"/>
                </a:solidFill>
              </a:rPr>
              <a:t>	</a:t>
            </a:r>
            <a:r>
              <a:rPr lang="ru-RU" sz="3200" dirty="0" smtClean="0">
                <a:solidFill>
                  <a:schemeClr val="accent6"/>
                </a:solidFill>
              </a:rPr>
              <a:t>Кредитная система  обучения осуществляется </a:t>
            </a:r>
            <a:r>
              <a:rPr lang="ru-RU" sz="3200" b="1" dirty="0" smtClean="0">
                <a:solidFill>
                  <a:schemeClr val="accent6"/>
                </a:solidFill>
              </a:rPr>
              <a:t>на основе выбора</a:t>
            </a:r>
            <a:r>
              <a:rPr lang="ru-RU" sz="3200" dirty="0" smtClean="0">
                <a:solidFill>
                  <a:schemeClr val="accent6"/>
                </a:solidFill>
              </a:rPr>
              <a:t> и самостоятельного планирования обучающимся </a:t>
            </a:r>
            <a:r>
              <a:rPr lang="ru-RU" sz="3200" b="1" dirty="0" smtClean="0">
                <a:solidFill>
                  <a:schemeClr val="accent6"/>
                </a:solidFill>
              </a:rPr>
              <a:t>последовательности изучения дисциплин</a:t>
            </a:r>
            <a:r>
              <a:rPr lang="ru-RU" sz="3200" dirty="0" smtClean="0">
                <a:solidFill>
                  <a:schemeClr val="accent6"/>
                </a:solidFill>
              </a:rPr>
              <a:t> обучающегося </a:t>
            </a:r>
            <a:r>
              <a:rPr lang="ru-RU" sz="3200" b="1" dirty="0" smtClean="0">
                <a:solidFill>
                  <a:schemeClr val="accent6"/>
                </a:solidFill>
              </a:rPr>
              <a:t>и преподавателя, </a:t>
            </a:r>
            <a:r>
              <a:rPr lang="ru-RU" sz="3200" dirty="0" smtClean="0">
                <a:solidFill>
                  <a:schemeClr val="accent6"/>
                </a:solidFill>
              </a:rPr>
              <a:t> с использованием кредита,  как унифицированной единицы измерения объема учебной работы. </a:t>
            </a:r>
            <a:endParaRPr lang="ru-RU" sz="32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91168"/>
          </a:xfrm>
        </p:spPr>
        <p:txBody>
          <a:bodyPr/>
          <a:lstStyle/>
          <a:p>
            <a:pPr algn="just"/>
            <a:r>
              <a:rPr lang="kk-KZ" sz="3600" b="1" dirty="0" smtClean="0">
                <a:solidFill>
                  <a:schemeClr val="accent6"/>
                </a:solidFill>
              </a:rPr>
              <a:t>1-й вариант:</a:t>
            </a:r>
            <a:r>
              <a:rPr lang="kk-KZ" sz="3600" dirty="0" smtClean="0">
                <a:solidFill>
                  <a:schemeClr val="accent6"/>
                </a:solidFill>
              </a:rPr>
              <a:t> С работниками из числа профессорско-преподавательского состава, которые не были выбраны обучающимися, трудовой договор расторгается по инициативе работодателя в связи с сокращением объема работ (при отказе перевода на другую работу), штата или штатной численности*</a:t>
            </a:r>
            <a:endParaRPr lang="ru-RU" sz="36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072494" cy="6215106"/>
          </a:xfrm>
        </p:spPr>
        <p:txBody>
          <a:bodyPr/>
          <a:lstStyle/>
          <a:p>
            <a:pPr algn="just"/>
            <a:r>
              <a:rPr lang="kk-KZ" sz="2800" b="1" dirty="0" smtClean="0"/>
              <a:t/>
            </a:r>
            <a:br>
              <a:rPr lang="kk-KZ" sz="2800" b="1" dirty="0" smtClean="0"/>
            </a:br>
            <a:r>
              <a:rPr lang="kk-KZ" sz="2800" b="1" dirty="0" smtClean="0"/>
              <a:t>	</a:t>
            </a:r>
            <a:r>
              <a:rPr lang="kk-KZ" sz="2800" b="1" dirty="0" smtClean="0">
                <a:solidFill>
                  <a:schemeClr val="accent6"/>
                </a:solidFill>
              </a:rPr>
              <a:t>2-й вариант:</a:t>
            </a:r>
            <a:r>
              <a:rPr lang="kk-KZ" sz="2800" dirty="0" smtClean="0">
                <a:solidFill>
                  <a:schemeClr val="accent6"/>
                </a:solidFill>
              </a:rPr>
              <a:t> Работники из числа профессорско-преподавательского состава, которые не были выбраны обучающимися,  остаются на учебный семестр, при этом их кандидатура сохраняется в списке выбираемых преподавателей, и они имеют право быть выбранными в следующий раз с сохранением минимальной з/платы (минимальная средняя з/плата составляет примерно 40% должностного оклада за следующие  виды работ: </a:t>
            </a:r>
            <a:r>
              <a:rPr lang="kk-KZ" sz="2800" b="1" dirty="0" smtClean="0">
                <a:solidFill>
                  <a:schemeClr val="accent6"/>
                </a:solidFill>
              </a:rPr>
              <a:t> м</a:t>
            </a:r>
            <a:r>
              <a:rPr lang="kk-KZ" sz="2800" dirty="0" smtClean="0">
                <a:solidFill>
                  <a:schemeClr val="accent6"/>
                </a:solidFill>
              </a:rPr>
              <a:t>етодическая работа- 7кр., научная работа -7кр. и воспитательная работа-3кр., всего 17 кредитов. </a:t>
            </a:r>
            <a:r>
              <a:rPr lang="ru-RU" sz="2800" dirty="0" smtClean="0">
                <a:solidFill>
                  <a:schemeClr val="accent6"/>
                </a:solidFill>
              </a:rPr>
              <a:t/>
            </a:r>
            <a:br>
              <a:rPr lang="ru-RU" sz="2800" dirty="0" smtClean="0">
                <a:solidFill>
                  <a:schemeClr val="accent6"/>
                </a:solidFill>
              </a:rPr>
            </a:br>
            <a:r>
              <a:rPr lang="kk-KZ" sz="2800" dirty="0" smtClean="0">
                <a:solidFill>
                  <a:schemeClr val="accent6"/>
                </a:solidFill>
              </a:rPr>
              <a:t> В соответсивии со ст. 48 ТК РК это- сокращение объема работ*</a:t>
            </a:r>
            <a:r>
              <a:rPr lang="ru-RU" dirty="0" smtClean="0">
                <a:solidFill>
                  <a:schemeClr val="accent6"/>
                </a:solidFill>
              </a:rPr>
              <a:t/>
            </a:r>
            <a:br>
              <a:rPr lang="ru-RU" dirty="0" smtClean="0">
                <a:solidFill>
                  <a:schemeClr val="accent6"/>
                </a:solidFill>
              </a:rPr>
            </a:br>
            <a:endParaRPr lang="ru-RU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2960</TotalTime>
  <Words>181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Оформление по умолчанию</vt:lpstr>
      <vt:lpstr>CorelDRAW</vt:lpstr>
      <vt:lpstr>   ОСОБЕННОСТИ ЗАКЛЮЧЕНИЯ  И ПРЕКРАЩЕНИЯ ТРУДОВОГО ДОГОВОРА С РАБОТНИКАМИ ИЗ ЧИСЛА ПРОФЕССОРСКО-ПРЕПОДАВАТЕЛЬСКОГО  СОСТАВА при КСО  Проект планирования  педагогической нагрузки ППС При  кредитной системе обучения  в 2013-2014 учебном году.  </vt:lpstr>
      <vt:lpstr>I. Средная  педагогическая  нагрузка на 1 ставку определить =  42 кредита, из расчета 44 рабочей недели в году при 36 часовой недельной нагрузке равной  1584 часам: </vt:lpstr>
      <vt:lpstr>   Виды работ: Учебная работа – 25 кр., при этом учебная работа включает контактные часы ( лекция+практические занятия) и СРСП,  и  1 кредит = 30 часам. В зависимости от соотношении контактных часов и СРСП ( 1 кр= 45ч :  15к.ч.+7 СРСП+23 СРС  или  1 кр= 45ч:  15к.ч.+15СРСП+15 СРС)  учебная нагрузка может составлять от 575часов до 750ч.; Методическая работа- 7кр=315ч; (при этом 1кр=45ч) Научная работа -7кр.=315ч; (при этом 1кр=45ч) Воспитательная работа-3кр.=135ч; (при этом 1кр=45ч) Всего: 42 кредита</vt:lpstr>
      <vt:lpstr>Слайд 4</vt:lpstr>
      <vt:lpstr>III. Педагогическая нагрузка преподавателя состоит  из  60% -  учебной  работы и  из 40%-  других  видов работ – методическая, научная, воспитательная и др.</vt:lpstr>
      <vt:lpstr>IV. Нагрузка  по клинической  работе  не включается  в общую нагрузку, так как за данный вид работы устанавливается доплата в соответствии с нормативно-правовыми актами РК. </vt:lpstr>
      <vt:lpstr> Кредитная система  обучения осуществляется на основе выбора и самостоятельного планирования обучающимся последовательности изучения дисциплин обучающегося и преподавателя,  с использованием кредита,  как унифицированной единицы измерения объема учебной работы. </vt:lpstr>
      <vt:lpstr>1-й вариант: С работниками из числа профессорско-преподавательского состава, которые не были выбраны обучающимися, трудовой договор расторгается по инициативе работодателя в связи с сокращением объема работ (при отказе перевода на другую работу), штата или штатной численности*</vt:lpstr>
      <vt:lpstr>  2-й вариант: Работники из числа профессорско-преподавательского состава, которые не были выбраны обучающимися,  остаются на учебный семестр, при этом их кандидатура сохраняется в списке выбираемых преподавателей, и они имеют право быть выбранными в следующий раз с сохранением минимальной з/платы (минимальная средняя з/плата составляет примерно 40% должностного оклада за следующие  виды работ:  методическая работа- 7кр., научная работа -7кр. и воспитательная работа-3кр., всего 17 кредитов.   В соответсивии со ст. 48 ТК РК это- сокращение объема работ* </vt:lpstr>
      <vt:lpstr> На должности  профессорско-преподавательского состава принимать на работу и заключать трудовые договора на 1 учебный семестр.  </vt:lpstr>
      <vt:lpstr>   ПРОЕКТ РЕШЕНИЯ: 1.Информацию принять к сведению для обсуждения и предложений;       Ответственные – зав. кафедрами и модулями     Срок исполнения – до 30.04.13 2.Юридическому отделу и рабочей группе собрать   предложения от ППС университета  по данной информации. Предложение направить на электронный адрес zau8686@mail.ru;            Ответственные – начальник юридического отдела     Калменова З.К.           Срок исполнения – 01.05.13   3.Рабочей группе изучить, проанализировать предложения по КСО и подготовить для утверждения проект   приемлемого варианта трудового договора .         Ответственные – проректор по УВР Тулебаев К.А.         Срок исполнения – 15.05.13   4.Ответственность по данному вопросу возложить на проректоров Тулебаева К.А., Мирзабекова О.М., Дуйсекеева А.Д., Рамазановой Б.А., Айнабековой П.Д. и директору ДАКР Девятко В.Н.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chibiryaev</dc:creator>
  <cp:lastModifiedBy>Гульшат</cp:lastModifiedBy>
  <cp:revision>231</cp:revision>
  <dcterms:created xsi:type="dcterms:W3CDTF">2009-02-11T08:19:43Z</dcterms:created>
  <dcterms:modified xsi:type="dcterms:W3CDTF">2013-03-26T03:35:49Z</dcterms:modified>
</cp:coreProperties>
</file>