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2" r:id="rId2"/>
    <p:sldId id="333" r:id="rId3"/>
    <p:sldId id="372" r:id="rId4"/>
    <p:sldId id="404" r:id="rId5"/>
    <p:sldId id="374" r:id="rId6"/>
    <p:sldId id="376" r:id="rId7"/>
    <p:sldId id="406" r:id="rId8"/>
    <p:sldId id="375" r:id="rId9"/>
    <p:sldId id="378" r:id="rId10"/>
    <p:sldId id="383" r:id="rId11"/>
    <p:sldId id="384" r:id="rId12"/>
    <p:sldId id="422" r:id="rId13"/>
    <p:sldId id="386" r:id="rId14"/>
    <p:sldId id="408" r:id="rId15"/>
    <p:sldId id="410" r:id="rId16"/>
    <p:sldId id="390" r:id="rId17"/>
    <p:sldId id="389" r:id="rId18"/>
    <p:sldId id="388" r:id="rId19"/>
    <p:sldId id="391" r:id="rId20"/>
    <p:sldId id="394" r:id="rId21"/>
    <p:sldId id="395" r:id="rId22"/>
    <p:sldId id="393" r:id="rId23"/>
    <p:sldId id="397" r:id="rId24"/>
    <p:sldId id="411" r:id="rId25"/>
    <p:sldId id="413" r:id="rId26"/>
    <p:sldId id="415" r:id="rId27"/>
    <p:sldId id="417" r:id="rId28"/>
    <p:sldId id="418" r:id="rId29"/>
    <p:sldId id="398" r:id="rId30"/>
    <p:sldId id="400" r:id="rId31"/>
    <p:sldId id="401" r:id="rId32"/>
    <p:sldId id="419" r:id="rId33"/>
    <p:sldId id="402" r:id="rId34"/>
    <p:sldId id="33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57" autoAdjust="0"/>
    <p:restoredTop sz="83627" autoAdjust="0"/>
  </p:normalViewPr>
  <p:slideViewPr>
    <p:cSldViewPr>
      <p:cViewPr>
        <p:scale>
          <a:sx n="71" d="100"/>
          <a:sy n="71" d="100"/>
        </p:scale>
        <p:origin x="-96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2;&#1072;&#1082;&#1087;&#1072;&#1083;\&#1056;&#1072;&#1073;&#1086;&#1095;&#1080;&#1081;%20&#1089;&#1090;&#1086;&#1083;\&#1040;&#1082;&#1082;&#1088;&#1077;&#1076;&#1080;&#1090;&#1072;&#1094;&#1080;&#1103;\&#1087;&#1088;&#1080;&#1083;&#1086;&#1078;%20&#1087;&#1086;%20&#1072;&#1082;&#1082;&#1088;&#1077;&#1076;\&#1089;&#1090;&#1072;&#1085;&#1076;%207%20&#1087;&#1088;&#1080;&#1083;&#1086;&#1078;%20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2;&#1072;&#1082;&#1087;&#1072;&#1083;\&#1056;&#1072;&#1073;&#1086;&#1095;&#1080;&#1081;%20&#1089;&#1090;&#1086;&#1083;\&#1040;&#1082;&#1082;&#1088;&#1077;&#1076;&#1080;&#1090;&#1072;&#1094;&#1080;&#1103;\&#1087;&#1088;&#1080;&#1083;&#1086;&#1078;%20&#1087;&#1086;%20&#1072;&#1082;&#1082;&#1088;&#1077;&#1076;\&#1089;&#1090;&#1072;&#1085;&#1076;&#1072;&#1088;&#1090;%207%20&#1087;&#1088;&#1080;&#1083;&#1086;&#1078;%20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2;&#1072;&#1082;&#1087;&#1072;&#1083;\&#1056;&#1072;&#1073;&#1086;&#1095;&#1080;&#1081;%20&#1089;&#1090;&#1086;&#1083;\&#1040;&#1082;&#1082;&#1088;&#1077;&#1076;&#1080;&#1090;&#1072;&#1094;&#1080;&#1103;\&#1087;&#1088;&#1080;&#1083;&#1086;&#1078;%20&#1087;&#1086;%20&#1072;&#1082;&#1082;&#1088;&#1077;&#1076;\&#1089;&#1090;&#1072;&#1085;&#1076;&#1072;&#1088;&#1090;%207%20&#1055;&#1088;&#1080;&#1083;&#1086;&#1078;&#8470;.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2;&#1072;&#1082;&#1087;&#1072;&#1083;\&#1056;&#1072;&#1073;&#1086;&#1095;&#1080;&#1081;%20&#1089;&#1090;&#1086;&#1083;\&#1040;&#1082;&#1082;&#1088;&#1077;&#1076;&#1080;&#1090;&#1072;&#1094;&#1080;&#1103;\&#1087;&#1088;&#1080;&#1083;&#1086;&#1078;%20&#1087;&#1086;%20&#1072;&#1082;&#1082;&#1088;&#1077;&#1076;\&#1089;&#1090;&#1072;&#1085;&#1076;&#1072;&#1088;&#1090;%207%20&#1055;&#1088;&#1080;&#1083;&#1086;&#1078;&#8470;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sideWall>
      <c:spPr>
        <a:solidFill>
          <a:srgbClr val="1F497D"/>
        </a:solidFill>
        <a:ln>
          <a:solidFill>
            <a:srgbClr val="4F81BD"/>
          </a:solidFill>
        </a:ln>
      </c:spPr>
    </c:sideWall>
    <c:backWall>
      <c:spPr>
        <a:solidFill>
          <a:srgbClr val="1F497D"/>
        </a:solidFill>
        <a:ln>
          <a:solidFill>
            <a:srgbClr val="4F81BD"/>
          </a:solidFill>
        </a:ln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'[станд 7 прилож 3.xlsx]общ.'!$A$14:$A$16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'[станд 7 прилож 3.xlsx]общ.'!$B$14:$B$16</c:f>
              <c:numCache>
                <c:formatCode>General</c:formatCode>
                <c:ptCount val="3"/>
                <c:pt idx="0">
                  <c:v>48</c:v>
                </c:pt>
                <c:pt idx="1">
                  <c:v>85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1200"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'[станд 7 прилож 3.xlsx]общ.'!$A$14:$A$16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'[станд 7 прилож 3.xlsx]общ.'!$C$14:$C$16</c:f>
              <c:numCache>
                <c:formatCode>#,##0</c:formatCode>
                <c:ptCount val="3"/>
                <c:pt idx="0">
                  <c:v>1324980</c:v>
                </c:pt>
                <c:pt idx="1">
                  <c:v>2331826.4</c:v>
                </c:pt>
                <c:pt idx="2">
                  <c:v>2343396</c:v>
                </c:pt>
              </c:numCache>
            </c:numRef>
          </c:val>
        </c:ser>
        <c:dLbls/>
        <c:shape val="box"/>
        <c:axId val="54119040"/>
        <c:axId val="55153024"/>
        <c:axId val="0"/>
      </c:bar3DChart>
      <c:catAx>
        <c:axId val="5411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55153024"/>
        <c:crosses val="autoZero"/>
        <c:auto val="1"/>
        <c:lblAlgn val="ctr"/>
        <c:lblOffset val="100"/>
      </c:catAx>
      <c:valAx>
        <c:axId val="55153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54119040"/>
        <c:crosses val="autoZero"/>
        <c:crossBetween val="between"/>
      </c:valAx>
      <c:spPr>
        <a:solidFill>
          <a:srgbClr val="1F497D">
            <a:lumMod val="50000"/>
          </a:srgbClr>
        </a:solidFill>
      </c:spPr>
    </c:plotArea>
    <c:legend>
      <c:legendPos val="r"/>
      <c:txPr>
        <a:bodyPr/>
        <a:lstStyle/>
        <a:p>
          <a:pPr>
            <a:defRPr sz="1200">
              <a:solidFill>
                <a:schemeClr val="bg2">
                  <a:lumMod val="20000"/>
                  <a:lumOff val="80000"/>
                </a:schemeClr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6260378167015215E-2"/>
          <c:y val="3.1154032854444458E-2"/>
          <c:w val="0.89894475280753861"/>
          <c:h val="0.91258037239809564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Лист1!$A$9:$A$13</c:f>
              <c:strCache>
                <c:ptCount val="5"/>
                <c:pt idx="0">
                  <c:v>2007-2008 уч.год</c:v>
                </c:pt>
                <c:pt idx="1">
                  <c:v>2008-2009 уч.год</c:v>
                </c:pt>
                <c:pt idx="2">
                  <c:v>2009-2010 уч.год</c:v>
                </c:pt>
                <c:pt idx="3">
                  <c:v>2010-2011 уч.год</c:v>
                </c:pt>
                <c:pt idx="4">
                  <c:v>2011-2012 уч.год</c:v>
                </c:pt>
              </c:strCache>
            </c:strRef>
          </c:cat>
          <c:val>
            <c:numRef>
              <c:f>Лист1!$B$9:$B$13</c:f>
              <c:numCache>
                <c:formatCode>General</c:formatCode>
                <c:ptCount val="5"/>
                <c:pt idx="0">
                  <c:v>97</c:v>
                </c:pt>
                <c:pt idx="1">
                  <c:v>96</c:v>
                </c:pt>
                <c:pt idx="2">
                  <c:v>80</c:v>
                </c:pt>
                <c:pt idx="3">
                  <c:v>68</c:v>
                </c:pt>
                <c:pt idx="4">
                  <c:v>93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1200"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Лист1!$A$9:$A$13</c:f>
              <c:strCache>
                <c:ptCount val="5"/>
                <c:pt idx="0">
                  <c:v>2007-2008 уч.год</c:v>
                </c:pt>
                <c:pt idx="1">
                  <c:v>2008-2009 уч.год</c:v>
                </c:pt>
                <c:pt idx="2">
                  <c:v>2009-2010 уч.год</c:v>
                </c:pt>
                <c:pt idx="3">
                  <c:v>2010-2011 уч.год</c:v>
                </c:pt>
                <c:pt idx="4">
                  <c:v>2011-2012 уч.год</c:v>
                </c:pt>
              </c:strCache>
            </c:strRef>
          </c:cat>
          <c:val>
            <c:numRef>
              <c:f>Лист1!$C$9:$C$13</c:f>
              <c:numCache>
                <c:formatCode>#,##0.00</c:formatCode>
                <c:ptCount val="5"/>
                <c:pt idx="0">
                  <c:v>9940166.75</c:v>
                </c:pt>
                <c:pt idx="1">
                  <c:v>8537061.419999985</c:v>
                </c:pt>
                <c:pt idx="2">
                  <c:v>9788857</c:v>
                </c:pt>
                <c:pt idx="3">
                  <c:v>9326790.5</c:v>
                </c:pt>
                <c:pt idx="4">
                  <c:v>10558026.15</c:v>
                </c:pt>
              </c:numCache>
            </c:numRef>
          </c:val>
        </c:ser>
        <c:dLbls/>
        <c:shape val="box"/>
        <c:axId val="55650176"/>
        <c:axId val="55651712"/>
        <c:axId val="0"/>
      </c:bar3DChart>
      <c:catAx>
        <c:axId val="55650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55651712"/>
        <c:crosses val="autoZero"/>
        <c:auto val="1"/>
        <c:lblAlgn val="ctr"/>
        <c:lblOffset val="100"/>
      </c:catAx>
      <c:valAx>
        <c:axId val="55651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55650176"/>
        <c:crosses val="autoZero"/>
        <c:crossBetween val="between"/>
      </c:valAx>
      <c:spPr>
        <a:solidFill>
          <a:srgbClr val="1F497D">
            <a:lumMod val="50000"/>
          </a:srgbClr>
        </a:solidFill>
      </c:spPr>
    </c:plotArea>
    <c:legend>
      <c:legendPos val="r"/>
      <c:txPr>
        <a:bodyPr/>
        <a:lstStyle/>
        <a:p>
          <a:pPr>
            <a:defRPr sz="1200">
              <a:solidFill>
                <a:schemeClr val="bg2">
                  <a:lumMod val="20000"/>
                  <a:lumOff val="80000"/>
                </a:schemeClr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422440944881891"/>
          <c:y val="7.4548702245552684E-2"/>
          <c:w val="0.68038801399825055"/>
          <c:h val="0.79822506561679785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Лист1!$A$6:$A$11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Лист1!$B$6:$B$11</c:f>
              <c:numCache>
                <c:formatCode>#,##0.00</c:formatCode>
                <c:ptCount val="6"/>
                <c:pt idx="0">
                  <c:v>5877.4</c:v>
                </c:pt>
                <c:pt idx="1">
                  <c:v>10926.4</c:v>
                </c:pt>
                <c:pt idx="2">
                  <c:v>11085.7</c:v>
                </c:pt>
                <c:pt idx="3">
                  <c:v>26838.7</c:v>
                </c:pt>
                <c:pt idx="4">
                  <c:v>31090.5</c:v>
                </c:pt>
                <c:pt idx="5">
                  <c:v>20604.166000000001</c:v>
                </c:pt>
              </c:numCache>
            </c:numRef>
          </c:val>
        </c:ser>
        <c:dLbls/>
        <c:axId val="55643520"/>
        <c:axId val="55710848"/>
      </c:barChart>
      <c:catAx>
        <c:axId val="55643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55710848"/>
        <c:crosses val="autoZero"/>
        <c:auto val="1"/>
        <c:lblAlgn val="ctr"/>
        <c:lblOffset val="100"/>
      </c:catAx>
      <c:valAx>
        <c:axId val="5571084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5564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76582895401734"/>
          <c:y val="0.43194873665560346"/>
          <c:w val="0.10459552113257278"/>
          <c:h val="5.7533612183749798E-2"/>
        </c:manualLayout>
      </c:layout>
      <c:txPr>
        <a:bodyPr/>
        <a:lstStyle/>
        <a:p>
          <a:pPr>
            <a:defRPr sz="1200">
              <a:solidFill>
                <a:schemeClr val="bg2">
                  <a:lumMod val="20000"/>
                  <a:lumOff val="8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solidFill>
      <a:srgbClr val="1F497D">
        <a:lumMod val="50000"/>
      </a:srgbClr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6226010348731947E-2"/>
          <c:y val="3.0605874855438142E-2"/>
          <c:w val="0.90377398965126776"/>
          <c:h val="0.90033522725299453"/>
        </c:manualLayout>
      </c:layout>
      <c:barChart>
        <c:barDir val="col"/>
        <c:grouping val="stacked"/>
        <c:ser>
          <c:idx val="0"/>
          <c:order val="0"/>
          <c:dLbls>
            <c:showVal val="1"/>
          </c:dLbls>
          <c:cat>
            <c:numRef>
              <c:f>Лист1!$A$29:$A$34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Лист1!$B$29:$B$34</c:f>
              <c:numCache>
                <c:formatCode>#,##0.00</c:formatCode>
                <c:ptCount val="6"/>
                <c:pt idx="0">
                  <c:v>3020.3</c:v>
                </c:pt>
                <c:pt idx="1">
                  <c:v>3982.8</c:v>
                </c:pt>
                <c:pt idx="2">
                  <c:v>7220.7</c:v>
                </c:pt>
                <c:pt idx="3">
                  <c:v>13470.9</c:v>
                </c:pt>
                <c:pt idx="4">
                  <c:v>21387</c:v>
                </c:pt>
                <c:pt idx="5">
                  <c:v>17783.72</c:v>
                </c:pt>
              </c:numCache>
            </c:numRef>
          </c:val>
        </c:ser>
        <c:dLbls/>
        <c:overlap val="100"/>
        <c:axId val="55698944"/>
        <c:axId val="55700480"/>
      </c:barChart>
      <c:catAx>
        <c:axId val="55698944"/>
        <c:scaling>
          <c:orientation val="minMax"/>
        </c:scaling>
        <c:axPos val="b"/>
        <c:numFmt formatCode="General" sourceLinked="1"/>
        <c:tickLblPos val="nextTo"/>
        <c:crossAx val="55700480"/>
        <c:crosses val="autoZero"/>
        <c:auto val="1"/>
        <c:lblAlgn val="ctr"/>
        <c:lblOffset val="100"/>
      </c:catAx>
      <c:valAx>
        <c:axId val="55700480"/>
        <c:scaling>
          <c:orientation val="minMax"/>
        </c:scaling>
        <c:axPos val="l"/>
        <c:majorGridlines/>
        <c:numFmt formatCode="#,##0.00" sourceLinked="1"/>
        <c:tickLblPos val="nextTo"/>
        <c:crossAx val="55698944"/>
        <c:crosses val="autoZero"/>
        <c:crossBetween val="between"/>
      </c:valAx>
      <c:spPr>
        <a:solidFill>
          <a:schemeClr val="tx2">
            <a:lumMod val="50000"/>
          </a:schemeClr>
        </a:solidFill>
      </c:spPr>
    </c:plotArea>
    <c:legend>
      <c:legendPos val="r"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7357A-E8CF-4A0F-8FB3-3F2F077A9281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3D7C5-1C1F-4FA4-95FB-6DE61B97E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32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DC9B2-2E73-4F11-8C65-FF7B7727F7E2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FDFB-7B34-454C-85F6-B960678F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58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DFB-7B34-454C-85F6-B960678FED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DFB-7B34-454C-85F6-B960678FED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A427-2303-40D2-A22A-53DCBA7528F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AA64-D5D2-42FD-AEA8-69D5F4B3F80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958-3801-41A2-A439-827C2BE75E09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0540-D986-4459-989F-2709DEE933D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5FFC-5BC7-4881-954E-274BE2F2E83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6D76-2DFA-4E7F-8AED-8A48DC01BCD6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2597-8595-43EF-8C3F-EB503DCE4A8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E82C-57BD-4F4D-9EC9-7A3E4441F78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7ABD-7E5F-4159-8738-0664C56DB110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5DD3-2DFF-4556-9255-9A69FF25BE7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543D-4D98-47E7-A790-CBE37A472FD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B51C-D203-4B22-BFF2-AE3F8791C39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09ED-47B1-4739-87DC-FC3B477AE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9"/>
            <a:ext cx="8215370" cy="20002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Каз</a:t>
            </a:r>
            <a:r>
              <a:rPr lang="kk-KZ" b="1" dirty="0" smtClean="0">
                <a:solidFill>
                  <a:srgbClr val="002060"/>
                </a:solidFill>
              </a:rPr>
              <a:t>ахский </a:t>
            </a:r>
            <a:r>
              <a:rPr lang="ru-RU" b="1" dirty="0" smtClean="0">
                <a:solidFill>
                  <a:srgbClr val="002060"/>
                </a:solidFill>
              </a:rPr>
              <a:t>Национальный медицинский университет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имени С.Д. Асфендиярова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6" name="AutoShape 2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user.PC\Рабочий стол\Задачи МАКо на 2011-2012 уч.год\фото КазНМУ fduecn 2012\IMG_2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013" y="2047812"/>
            <a:ext cx="1400225" cy="14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4768" y="2708920"/>
            <a:ext cx="8229600" cy="391795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4 курса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стом.факультета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 на городском,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 на республиканском конкурсе Дельфийские игры.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конкурсе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Жулдыз» среди всех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ВУЗ-ов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 занял  ВИА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Сырттан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номинации «Авторская песня».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этом же конкурсе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 заняло трио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 Соль» в номинации «Патриотическая песня».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Обладатель Гран При в конкурсе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 жұлдыз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Мойнбаева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ст-ка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факультета МПД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F:\фото\DSC_0050-580x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4913"/>
            <a:ext cx="3942328" cy="2287911"/>
          </a:xfrm>
          <a:prstGeom prst="rect">
            <a:avLst/>
          </a:prstGeom>
          <a:noFill/>
        </p:spPr>
      </p:pic>
      <p:pic>
        <p:nvPicPr>
          <p:cNvPr id="4099" name="Picture 3" descr="F:\фото\DSC_0181-580x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9830"/>
            <a:ext cx="3847045" cy="229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5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ЗОЖ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43841"/>
            <a:ext cx="6552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работают спортивные секции: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волейболу (жен. и муж. команды)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баскетболу (жен. и муж. команды)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футболу (жен. и муж. команды)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шахматам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борьбе (самбо,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казакша-курес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вольная, греко-римская, дзюдо)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настольному теннису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аэробике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боксу и кикбоксингу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легкой атлетике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армрестлингу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секция общей физической подготовки.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45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52737"/>
            <a:ext cx="73448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развитие спорта и оздоровление в 2012 году университет выделил 3 528680 тенге.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56792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секциях занимаются около 280 студентов. Студенты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регулярно принимают участие  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внутривузовских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спартакиадах (охват студентов около 1500).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0"/>
            <a:ext cx="4677344" cy="380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344" y="5190"/>
            <a:ext cx="4466656" cy="380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суреттер\Үстел теннисі\IMG_1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8" y="3501008"/>
            <a:ext cx="4679122" cy="337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уреттер\Үстел теннисі\IMG_1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159" y="3501008"/>
            <a:ext cx="4435025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6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победы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556792"/>
            <a:ext cx="3401947" cy="2763688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43267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38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по спортивным играм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3133453"/>
            <a:ext cx="3822700" cy="25389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133453"/>
            <a:ext cx="3822700" cy="25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3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640x4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5658"/>
            <a:ext cx="4406164" cy="31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\Foto\Фото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180" y="625657"/>
            <a:ext cx="4242061" cy="31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фото\Foto\Фото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180" y="3573015"/>
            <a:ext cx="4242060" cy="33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\Foto\Фото0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7361"/>
            <a:ext cx="4406164" cy="32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4194" y="9476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Нет, коррупции 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суреттер\жемқорлық\IMG_1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180" y="625657"/>
            <a:ext cx="4242060" cy="28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05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фото\Foto\IMG_0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357694"/>
            <a:ext cx="3339144" cy="23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фото\Foto\180220123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99" y="4109967"/>
            <a:ext cx="3600601" cy="26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MOL_protiv_SP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2589002" cy="24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pp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500174"/>
            <a:ext cx="3093824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142852"/>
            <a:ext cx="685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наркотиков»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780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34563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«Зона свободная от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\Мои документы\Файлы Mail.Ru Агента\ainur_mekebaeva@mail.ru\gulmira.akchina@mail.ru\IMG_460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179" y="1403292"/>
            <a:ext cx="4073525" cy="2784475"/>
          </a:xfrm>
          <a:prstGeom prst="rect">
            <a:avLst/>
          </a:prstGeom>
        </p:spPr>
      </p:pic>
      <p:pic>
        <p:nvPicPr>
          <p:cNvPr id="5" name="Рисунок 4" descr="C:\Documents and Settings\user\Мои документы\Файлы Mail.Ru Агента\ainur_mekebaeva@mail.ru\gulmira.akchina@mail.ru\IMG_4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81588"/>
            <a:ext cx="37861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Мои документы\Файлы Mail.Ru Агента\ainur_mekebaeva@mail.ru\kupik88@mail.ru\IMG_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37112"/>
            <a:ext cx="3857625" cy="2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66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Милосердие и благотворительность, волонтерская работа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00808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Реализация осуществляется через: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Активное привлечение студентов к волонтерской работе по уходу и выхаживанию больных.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 в Хосписе, домах инвалидов и малютки,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курация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ветеранов.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 в волонтерских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76281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143272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sz="2600" b="1" i="1" dirty="0" smtClean="0"/>
              <a:t>МОДЕРНИЗАЦИЯ СИСТЕМЫ ОБРАЗОВАНИЯ В КАЗАХСТАНЕ ЦЕЛЕСООБРАЗНА ПО ТРЕМ ГЛАВНЫМ НАПРАВЛЕНИЯМ: ОПТИМИЗАЦИЯ ОБРАЗОВАТЕЛЬНЫХ УЧРЕЖДЕНИЙ, МОДЕРНИЗАЦИЯ УЧЕБНО-ВОСПИТАТЕЛЬНОГО ПРОЦЕССА, ПОВЫШЕНИЕ ЭФФЕКТИВНОСТИ И ДОСТУПНОСТИ ОБРАЗОВАТЕЛЬНЫХ УСЛУГ.</a:t>
            </a:r>
          </a:p>
          <a:p>
            <a:pPr algn="r">
              <a:buNone/>
            </a:pPr>
            <a:endParaRPr lang="en-US" sz="2600" b="1" i="1" dirty="0" smtClean="0"/>
          </a:p>
          <a:p>
            <a:pPr algn="r">
              <a:buNone/>
            </a:pPr>
            <a:r>
              <a:rPr lang="ru-RU" sz="2600" b="1" i="1" dirty="0" smtClean="0"/>
              <a:t>Президент Н.  Назарбаев «Социальная модернизация Казахстана: Двадцать шагов к Обществу Всеобщего Труда», 2012 г.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7169" name="Picture 1" descr="C:\Documents and Settings\user.PC\Рабочий стол\118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572000" cy="25781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6" descr="C:\Documents and Settings\user\Мои документы\Файлы Mail.Ru Агента\ainur_mekebaeva@mail.ru\kupik88@mail.ru\P100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822" y="0"/>
            <a:ext cx="45721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Здоровая улыбка\Bard. 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96"/>
            <a:ext cx="4572000" cy="342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Здоровая улыбка\CIMG4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C:\Documents and Settings\user\Мои документы\Файлы Mail.Ru Агента\ainur_mekebaeva@mail.ru\gulmira.akchina@mail.ru\IMG_8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9082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1176" y="3159193"/>
            <a:ext cx="8229600" cy="360045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свыше 1000 студентов старших курсов читают лекции в школах и Вузах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профилактике социально-значимых заболеваний среди молодежи.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3 курса  отрабатывают по 2 часа каждый у постели больного в Хосписах,  в домах малюток, в специализированных школах-интернатах.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2 курса работают в библиотеке и в хранилищах.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студенты входят в состав городского ЭКО клуба-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Ел, который занимается озеленением  города и окрестности.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88640"/>
            <a:ext cx="38938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Desktop\суреттер\субботник\IMG_4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1290"/>
            <a:ext cx="3893854" cy="28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50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_22542-580x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1172"/>
            <a:ext cx="42048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G_23062-580x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6274" y="3789040"/>
            <a:ext cx="443614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\Foto\DSC01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17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887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37112"/>
            <a:ext cx="5242818" cy="22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76" y="332656"/>
            <a:ext cx="7756263" cy="105425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Многие студенты являются донорами.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994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132856"/>
            <a:ext cx="42484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991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поддержка студентов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бесплатным общежитием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Бесплатным питанием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Скидки на обучение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83674660"/>
              </p:ext>
            </p:extLst>
          </p:nvPr>
        </p:nvGraphicFramePr>
        <p:xfrm>
          <a:off x="1043608" y="2132856"/>
          <a:ext cx="7128792" cy="403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756525" cy="129063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Бесплатное проживание в общежитиях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237070361"/>
              </p:ext>
            </p:extLst>
          </p:nvPr>
        </p:nvGraphicFramePr>
        <p:xfrm>
          <a:off x="611560" y="2060848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764704"/>
            <a:ext cx="7754938" cy="10541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Скидки на обучение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6430532"/>
              </p:ext>
            </p:extLst>
          </p:nvPr>
        </p:nvGraphicFramePr>
        <p:xfrm>
          <a:off x="755576" y="1988840"/>
          <a:ext cx="7272338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7315200" cy="1268413"/>
          </a:xfrm>
        </p:spPr>
        <p:txBody>
          <a:bodyPr>
            <a:no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Расходы на питание студентам -сиротам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на питание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для студентов состоящих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«Д» учете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484784"/>
          <a:ext cx="8208912" cy="460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Студенческое Самоуправление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В целях усиления роли студентов в университете  функционируют следующие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студенческие организации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Студенческое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правительство университета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Комитет по делам молодежи 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Дебатные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клубы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Студенческая дружина университета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Студенческий строительный отряд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Интеллектуальный клуб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КВН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 лидеров Топ100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Международная ассоциация студентов-медиков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студенческий профсоюз 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студенческие советы общежитий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48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034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8965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Отчёт </a:t>
            </a:r>
            <a:r>
              <a:rPr lang="ru-RU" b="1" dirty="0"/>
              <a:t>о мероприятиях, проведенных в сфере воспитательной работы и молодежной политики в 2012-2013 </a:t>
            </a:r>
            <a:r>
              <a:rPr lang="ru-RU" b="1" dirty="0" err="1"/>
              <a:t>уч.году</a:t>
            </a:r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Докладчик:  Директор ДРСККС	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Шынгысбаев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Л.С.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484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Содержимое 3" descr="C:\Documents and Settings\user\Рабочий стол\СПУ-фото 2-декабря\DSC_02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000125"/>
            <a:ext cx="4000500" cy="2428875"/>
          </a:xfrm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/>
              <a:t>Студенческое самоуправление</a:t>
            </a:r>
          </a:p>
        </p:txBody>
      </p:sp>
      <p:pic>
        <p:nvPicPr>
          <p:cNvPr id="36868" name="Рисунок 4" descr="C:\Documents and Settings\user\Мои документы\Файлы Mail.Ru Агента\ainur_mekebaeva@mail.ru\saltanat_64_64@mail.ru\IMG_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000125"/>
            <a:ext cx="40719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 descr="C:\Documents and Settings\user\Мои документы\Файлы Mail.Ru Агента\ainur_mekebaeva@mail.ru\malika_beknazarkyzy@mail.ru\SAM_5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338" y="3436938"/>
            <a:ext cx="40830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4" descr="C:\Documents and Settings\user\Мои документы\Файлы Mail.Ru Агента\ainur_mekebaeva@mail.ru\saltanat_64_64@mail.ru\IMG_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071938" cy="24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9615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305443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управлении университетом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Председатели всех студенческих организации входят в состав всех совещательных организаций университета (кафедральные совещания,  Совет факультетов, КОП, в состав Ученого Совета, Этического Совета, в комиссии по распрелелению мест в общежитий и всех других социальных льгот).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Наши студенты активно участвуют в работе Республиканских Общественных Организации(Международное Антиядерное движение «Невада-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Семей»,Республиканский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Совет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женщин,КДМ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акимате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Студенческий Альянс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812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Департамента предусматривает изменение подхода к воспитательному процессу.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университет впервые внедряет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подход в ВР, что предусматривает развитие способностей студентов к самоорганизации и самообразованию на основе выборности образовательной траектории и пополнения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студента. Вместе с академическими успехами студента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каждый студент будет накапливать и свои достижения в личностном росте.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812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Проект решения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Признать отчёт о мероприятиях, проведенных в сфере воспитательной работы и молодежной политики в 2012-2013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удовлетворительной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4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48577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/>
            <a:r>
              <a:rPr lang="kk-KZ" sz="5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внимание!!!</a:t>
            </a:r>
            <a:br>
              <a:rPr lang="kk-KZ" sz="5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508" name="AutoShape 4" descr="data:image/jpeg;base64,/9j/4AAQSkZJRgABAQAAAQABAAD/2wCEAAkGBhQQEBQUEhQUFBUUFBUUFBQUFBUUFRUUFRQWFBUUFhYYHSYeFxkkGRQUHy8gIycpLCwsFh8xNTAqNScrLSkBCQoKDgwOGg8PGiwkHCQsLC0vLCwpKSksLCwpLCksLCwsLCwsLCwsLCwsKSksLCwsLCwsKSwsKSwsLCksKiwsLP/AABEIAL0BCwMBIgACEQEDEQH/xAAcAAABBQEBAQAAAAAAAAAAAAABAAIEBQYDBwj/xABDEAACAQIEAwUEBgkDAgcAAAABAhEAAwQSITEFQVEGEyJhcTKBkaEHFCNCUrEzQ3KCksHR4fAVYvFTwhYXJGNzorL/xAAZAQEBAAMBAAAAAAAAAAAAAAAAAQIDBAX/xAArEQACAgEEAgAEBgMAAAAAAAAAAQIRAwQSITFBURMiYcEycZGhsfAFFNH/2gAMAwEAAhEDEQA/APSChpjLIgjfT40cNxC3d9h1b0IPyqQVqqQMjwvgV3LfW68ZsttAiraRUDSzIqkwT1OulS3S+oAhog5oIIMRGWNUEctNQffoctNNrpWan7Ay2PCPQflRWllIoA1AOBqBxG+E1JgAa1OBql4/b7yUIMEDUco15a0/MqK/iay09QDVZi8OriHVbg6OM0eh3HuNWWOYeCNRlifSq+9eygaTOhivHyRl8dxh5PVxzjHCpT6RQ4nspZf9GzWT0I71PmQw+LVT4rs3ftScudAJz2znEeY9pfeBW0Syelc4KkbgjmNDWdzj+JGax4svOOX3PPlfpQVq3eLwFq/Ju2wxP31+zufEaN+8DVJi+yLCTZbvRrCEBLo8spMP+6fdWxOzRPFKHaM21PttrrQe2QSCCCDBBEEHoQdjSt0NYmOtANFA0gJqg6C5RD0wCll1qkOoaip/yaj05WqFOveDrQzTXKKfNCDprlcenQetBk9KFAprV9hOyhxl3vLg+wtnxf8AuNv3Y/Mnppzqu7NdmLmNvBF0QQbj/gX+bHkK9qwOBTD2ktWxlRAFUfzJ5k7k1thG+TVOVcHQiNBoBoB5DlXM09qYa6DmGmmxTjQoARSilFGgK/F9jcNc1FvIetslPkDl+VQf/DmLtH7DFkr+G6s+6dR8hWvy0026lIytmbTiWNtfpMOt0fitOJ/hOvyqRa7WWZAuh7JPK4hHzq6KVyu2w2hUEHeYI+BpRLBh8WlwSjq3oQa6Mk1R4zslYeSim0/JrZIAPXLMVEtYTH2PZdb46EwSP3tR/EaWy0jTZABtVZj+HlzIgjpsdPOoKdsQjZMTae03l4gfMdfdNXGE4navfo3VvKdfgdabiUzMcSJDaqwjmQQD5VByAyCCQRAjkeVb4pXC5gEIIyjXeND6yOdcssDc96Z2Q1EVD4bXBj8N9omXZl+dM7o/8f0q143wnuYvW5gGHBPI7GekmPfUG5yI2Ov9a7tM9r2Pp8r7o8HUw2u4+P48MjfVj0B+X5VwxGBJgidDJB32jQ86m99HOnjET0royafHPx+hcH+Q1GF8StenyPwfALWOssMQpZlaFuAxcURybmPIyKxfaTsJewcuv2tkTLqIZR/vXl6jT0rf8P4n3Z20O4/mKvkxAK5gdP66RFceTBt4Z6MNWsrco8fQ+fJoV6v2p+ju3iSbmHy2rp1K7W7h/wCxvMadRzrzri/ZvEYTL39soHnKZVgSNxKkifKuWUHHs6ozTK+jQppE/OsTI5uaQNJlPQ0O7NQyOhHnQUUcppFTWRiFqtOznZ+7jbwt2hA3dz7KL+I9T0HP4muvZvsndx93KnhRY7y4Rog/m0bCvaeC8DtYOyLVlYA1YnVnbmzHmfyrKENxhOdDeDcGt4SyLVoaDVmO7tzZvOpTGnsa5tXSlRzMaaYacaBFUg2hTqFACKVGlFAWVKlFKKFGlaTJTqVAce6pjW4qTTSKAg3cMriHVWHRgCPnVPxDshYuGVBtN1t7e9Tp+VaJkpmWo0VGS+q4/DDwOL6Dl96P2W/k1SMH24Wct+21tueh/wDyRI+daILXHF4BLgHeItwD8Sgx6VK9Fv2Os4m1iEOVldSIIB5HkRyrLNhe6uNZblqhPNTt/T3VY3+yiTmsM1hxtlkr8Jke74VWcZTEjL3qZjb1W8g3HMMB7ulKb4Xfj8zRmgmr/tHG5ZmuPdwal5wyhxsd/WuT269LFkWSKkeNOLg6I7E65TtVrhr7ADMZEhiDzgiPyFVw0OwYfnU2xdBUfl6V4n+YeZKLj1faPR0Gy37O79uFtuVu2nUjmrBgRyImKqbfH7FxXt3z3lq4zFkYMYkkhlI2InlR4xhluKNpWYPl0qjucNEwVE/A136KUc+FOaqXlfcwz5smKbUXaKrGcAXvmFhw1vdC4Ktr90iNx10qrvWGRiriCNx/m9aZcGU1BPxqDxHguJutmFlysDKRBkbzvzrHUaeEI3E6dJq8mWe2VUUD0FFWg7NYkn9Bc+FdE7IYs/qG+KD8zXDtZ6e5FSd60vZHsXcxzZmlLIPiuc2jdU6nz2FXfZf6MndxcxgyIDpaBGZ/2iD4V8hqfKvTrOHCKFUBVUQFAgADYAVnHHfLNcsnhEfh/DreHtrbtKFRRoB8yTzJ612Y09q5muhI52MNMIroSKh3+KW0YqW1Ak+Q6mqQ7kUIqP8A6tb+Hn/amni9uJ5ev9qAkxQy1G/1e1mCkwWMAHmfhUnvBQCijFDvBXG5ZRjJn+IigLiKUUaVCgihFOoxQDIoxRilFANimlK6UooDgUpjJUkrTStARyoNApFdmWmlKAxmJwfcX2T9Xc8SeXVfca4uIMGtPx3hnfWiB7a+JD0YcvftWfs8JvXbYYZCw8LDNBB85EVtxSUZ8vh+PqvP/TztRhb/AAoiT8aY13r86diOFX7ftW2jqPEP/rNRxdkdfKu1qM1XZw1KD9D3ObQmfIbfH31GxxzHQ6gbjma44uzm6+kmKhqzLtt6T/cVqhp6mpevuZyzXGg2bRdwMpJJjxHmegr0JLYAA6AD4CKxPCcciXQ7AmJiDziJ1rZ4LFpeXMhnqOYPQjlWOpvj0dWi2888kmzYDbmAKkpkTUCT1NVuIxqW2VXdUL+yGYAsfIHen3sWFGpH5n4CuNnpD2400kbUv9TY8zVUcSMzaMY/2nqaIxXk+n+01LKWZxx6mmfXDVavElJiHn/42/pXU345N/CaWQm/WjWc4m3/AKhm1BIUH0AkfmatRix+F/4DVPxB81wmCNtxB2qoMmWLoj5x6xXS5iB/mtVAMUc1Uh3SDdQjlcDdNZ3+daT6way1hodefiGnvq8OJb/pt8V/rUZSWcQaXfN5VDGIY/qzp1Ip31hvwH+IVAbGkKVKqUNKhRoQVGKFGaoBSpUqAVKKFKgERXNhXSmtQhzIqsuJ3V4N924crdJ5H1n8zVoRUXF28y5Tz6fI1ryR3LjtdFTOxSNapuNcEW79ooGcDUfiHT186n4DEyCrHxKYPmORrqDFZRluVoNGExKoLWikXMyqIOhlgGBU7ECdqr72EafDE9J5ehrR9pcJ3JF9RIzqXUesSKzt3itp7gClhOwZYE77/wCbCu/Tyk1ycWfFib9FRw3GFiUIl7ZK3BlOhBiZGmtXWBL5s9rMG6qCZ8iOdN4fZAa8wHiL5Z0nKFXT41O7H8Se3h0LkkEsGnyYgR5gAetZOTquzX/rRu06Mn2uxIGOW5ctlrzooVCslFUEBkBGnik/HpUixat9wrYW431tIY2r7NacliT4RdAzAHbcGIqDxHBYtuJ3WZouP4rbqFZThwDlys8wOR5g6cxUTjNk99aXFZZRs6XU1VwBLJr7L5gunOuNxx3zw/2PQi8iikjc9nONtdYpiDYS+RJtJdVnA38VvdDrtrV1jcZbsobl11RBuzGAJ0GteI/XXv3lu2gLWVwwZpZs8hp0+Y8zWs7UcbfH2LVliLYQrduFNczqrjSeWsgEGtTfs2KDfRueH9osNiGy2b9q40TlVwWj03qq7fcX7rDG3buKL90ottMxV2U3FDRGo0J1FeMYLErbxNu99oVS8txjAzEK4YxsJMVu+1fGMNcutet3FuZltsSJlMo0XbcamORJqSdEjHcyk4Hi7vDMZbuXHbuXuMLiK5ynMCJYN0ManXw16djkLO7CCJ0A1J008tYrxXj3Ge+eAfs9G06kAtM8wSR7q2nAu0Ft8O1tWLPaXTNoWUKFDe7QH0qq65Eqv5S8xPHbdtyjPbzBssd4mbMYgZZkb1KTHA3lsnw3GTvApInJMT8a8qfgrNZUF5Khiq+GACZO2u9XJw5sPh71m93xZbZc51ZZUBbtuIEQNjOx2puQ2M9OtWIdNQfGNJHqT8qvDcBMAgkbiRI9RXgjYt3DYgvEuzAAezBJGu87RV32dxww2IW4txTdyssNoWzAmWMyfHB5nzqx+ZP2jZkxxjW1/rx9z2IqQdRHT/jlRisX2b7V3Lt1heywoLM8ZAgECGkkRM9Nq2imR1rGLs1yi4vk1NI0qVZEFSFIigKEDRmhQoB1KhNKqBUqVKgBQo0DQg1hXN4rpTSKA87+kPtrc4XesNbti4Li3AZnUqBkXTlJBnXaK12HxnfW0uKdHRXGhGjKDz9azX0s4XvMHbjKLiXlu2yw1GQEt7tqsjxj6vZGdZbKpUciWAkTyAmtc2sXL4Tvn6hPc6XaK/t1in+r5VB1aSeQyjST5kj4VgsFePfoTqgZRvOnPX31b9oO0uJxLX0tBDbsJae9PIsxJURqJUankBVFw7DtiWIEqMru+ssqBdXZhou2UCZJM8jWWOc5VKD4NsseOmpLn+/wazhTBkuFSGBdvEIMxCnbQ6g6+tN4e+TBBhAiTrtq3Pynnyp/Z/hncYRRmk5S4WAMucB2AI31mo2ExfeYK2RoGVIII5uBz/w7V24prIk0cs1tIfH+1ZRHtWe7dgQsfeV2MMqnkdFkelYrG466VzuSHUkryK+7ly31qJ2q4ReTGXMqOQzm5bKhmBzGZEc5/Kuj8Gxj5FdfbXNnY7CJhuYI6RNY40viuUkZSfyUjnfH1fKubMLii6GUhvEdjptttvXfhmNHfPduTlVGMEy2gAA+dRMP2exDsVthGUSQysO7b9mYJPqKqVwrs+QKSwJBUAkggwZA2rCSptpVfBmpeH4J2JwaqpuEgq05Mp9qT7JEaEDSOoqFbxBylRMkfKK22A+juy9pTcxTowlnUWsygZSfD4gSfZ5VIs/RXa5434WI5iN361g8MumirKl+FnnTGpN2+qODZLDwwZ3kiGHpW2P0VoWZVx1vNEoGtMMwMxJkgbedVv8A5V44hiEtMBO162ZgTprr09aji12jFSRAt9o7Ywndm2e/AKLcB8OUncjfNBI+dVeCxuUFWmDzG6k6EgbHYfCu1zs3iVAJw9/UT+huaCSNfD5VCv4Z7bZXVkbQwwKmDqDBrFcGV2WmTwgkEKRIzLGaD7QOxHL4VMtYhGQKAM5EA7Q6/ezbRoKcmIF/BxBm07La5+AwzLl57/lUfCcMOIeBFsQA51205RptHu1qzeNuU06S7NylPbGFWa/tNxE3UWzZQILgVr7KFBZo1nqPP0qPgMXjLVtUtXyttRCAagCdtRVRbPc3DbVpVVT2omDIIEDyFW/CeKsLKiF0kbdGIrOMcUoKUb5NmB5d7ha4+l/yfQ5pUaFajmFQNGlFANmjSijQgKVGKFAKlRpRVA2gadQoQbTSKfTSKA83+la2WNrKxUqlyOjBiBDDn7INc+E2MRibTm7mcMARcgDLAAUxtMbgVtuP4FLwto6Kxe4oBIBKqv2jweXhQj3ipvcDLlgARGUQBB0gRtWrUY1miovhL9y47g3L2Yrs5w9bFq9kYO73bjMwyz+FQVnkABQt2GOEu23KZ3t3AWRSqksrKGrF8T+iy/hrrdxiFCksLRS2FvR7SqziCW5SDrHwFjiONwAwy4hnbPn7zvix5SozTyMCuvFzGvXBhOe3sucN2gUWRoxLBQMoJGZ1HgnadetHBcP7vh1ge0MlqYE7sp/5+NduE4g33tWcq5Ll9cygH2Nyq9Bp61p8F2fT6miIvhQuAvkl1spHmIHwrTpYPTrYy5MizfNEyGMv/asDEhI1md1+6NPh61FuEHNMGOobcLpmI9k9GG9WnFsMyudwMo2iGltI6HT+VVWJvAI/TI43jZYMAbidwa9Vcxs5X2Q+CIPq1qQNQp8dsjdSdXGvvptmyPrlzKP1NseC6APbuEyW1PKpHBGIsWwOaoIS4DspOgbbWNKZaWcReJ3i2PFZLHYnltvSuv74Hsm4ljkaA4hWGl1dYHMVOsBgp/TaLA8any086qcai5Gnutm3tON9B4qkW2UKYFmCNfbAgsOdZ0Y2dVZu9Yze9lBqob8R1HT+9SneL3hClg50H2bTlPPbnvVbbg3GACe0glbhBHhE6nffap94k3jm2zkgPqmix4Y1+NSi2WmJxbr3cC4DmBJR806NI86OHxveg96O8CgR3loErvMzPIcqgY0DMkqhiPvlNl5fHSumBDAE/bDT8QaNBoOp10rBwVGSkxmIx6G3qtgxoA1vQDNAGULsJ2B5U5BbaJTDQIIy2xbIOhmY1HlzqJir0Wl8Y3T9V4h4gdOtSQ2pGZNANHWNco10rH4GN9xX6F+LNLhkHEYDDr3jLZwuc6gupunSGA1GWJA0ECrKzw/DBQBhrEb6XBzMnY+dV+MuDKwzWp1GUJ5bBo89551Ms2vCPBaGm2afnNV4Y9JBZZLmz1eKUUYpRXlnWCKVGlQDCKQp5oUAIoRThSigGijFGKQoQbFA0+KEUAyKBp5FAiqQgRmvnpbSB+1c1PwVV/iruVrjwoFrec73WNz91j4B/AEFd8TeW2jOxhVBZj5ASaFZleLdpMOt8o8hrZ9ormUNG4jUHU8qrON8Qw+Isvb763LDwkj2WBBVhmEaEA61jOM4gNfd5MM7NJ3gknb+VNUyK9JYI0eW9XO/BsezwsXnyYdu4vIs57SjKCpAOUMCrKw8tm5GtPw03rCd3dQOFJi7anxSS0tbOqmT90t7q877IXjZxYcg5IIuMCPAraBj5BonpvXp90FvZJ05SK480alR3YZKUdyRQcSC371y2EaFtW3Y/d+0a6sDz+zJPqKxfaaybVq9ptZczyPh36htN+e1bi7ims379whivc2gYVmnIbxbKonMRmGgk6155ie29nFWMbZcFSqXTbzDKz2SdIB2uAEaHffrGeLLSpllC+SZgbH2alpEBdLloa+Ex4l3561ywafaXSI9tQMt4qNEXYHXnVtwm9hHWLF9RMeEXBII5RJjfpT8PwiWumVPjIBKKS3hXUnT/BXUpqzTRX41WynS5rlHhuKfvD7v+b12RWgz3uuglFY+0NYGnxqdxDgXeCQFJLINU19oTLK0/Kjb4C0QUUEERBuAGTqeZG1ZKaJtZVYMTcIOb9MvtWQNYTaNm0/KpKp9s2XmXJKeI781Ps71N4dwMgliSD3rEqLhIIUxrmGo0pXOHut7WGlSZnuyPENyPa3opoOLIvEIziSu330nkOY2p2GUBGgLov3H1+HKpWJw5NzQ3IynaGUSYEg/5pXBYyPGQySui5J5aHr51ldkqiNjWYrbWbvtoNhI0Os9OtS7QJLeKN9GWRG2hpmNs/aWhlPtEwXGXQAT5jXapdpYzauNZiJHtE6VbJRS425M+NSM2WMkA+ICM3KptswAMtvbr/euWL1tEyTNwDxCB7Y08h507u4+7b9zf3rJPkng9filFKKVeGegCKUUaE0AooEU4GjQDIogUSKbNUBIpRRFKoARSijSqgEVD4qCbRUe1cItjlGfRj7lzH3VNqHcOe+o5W0Ln9p5RPkLnxoESBbAEDYaD0FZ3tzfZMLC/fYK37MEn0nQVpqyP0gYkqLCg+07SOogLB8oY1txK5o05nUGeZJw58RdCW1LM2gA/M9BW0412ASxgQ1ue9srmuMJPeDd9PLUj0q5+jvhISw14jxXWYA8xbU5QPeQT8K1bJIg6jYit+XO91Lwc+LTrZcu2eIcGxIS+hcgIZS5mjKUYEENPKY+Fek8LlSbZMwoa2x+/aPs68yvsn9086x/aHhdq1cuWEU5g5KmOTCQCfwwQPdXoVvCzYtMmroiFeWYZQGQ+oHxjpU1DUkpGWmTjcGcLlvNowrB9u/o5OMPeYcL3wgGTkV05qTHwNel2wrqGXYiR/Q9Dyppw4Fcp1HzZiPou4kGaMKxEnUPbI3/AGh+VT+G9huJXsQbaB7GRAXa5cZE1kAApmzExynbWK+gzZ6D1pBYrOM3HojVnknC/ot4jqbuO7vUBQty5d9WkxEch+Vbzg/Zg4e1le/dvtvnuMJBiIXKBA56ydd60BFILRzk3YpFFhuFXALmd5BuOUG4FsmVDE7tuffUIrGJFrLqbJcHlCuAZnnLj4GtSzADUCuL4FTcFyPFkKDoFJDH5qvwoptCkUEL3hUgZwikgCCFYsobT0PwrjiOHZkABGpEgtmETJ03+FX54WouG4q+NkW2zGfZQuy6ert8a44DgqpbVXJcgli2okli3XbWInas1laMXEy9/hn26kKhCqx1LRLHLttMKa7W8IQDAZddgQRoOVXLcMunFErHcG2N9xczmFUD7uWSZ6iOdCxhLjB8yAQ7hQYllViFbyzb++tqzmPwzL43BPkC+NmNwaOPCdQYJB2ABpl3DmdLaHzzRy6TV/etPktMLdwEurFd3UZHJkSQIMTXU4c/h+KSa2LMYvGbSKUUaNecdI2lTqVAMNEDzp1CKAVAijFKKAbNLNRy0stUCmjTYpVAOqFwzxZ7n/UckfsJ9mkeRC5v3q6Y+8VtsV9ojKv7bHKvzIrrYtZFVRsoCj0AgUL4OtYD6Q7h+sWRyCMw9RJ/kK31eUfTTxa/hruHZEtlGS4qs2ctng5wQOUZSOck1txSUZWzTmi5QpG67EOTw+x5KV/hdh/Kr0VV9lrBt4LDK0ZhZQtl9nMVBaPKSatKxk7bZnBVFJmM+kDhBy/WLY1ChLhG4UGQfjofQVN7G8aF20LZ3AJX0nVfUH5VocXh+8tuh2dSvpIia8v4XjV4djWW8wVUMmDO/hMDzzAjyit0Xvg4vwaJJwyJrpnoiW+6ukR4LpLL/tu7sPRgM3qG61NNuhiLAuIVM67EbgjVWHmCAfdSw7kr4ozDRo2nqPI7++uc6XyNa3XNrVSopRVJRDyUO7ipmWgUoQhNYmii1LNumG3QHByPP/OVNYAV1Nn0oERQHIbTyoqKLbUFnrQDTajaNa5d2Ov512LCfOmH30BaUqU0qxMg0qE0ZoBUqU0qAVKlNKaAVKhNKaANI03NSzUBzuCWUdPF8NB8z8q6VDFxbd1iRc8eXWGZBAPhETl5mDprXV8YOSufRT/OKAkTXkv0y4i3exGHs5yrICXgKw8ZGVWn0OkcxXpd3F3f1doetxoHwUGsNi/o7uXLj3CyZrjZ3PiJzfi1G/TpyitUpPpIGq7BXHPDcN3k5lTISdJyMVkeUDTyq/rPcNTE4e0lpLdh1QBQc9xDpzMq0mrWzibh9q2q+jlv+0VsXRCZXkX01cIP1nC37ds5wrFnSFP2TKy5nIgATO/9vWe88jVT2m4QMZYa0yyCNGnKyt+IaEe40d+CnDsP2nXH4S25I71VC3QDIzD7wOxB3kdavGtnOCDAghhG/TXlH86w3ZDsjfwF93iUYR3YuSomNUGkMYEzIPlWws452IBtMnUtB08ip3qRlfaBOpU3PSzVmA0qE0s1AIihlozSmhBjJ0pnc+c12mhNAcWs036vUilQURPqtNNryqZFKgofSilRioUFKKNKgFFKKVKgFFKKVKKAEUop1KgGxSijFKgBFKKMUooARQK06KVAc4rjjcWLVt7jAkIpYhRJIHQczUo0MtAV3CsYHBzaOzFiszA2VQeuUAkciTU7vBMTqdQOcDnXFuHoWLR4miSNDpsR0Pn6VBtpPdhiSbpcu2gJVJhNNl2mPPrQFojhtiDBjTXUbinRTBpoBpyjSKeDQCilFGaE1QKKRo0iKAFKjFKoAUqNCKAVCjSoAUqN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QQEBQUEhQUFBUUFBUUFBQUFBUUFRUUFRQWFBUUFhYYHSYeFxkkGRQUHy8gIycpLCwsFh8xNTAqNScrLSkBCQoKDgwOGg8PGiwkHCQsLC0vLCwpKSksLCwpLCksLCwsLCwsLCwsLCwsKSksLCwsLCwsKSwsKSwsLCksKiwsLP/AABEIAL0BCwMBIgACEQEDEQH/xAAcAAABBQEBAQAAAAAAAAAAAAABAAIEBQYDBwj/xABDEAACAQIEAwUEBgkDAgcAAAABAhEAAwQSITEFQVEGEyJhcTKBkaEHFCNCUrEzQ3KCksHR4fAVYvFTwhYXJGNzorL/xAAZAQEBAAMBAAAAAAAAAAAAAAAAAQIDBAX/xAArEQACAgEEAgAEBgMAAAAAAAAAAQIRAwQSITFBURMiYcEycZGhsfAFFNH/2gAMAwEAAhEDEQA/APSChpjLIgjfT40cNxC3d9h1b0IPyqQVqqQMjwvgV3LfW68ZsttAiraRUDSzIqkwT1OulS3S+oAhog5oIIMRGWNUEctNQffoctNNrpWan7Ay2PCPQflRWllIoA1AOBqBxG+E1JgAa1OBql4/b7yUIMEDUco15a0/MqK/iay09QDVZi8OriHVbg6OM0eh3HuNWWOYeCNRlifSq+9eygaTOhivHyRl8dxh5PVxzjHCpT6RQ4nspZf9GzWT0I71PmQw+LVT4rs3ftScudAJz2znEeY9pfeBW0Syelc4KkbgjmNDWdzj+JGax4svOOX3PPlfpQVq3eLwFq/Ju2wxP31+zufEaN+8DVJi+yLCTZbvRrCEBLo8spMP+6fdWxOzRPFKHaM21PttrrQe2QSCCCDBBEEHoQdjSt0NYmOtANFA0gJqg6C5RD0wCll1qkOoaip/yaj05WqFOveDrQzTXKKfNCDprlcenQetBk9KFAprV9hOyhxl3vLg+wtnxf8AuNv3Y/Mnppzqu7NdmLmNvBF0QQbj/gX+bHkK9qwOBTD2ktWxlRAFUfzJ5k7k1thG+TVOVcHQiNBoBoB5DlXM09qYa6DmGmmxTjQoARSilFGgK/F9jcNc1FvIetslPkDl+VQf/DmLtH7DFkr+G6s+6dR8hWvy0026lIytmbTiWNtfpMOt0fitOJ/hOvyqRa7WWZAuh7JPK4hHzq6KVyu2w2hUEHeYI+BpRLBh8WlwSjq3oQa6Mk1R4zslYeSim0/JrZIAPXLMVEtYTH2PZdb46EwSP3tR/EaWy0jTZABtVZj+HlzIgjpsdPOoKdsQjZMTae03l4gfMdfdNXGE4navfo3VvKdfgdabiUzMcSJDaqwjmQQD5VByAyCCQRAjkeVb4pXC5gEIIyjXeND6yOdcssDc96Z2Q1EVD4bXBj8N9omXZl+dM7o/8f0q143wnuYvW5gGHBPI7GekmPfUG5yI2Ov9a7tM9r2Pp8r7o8HUw2u4+P48MjfVj0B+X5VwxGBJgidDJB32jQ86m99HOnjET0royafHPx+hcH+Q1GF8StenyPwfALWOssMQpZlaFuAxcURybmPIyKxfaTsJewcuv2tkTLqIZR/vXl6jT0rf8P4n3Z20O4/mKvkxAK5gdP66RFceTBt4Z6MNWsrco8fQ+fJoV6v2p+ju3iSbmHy2rp1K7W7h/wCxvMadRzrzri/ZvEYTL39soHnKZVgSNxKkifKuWUHHs6ozTK+jQppE/OsTI5uaQNJlPQ0O7NQyOhHnQUUcppFTWRiFqtOznZ+7jbwt2hA3dz7KL+I9T0HP4muvZvsndx93KnhRY7y4Rog/m0bCvaeC8DtYOyLVlYA1YnVnbmzHmfyrKENxhOdDeDcGt4SyLVoaDVmO7tzZvOpTGnsa5tXSlRzMaaYacaBFUg2hTqFACKVGlFAWVKlFKKFGlaTJTqVAce6pjW4qTTSKAg3cMriHVWHRgCPnVPxDshYuGVBtN1t7e9Tp+VaJkpmWo0VGS+q4/DDwOL6Dl96P2W/k1SMH24Wct+21tueh/wDyRI+daILXHF4BLgHeItwD8Sgx6VK9Fv2Os4m1iEOVldSIIB5HkRyrLNhe6uNZblqhPNTt/T3VY3+yiTmsM1hxtlkr8Jke74VWcZTEjL3qZjb1W8g3HMMB7ulKb4Xfj8zRmgmr/tHG5ZmuPdwal5wyhxsd/WuT269LFkWSKkeNOLg6I7E65TtVrhr7ADMZEhiDzgiPyFVw0OwYfnU2xdBUfl6V4n+YeZKLj1faPR0Gy37O79uFtuVu2nUjmrBgRyImKqbfH7FxXt3z3lq4zFkYMYkkhlI2InlR4xhluKNpWYPl0qjucNEwVE/A136KUc+FOaqXlfcwz5smKbUXaKrGcAXvmFhw1vdC4Ktr90iNx10qrvWGRiriCNx/m9aZcGU1BPxqDxHguJutmFlysDKRBkbzvzrHUaeEI3E6dJq8mWe2VUUD0FFWg7NYkn9Bc+FdE7IYs/qG+KD8zXDtZ6e5FSd60vZHsXcxzZmlLIPiuc2jdU6nz2FXfZf6MndxcxgyIDpaBGZ/2iD4V8hqfKvTrOHCKFUBVUQFAgADYAVnHHfLNcsnhEfh/DreHtrbtKFRRoB8yTzJ612Y09q5muhI52MNMIroSKh3+KW0YqW1Ak+Q6mqQ7kUIqP8A6tb+Hn/amni9uJ5ev9qAkxQy1G/1e1mCkwWMAHmfhUnvBQCijFDvBXG5ZRjJn+IigLiKUUaVCgihFOoxQDIoxRilFANimlK6UooDgUpjJUkrTStARyoNApFdmWmlKAxmJwfcX2T9Xc8SeXVfca4uIMGtPx3hnfWiB7a+JD0YcvftWfs8JvXbYYZCw8LDNBB85EVtxSUZ8vh+PqvP/TztRhb/AAoiT8aY13r86diOFX7ftW2jqPEP/rNRxdkdfKu1qM1XZw1KD9D3ObQmfIbfH31GxxzHQ6gbjma44uzm6+kmKhqzLtt6T/cVqhp6mpevuZyzXGg2bRdwMpJJjxHmegr0JLYAA6AD4CKxPCcciXQ7AmJiDziJ1rZ4LFpeXMhnqOYPQjlWOpvj0dWi2888kmzYDbmAKkpkTUCT1NVuIxqW2VXdUL+yGYAsfIHen3sWFGpH5n4CuNnpD2400kbUv9TY8zVUcSMzaMY/2nqaIxXk+n+01LKWZxx6mmfXDVavElJiHn/42/pXU345N/CaWQm/WjWc4m3/AKhm1BIUH0AkfmatRix+F/4DVPxB81wmCNtxB2qoMmWLoj5x6xXS5iB/mtVAMUc1Uh3SDdQjlcDdNZ3+daT6way1hodefiGnvq8OJb/pt8V/rUZSWcQaXfN5VDGIY/qzp1Ip31hvwH+IVAbGkKVKqUNKhRoQVGKFGaoBSpUqAVKKFKgERXNhXSmtQhzIqsuJ3V4N924crdJ5H1n8zVoRUXF28y5Tz6fI1ryR3LjtdFTOxSNapuNcEW79ooGcDUfiHT186n4DEyCrHxKYPmORrqDFZRluVoNGExKoLWikXMyqIOhlgGBU7ECdqr72EafDE9J5ehrR9pcJ3JF9RIzqXUesSKzt3itp7gClhOwZYE77/wCbCu/Tyk1ycWfFib9FRw3GFiUIl7ZK3BlOhBiZGmtXWBL5s9rMG6qCZ8iOdN4fZAa8wHiL5Z0nKFXT41O7H8Se3h0LkkEsGnyYgR5gAetZOTquzX/rRu06Mn2uxIGOW5ctlrzooVCslFUEBkBGnik/HpUixat9wrYW431tIY2r7NacliT4RdAzAHbcGIqDxHBYtuJ3WZouP4rbqFZThwDlys8wOR5g6cxUTjNk99aXFZZRs6XU1VwBLJr7L5gunOuNxx3zw/2PQi8iikjc9nONtdYpiDYS+RJtJdVnA38VvdDrtrV1jcZbsobl11RBuzGAJ0GteI/XXv3lu2gLWVwwZpZs8hp0+Y8zWs7UcbfH2LVliLYQrduFNczqrjSeWsgEGtTfs2KDfRueH9osNiGy2b9q40TlVwWj03qq7fcX7rDG3buKL90ottMxV2U3FDRGo0J1FeMYLErbxNu99oVS8txjAzEK4YxsJMVu+1fGMNcutet3FuZltsSJlMo0XbcamORJqSdEjHcyk4Hi7vDMZbuXHbuXuMLiK5ynMCJYN0ManXw16djkLO7CCJ0A1J008tYrxXj3Ge+eAfs9G06kAtM8wSR7q2nAu0Ft8O1tWLPaXTNoWUKFDe7QH0qq65Eqv5S8xPHbdtyjPbzBssd4mbMYgZZkb1KTHA3lsnw3GTvApInJMT8a8qfgrNZUF5Khiq+GACZO2u9XJw5sPh71m93xZbZc51ZZUBbtuIEQNjOx2puQ2M9OtWIdNQfGNJHqT8qvDcBMAgkbiRI9RXgjYt3DYgvEuzAAezBJGu87RV32dxww2IW4txTdyssNoWzAmWMyfHB5nzqx+ZP2jZkxxjW1/rx9z2IqQdRHT/jlRisX2b7V3Lt1heywoLM8ZAgECGkkRM9Nq2imR1rGLs1yi4vk1NI0qVZEFSFIigKEDRmhQoB1KhNKqBUqVKgBQo0DQg1hXN4rpTSKA87+kPtrc4XesNbti4Li3AZnUqBkXTlJBnXaK12HxnfW0uKdHRXGhGjKDz9azX0s4XvMHbjKLiXlu2yw1GQEt7tqsjxj6vZGdZbKpUciWAkTyAmtc2sXL4Tvn6hPc6XaK/t1in+r5VB1aSeQyjST5kj4VgsFePfoTqgZRvOnPX31b9oO0uJxLX0tBDbsJae9PIsxJURqJUankBVFw7DtiWIEqMru+ssqBdXZhou2UCZJM8jWWOc5VKD4NsseOmpLn+/wazhTBkuFSGBdvEIMxCnbQ6g6+tN4e+TBBhAiTrtq3Pynnyp/Z/hncYRRmk5S4WAMucB2AI31mo2ExfeYK2RoGVIII5uBz/w7V24prIk0cs1tIfH+1ZRHtWe7dgQsfeV2MMqnkdFkelYrG466VzuSHUkryK+7ly31qJ2q4ReTGXMqOQzm5bKhmBzGZEc5/Kuj8Gxj5FdfbXNnY7CJhuYI6RNY40viuUkZSfyUjnfH1fKubMLii6GUhvEdjptttvXfhmNHfPduTlVGMEy2gAA+dRMP2exDsVthGUSQysO7b9mYJPqKqVwrs+QKSwJBUAkggwZA2rCSptpVfBmpeH4J2JwaqpuEgq05Mp9qT7JEaEDSOoqFbxBylRMkfKK22A+juy9pTcxTowlnUWsygZSfD4gSfZ5VIs/RXa5434WI5iN361g8MumirKl+FnnTGpN2+qODZLDwwZ3kiGHpW2P0VoWZVx1vNEoGtMMwMxJkgbedVv8A5V44hiEtMBO162ZgTprr09aji12jFSRAt9o7Ywndm2e/AKLcB8OUncjfNBI+dVeCxuUFWmDzG6k6EgbHYfCu1zs3iVAJw9/UT+huaCSNfD5VCv4Z7bZXVkbQwwKmDqDBrFcGV2WmTwgkEKRIzLGaD7QOxHL4VMtYhGQKAM5EA7Q6/ezbRoKcmIF/BxBm07La5+AwzLl57/lUfCcMOIeBFsQA51205RptHu1qzeNuU06S7NylPbGFWa/tNxE3UWzZQILgVr7KFBZo1nqPP0qPgMXjLVtUtXyttRCAagCdtRVRbPc3DbVpVVT2omDIIEDyFW/CeKsLKiF0kbdGIrOMcUoKUb5NmB5d7ha4+l/yfQ5pUaFajmFQNGlFANmjSijQgKVGKFAKlRpRVA2gadQoQbTSKfTSKA83+la2WNrKxUqlyOjBiBDDn7INc+E2MRibTm7mcMARcgDLAAUxtMbgVtuP4FLwto6Kxe4oBIBKqv2jweXhQj3ipvcDLlgARGUQBB0gRtWrUY1miovhL9y47g3L2Yrs5w9bFq9kYO73bjMwyz+FQVnkABQt2GOEu23KZ3t3AWRSqksrKGrF8T+iy/hrrdxiFCksLRS2FvR7SqziCW5SDrHwFjiONwAwy4hnbPn7zvix5SozTyMCuvFzGvXBhOe3sucN2gUWRoxLBQMoJGZ1HgnadetHBcP7vh1ge0MlqYE7sp/5+NduE4g33tWcq5Ll9cygH2Nyq9Bp61p8F2fT6miIvhQuAvkl1spHmIHwrTpYPTrYy5MizfNEyGMv/asDEhI1md1+6NPh61FuEHNMGOobcLpmI9k9GG9WnFsMyudwMo2iGltI6HT+VVWJvAI/TI43jZYMAbidwa9Vcxs5X2Q+CIPq1qQNQp8dsjdSdXGvvptmyPrlzKP1NseC6APbuEyW1PKpHBGIsWwOaoIS4DspOgbbWNKZaWcReJ3i2PFZLHYnltvSuv74Hsm4ljkaA4hWGl1dYHMVOsBgp/TaLA8any086qcai5Gnutm3tON9B4qkW2UKYFmCNfbAgsOdZ0Y2dVZu9Yze9lBqob8R1HT+9SneL3hClg50H2bTlPPbnvVbbg3GACe0glbhBHhE6nffap94k3jm2zkgPqmix4Y1+NSi2WmJxbr3cC4DmBJR806NI86OHxveg96O8CgR3loErvMzPIcqgY0DMkqhiPvlNl5fHSumBDAE/bDT8QaNBoOp10rBwVGSkxmIx6G3qtgxoA1vQDNAGULsJ2B5U5BbaJTDQIIy2xbIOhmY1HlzqJir0Wl8Y3T9V4h4gdOtSQ2pGZNANHWNco10rH4GN9xX6F+LNLhkHEYDDr3jLZwuc6gupunSGA1GWJA0ECrKzw/DBQBhrEb6XBzMnY+dV+MuDKwzWp1GUJ5bBo89551Ms2vCPBaGm2afnNV4Y9JBZZLmz1eKUUYpRXlnWCKVGlQDCKQp5oUAIoRThSigGijFGKQoQbFA0+KEUAyKBp5FAiqQgRmvnpbSB+1c1PwVV/iruVrjwoFrec73WNz91j4B/AEFd8TeW2jOxhVBZj5ASaFZleLdpMOt8o8hrZ9ormUNG4jUHU8qrON8Qw+Isvb763LDwkj2WBBVhmEaEA61jOM4gNfd5MM7NJ3gknb+VNUyK9JYI0eW9XO/BsezwsXnyYdu4vIs57SjKCpAOUMCrKw8tm5GtPw03rCd3dQOFJi7anxSS0tbOqmT90t7q877IXjZxYcg5IIuMCPAraBj5BonpvXp90FvZJ05SK480alR3YZKUdyRQcSC371y2EaFtW3Y/d+0a6sDz+zJPqKxfaaybVq9ptZczyPh36htN+e1bi7ims379whivc2gYVmnIbxbKonMRmGgk6155ie29nFWMbZcFSqXTbzDKz2SdIB2uAEaHffrGeLLSpllC+SZgbH2alpEBdLloa+Ex4l3561ywafaXSI9tQMt4qNEXYHXnVtwm9hHWLF9RMeEXBII5RJjfpT8PwiWumVPjIBKKS3hXUnT/BXUpqzTRX41WynS5rlHhuKfvD7v+b12RWgz3uuglFY+0NYGnxqdxDgXeCQFJLINU19oTLK0/Kjb4C0QUUEERBuAGTqeZG1ZKaJtZVYMTcIOb9MvtWQNYTaNm0/KpKp9s2XmXJKeI781Ps71N4dwMgliSD3rEqLhIIUxrmGo0pXOHut7WGlSZnuyPENyPa3opoOLIvEIziSu330nkOY2p2GUBGgLov3H1+HKpWJw5NzQ3IynaGUSYEg/5pXBYyPGQySui5J5aHr51ldkqiNjWYrbWbvtoNhI0Os9OtS7QJLeKN9GWRG2hpmNs/aWhlPtEwXGXQAT5jXapdpYzauNZiJHtE6VbJRS425M+NSM2WMkA+ICM3KptswAMtvbr/euWL1tEyTNwDxCB7Y08h507u4+7b9zf3rJPkng9filFKKVeGegCKUUaE0AooEU4GjQDIogUSKbNUBIpRRFKoARSijSqgEVD4qCbRUe1cItjlGfRj7lzH3VNqHcOe+o5W0Ln9p5RPkLnxoESBbAEDYaD0FZ3tzfZMLC/fYK37MEn0nQVpqyP0gYkqLCg+07SOogLB8oY1txK5o05nUGeZJw58RdCW1LM2gA/M9BW0412ASxgQ1ue9srmuMJPeDd9PLUj0q5+jvhISw14jxXWYA8xbU5QPeQT8K1bJIg6jYit+XO91Lwc+LTrZcu2eIcGxIS+hcgIZS5mjKUYEENPKY+Fek8LlSbZMwoa2x+/aPs68yvsn9086x/aHhdq1cuWEU5g5KmOTCQCfwwQPdXoVvCzYtMmroiFeWYZQGQ+oHxjpU1DUkpGWmTjcGcLlvNowrB9u/o5OMPeYcL3wgGTkV05qTHwNel2wrqGXYiR/Q9Dyppw4Fcp1HzZiPou4kGaMKxEnUPbI3/AGh+VT+G9huJXsQbaB7GRAXa5cZE1kAApmzExynbWK+gzZ6D1pBYrOM3HojVnknC/ot4jqbuO7vUBQty5d9WkxEch+Vbzg/Zg4e1le/dvtvnuMJBiIXKBA56ydd60BFILRzk3YpFFhuFXALmd5BuOUG4FsmVDE7tuffUIrGJFrLqbJcHlCuAZnnLj4GtSzADUCuL4FTcFyPFkKDoFJDH5qvwoptCkUEL3hUgZwikgCCFYsobT0PwrjiOHZkABGpEgtmETJ03+FX54WouG4q+NkW2zGfZQuy6ert8a44DgqpbVXJcgli2okli3XbWInas1laMXEy9/hn26kKhCqx1LRLHLttMKa7W8IQDAZddgQRoOVXLcMunFErHcG2N9xczmFUD7uWSZ6iOdCxhLjB8yAQ7hQYllViFbyzb++tqzmPwzL43BPkC+NmNwaOPCdQYJB2ABpl3DmdLaHzzRy6TV/etPktMLdwEurFd3UZHJkSQIMTXU4c/h+KSa2LMYvGbSKUUaNecdI2lTqVAMNEDzp1CKAVAijFKKAbNLNRy0stUCmjTYpVAOqFwzxZ7n/UckfsJ9mkeRC5v3q6Y+8VtsV9ojKv7bHKvzIrrYtZFVRsoCj0AgUL4OtYD6Q7h+sWRyCMw9RJ/kK31eUfTTxa/hruHZEtlGS4qs2ctng5wQOUZSOck1txSUZWzTmi5QpG67EOTw+x5KV/hdh/Kr0VV9lrBt4LDK0ZhZQtl9nMVBaPKSatKxk7bZnBVFJmM+kDhBy/WLY1ChLhG4UGQfjofQVN7G8aF20LZ3AJX0nVfUH5VocXh+8tuh2dSvpIia8v4XjV4djWW8wVUMmDO/hMDzzAjyit0Xvg4vwaJJwyJrpnoiW+6ukR4LpLL/tu7sPRgM3qG61NNuhiLAuIVM67EbgjVWHmCAfdSw7kr4ozDRo2nqPI7++uc6XyNa3XNrVSopRVJRDyUO7ipmWgUoQhNYmii1LNumG3QHByPP/OVNYAV1Nn0oERQHIbTyoqKLbUFnrQDTajaNa5d2Ov512LCfOmH30BaUqU0qxMg0qE0ZoBUqU0qAVKlNKaAVKhNKaANI03NSzUBzuCWUdPF8NB8z8q6VDFxbd1iRc8eXWGZBAPhETl5mDprXV8YOSufRT/OKAkTXkv0y4i3exGHs5yrICXgKw8ZGVWn0OkcxXpd3F3f1doetxoHwUGsNi/o7uXLj3CyZrjZ3PiJzfi1G/TpyitUpPpIGq7BXHPDcN3k5lTISdJyMVkeUDTyq/rPcNTE4e0lpLdh1QBQc9xDpzMq0mrWzibh9q2q+jlv+0VsXRCZXkX01cIP1nC37ds5wrFnSFP2TKy5nIgATO/9vWe88jVT2m4QMZYa0yyCNGnKyt+IaEe40d+CnDsP2nXH4S25I71VC3QDIzD7wOxB3kdavGtnOCDAghhG/TXlH86w3ZDsjfwF93iUYR3YuSomNUGkMYEzIPlWws452IBtMnUtB08ip3qRlfaBOpU3PSzVmA0qE0s1AIihlozSmhBjJ0pnc+c12mhNAcWs036vUilQURPqtNNryqZFKgofSilRioUFKKNKgFFKKVKgFFKKVKKAEUop1KgGxSijFKgBFKKMUooARQK06KVAc4rjjcWLVt7jAkIpYhRJIHQczUo0MtAV3CsYHBzaOzFiszA2VQeuUAkciTU7vBMTqdQOcDnXFuHoWLR4miSNDpsR0Pn6VBtpPdhiSbpcu2gJVJhNNl2mPPrQFojhtiDBjTXUbinRTBpoBpyjSKeDQCilFGaE1QKKRo0iKAFKjFKoAUqNCKAVCjSoAUqN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data:image/jpeg;base64,/9j/4AAQSkZJRgABAQAAAQABAAD/2wCEAAkGBhQQEBQUEhQUFBUUFBUUFBQUFBUUFRUUFRQWFBUUFhYYHSYeFxkkGRQUHy8gIycpLCwsFh8xNTAqNScrLSkBCQoKDgwOGg8PGiwkHCQsLC0vLCwpKSksLCwpLCksLCwsLCwsLCwsLCwsKSksLCwsLCwsKSwsKSwsLCksKiwsLP/AABEIAL0BCwMBIgACEQEDEQH/xAAcAAABBQEBAQAAAAAAAAAAAAABAAIEBQYDBwj/xABDEAACAQIEAwUEBgkDAgcAAAABAhEAAwQSITEFQVEGEyJhcTKBkaEHFCNCUrEzQ3KCksHR4fAVYvFTwhYXJGNzorL/xAAZAQEBAAMBAAAAAAAAAAAAAAAAAQIDBAX/xAArEQACAgEEAgAEBgMAAAAAAAAAAQIRAwQSITFBURMiYcEycZGhsfAFFNH/2gAMAwEAAhEDEQA/APSChpjLIgjfT40cNxC3d9h1b0IPyqQVqqQMjwvgV3LfW68ZsttAiraRUDSzIqkwT1OulS3S+oAhog5oIIMRGWNUEctNQffoctNNrpWan7Ay2PCPQflRWllIoA1AOBqBxG+E1JgAa1OBql4/b7yUIMEDUco15a0/MqK/iay09QDVZi8OriHVbg6OM0eh3HuNWWOYeCNRlifSq+9eygaTOhivHyRl8dxh5PVxzjHCpT6RQ4nspZf9GzWT0I71PmQw+LVT4rs3ftScudAJz2znEeY9pfeBW0Syelc4KkbgjmNDWdzj+JGax4svOOX3PPlfpQVq3eLwFq/Ju2wxP31+zufEaN+8DVJi+yLCTZbvRrCEBLo8spMP+6fdWxOzRPFKHaM21PttrrQe2QSCCCDBBEEHoQdjSt0NYmOtANFA0gJqg6C5RD0wCll1qkOoaip/yaj05WqFOveDrQzTXKKfNCDprlcenQetBk9KFAprV9hOyhxl3vLg+wtnxf8AuNv3Y/Mnppzqu7NdmLmNvBF0QQbj/gX+bHkK9qwOBTD2ktWxlRAFUfzJ5k7k1thG+TVOVcHQiNBoBoB5DlXM09qYa6DmGmmxTjQoARSilFGgK/F9jcNc1FvIetslPkDl+VQf/DmLtH7DFkr+G6s+6dR8hWvy0026lIytmbTiWNtfpMOt0fitOJ/hOvyqRa7WWZAuh7JPK4hHzq6KVyu2w2hUEHeYI+BpRLBh8WlwSjq3oQa6Mk1R4zslYeSim0/JrZIAPXLMVEtYTH2PZdb46EwSP3tR/EaWy0jTZABtVZj+HlzIgjpsdPOoKdsQjZMTae03l4gfMdfdNXGE4navfo3VvKdfgdabiUzMcSJDaqwjmQQD5VByAyCCQRAjkeVb4pXC5gEIIyjXeND6yOdcssDc96Z2Q1EVD4bXBj8N9omXZl+dM7o/8f0q143wnuYvW5gGHBPI7GekmPfUG5yI2Ov9a7tM9r2Pp8r7o8HUw2u4+P48MjfVj0B+X5VwxGBJgidDJB32jQ86m99HOnjET0royafHPx+hcH+Q1GF8StenyPwfALWOssMQpZlaFuAxcURybmPIyKxfaTsJewcuv2tkTLqIZR/vXl6jT0rf8P4n3Z20O4/mKvkxAK5gdP66RFceTBt4Z6MNWsrco8fQ+fJoV6v2p+ju3iSbmHy2rp1K7W7h/wCxvMadRzrzri/ZvEYTL39soHnKZVgSNxKkifKuWUHHs6ozTK+jQppE/OsTI5uaQNJlPQ0O7NQyOhHnQUUcppFTWRiFqtOznZ+7jbwt2hA3dz7KL+I9T0HP4muvZvsndx93KnhRY7y4Rog/m0bCvaeC8DtYOyLVlYA1YnVnbmzHmfyrKENxhOdDeDcGt4SyLVoaDVmO7tzZvOpTGnsa5tXSlRzMaaYacaBFUg2hTqFACKVGlFAWVKlFKKFGlaTJTqVAce6pjW4qTTSKAg3cMriHVWHRgCPnVPxDshYuGVBtN1t7e9Tp+VaJkpmWo0VGS+q4/DDwOL6Dl96P2W/k1SMH24Wct+21tueh/wDyRI+daILXHF4BLgHeItwD8Sgx6VK9Fv2Os4m1iEOVldSIIB5HkRyrLNhe6uNZblqhPNTt/T3VY3+yiTmsM1hxtlkr8Jke74VWcZTEjL3qZjb1W8g3HMMB7ulKb4Xfj8zRmgmr/tHG5ZmuPdwal5wyhxsd/WuT269LFkWSKkeNOLg6I7E65TtVrhr7ADMZEhiDzgiPyFVw0OwYfnU2xdBUfl6V4n+YeZKLj1faPR0Gy37O79uFtuVu2nUjmrBgRyImKqbfH7FxXt3z3lq4zFkYMYkkhlI2InlR4xhluKNpWYPl0qjucNEwVE/A136KUc+FOaqXlfcwz5smKbUXaKrGcAXvmFhw1vdC4Ktr90iNx10qrvWGRiriCNx/m9aZcGU1BPxqDxHguJutmFlysDKRBkbzvzrHUaeEI3E6dJq8mWe2VUUD0FFWg7NYkn9Bc+FdE7IYs/qG+KD8zXDtZ6e5FSd60vZHsXcxzZmlLIPiuc2jdU6nz2FXfZf6MndxcxgyIDpaBGZ/2iD4V8hqfKvTrOHCKFUBVUQFAgADYAVnHHfLNcsnhEfh/DreHtrbtKFRRoB8yTzJ612Y09q5muhI52MNMIroSKh3+KW0YqW1Ak+Q6mqQ7kUIqP8A6tb+Hn/amni9uJ5ev9qAkxQy1G/1e1mCkwWMAHmfhUnvBQCijFDvBXG5ZRjJn+IigLiKUUaVCgihFOoxQDIoxRilFANimlK6UooDgUpjJUkrTStARyoNApFdmWmlKAxmJwfcX2T9Xc8SeXVfca4uIMGtPx3hnfWiB7a+JD0YcvftWfs8JvXbYYZCw8LDNBB85EVtxSUZ8vh+PqvP/TztRhb/AAoiT8aY13r86diOFX7ftW2jqPEP/rNRxdkdfKu1qM1XZw1KD9D3ObQmfIbfH31GxxzHQ6gbjma44uzm6+kmKhqzLtt6T/cVqhp6mpevuZyzXGg2bRdwMpJJjxHmegr0JLYAA6AD4CKxPCcciXQ7AmJiDziJ1rZ4LFpeXMhnqOYPQjlWOpvj0dWi2888kmzYDbmAKkpkTUCT1NVuIxqW2VXdUL+yGYAsfIHen3sWFGpH5n4CuNnpD2400kbUv9TY8zVUcSMzaMY/2nqaIxXk+n+01LKWZxx6mmfXDVavElJiHn/42/pXU345N/CaWQm/WjWc4m3/AKhm1BIUH0AkfmatRix+F/4DVPxB81wmCNtxB2qoMmWLoj5x6xXS5iB/mtVAMUc1Uh3SDdQjlcDdNZ3+daT6way1hodefiGnvq8OJb/pt8V/rUZSWcQaXfN5VDGIY/qzp1Ip31hvwH+IVAbGkKVKqUNKhRoQVGKFGaoBSpUqAVKKFKgERXNhXSmtQhzIqsuJ3V4N924crdJ5H1n8zVoRUXF28y5Tz6fI1ryR3LjtdFTOxSNapuNcEW79ooGcDUfiHT186n4DEyCrHxKYPmORrqDFZRluVoNGExKoLWikXMyqIOhlgGBU7ECdqr72EafDE9J5ehrR9pcJ3JF9RIzqXUesSKzt3itp7gClhOwZYE77/wCbCu/Tyk1ycWfFib9FRw3GFiUIl7ZK3BlOhBiZGmtXWBL5s9rMG6qCZ8iOdN4fZAa8wHiL5Z0nKFXT41O7H8Se3h0LkkEsGnyYgR5gAetZOTquzX/rRu06Mn2uxIGOW5ctlrzooVCslFUEBkBGnik/HpUixat9wrYW431tIY2r7NacliT4RdAzAHbcGIqDxHBYtuJ3WZouP4rbqFZThwDlys8wOR5g6cxUTjNk99aXFZZRs6XU1VwBLJr7L5gunOuNxx3zw/2PQi8iikjc9nONtdYpiDYS+RJtJdVnA38VvdDrtrV1jcZbsobl11RBuzGAJ0GteI/XXv3lu2gLWVwwZpZs8hp0+Y8zWs7UcbfH2LVliLYQrduFNczqrjSeWsgEGtTfs2KDfRueH9osNiGy2b9q40TlVwWj03qq7fcX7rDG3buKL90ottMxV2U3FDRGo0J1FeMYLErbxNu99oVS8txjAzEK4YxsJMVu+1fGMNcutet3FuZltsSJlMo0XbcamORJqSdEjHcyk4Hi7vDMZbuXHbuXuMLiK5ynMCJYN0ManXw16djkLO7CCJ0A1J008tYrxXj3Ge+eAfs9G06kAtM8wSR7q2nAu0Ft8O1tWLPaXTNoWUKFDe7QH0qq65Eqv5S8xPHbdtyjPbzBssd4mbMYgZZkb1KTHA3lsnw3GTvApInJMT8a8qfgrNZUF5Khiq+GACZO2u9XJw5sPh71m93xZbZc51ZZUBbtuIEQNjOx2puQ2M9OtWIdNQfGNJHqT8qvDcBMAgkbiRI9RXgjYt3DYgvEuzAAezBJGu87RV32dxww2IW4txTdyssNoWzAmWMyfHB5nzqx+ZP2jZkxxjW1/rx9z2IqQdRHT/jlRisX2b7V3Lt1heywoLM8ZAgECGkkRM9Nq2imR1rGLs1yi4vk1NI0qVZEFSFIigKEDRmhQoB1KhNKqBUqVKgBQo0DQg1hXN4rpTSKA87+kPtrc4XesNbti4Li3AZnUqBkXTlJBnXaK12HxnfW0uKdHRXGhGjKDz9azX0s4XvMHbjKLiXlu2yw1GQEt7tqsjxj6vZGdZbKpUciWAkTyAmtc2sXL4Tvn6hPc6XaK/t1in+r5VB1aSeQyjST5kj4VgsFePfoTqgZRvOnPX31b9oO0uJxLX0tBDbsJae9PIsxJURqJUankBVFw7DtiWIEqMru+ssqBdXZhou2UCZJM8jWWOc5VKD4NsseOmpLn+/wazhTBkuFSGBdvEIMxCnbQ6g6+tN4e+TBBhAiTrtq3Pynnyp/Z/hncYRRmk5S4WAMucB2AI31mo2ExfeYK2RoGVIII5uBz/w7V24prIk0cs1tIfH+1ZRHtWe7dgQsfeV2MMqnkdFkelYrG466VzuSHUkryK+7ly31qJ2q4ReTGXMqOQzm5bKhmBzGZEc5/Kuj8Gxj5FdfbXNnY7CJhuYI6RNY40viuUkZSfyUjnfH1fKubMLii6GUhvEdjptttvXfhmNHfPduTlVGMEy2gAA+dRMP2exDsVthGUSQysO7b9mYJPqKqVwrs+QKSwJBUAkggwZA2rCSptpVfBmpeH4J2JwaqpuEgq05Mp9qT7JEaEDSOoqFbxBylRMkfKK22A+juy9pTcxTowlnUWsygZSfD4gSfZ5VIs/RXa5434WI5iN361g8MumirKl+FnnTGpN2+qODZLDwwZ3kiGHpW2P0VoWZVx1vNEoGtMMwMxJkgbedVv8A5V44hiEtMBO162ZgTprr09aji12jFSRAt9o7Ywndm2e/AKLcB8OUncjfNBI+dVeCxuUFWmDzG6k6EgbHYfCu1zs3iVAJw9/UT+huaCSNfD5VCv4Z7bZXVkbQwwKmDqDBrFcGV2WmTwgkEKRIzLGaD7QOxHL4VMtYhGQKAM5EA7Q6/ezbRoKcmIF/BxBm07La5+AwzLl57/lUfCcMOIeBFsQA51205RptHu1qzeNuU06S7NylPbGFWa/tNxE3UWzZQILgVr7KFBZo1nqPP0qPgMXjLVtUtXyttRCAagCdtRVRbPc3DbVpVVT2omDIIEDyFW/CeKsLKiF0kbdGIrOMcUoKUb5NmB5d7ha4+l/yfQ5pUaFajmFQNGlFANmjSijQgKVGKFAKlRpRVA2gadQoQbTSKfTSKA83+la2WNrKxUqlyOjBiBDDn7INc+E2MRibTm7mcMARcgDLAAUxtMbgVtuP4FLwto6Kxe4oBIBKqv2jweXhQj3ipvcDLlgARGUQBB0gRtWrUY1miovhL9y47g3L2Yrs5w9bFq9kYO73bjMwyz+FQVnkABQt2GOEu23KZ3t3AWRSqksrKGrF8T+iy/hrrdxiFCksLRS2FvR7SqziCW5SDrHwFjiONwAwy4hnbPn7zvix5SozTyMCuvFzGvXBhOe3sucN2gUWRoxLBQMoJGZ1HgnadetHBcP7vh1ge0MlqYE7sp/5+NduE4g33tWcq5Ll9cygH2Nyq9Bp61p8F2fT6miIvhQuAvkl1spHmIHwrTpYPTrYy5MizfNEyGMv/asDEhI1md1+6NPh61FuEHNMGOobcLpmI9k9GG9WnFsMyudwMo2iGltI6HT+VVWJvAI/TI43jZYMAbidwa9Vcxs5X2Q+CIPq1qQNQp8dsjdSdXGvvptmyPrlzKP1NseC6APbuEyW1PKpHBGIsWwOaoIS4DspOgbbWNKZaWcReJ3i2PFZLHYnltvSuv74Hsm4ljkaA4hWGl1dYHMVOsBgp/TaLA8any086qcai5Gnutm3tON9B4qkW2UKYFmCNfbAgsOdZ0Y2dVZu9Yze9lBqob8R1HT+9SneL3hClg50H2bTlPPbnvVbbg3GACe0glbhBHhE6nffap94k3jm2zkgPqmix4Y1+NSi2WmJxbr3cC4DmBJR806NI86OHxveg96O8CgR3loErvMzPIcqgY0DMkqhiPvlNl5fHSumBDAE/bDT8QaNBoOp10rBwVGSkxmIx6G3qtgxoA1vQDNAGULsJ2B5U5BbaJTDQIIy2xbIOhmY1HlzqJir0Wl8Y3T9V4h4gdOtSQ2pGZNANHWNco10rH4GN9xX6F+LNLhkHEYDDr3jLZwuc6gupunSGA1GWJA0ECrKzw/DBQBhrEb6XBzMnY+dV+MuDKwzWp1GUJ5bBo89551Ms2vCPBaGm2afnNV4Y9JBZZLmz1eKUUYpRXlnWCKVGlQDCKQp5oUAIoRThSigGijFGKQoQbFA0+KEUAyKBp5FAiqQgRmvnpbSB+1c1PwVV/iruVrjwoFrec73WNz91j4B/AEFd8TeW2jOxhVBZj5ASaFZleLdpMOt8o8hrZ9ormUNG4jUHU8qrON8Qw+Isvb763LDwkj2WBBVhmEaEA61jOM4gNfd5MM7NJ3gknb+VNUyK9JYI0eW9XO/BsezwsXnyYdu4vIs57SjKCpAOUMCrKw8tm5GtPw03rCd3dQOFJi7anxSS0tbOqmT90t7q877IXjZxYcg5IIuMCPAraBj5BonpvXp90FvZJ05SK480alR3YZKUdyRQcSC371y2EaFtW3Y/d+0a6sDz+zJPqKxfaaybVq9ptZczyPh36htN+e1bi7ims379whivc2gYVmnIbxbKonMRmGgk6155ie29nFWMbZcFSqXTbzDKz2SdIB2uAEaHffrGeLLSpllC+SZgbH2alpEBdLloa+Ex4l3561ywafaXSI9tQMt4qNEXYHXnVtwm9hHWLF9RMeEXBII5RJjfpT8PwiWumVPjIBKKS3hXUnT/BXUpqzTRX41WynS5rlHhuKfvD7v+b12RWgz3uuglFY+0NYGnxqdxDgXeCQFJLINU19oTLK0/Kjb4C0QUUEERBuAGTqeZG1ZKaJtZVYMTcIOb9MvtWQNYTaNm0/KpKp9s2XmXJKeI781Ps71N4dwMgliSD3rEqLhIIUxrmGo0pXOHut7WGlSZnuyPENyPa3opoOLIvEIziSu330nkOY2p2GUBGgLov3H1+HKpWJw5NzQ3IynaGUSYEg/5pXBYyPGQySui5J5aHr51ldkqiNjWYrbWbvtoNhI0Os9OtS7QJLeKN9GWRG2hpmNs/aWhlPtEwXGXQAT5jXapdpYzauNZiJHtE6VbJRS425M+NSM2WMkA+ICM3KptswAMtvbr/euWL1tEyTNwDxCB7Y08h507u4+7b9zf3rJPkng9filFKKVeGegCKUUaE0AooEU4GjQDIogUSKbNUBIpRRFKoARSijSqgEVD4qCbRUe1cItjlGfRj7lzH3VNqHcOe+o5W0Ln9p5RPkLnxoESBbAEDYaD0FZ3tzfZMLC/fYK37MEn0nQVpqyP0gYkqLCg+07SOogLB8oY1txK5o05nUGeZJw58RdCW1LM2gA/M9BW0412ASxgQ1ue9srmuMJPeDd9PLUj0q5+jvhISw14jxXWYA8xbU5QPeQT8K1bJIg6jYit+XO91Lwc+LTrZcu2eIcGxIS+hcgIZS5mjKUYEENPKY+Fek8LlSbZMwoa2x+/aPs68yvsn9086x/aHhdq1cuWEU5g5KmOTCQCfwwQPdXoVvCzYtMmroiFeWYZQGQ+oHxjpU1DUkpGWmTjcGcLlvNowrB9u/o5OMPeYcL3wgGTkV05qTHwNel2wrqGXYiR/Q9Dyppw4Fcp1HzZiPou4kGaMKxEnUPbI3/AGh+VT+G9huJXsQbaB7GRAXa5cZE1kAApmzExynbWK+gzZ6D1pBYrOM3HojVnknC/ot4jqbuO7vUBQty5d9WkxEch+Vbzg/Zg4e1le/dvtvnuMJBiIXKBA56ydd60BFILRzk3YpFFhuFXALmd5BuOUG4FsmVDE7tuffUIrGJFrLqbJcHlCuAZnnLj4GtSzADUCuL4FTcFyPFkKDoFJDH5qvwoptCkUEL3hUgZwikgCCFYsobT0PwrjiOHZkABGpEgtmETJ03+FX54WouG4q+NkW2zGfZQuy6ert8a44DgqpbVXJcgli2okli3XbWInas1laMXEy9/hn26kKhCqx1LRLHLttMKa7W8IQDAZddgQRoOVXLcMunFErHcG2N9xczmFUD7uWSZ6iOdCxhLjB8yAQ7hQYllViFbyzb++tqzmPwzL43BPkC+NmNwaOPCdQYJB2ABpl3DmdLaHzzRy6TV/etPktMLdwEurFd3UZHJkSQIMTXU4c/h+KSa2LMYvGbSKUUaNecdI2lTqVAMNEDzp1CKAVAijFKKAbNLNRy0stUCmjTYpVAOqFwzxZ7n/UckfsJ9mkeRC5v3q6Y+8VtsV9ojKv7bHKvzIrrYtZFVRsoCj0AgUL4OtYD6Q7h+sWRyCMw9RJ/kK31eUfTTxa/hruHZEtlGS4qs2ctng5wQOUZSOck1txSUZWzTmi5QpG67EOTw+x5KV/hdh/Kr0VV9lrBt4LDK0ZhZQtl9nMVBaPKSatKxk7bZnBVFJmM+kDhBy/WLY1ChLhG4UGQfjofQVN7G8aF20LZ3AJX0nVfUH5VocXh+8tuh2dSvpIia8v4XjV4djWW8wVUMmDO/hMDzzAjyit0Xvg4vwaJJwyJrpnoiW+6ukR4LpLL/tu7sPRgM3qG61NNuhiLAuIVM67EbgjVWHmCAfdSw7kr4ozDRo2nqPI7++uc6XyNa3XNrVSopRVJRDyUO7ipmWgUoQhNYmii1LNumG3QHByPP/OVNYAV1Nn0oERQHIbTyoqKLbUFnrQDTajaNa5d2Ov512LCfOmH30BaUqU0qxMg0qE0ZoBUqU0qAVKlNKaAVKhNKaANI03NSzUBzuCWUdPF8NB8z8q6VDFxbd1iRc8eXWGZBAPhETl5mDprXV8YOSufRT/OKAkTXkv0y4i3exGHs5yrICXgKw8ZGVWn0OkcxXpd3F3f1doetxoHwUGsNi/o7uXLj3CyZrjZ3PiJzfi1G/TpyitUpPpIGq7BXHPDcN3k5lTISdJyMVkeUDTyq/rPcNTE4e0lpLdh1QBQc9xDpzMq0mrWzibh9q2q+jlv+0VsXRCZXkX01cIP1nC37ds5wrFnSFP2TKy5nIgATO/9vWe88jVT2m4QMZYa0yyCNGnKyt+IaEe40d+CnDsP2nXH4S25I71VC3QDIzD7wOxB3kdavGtnOCDAghhG/TXlH86w3ZDsjfwF93iUYR3YuSomNUGkMYEzIPlWws452IBtMnUtB08ip3qRlfaBOpU3PSzVmA0qE0s1AIihlozSmhBjJ0pnc+c12mhNAcWs036vUilQURPqtNNryqZFKgofSilRioUFKKNKgFFKKVKgFFKKVKKAEUop1KgGxSijFKgBFKKMUooARQK06KVAc4rjjcWLVt7jAkIpYhRJIHQczUo0MtAV3CsYHBzaOzFiszA2VQeuUAkciTU7vBMTqdQOcDnXFuHoWLR4miSNDpsR0Pn6VBtpPdhiSbpcu2gJVJhNNl2mPPrQFojhtiDBjTXUbinRTBpoBpyjSKeDQCilFGaE1QKKRo0iKAFKjFKoAUqNCKAVCjSoAUqN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data:image/jpeg;base64,/9j/4AAQSkZJRgABAQAAAQABAAD/2wCEAAkGBhQQEBQUEhQUFBUUFBUUFBQUFBUUFRUUFRQWFBUUFhYYHSYeFxkkGRQUHy8gIycpLCwsFh8xNTAqNScrLSkBCQoKDgwOGg8PGiwkHCQsLC0vLCwpKSksLCwpLCksLCwsLCwsLCwsLCwsKSksLCwsLCwsKSwsKSwsLCksKiwsLP/AABEIAL0BCwMBIgACEQEDEQH/xAAcAAABBQEBAQAAAAAAAAAAAAABAAIEBQYDBwj/xABDEAACAQIEAwUEBgkDAgcAAAABAhEAAwQSITEFQVEGEyJhcTKBkaEHFCNCUrEzQ3KCksHR4fAVYvFTwhYXJGNzorL/xAAZAQEBAAMBAAAAAAAAAAAAAAAAAQIDBAX/xAArEQACAgEEAgAEBgMAAAAAAAAAAQIRAwQSITFBURMiYcEycZGhsfAFFNH/2gAMAwEAAhEDEQA/APSChpjLIgjfT40cNxC3d9h1b0IPyqQVqqQMjwvgV3LfW68ZsttAiraRUDSzIqkwT1OulS3S+oAhog5oIIMRGWNUEctNQffoctNNrpWan7Ay2PCPQflRWllIoA1AOBqBxG+E1JgAa1OBql4/b7yUIMEDUco15a0/MqK/iay09QDVZi8OriHVbg6OM0eh3HuNWWOYeCNRlifSq+9eygaTOhivHyRl8dxh5PVxzjHCpT6RQ4nspZf9GzWT0I71PmQw+LVT4rs3ftScudAJz2znEeY9pfeBW0Syelc4KkbgjmNDWdzj+JGax4svOOX3PPlfpQVq3eLwFq/Ju2wxP31+zufEaN+8DVJi+yLCTZbvRrCEBLo8spMP+6fdWxOzRPFKHaM21PttrrQe2QSCCCDBBEEHoQdjSt0NYmOtANFA0gJqg6C5RD0wCll1qkOoaip/yaj05WqFOveDrQzTXKKfNCDprlcenQetBk9KFAprV9hOyhxl3vLg+wtnxf8AuNv3Y/Mnppzqu7NdmLmNvBF0QQbj/gX+bHkK9qwOBTD2ktWxlRAFUfzJ5k7k1thG+TVOVcHQiNBoBoB5DlXM09qYa6DmGmmxTjQoARSilFGgK/F9jcNc1FvIetslPkDl+VQf/DmLtH7DFkr+G6s+6dR8hWvy0026lIytmbTiWNtfpMOt0fitOJ/hOvyqRa7WWZAuh7JPK4hHzq6KVyu2w2hUEHeYI+BpRLBh8WlwSjq3oQa6Mk1R4zslYeSim0/JrZIAPXLMVEtYTH2PZdb46EwSP3tR/EaWy0jTZABtVZj+HlzIgjpsdPOoKdsQjZMTae03l4gfMdfdNXGE4navfo3VvKdfgdabiUzMcSJDaqwjmQQD5VByAyCCQRAjkeVb4pXC5gEIIyjXeND6yOdcssDc96Z2Q1EVD4bXBj8N9omXZl+dM7o/8f0q143wnuYvW5gGHBPI7GekmPfUG5yI2Ov9a7tM9r2Pp8r7o8HUw2u4+P48MjfVj0B+X5VwxGBJgidDJB32jQ86m99HOnjET0royafHPx+hcH+Q1GF8StenyPwfALWOssMQpZlaFuAxcURybmPIyKxfaTsJewcuv2tkTLqIZR/vXl6jT0rf8P4n3Z20O4/mKvkxAK5gdP66RFceTBt4Z6MNWsrco8fQ+fJoV6v2p+ju3iSbmHy2rp1K7W7h/wCxvMadRzrzri/ZvEYTL39soHnKZVgSNxKkifKuWUHHs6ozTK+jQppE/OsTI5uaQNJlPQ0O7NQyOhHnQUUcppFTWRiFqtOznZ+7jbwt2hA3dz7KL+I9T0HP4muvZvsndx93KnhRY7y4Rog/m0bCvaeC8DtYOyLVlYA1YnVnbmzHmfyrKENxhOdDeDcGt4SyLVoaDVmO7tzZvOpTGnsa5tXSlRzMaaYacaBFUg2hTqFACKVGlFAWVKlFKKFGlaTJTqVAce6pjW4qTTSKAg3cMriHVWHRgCPnVPxDshYuGVBtN1t7e9Tp+VaJkpmWo0VGS+q4/DDwOL6Dl96P2W/k1SMH24Wct+21tueh/wDyRI+daILXHF4BLgHeItwD8Sgx6VK9Fv2Os4m1iEOVldSIIB5HkRyrLNhe6uNZblqhPNTt/T3VY3+yiTmsM1hxtlkr8Jke74VWcZTEjL3qZjb1W8g3HMMB7ulKb4Xfj8zRmgmr/tHG5ZmuPdwal5wyhxsd/WuT269LFkWSKkeNOLg6I7E65TtVrhr7ADMZEhiDzgiPyFVw0OwYfnU2xdBUfl6V4n+YeZKLj1faPR0Gy37O79uFtuVu2nUjmrBgRyImKqbfH7FxXt3z3lq4zFkYMYkkhlI2InlR4xhluKNpWYPl0qjucNEwVE/A136KUc+FOaqXlfcwz5smKbUXaKrGcAXvmFhw1vdC4Ktr90iNx10qrvWGRiriCNx/m9aZcGU1BPxqDxHguJutmFlysDKRBkbzvzrHUaeEI3E6dJq8mWe2VUUD0FFWg7NYkn9Bc+FdE7IYs/qG+KD8zXDtZ6e5FSd60vZHsXcxzZmlLIPiuc2jdU6nz2FXfZf6MndxcxgyIDpaBGZ/2iD4V8hqfKvTrOHCKFUBVUQFAgADYAVnHHfLNcsnhEfh/DreHtrbtKFRRoB8yTzJ612Y09q5muhI52MNMIroSKh3+KW0YqW1Ak+Q6mqQ7kUIqP8A6tb+Hn/amni9uJ5ev9qAkxQy1G/1e1mCkwWMAHmfhUnvBQCijFDvBXG5ZRjJn+IigLiKUUaVCgihFOoxQDIoxRilFANimlK6UooDgUpjJUkrTStARyoNApFdmWmlKAxmJwfcX2T9Xc8SeXVfca4uIMGtPx3hnfWiB7a+JD0YcvftWfs8JvXbYYZCw8LDNBB85EVtxSUZ8vh+PqvP/TztRhb/AAoiT8aY13r86diOFX7ftW2jqPEP/rNRxdkdfKu1qM1XZw1KD9D3ObQmfIbfH31GxxzHQ6gbjma44uzm6+kmKhqzLtt6T/cVqhp6mpevuZyzXGg2bRdwMpJJjxHmegr0JLYAA6AD4CKxPCcciXQ7AmJiDziJ1rZ4LFpeXMhnqOYPQjlWOpvj0dWi2888kmzYDbmAKkpkTUCT1NVuIxqW2VXdUL+yGYAsfIHen3sWFGpH5n4CuNnpD2400kbUv9TY8zVUcSMzaMY/2nqaIxXk+n+01LKWZxx6mmfXDVavElJiHn/42/pXU345N/CaWQm/WjWc4m3/AKhm1BIUH0AkfmatRix+F/4DVPxB81wmCNtxB2qoMmWLoj5x6xXS5iB/mtVAMUc1Uh3SDdQjlcDdNZ3+daT6way1hodefiGnvq8OJb/pt8V/rUZSWcQaXfN5VDGIY/qzp1Ip31hvwH+IVAbGkKVKqUNKhRoQVGKFGaoBSpUqAVKKFKgERXNhXSmtQhzIqsuJ3V4N924crdJ5H1n8zVoRUXF28y5Tz6fI1ryR3LjtdFTOxSNapuNcEW79ooGcDUfiHT186n4DEyCrHxKYPmORrqDFZRluVoNGExKoLWikXMyqIOhlgGBU7ECdqr72EafDE9J5ehrR9pcJ3JF9RIzqXUesSKzt3itp7gClhOwZYE77/wCbCu/Tyk1ycWfFib9FRw3GFiUIl7ZK3BlOhBiZGmtXWBL5s9rMG6qCZ8iOdN4fZAa8wHiL5Z0nKFXT41O7H8Se3h0LkkEsGnyYgR5gAetZOTquzX/rRu06Mn2uxIGOW5ctlrzooVCslFUEBkBGnik/HpUixat9wrYW431tIY2r7NacliT4RdAzAHbcGIqDxHBYtuJ3WZouP4rbqFZThwDlys8wOR5g6cxUTjNk99aXFZZRs6XU1VwBLJr7L5gunOuNxx3zw/2PQi8iikjc9nONtdYpiDYS+RJtJdVnA38VvdDrtrV1jcZbsobl11RBuzGAJ0GteI/XXv3lu2gLWVwwZpZs8hp0+Y8zWs7UcbfH2LVliLYQrduFNczqrjSeWsgEGtTfs2KDfRueH9osNiGy2b9q40TlVwWj03qq7fcX7rDG3buKL90ottMxV2U3FDRGo0J1FeMYLErbxNu99oVS8txjAzEK4YxsJMVu+1fGMNcutet3FuZltsSJlMo0XbcamORJqSdEjHcyk4Hi7vDMZbuXHbuXuMLiK5ynMCJYN0ManXw16djkLO7CCJ0A1J008tYrxXj3Ge+eAfs9G06kAtM8wSR7q2nAu0Ft8O1tWLPaXTNoWUKFDe7QH0qq65Eqv5S8xPHbdtyjPbzBssd4mbMYgZZkb1KTHA3lsnw3GTvApInJMT8a8qfgrNZUF5Khiq+GACZO2u9XJw5sPh71m93xZbZc51ZZUBbtuIEQNjOx2puQ2M9OtWIdNQfGNJHqT8qvDcBMAgkbiRI9RXgjYt3DYgvEuzAAezBJGu87RV32dxww2IW4txTdyssNoWzAmWMyfHB5nzqx+ZP2jZkxxjW1/rx9z2IqQdRHT/jlRisX2b7V3Lt1heywoLM8ZAgECGkkRM9Nq2imR1rGLs1yi4vk1NI0qVZEFSFIigKEDRmhQoB1KhNKqBUqVKgBQo0DQg1hXN4rpTSKA87+kPtrc4XesNbti4Li3AZnUqBkXTlJBnXaK12HxnfW0uKdHRXGhGjKDz9azX0s4XvMHbjKLiXlu2yw1GQEt7tqsjxj6vZGdZbKpUciWAkTyAmtc2sXL4Tvn6hPc6XaK/t1in+r5VB1aSeQyjST5kj4VgsFePfoTqgZRvOnPX31b9oO0uJxLX0tBDbsJae9PIsxJURqJUankBVFw7DtiWIEqMru+ssqBdXZhou2UCZJM8jWWOc5VKD4NsseOmpLn+/wazhTBkuFSGBdvEIMxCnbQ6g6+tN4e+TBBhAiTrtq3Pynnyp/Z/hncYRRmk5S4WAMucB2AI31mo2ExfeYK2RoGVIII5uBz/w7V24prIk0cs1tIfH+1ZRHtWe7dgQsfeV2MMqnkdFkelYrG466VzuSHUkryK+7ly31qJ2q4ReTGXMqOQzm5bKhmBzGZEc5/Kuj8Gxj5FdfbXNnY7CJhuYI6RNY40viuUkZSfyUjnfH1fKubMLii6GUhvEdjptttvXfhmNHfPduTlVGMEy2gAA+dRMP2exDsVthGUSQysO7b9mYJPqKqVwrs+QKSwJBUAkggwZA2rCSptpVfBmpeH4J2JwaqpuEgq05Mp9qT7JEaEDSOoqFbxBylRMkfKK22A+juy9pTcxTowlnUWsygZSfD4gSfZ5VIs/RXa5434WI5iN361g8MumirKl+FnnTGpN2+qODZLDwwZ3kiGHpW2P0VoWZVx1vNEoGtMMwMxJkgbedVv8A5V44hiEtMBO162ZgTprr09aji12jFSRAt9o7Ywndm2e/AKLcB8OUncjfNBI+dVeCxuUFWmDzG6k6EgbHYfCu1zs3iVAJw9/UT+huaCSNfD5VCv4Z7bZXVkbQwwKmDqDBrFcGV2WmTwgkEKRIzLGaD7QOxHL4VMtYhGQKAM5EA7Q6/ezbRoKcmIF/BxBm07La5+AwzLl57/lUfCcMOIeBFsQA51205RptHu1qzeNuU06S7NylPbGFWa/tNxE3UWzZQILgVr7KFBZo1nqPP0qPgMXjLVtUtXyttRCAagCdtRVRbPc3DbVpVVT2omDIIEDyFW/CeKsLKiF0kbdGIrOMcUoKUb5NmB5d7ha4+l/yfQ5pUaFajmFQNGlFANmjSijQgKVGKFAKlRpRVA2gadQoQbTSKfTSKA83+la2WNrKxUqlyOjBiBDDn7INc+E2MRibTm7mcMARcgDLAAUxtMbgVtuP4FLwto6Kxe4oBIBKqv2jweXhQj3ipvcDLlgARGUQBB0gRtWrUY1miovhL9y47g3L2Yrs5w9bFq9kYO73bjMwyz+FQVnkABQt2GOEu23KZ3t3AWRSqksrKGrF8T+iy/hrrdxiFCksLRS2FvR7SqziCW5SDrHwFjiONwAwy4hnbPn7zvix5SozTyMCuvFzGvXBhOe3sucN2gUWRoxLBQMoJGZ1HgnadetHBcP7vh1ge0MlqYE7sp/5+NduE4g33tWcq5Ll9cygH2Nyq9Bp61p8F2fT6miIvhQuAvkl1spHmIHwrTpYPTrYy5MizfNEyGMv/asDEhI1md1+6NPh61FuEHNMGOobcLpmI9k9GG9WnFsMyudwMo2iGltI6HT+VVWJvAI/TI43jZYMAbidwa9Vcxs5X2Q+CIPq1qQNQp8dsjdSdXGvvptmyPrlzKP1NseC6APbuEyW1PKpHBGIsWwOaoIS4DspOgbbWNKZaWcReJ3i2PFZLHYnltvSuv74Hsm4ljkaA4hWGl1dYHMVOsBgp/TaLA8any086qcai5Gnutm3tON9B4qkW2UKYFmCNfbAgsOdZ0Y2dVZu9Yze9lBqob8R1HT+9SneL3hClg50H2bTlPPbnvVbbg3GACe0glbhBHhE6nffap94k3jm2zkgPqmix4Y1+NSi2WmJxbr3cC4DmBJR806NI86OHxveg96O8CgR3loErvMzPIcqgY0DMkqhiPvlNl5fHSumBDAE/bDT8QaNBoOp10rBwVGSkxmIx6G3qtgxoA1vQDNAGULsJ2B5U5BbaJTDQIIy2xbIOhmY1HlzqJir0Wl8Y3T9V4h4gdOtSQ2pGZNANHWNco10rH4GN9xX6F+LNLhkHEYDDr3jLZwuc6gupunSGA1GWJA0ECrKzw/DBQBhrEb6XBzMnY+dV+MuDKwzWp1GUJ5bBo89551Ms2vCPBaGm2afnNV4Y9JBZZLmz1eKUUYpRXlnWCKVGlQDCKQp5oUAIoRThSigGijFGKQoQbFA0+KEUAyKBp5FAiqQgRmvnpbSB+1c1PwVV/iruVrjwoFrec73WNz91j4B/AEFd8TeW2jOxhVBZj5ASaFZleLdpMOt8o8hrZ9ormUNG4jUHU8qrON8Qw+Isvb763LDwkj2WBBVhmEaEA61jOM4gNfd5MM7NJ3gknb+VNUyK9JYI0eW9XO/BsezwsXnyYdu4vIs57SjKCpAOUMCrKw8tm5GtPw03rCd3dQOFJi7anxSS0tbOqmT90t7q877IXjZxYcg5IIuMCPAraBj5BonpvXp90FvZJ05SK480alR3YZKUdyRQcSC371y2EaFtW3Y/d+0a6sDz+zJPqKxfaaybVq9ptZczyPh36htN+e1bi7ims379whivc2gYVmnIbxbKonMRmGgk6155ie29nFWMbZcFSqXTbzDKz2SdIB2uAEaHffrGeLLSpllC+SZgbH2alpEBdLloa+Ex4l3561ywafaXSI9tQMt4qNEXYHXnVtwm9hHWLF9RMeEXBII5RJjfpT8PwiWumVPjIBKKS3hXUnT/BXUpqzTRX41WynS5rlHhuKfvD7v+b12RWgz3uuglFY+0NYGnxqdxDgXeCQFJLINU19oTLK0/Kjb4C0QUUEERBuAGTqeZG1ZKaJtZVYMTcIOb9MvtWQNYTaNm0/KpKp9s2XmXJKeI781Ps71N4dwMgliSD3rEqLhIIUxrmGo0pXOHut7WGlSZnuyPENyPa3opoOLIvEIziSu330nkOY2p2GUBGgLov3H1+HKpWJw5NzQ3IynaGUSYEg/5pXBYyPGQySui5J5aHr51ldkqiNjWYrbWbvtoNhI0Os9OtS7QJLeKN9GWRG2hpmNs/aWhlPtEwXGXQAT5jXapdpYzauNZiJHtE6VbJRS425M+NSM2WMkA+ICM3KptswAMtvbr/euWL1tEyTNwDxCB7Y08h507u4+7b9zf3rJPkng9filFKKVeGegCKUUaE0AooEU4GjQDIogUSKbNUBIpRRFKoARSijSqgEVD4qCbRUe1cItjlGfRj7lzH3VNqHcOe+o5W0Ln9p5RPkLnxoESBbAEDYaD0FZ3tzfZMLC/fYK37MEn0nQVpqyP0gYkqLCg+07SOogLB8oY1txK5o05nUGeZJw58RdCW1LM2gA/M9BW0412ASxgQ1ue9srmuMJPeDd9PLUj0q5+jvhISw14jxXWYA8xbU5QPeQT8K1bJIg6jYit+XO91Lwc+LTrZcu2eIcGxIS+hcgIZS5mjKUYEENPKY+Fek8LlSbZMwoa2x+/aPs68yvsn9086x/aHhdq1cuWEU5g5KmOTCQCfwwQPdXoVvCzYtMmroiFeWYZQGQ+oHxjpU1DUkpGWmTjcGcLlvNowrB9u/o5OMPeYcL3wgGTkV05qTHwNel2wrqGXYiR/Q9Dyppw4Fcp1HzZiPou4kGaMKxEnUPbI3/AGh+VT+G9huJXsQbaB7GRAXa5cZE1kAApmzExynbWK+gzZ6D1pBYrOM3HojVnknC/ot4jqbuO7vUBQty5d9WkxEch+Vbzg/Zg4e1le/dvtvnuMJBiIXKBA56ydd60BFILRzk3YpFFhuFXALmd5BuOUG4FsmVDE7tuffUIrGJFrLqbJcHlCuAZnnLj4GtSzADUCuL4FTcFyPFkKDoFJDH5qvwoptCkUEL3hUgZwikgCCFYsobT0PwrjiOHZkABGpEgtmETJ03+FX54WouG4q+NkW2zGfZQuy6ert8a44DgqpbVXJcgli2okli3XbWInas1laMXEy9/hn26kKhCqx1LRLHLttMKa7W8IQDAZddgQRoOVXLcMunFErHcG2N9xczmFUD7uWSZ6iOdCxhLjB8yAQ7hQYllViFbyzb++tqzmPwzL43BPkC+NmNwaOPCdQYJB2ABpl3DmdLaHzzRy6TV/etPktMLdwEurFd3UZHJkSQIMTXU4c/h+KSa2LMYvGbSKUUaNecdI2lTqVAMNEDzp1CKAVAijFKKAbNLNRy0stUCmjTYpVAOqFwzxZ7n/UckfsJ9mkeRC5v3q6Y+8VtsV9ojKv7bHKvzIrrYtZFVRsoCj0AgUL4OtYD6Q7h+sWRyCMw9RJ/kK31eUfTTxa/hruHZEtlGS4qs2ctng5wQOUZSOck1txSUZWzTmi5QpG67EOTw+x5KV/hdh/Kr0VV9lrBt4LDK0ZhZQtl9nMVBaPKSatKxk7bZnBVFJmM+kDhBy/WLY1ChLhG4UGQfjofQVN7G8aF20LZ3AJX0nVfUH5VocXh+8tuh2dSvpIia8v4XjV4djWW8wVUMmDO/hMDzzAjyit0Xvg4vwaJJwyJrpnoiW+6ukR4LpLL/tu7sPRgM3qG61NNuhiLAuIVM67EbgjVWHmCAfdSw7kr4ozDRo2nqPI7++uc6XyNa3XNrVSopRVJRDyUO7ipmWgUoQhNYmii1LNumG3QHByPP/OVNYAV1Nn0oERQHIbTyoqKLbUFnrQDTajaNa5d2Ov512LCfOmH30BaUqU0qxMg0qE0ZoBUqU0qAVKlNKaAVKhNKaANI03NSzUBzuCWUdPF8NB8z8q6VDFxbd1iRc8eXWGZBAPhETl5mDprXV8YOSufRT/OKAkTXkv0y4i3exGHs5yrICXgKw8ZGVWn0OkcxXpd3F3f1doetxoHwUGsNi/o7uXLj3CyZrjZ3PiJzfi1G/TpyitUpPpIGq7BXHPDcN3k5lTISdJyMVkeUDTyq/rPcNTE4e0lpLdh1QBQc9xDpzMq0mrWzibh9q2q+jlv+0VsXRCZXkX01cIP1nC37ds5wrFnSFP2TKy5nIgATO/9vWe88jVT2m4QMZYa0yyCNGnKyt+IaEe40d+CnDsP2nXH4S25I71VC3QDIzD7wOxB3kdavGtnOCDAghhG/TXlH86w3ZDsjfwF93iUYR3YuSomNUGkMYEzIPlWws452IBtMnUtB08ip3qRlfaBOpU3PSzVmA0qE0s1AIihlozSmhBjJ0pnc+c12mhNAcWs036vUilQURPqtNNryqZFKgofSilRioUFKKNKgFFKKVKgFFKKVKKAEUop1KgGxSijFKgBFKKMUooARQK06KVAc4rjjcWLVt7jAkIpYhRJIHQczUo0MtAV3CsYHBzaOzFiszA2VQeuUAkciTU7vBMTqdQOcDnXFuHoWLR4miSNDpsR0Pn6VBtpPdhiSbpcu2gJVJhNNl2mPPrQFojhtiDBjTXUbinRTBpoBpyjSKeDQCilFGaE1QKKRo0iKAFKjFKoAUqNCKAVCjSoAUqN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data:image/jpeg;base64,/9j/4AAQSkZJRgABAQAAAQABAAD/2wCEAAkGBhQQEBQUEhQUFBUUFBUUFBQUFBUUFRUUFRQWFBUUFhYYHSYeFxkkGRQUHy8gIycpLCwsFh8xNTAqNScrLSkBCQoKDgwOGg8PGiwkHCQsLC0vLCwpKSksLCwpLCksLCwsLCwsLCwsLCwsKSksLCwsLCwsKSwsKSwsLCksKiwsLP/AABEIAL0BCwMBIgACEQEDEQH/xAAcAAABBQEBAQAAAAAAAAAAAAABAAIEBQYDBwj/xABDEAACAQIEAwUEBgkDAgcAAAABAhEAAwQSITEFQVEGEyJhcTKBkaEHFCNCUrEzQ3KCksHR4fAVYvFTwhYXJGNzorL/xAAZAQEBAAMBAAAAAAAAAAAAAAAAAQIDBAX/xAArEQACAgEEAgAEBgMAAAAAAAAAAQIRAwQSITFBURMiYcEycZGhsfAFFNH/2gAMAwEAAhEDEQA/APSChpjLIgjfT40cNxC3d9h1b0IPyqQVqqQMjwvgV3LfW68ZsttAiraRUDSzIqkwT1OulS3S+oAhog5oIIMRGWNUEctNQffoctNNrpWan7Ay2PCPQflRWllIoA1AOBqBxG+E1JgAa1OBql4/b7yUIMEDUco15a0/MqK/iay09QDVZi8OriHVbg6OM0eh3HuNWWOYeCNRlifSq+9eygaTOhivHyRl8dxh5PVxzjHCpT6RQ4nspZf9GzWT0I71PmQw+LVT4rs3ftScudAJz2znEeY9pfeBW0Syelc4KkbgjmNDWdzj+JGax4svOOX3PPlfpQVq3eLwFq/Ju2wxP31+zufEaN+8DVJi+yLCTZbvRrCEBLo8spMP+6fdWxOzRPFKHaM21PttrrQe2QSCCCDBBEEHoQdjSt0NYmOtANFA0gJqg6C5RD0wCll1qkOoaip/yaj05WqFOveDrQzTXKKfNCDprlcenQetBk9KFAprV9hOyhxl3vLg+wtnxf8AuNv3Y/Mnppzqu7NdmLmNvBF0QQbj/gX+bHkK9qwOBTD2ktWxlRAFUfzJ5k7k1thG+TVOVcHQiNBoBoB5DlXM09qYa6DmGmmxTjQoARSilFGgK/F9jcNc1FvIetslPkDl+VQf/DmLtH7DFkr+G6s+6dR8hWvy0026lIytmbTiWNtfpMOt0fitOJ/hOvyqRa7WWZAuh7JPK4hHzq6KVyu2w2hUEHeYI+BpRLBh8WlwSjq3oQa6Mk1R4zslYeSim0/JrZIAPXLMVEtYTH2PZdb46EwSP3tR/EaWy0jTZABtVZj+HlzIgjpsdPOoKdsQjZMTae03l4gfMdfdNXGE4navfo3VvKdfgdabiUzMcSJDaqwjmQQD5VByAyCCQRAjkeVb4pXC5gEIIyjXeND6yOdcssDc96Z2Q1EVD4bXBj8N9omXZl+dM7o/8f0q143wnuYvW5gGHBPI7GekmPfUG5yI2Ov9a7tM9r2Pp8r7o8HUw2u4+P48MjfVj0B+X5VwxGBJgidDJB32jQ86m99HOnjET0royafHPx+hcH+Q1GF8StenyPwfALWOssMQpZlaFuAxcURybmPIyKxfaTsJewcuv2tkTLqIZR/vXl6jT0rf8P4n3Z20O4/mKvkxAK5gdP66RFceTBt4Z6MNWsrco8fQ+fJoV6v2p+ju3iSbmHy2rp1K7W7h/wCxvMadRzrzri/ZvEYTL39soHnKZVgSNxKkifKuWUHHs6ozTK+jQppE/OsTI5uaQNJlPQ0O7NQyOhHnQUUcppFTWRiFqtOznZ+7jbwt2hA3dz7KL+I9T0HP4muvZvsndx93KnhRY7y4Rog/m0bCvaeC8DtYOyLVlYA1YnVnbmzHmfyrKENxhOdDeDcGt4SyLVoaDVmO7tzZvOpTGnsa5tXSlRzMaaYacaBFUg2hTqFACKVGlFAWVKlFKKFGlaTJTqVAce6pjW4qTTSKAg3cMriHVWHRgCPnVPxDshYuGVBtN1t7e9Tp+VaJkpmWo0VGS+q4/DDwOL6Dl96P2W/k1SMH24Wct+21tueh/wDyRI+daILXHF4BLgHeItwD8Sgx6VK9Fv2Os4m1iEOVldSIIB5HkRyrLNhe6uNZblqhPNTt/T3VY3+yiTmsM1hxtlkr8Jke74VWcZTEjL3qZjb1W8g3HMMB7ulKb4Xfj8zRmgmr/tHG5ZmuPdwal5wyhxsd/WuT269LFkWSKkeNOLg6I7E65TtVrhr7ADMZEhiDzgiPyFVw0OwYfnU2xdBUfl6V4n+YeZKLj1faPR0Gy37O79uFtuVu2nUjmrBgRyImKqbfH7FxXt3z3lq4zFkYMYkkhlI2InlR4xhluKNpWYPl0qjucNEwVE/A136KUc+FOaqXlfcwz5smKbUXaKrGcAXvmFhw1vdC4Ktr90iNx10qrvWGRiriCNx/m9aZcGU1BPxqDxHguJutmFlysDKRBkbzvzrHUaeEI3E6dJq8mWe2VUUD0FFWg7NYkn9Bc+FdE7IYs/qG+KD8zXDtZ6e5FSd60vZHsXcxzZmlLIPiuc2jdU6nz2FXfZf6MndxcxgyIDpaBGZ/2iD4V8hqfKvTrOHCKFUBVUQFAgADYAVnHHfLNcsnhEfh/DreHtrbtKFRRoB8yTzJ612Y09q5muhI52MNMIroSKh3+KW0YqW1Ak+Q6mqQ7kUIqP8A6tb+Hn/amni9uJ5ev9qAkxQy1G/1e1mCkwWMAHmfhUnvBQCijFDvBXG5ZRjJn+IigLiKUUaVCgihFOoxQDIoxRilFANimlK6UooDgUpjJUkrTStARyoNApFdmWmlKAxmJwfcX2T9Xc8SeXVfca4uIMGtPx3hnfWiB7a+JD0YcvftWfs8JvXbYYZCw8LDNBB85EVtxSUZ8vh+PqvP/TztRhb/AAoiT8aY13r86diOFX7ftW2jqPEP/rNRxdkdfKu1qM1XZw1KD9D3ObQmfIbfH31GxxzHQ6gbjma44uzm6+kmKhqzLtt6T/cVqhp6mpevuZyzXGg2bRdwMpJJjxHmegr0JLYAA6AD4CKxPCcciXQ7AmJiDziJ1rZ4LFpeXMhnqOYPQjlWOpvj0dWi2888kmzYDbmAKkpkTUCT1NVuIxqW2VXdUL+yGYAsfIHen3sWFGpH5n4CuNnpD2400kbUv9TY8zVUcSMzaMY/2nqaIxXk+n+01LKWZxx6mmfXDVavElJiHn/42/pXU345N/CaWQm/WjWc4m3/AKhm1BIUH0AkfmatRix+F/4DVPxB81wmCNtxB2qoMmWLoj5x6xXS5iB/mtVAMUc1Uh3SDdQjlcDdNZ3+daT6way1hodefiGnvq8OJb/pt8V/rUZSWcQaXfN5VDGIY/qzp1Ip31hvwH+IVAbGkKVKqUNKhRoQVGKFGaoBSpUqAVKKFKgERXNhXSmtQhzIqsuJ3V4N924crdJ5H1n8zVoRUXF28y5Tz6fI1ryR3LjtdFTOxSNapuNcEW79ooGcDUfiHT186n4DEyCrHxKYPmORrqDFZRluVoNGExKoLWikXMyqIOhlgGBU7ECdqr72EafDE9J5ehrR9pcJ3JF9RIzqXUesSKzt3itp7gClhOwZYE77/wCbCu/Tyk1ycWfFib9FRw3GFiUIl7ZK3BlOhBiZGmtXWBL5s9rMG6qCZ8iOdN4fZAa8wHiL5Z0nKFXT41O7H8Se3h0LkkEsGnyYgR5gAetZOTquzX/rRu06Mn2uxIGOW5ctlrzooVCslFUEBkBGnik/HpUixat9wrYW431tIY2r7NacliT4RdAzAHbcGIqDxHBYtuJ3WZouP4rbqFZThwDlys8wOR5g6cxUTjNk99aXFZZRs6XU1VwBLJr7L5gunOuNxx3zw/2PQi8iikjc9nONtdYpiDYS+RJtJdVnA38VvdDrtrV1jcZbsobl11RBuzGAJ0GteI/XXv3lu2gLWVwwZpZs8hp0+Y8zWs7UcbfH2LVliLYQrduFNczqrjSeWsgEGtTfs2KDfRueH9osNiGy2b9q40TlVwWj03qq7fcX7rDG3buKL90ottMxV2U3FDRGo0J1FeMYLErbxNu99oVS8txjAzEK4YxsJMVu+1fGMNcutet3FuZltsSJlMo0XbcamORJqSdEjHcyk4Hi7vDMZbuXHbuXuMLiK5ynMCJYN0ManXw16djkLO7CCJ0A1J008tYrxXj3Ge+eAfs9G06kAtM8wSR7q2nAu0Ft8O1tWLPaXTNoWUKFDe7QH0qq65Eqv5S8xPHbdtyjPbzBssd4mbMYgZZkb1KTHA3lsnw3GTvApInJMT8a8qfgrNZUF5Khiq+GACZO2u9XJw5sPh71m93xZbZc51ZZUBbtuIEQNjOx2puQ2M9OtWIdNQfGNJHqT8qvDcBMAgkbiRI9RXgjYt3DYgvEuzAAezBJGu87RV32dxww2IW4txTdyssNoWzAmWMyfHB5nzqx+ZP2jZkxxjW1/rx9z2IqQdRHT/jlRisX2b7V3Lt1heywoLM8ZAgECGkkRM9Nq2imR1rGLs1yi4vk1NI0qVZEFSFIigKEDRmhQoB1KhNKqBUqVKgBQo0DQg1hXN4rpTSKA87+kPtrc4XesNbti4Li3AZnUqBkXTlJBnXaK12HxnfW0uKdHRXGhGjKDz9azX0s4XvMHbjKLiXlu2yw1GQEt7tqsjxj6vZGdZbKpUciWAkTyAmtc2sXL4Tvn6hPc6XaK/t1in+r5VB1aSeQyjST5kj4VgsFePfoTqgZRvOnPX31b9oO0uJxLX0tBDbsJae9PIsxJURqJUankBVFw7DtiWIEqMru+ssqBdXZhou2UCZJM8jWWOc5VKD4NsseOmpLn+/wazhTBkuFSGBdvEIMxCnbQ6g6+tN4e+TBBhAiTrtq3Pynnyp/Z/hncYRRmk5S4WAMucB2AI31mo2ExfeYK2RoGVIII5uBz/w7V24prIk0cs1tIfH+1ZRHtWe7dgQsfeV2MMqnkdFkelYrG466VzuSHUkryK+7ly31qJ2q4ReTGXMqOQzm5bKhmBzGZEc5/Kuj8Gxj5FdfbXNnY7CJhuYI6RNY40viuUkZSfyUjnfH1fKubMLii6GUhvEdjptttvXfhmNHfPduTlVGMEy2gAA+dRMP2exDsVthGUSQysO7b9mYJPqKqVwrs+QKSwJBUAkggwZA2rCSptpVfBmpeH4J2JwaqpuEgq05Mp9qT7JEaEDSOoqFbxBylRMkfKK22A+juy9pTcxTowlnUWsygZSfD4gSfZ5VIs/RXa5434WI5iN361g8MumirKl+FnnTGpN2+qODZLDwwZ3kiGHpW2P0VoWZVx1vNEoGtMMwMxJkgbedVv8A5V44hiEtMBO162ZgTprr09aji12jFSRAt9o7Ywndm2e/AKLcB8OUncjfNBI+dVeCxuUFWmDzG6k6EgbHYfCu1zs3iVAJw9/UT+huaCSNfD5VCv4Z7bZXVkbQwwKmDqDBrFcGV2WmTwgkEKRIzLGaD7QOxHL4VMtYhGQKAM5EA7Q6/ezbRoKcmIF/BxBm07La5+AwzLl57/lUfCcMOIeBFsQA51205RptHu1qzeNuU06S7NylPbGFWa/tNxE3UWzZQILgVr7KFBZo1nqPP0qPgMXjLVtUtXyttRCAagCdtRVRbPc3DbVpVVT2omDIIEDyFW/CeKsLKiF0kbdGIrOMcUoKUb5NmB5d7ha4+l/yfQ5pUaFajmFQNGlFANmjSijQgKVGKFAKlRpRVA2gadQoQbTSKfTSKA83+la2WNrKxUqlyOjBiBDDn7INc+E2MRibTm7mcMARcgDLAAUxtMbgVtuP4FLwto6Kxe4oBIBKqv2jweXhQj3ipvcDLlgARGUQBB0gRtWrUY1miovhL9y47g3L2Yrs5w9bFq9kYO73bjMwyz+FQVnkABQt2GOEu23KZ3t3AWRSqksrKGrF8T+iy/hrrdxiFCksLRS2FvR7SqziCW5SDrHwFjiONwAwy4hnbPn7zvix5SozTyMCuvFzGvXBhOe3sucN2gUWRoxLBQMoJGZ1HgnadetHBcP7vh1ge0MlqYE7sp/5+NduE4g33tWcq5Ll9cygH2Nyq9Bp61p8F2fT6miIvhQuAvkl1spHmIHwrTpYPTrYy5MizfNEyGMv/asDEhI1md1+6NPh61FuEHNMGOobcLpmI9k9GG9WnFsMyudwMo2iGltI6HT+VVWJvAI/TI43jZYMAbidwa9Vcxs5X2Q+CIPq1qQNQp8dsjdSdXGvvptmyPrlzKP1NseC6APbuEyW1PKpHBGIsWwOaoIS4DspOgbbWNKZaWcReJ3i2PFZLHYnltvSuv74Hsm4ljkaA4hWGl1dYHMVOsBgp/TaLA8any086qcai5Gnutm3tON9B4qkW2UKYFmCNfbAgsOdZ0Y2dVZu9Yze9lBqob8R1HT+9SneL3hClg50H2bTlPPbnvVbbg3GACe0glbhBHhE6nffap94k3jm2zkgPqmix4Y1+NSi2WmJxbr3cC4DmBJR806NI86OHxveg96O8CgR3loErvMzPIcqgY0DMkqhiPvlNl5fHSumBDAE/bDT8QaNBoOp10rBwVGSkxmIx6G3qtgxoA1vQDNAGULsJ2B5U5BbaJTDQIIy2xbIOhmY1HlzqJir0Wl8Y3T9V4h4gdOtSQ2pGZNANHWNco10rH4GN9xX6F+LNLhkHEYDDr3jLZwuc6gupunSGA1GWJA0ECrKzw/DBQBhrEb6XBzMnY+dV+MuDKwzWp1GUJ5bBo89551Ms2vCPBaGm2afnNV4Y9JBZZLmz1eKUUYpRXlnWCKVGlQDCKQp5oUAIoRThSigGijFGKQoQbFA0+KEUAyKBp5FAiqQgRmvnpbSB+1c1PwVV/iruVrjwoFrec73WNz91j4B/AEFd8TeW2jOxhVBZj5ASaFZleLdpMOt8o8hrZ9ormUNG4jUHU8qrON8Qw+Isvb763LDwkj2WBBVhmEaEA61jOM4gNfd5MM7NJ3gknb+VNUyK9JYI0eW9XO/BsezwsXnyYdu4vIs57SjKCpAOUMCrKw8tm5GtPw03rCd3dQOFJi7anxSS0tbOqmT90t7q877IXjZxYcg5IIuMCPAraBj5BonpvXp90FvZJ05SK480alR3YZKUdyRQcSC371y2EaFtW3Y/d+0a6sDz+zJPqKxfaaybVq9ptZczyPh36htN+e1bi7ims379whivc2gYVmnIbxbKonMRmGgk6155ie29nFWMbZcFSqXTbzDKz2SdIB2uAEaHffrGeLLSpllC+SZgbH2alpEBdLloa+Ex4l3561ywafaXSI9tQMt4qNEXYHXnVtwm9hHWLF9RMeEXBII5RJjfpT8PwiWumVPjIBKKS3hXUnT/BXUpqzTRX41WynS5rlHhuKfvD7v+b12RWgz3uuglFY+0NYGnxqdxDgXeCQFJLINU19oTLK0/Kjb4C0QUUEERBuAGTqeZG1ZKaJtZVYMTcIOb9MvtWQNYTaNm0/KpKp9s2XmXJKeI781Ps71N4dwMgliSD3rEqLhIIUxrmGo0pXOHut7WGlSZnuyPENyPa3opoOLIvEIziSu330nkOY2p2GUBGgLov3H1+HKpWJw5NzQ3IynaGUSYEg/5pXBYyPGQySui5J5aHr51ldkqiNjWYrbWbvtoNhI0Os9OtS7QJLeKN9GWRG2hpmNs/aWhlPtEwXGXQAT5jXapdpYzauNZiJHtE6VbJRS425M+NSM2WMkA+ICM3KptswAMtvbr/euWL1tEyTNwDxCB7Y08h507u4+7b9zf3rJPkng9filFKKVeGegCKUUaE0AooEU4GjQDIogUSKbNUBIpRRFKoARSijSqgEVD4qCbRUe1cItjlGfRj7lzH3VNqHcOe+o5W0Ln9p5RPkLnxoESBbAEDYaD0FZ3tzfZMLC/fYK37MEn0nQVpqyP0gYkqLCg+07SOogLB8oY1txK5o05nUGeZJw58RdCW1LM2gA/M9BW0412ASxgQ1ue9srmuMJPeDd9PLUj0q5+jvhISw14jxXWYA8xbU5QPeQT8K1bJIg6jYit+XO91Lwc+LTrZcu2eIcGxIS+hcgIZS5mjKUYEENPKY+Fek8LlSbZMwoa2x+/aPs68yvsn9086x/aHhdq1cuWEU5g5KmOTCQCfwwQPdXoVvCzYtMmroiFeWYZQGQ+oHxjpU1DUkpGWmTjcGcLlvNowrB9u/o5OMPeYcL3wgGTkV05qTHwNel2wrqGXYiR/Q9Dyppw4Fcp1HzZiPou4kGaMKxEnUPbI3/AGh+VT+G9huJXsQbaB7GRAXa5cZE1kAApmzExynbWK+gzZ6D1pBYrOM3HojVnknC/ot4jqbuO7vUBQty5d9WkxEch+Vbzg/Zg4e1le/dvtvnuMJBiIXKBA56ydd60BFILRzk3YpFFhuFXALmd5BuOUG4FsmVDE7tuffUIrGJFrLqbJcHlCuAZnnLj4GtSzADUCuL4FTcFyPFkKDoFJDH5qvwoptCkUEL3hUgZwikgCCFYsobT0PwrjiOHZkABGpEgtmETJ03+FX54WouG4q+NkW2zGfZQuy6ert8a44DgqpbVXJcgli2okli3XbWInas1laMXEy9/hn26kKhCqx1LRLHLttMKa7W8IQDAZddgQRoOVXLcMunFErHcG2N9xczmFUD7uWSZ6iOdCxhLjB8yAQ7hQYllViFbyzb++tqzmPwzL43BPkC+NmNwaOPCdQYJB2ABpl3DmdLaHzzRy6TV/etPktMLdwEurFd3UZHJkSQIMTXU4c/h+KSa2LMYvGbSKUUaNecdI2lTqVAMNEDzp1CKAVAijFKKAbNLNRy0stUCmjTYpVAOqFwzxZ7n/UckfsJ9mkeRC5v3q6Y+8VtsV9ojKv7bHKvzIrrYtZFVRsoCj0AgUL4OtYD6Q7h+sWRyCMw9RJ/kK31eUfTTxa/hruHZEtlGS4qs2ctng5wQOUZSOck1txSUZWzTmi5QpG67EOTw+x5KV/hdh/Kr0VV9lrBt4LDK0ZhZQtl9nMVBaPKSatKxk7bZnBVFJmM+kDhBy/WLY1ChLhG4UGQfjofQVN7G8aF20LZ3AJX0nVfUH5VocXh+8tuh2dSvpIia8v4XjV4djWW8wVUMmDO/hMDzzAjyit0Xvg4vwaJJwyJrpnoiW+6ukR4LpLL/tu7sPRgM3qG61NNuhiLAuIVM67EbgjVWHmCAfdSw7kr4ozDRo2nqPI7++uc6XyNa3XNrVSopRVJRDyUO7ipmWgUoQhNYmii1LNumG3QHByPP/OVNYAV1Nn0oERQHIbTyoqKLbUFnrQDTajaNa5d2Ov512LCfOmH30BaUqU0qxMg0qE0ZoBUqU0qAVKlNKaAVKhNKaANI03NSzUBzuCWUdPF8NB8z8q6VDFxbd1iRc8eXWGZBAPhETl5mDprXV8YOSufRT/OKAkTXkv0y4i3exGHs5yrICXgKw8ZGVWn0OkcxXpd3F3f1doetxoHwUGsNi/o7uXLj3CyZrjZ3PiJzfi1G/TpyitUpPpIGq7BXHPDcN3k5lTISdJyMVkeUDTyq/rPcNTE4e0lpLdh1QBQc9xDpzMq0mrWzibh9q2q+jlv+0VsXRCZXkX01cIP1nC37ds5wrFnSFP2TKy5nIgATO/9vWe88jVT2m4QMZYa0yyCNGnKyt+IaEe40d+CnDsP2nXH4S25I71VC3QDIzD7wOxB3kdavGtnOCDAghhG/TXlH86w3ZDsjfwF93iUYR3YuSomNUGkMYEzIPlWws452IBtMnUtB08ip3qRlfaBOpU3PSzVmA0qE0s1AIihlozSmhBjJ0pnc+c12mhNAcWs036vUilQURPqtNNryqZFKgofSilRioUFKKNKgFFKKVKgFFKKVKKAEUop1KgGxSijFKgBFKKMUooARQK06KVAc4rjjcWLVt7jAkIpYhRJIHQczUo0MtAV3CsYHBzaOzFiszA2VQeuUAkciTU7vBMTqdQOcDnXFuHoWLR4miSNDpsR0Pn6VBtpPdhiSbpcu2gJVJhNNl2mPPrQFojhtiDBjTXUbinRTBpoBpyjSKeDQCilFGaE1QKKRo0iKAFKjFKoAUqNCKAVCjSoAUqN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data:image/jpeg;base64,/9j/4AAQSkZJRgABAQAAAQABAAD/2wCEAAkGBhQQEBQUEhQUFBUUFBUUFBQUFBUUFRUUFRQWFBUUFhYYHSYeFxkkGRQUHy8gIycpLCwsFh8xNTAqNScrLSkBCQoKDgwOGg8PGiwkHCQsLC0vLCwpKSksLCwpLCksLCwsLCwsLCwsLCwsKSksLCwsLCwsKSwsKSwsLCksKiwsLP/AABEIAL0BCwMBIgACEQEDEQH/xAAcAAABBQEBAQAAAAAAAAAAAAABAAIEBQYDBwj/xABDEAACAQIEAwUEBgkDAgcAAAABAhEAAwQSITEFQVEGEyJhcTKBkaEHFCNCUrEzQ3KCksHR4fAVYvFTwhYXJGNzorL/xAAZAQEBAAMBAAAAAAAAAAAAAAAAAQIDBAX/xAArEQACAgEEAgAEBgMAAAAAAAAAAQIRAwQSITFBURMiYcEycZGhsfAFFNH/2gAMAwEAAhEDEQA/APSChpjLIgjfT40cNxC3d9h1b0IPyqQVqqQMjwvgV3LfW68ZsttAiraRUDSzIqkwT1OulS3S+oAhog5oIIMRGWNUEctNQffoctNNrpWan7Ay2PCPQflRWllIoA1AOBqBxG+E1JgAa1OBql4/b7yUIMEDUco15a0/MqK/iay09QDVZi8OriHVbg6OM0eh3HuNWWOYeCNRlifSq+9eygaTOhivHyRl8dxh5PVxzjHCpT6RQ4nspZf9GzWT0I71PmQw+LVT4rs3ftScudAJz2znEeY9pfeBW0Syelc4KkbgjmNDWdzj+JGax4svOOX3PPlfpQVq3eLwFq/Ju2wxP31+zufEaN+8DVJi+yLCTZbvRrCEBLo8spMP+6fdWxOzRPFKHaM21PttrrQe2QSCCCDBBEEHoQdjSt0NYmOtANFA0gJqg6C5RD0wCll1qkOoaip/yaj05WqFOveDrQzTXKKfNCDprlcenQetBk9KFAprV9hOyhxl3vLg+wtnxf8AuNv3Y/Mnppzqu7NdmLmNvBF0QQbj/gX+bHkK9qwOBTD2ktWxlRAFUfzJ5k7k1thG+TVOVcHQiNBoBoB5DlXM09qYa6DmGmmxTjQoARSilFGgK/F9jcNc1FvIetslPkDl+VQf/DmLtH7DFkr+G6s+6dR8hWvy0026lIytmbTiWNtfpMOt0fitOJ/hOvyqRa7WWZAuh7JPK4hHzq6KVyu2w2hUEHeYI+BpRLBh8WlwSjq3oQa6Mk1R4zslYeSim0/JrZIAPXLMVEtYTH2PZdb46EwSP3tR/EaWy0jTZABtVZj+HlzIgjpsdPOoKdsQjZMTae03l4gfMdfdNXGE4navfo3VvKdfgdabiUzMcSJDaqwjmQQD5VByAyCCQRAjkeVb4pXC5gEIIyjXeND6yOdcssDc96Z2Q1EVD4bXBj8N9omXZl+dM7o/8f0q143wnuYvW5gGHBPI7GekmPfUG5yI2Ov9a7tM9r2Pp8r7o8HUw2u4+P48MjfVj0B+X5VwxGBJgidDJB32jQ86m99HOnjET0royafHPx+hcH+Q1GF8StenyPwfALWOssMQpZlaFuAxcURybmPIyKxfaTsJewcuv2tkTLqIZR/vXl6jT0rf8P4n3Z20O4/mKvkxAK5gdP66RFceTBt4Z6MNWsrco8fQ+fJoV6v2p+ju3iSbmHy2rp1K7W7h/wCxvMadRzrzri/ZvEYTL39soHnKZVgSNxKkifKuWUHHs6ozTK+jQppE/OsTI5uaQNJlPQ0O7NQyOhHnQUUcppFTWRiFqtOznZ+7jbwt2hA3dz7KL+I9T0HP4muvZvsndx93KnhRY7y4Rog/m0bCvaeC8DtYOyLVlYA1YnVnbmzHmfyrKENxhOdDeDcGt4SyLVoaDVmO7tzZvOpTGnsa5tXSlRzMaaYacaBFUg2hTqFACKVGlFAWVKlFKKFGlaTJTqVAce6pjW4qTTSKAg3cMriHVWHRgCPnVPxDshYuGVBtN1t7e9Tp+VaJkpmWo0VGS+q4/DDwOL6Dl96P2W/k1SMH24Wct+21tueh/wDyRI+daILXHF4BLgHeItwD8Sgx6VK9Fv2Os4m1iEOVldSIIB5HkRyrLNhe6uNZblqhPNTt/T3VY3+yiTmsM1hxtlkr8Jke74VWcZTEjL3qZjb1W8g3HMMB7ulKb4Xfj8zRmgmr/tHG5ZmuPdwal5wyhxsd/WuT269LFkWSKkeNOLg6I7E65TtVrhr7ADMZEhiDzgiPyFVw0OwYfnU2xdBUfl6V4n+YeZKLj1faPR0Gy37O79uFtuVu2nUjmrBgRyImKqbfH7FxXt3z3lq4zFkYMYkkhlI2InlR4xhluKNpWYPl0qjucNEwVE/A136KUc+FOaqXlfcwz5smKbUXaKrGcAXvmFhw1vdC4Ktr90iNx10qrvWGRiriCNx/m9aZcGU1BPxqDxHguJutmFlysDKRBkbzvzrHUaeEI3E6dJq8mWe2VUUD0FFWg7NYkn9Bc+FdE7IYs/qG+KD8zXDtZ6e5FSd60vZHsXcxzZmlLIPiuc2jdU6nz2FXfZf6MndxcxgyIDpaBGZ/2iD4V8hqfKvTrOHCKFUBVUQFAgADYAVnHHfLNcsnhEfh/DreHtrbtKFRRoB8yTzJ612Y09q5muhI52MNMIroSKh3+KW0YqW1Ak+Q6mqQ7kUIqP8A6tb+Hn/amni9uJ5ev9qAkxQy1G/1e1mCkwWMAHmfhUnvBQCijFDvBXG5ZRjJn+IigLiKUUaVCgihFOoxQDIoxRilFANimlK6UooDgUpjJUkrTStARyoNApFdmWmlKAxmJwfcX2T9Xc8SeXVfca4uIMGtPx3hnfWiB7a+JD0YcvftWfs8JvXbYYZCw8LDNBB85EVtxSUZ8vh+PqvP/TztRhb/AAoiT8aY13r86diOFX7ftW2jqPEP/rNRxdkdfKu1qM1XZw1KD9D3ObQmfIbfH31GxxzHQ6gbjma44uzm6+kmKhqzLtt6T/cVqhp6mpevuZyzXGg2bRdwMpJJjxHmegr0JLYAA6AD4CKxPCcciXQ7AmJiDziJ1rZ4LFpeXMhnqOYPQjlWOpvj0dWi2888kmzYDbmAKkpkTUCT1NVuIxqW2VXdUL+yGYAsfIHen3sWFGpH5n4CuNnpD2400kbUv9TY8zVUcSMzaMY/2nqaIxXk+n+01LKWZxx6mmfXDVavElJiHn/42/pXU345N/CaWQm/WjWc4m3/AKhm1BIUH0AkfmatRix+F/4DVPxB81wmCNtxB2qoMmWLoj5x6xXS5iB/mtVAMUc1Uh3SDdQjlcDdNZ3+daT6way1hodefiGnvq8OJb/pt8V/rUZSWcQaXfN5VDGIY/qzp1Ip31hvwH+IVAbGkKVKqUNKhRoQVGKFGaoBSpUqAVKKFKgERXNhXSmtQhzIqsuJ3V4N924crdJ5H1n8zVoRUXF28y5Tz6fI1ryR3LjtdFTOxSNapuNcEW79ooGcDUfiHT186n4DEyCrHxKYPmORrqDFZRluVoNGExKoLWikXMyqIOhlgGBU7ECdqr72EafDE9J5ehrR9pcJ3JF9RIzqXUesSKzt3itp7gClhOwZYE77/wCbCu/Tyk1ycWfFib9FRw3GFiUIl7ZK3BlOhBiZGmtXWBL5s9rMG6qCZ8iOdN4fZAa8wHiL5Z0nKFXT41O7H8Se3h0LkkEsGnyYgR5gAetZOTquzX/rRu06Mn2uxIGOW5ctlrzooVCslFUEBkBGnik/HpUixat9wrYW431tIY2r7NacliT4RdAzAHbcGIqDxHBYtuJ3WZouP4rbqFZThwDlys8wOR5g6cxUTjNk99aXFZZRs6XU1VwBLJr7L5gunOuNxx3zw/2PQi8iikjc9nONtdYpiDYS+RJtJdVnA38VvdDrtrV1jcZbsobl11RBuzGAJ0GteI/XXv3lu2gLWVwwZpZs8hp0+Y8zWs7UcbfH2LVliLYQrduFNczqrjSeWsgEGtTfs2KDfRueH9osNiGy2b9q40TlVwWj03qq7fcX7rDG3buKL90ottMxV2U3FDRGo0J1FeMYLErbxNu99oVS8txjAzEK4YxsJMVu+1fGMNcutet3FuZltsSJlMo0XbcamORJqSdEjHcyk4Hi7vDMZbuXHbuXuMLiK5ynMCJYN0ManXw16djkLO7CCJ0A1J008tYrxXj3Ge+eAfs9G06kAtM8wSR7q2nAu0Ft8O1tWLPaXTNoWUKFDe7QH0qq65Eqv5S8xPHbdtyjPbzBssd4mbMYgZZkb1KTHA3lsnw3GTvApInJMT8a8qfgrNZUF5Khiq+GACZO2u9XJw5sPh71m93xZbZc51ZZUBbtuIEQNjOx2puQ2M9OtWIdNQfGNJHqT8qvDcBMAgkbiRI9RXgjYt3DYgvEuzAAezBJGu87RV32dxww2IW4txTdyssNoWzAmWMyfHB5nzqx+ZP2jZkxxjW1/rx9z2IqQdRHT/jlRisX2b7V3Lt1heywoLM8ZAgECGkkRM9Nq2imR1rGLs1yi4vk1NI0qVZEFSFIigKEDRmhQoB1KhNKqBUqVKgBQo0DQg1hXN4rpTSKA87+kPtrc4XesNbti4Li3AZnUqBkXTlJBnXaK12HxnfW0uKdHRXGhGjKDz9azX0s4XvMHbjKLiXlu2yw1GQEt7tqsjxj6vZGdZbKpUciWAkTyAmtc2sXL4Tvn6hPc6XaK/t1in+r5VB1aSeQyjST5kj4VgsFePfoTqgZRvOnPX31b9oO0uJxLX0tBDbsJae9PIsxJURqJUankBVFw7DtiWIEqMru+ssqBdXZhou2UCZJM8jWWOc5VKD4NsseOmpLn+/wazhTBkuFSGBdvEIMxCnbQ6g6+tN4e+TBBhAiTrtq3Pynnyp/Z/hncYRRmk5S4WAMucB2AI31mo2ExfeYK2RoGVIII5uBz/w7V24prIk0cs1tIfH+1ZRHtWe7dgQsfeV2MMqnkdFkelYrG466VzuSHUkryK+7ly31qJ2q4ReTGXMqOQzm5bKhmBzGZEc5/Kuj8Gxj5FdfbXNnY7CJhuYI6RNY40viuUkZSfyUjnfH1fKubMLii6GUhvEdjptttvXfhmNHfPduTlVGMEy2gAA+dRMP2exDsVthGUSQysO7b9mYJPqKqVwrs+QKSwJBUAkggwZA2rCSptpVfBmpeH4J2JwaqpuEgq05Mp9qT7JEaEDSOoqFbxBylRMkfKK22A+juy9pTcxTowlnUWsygZSfD4gSfZ5VIs/RXa5434WI5iN361g8MumirKl+FnnTGpN2+qODZLDwwZ3kiGHpW2P0VoWZVx1vNEoGtMMwMxJkgbedVv8A5V44hiEtMBO162ZgTprr09aji12jFSRAt9o7Ywndm2e/AKLcB8OUncjfNBI+dVeCxuUFWmDzG6k6EgbHYfCu1zs3iVAJw9/UT+huaCSNfD5VCv4Z7bZXVkbQwwKmDqDBrFcGV2WmTwgkEKRIzLGaD7QOxHL4VMtYhGQKAM5EA7Q6/ezbRoKcmIF/BxBm07La5+AwzLl57/lUfCcMOIeBFsQA51205RptHu1qzeNuU06S7NylPbGFWa/tNxE3UWzZQILgVr7KFBZo1nqPP0qPgMXjLVtUtXyttRCAagCdtRVRbPc3DbVpVVT2omDIIEDyFW/CeKsLKiF0kbdGIrOMcUoKUb5NmB5d7ha4+l/yfQ5pUaFajmFQNGlFANmjSijQgKVGKFAKlRpRVA2gadQoQbTSKfTSKA83+la2WNrKxUqlyOjBiBDDn7INc+E2MRibTm7mcMARcgDLAAUxtMbgVtuP4FLwto6Kxe4oBIBKqv2jweXhQj3ipvcDLlgARGUQBB0gRtWrUY1miovhL9y47g3L2Yrs5w9bFq9kYO73bjMwyz+FQVnkABQt2GOEu23KZ3t3AWRSqksrKGrF8T+iy/hrrdxiFCksLRS2FvR7SqziCW5SDrHwFjiONwAwy4hnbPn7zvix5SozTyMCuvFzGvXBhOe3sucN2gUWRoxLBQMoJGZ1HgnadetHBcP7vh1ge0MlqYE7sp/5+NduE4g33tWcq5Ll9cygH2Nyq9Bp61p8F2fT6miIvhQuAvkl1spHmIHwrTpYPTrYy5MizfNEyGMv/asDEhI1md1+6NPh61FuEHNMGOobcLpmI9k9GG9WnFsMyudwMo2iGltI6HT+VVWJvAI/TI43jZYMAbidwa9Vcxs5X2Q+CIPq1qQNQp8dsjdSdXGvvptmyPrlzKP1NseC6APbuEyW1PKpHBGIsWwOaoIS4DspOgbbWNKZaWcReJ3i2PFZLHYnltvSuv74Hsm4ljkaA4hWGl1dYHMVOsBgp/TaLA8any086qcai5Gnutm3tON9B4qkW2UKYFmCNfbAgsOdZ0Y2dVZu9Yze9lBqob8R1HT+9SneL3hClg50H2bTlPPbnvVbbg3GACe0glbhBHhE6nffap94k3jm2zkgPqmix4Y1+NSi2WmJxbr3cC4DmBJR806NI86OHxveg96O8CgR3loErvMzPIcqgY0DMkqhiPvlNl5fHSumBDAE/bDT8QaNBoOp10rBwVGSkxmIx6G3qtgxoA1vQDNAGULsJ2B5U5BbaJTDQIIy2xbIOhmY1HlzqJir0Wl8Y3T9V4h4gdOtSQ2pGZNANHWNco10rH4GN9xX6F+LNLhkHEYDDr3jLZwuc6gupunSGA1GWJA0ECrKzw/DBQBhrEb6XBzMnY+dV+MuDKwzWp1GUJ5bBo89551Ms2vCPBaGm2afnNV4Y9JBZZLmz1eKUUYpRXlnWCKVGlQDCKQp5oUAIoRThSigGijFGKQoQbFA0+KEUAyKBp5FAiqQgRmvnpbSB+1c1PwVV/iruVrjwoFrec73WNz91j4B/AEFd8TeW2jOxhVBZj5ASaFZleLdpMOt8o8hrZ9ormUNG4jUHU8qrON8Qw+Isvb763LDwkj2WBBVhmEaEA61jOM4gNfd5MM7NJ3gknb+VNUyK9JYI0eW9XO/BsezwsXnyYdu4vIs57SjKCpAOUMCrKw8tm5GtPw03rCd3dQOFJi7anxSS0tbOqmT90t7q877IXjZxYcg5IIuMCPAraBj5BonpvXp90FvZJ05SK480alR3YZKUdyRQcSC371y2EaFtW3Y/d+0a6sDz+zJPqKxfaaybVq9ptZczyPh36htN+e1bi7ims379whivc2gYVmnIbxbKonMRmGgk6155ie29nFWMbZcFSqXTbzDKz2SdIB2uAEaHffrGeLLSpllC+SZgbH2alpEBdLloa+Ex4l3561ywafaXSI9tQMt4qNEXYHXnVtwm9hHWLF9RMeEXBII5RJjfpT8PwiWumVPjIBKKS3hXUnT/BXUpqzTRX41WynS5rlHhuKfvD7v+b12RWgz3uuglFY+0NYGnxqdxDgXeCQFJLINU19oTLK0/Kjb4C0QUUEERBuAGTqeZG1ZKaJtZVYMTcIOb9MvtWQNYTaNm0/KpKp9s2XmXJKeI781Ps71N4dwMgliSD3rEqLhIIUxrmGo0pXOHut7WGlSZnuyPENyPa3opoOLIvEIziSu330nkOY2p2GUBGgLov3H1+HKpWJw5NzQ3IynaGUSYEg/5pXBYyPGQySui5J5aHr51ldkqiNjWYrbWbvtoNhI0Os9OtS7QJLeKN9GWRG2hpmNs/aWhlPtEwXGXQAT5jXapdpYzauNZiJHtE6VbJRS425M+NSM2WMkA+ICM3KptswAMtvbr/euWL1tEyTNwDxCB7Y08h507u4+7b9zf3rJPkng9filFKKVeGegCKUUaE0AooEU4GjQDIogUSKbNUBIpRRFKoARSijSqgEVD4qCbRUe1cItjlGfRj7lzH3VNqHcOe+o5W0Ln9p5RPkLnxoESBbAEDYaD0FZ3tzfZMLC/fYK37MEn0nQVpqyP0gYkqLCg+07SOogLB8oY1txK5o05nUGeZJw58RdCW1LM2gA/M9BW0412ASxgQ1ue9srmuMJPeDd9PLUj0q5+jvhISw14jxXWYA8xbU5QPeQT8K1bJIg6jYit+XO91Lwc+LTrZcu2eIcGxIS+hcgIZS5mjKUYEENPKY+Fek8LlSbZMwoa2x+/aPs68yvsn9086x/aHhdq1cuWEU5g5KmOTCQCfwwQPdXoVvCzYtMmroiFeWYZQGQ+oHxjpU1DUkpGWmTjcGcLlvNowrB9u/o5OMPeYcL3wgGTkV05qTHwNel2wrqGXYiR/Q9Dyppw4Fcp1HzZiPou4kGaMKxEnUPbI3/AGh+VT+G9huJXsQbaB7GRAXa5cZE1kAApmzExynbWK+gzZ6D1pBYrOM3HojVnknC/ot4jqbuO7vUBQty5d9WkxEch+Vbzg/Zg4e1le/dvtvnuMJBiIXKBA56ydd60BFILRzk3YpFFhuFXALmd5BuOUG4FsmVDE7tuffUIrGJFrLqbJcHlCuAZnnLj4GtSzADUCuL4FTcFyPFkKDoFJDH5qvwoptCkUEL3hUgZwikgCCFYsobT0PwrjiOHZkABGpEgtmETJ03+FX54WouG4q+NkW2zGfZQuy6ert8a44DgqpbVXJcgli2okli3XbWInas1laMXEy9/hn26kKhCqx1LRLHLttMKa7W8IQDAZddgQRoOVXLcMunFErHcG2N9xczmFUD7uWSZ6iOdCxhLjB8yAQ7hQYllViFbyzb++tqzmPwzL43BPkC+NmNwaOPCdQYJB2ABpl3DmdLaHzzRy6TV/etPktMLdwEurFd3UZHJkSQIMTXU4c/h+KSa2LMYvGbSKUUaNecdI2lTqVAMNEDzp1CKAVAijFKKAbNLNRy0stUCmjTYpVAOqFwzxZ7n/UckfsJ9mkeRC5v3q6Y+8VtsV9ojKv7bHKvzIrrYtZFVRsoCj0AgUL4OtYD6Q7h+sWRyCMw9RJ/kK31eUfTTxa/hruHZEtlGS4qs2ctng5wQOUZSOck1txSUZWzTmi5QpG67EOTw+x5KV/hdh/Kr0VV9lrBt4LDK0ZhZQtl9nMVBaPKSatKxk7bZnBVFJmM+kDhBy/WLY1ChLhG4UGQfjofQVN7G8aF20LZ3AJX0nVfUH5VocXh+8tuh2dSvpIia8v4XjV4djWW8wVUMmDO/hMDzzAjyit0Xvg4vwaJJwyJrpnoiW+6ukR4LpLL/tu7sPRgM3qG61NNuhiLAuIVM67EbgjVWHmCAfdSw7kr4ozDRo2nqPI7++uc6XyNa3XNrVSopRVJRDyUO7ipmWgUoQhNYmii1LNumG3QHByPP/OVNYAV1Nn0oERQHIbTyoqKLbUFnrQDTajaNa5d2Ov512LCfOmH30BaUqU0qxMg0qE0ZoBUqU0qAVKlNKaAVKhNKaANI03NSzUBzuCWUdPF8NB8z8q6VDFxbd1iRc8eXWGZBAPhETl5mDprXV8YOSufRT/OKAkTXkv0y4i3exGHs5yrICXgKw8ZGVWn0OkcxXpd3F3f1doetxoHwUGsNi/o7uXLj3CyZrjZ3PiJzfi1G/TpyitUpPpIGq7BXHPDcN3k5lTISdJyMVkeUDTyq/rPcNTE4e0lpLdh1QBQc9xDpzMq0mrWzibh9q2q+jlv+0VsXRCZXkX01cIP1nC37ds5wrFnSFP2TKy5nIgATO/9vWe88jVT2m4QMZYa0yyCNGnKyt+IaEe40d+CnDsP2nXH4S25I71VC3QDIzD7wOxB3kdavGtnOCDAghhG/TXlH86w3ZDsjfwF93iUYR3YuSomNUGkMYEzIPlWws452IBtMnUtB08ip3qRlfaBOpU3PSzVmA0qE0s1AIihlozSmhBjJ0pnc+c12mhNAcWs036vUilQURPqtNNryqZFKgofSilRioUFKKNKgFFKKVKgFFKKVKKAEUop1KgGxSijFKgBFKKMUooARQK06KVAc4rjjcWLVt7jAkIpYhRJIHQczUo0MtAV3CsYHBzaOzFiszA2VQeuUAkciTU7vBMTqdQOcDnXFuHoWLR4miSNDpsR0Pn6VBtpPdhiSbpcu2gJVJhNNl2mPPrQFojhtiDBjTXUbinRTBpoBpyjSKeDQCilFGaE1QKKRo0iKAFKjFKoAUqNCKAVCjSoAUqN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843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741682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университете разработана система  непрерывной   воспитательной работы со студентами.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Департамент  развития социально-культурных компетенций студентов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идеологическим разработчиком основных направлений работы со студентами по формированию гармонично развитой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конкурентноспособной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личности будущего врача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91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направления воспитательной работы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Гражданско-патриотическое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Духовно-нравственное и культурно-массовое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Формирование  здорового образа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жиз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ни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Социальная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6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мероприятий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7704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1.В  гражданско-патриотическом направлений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уховно-нравственном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культурно-массовом     направлений -  23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Пропаганда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жиз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ни - 12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4.  Мероприятия  проведенные студ.организациями- 12</a:t>
            </a:r>
          </a:p>
        </p:txBody>
      </p:sp>
    </p:spTree>
    <p:extLst>
      <p:ext uri="{BB962C8B-B14F-4D97-AF65-F5344CB8AC3E}">
        <p14:creationId xmlns:p14="http://schemas.microsoft.com/office/powerpoint/2010/main" xmlns="" val="327766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229600" cy="13216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Гражданско-патриотическое и духовно-нравственное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воспитание  реализуется путем: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82341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общественно-политической грамотности, предотвращение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молодежной среде деструктивных политических  идей, развитие и формирование поликультуры, «человека мира», толерантного, уважительного отношения к традициям и культуре, искусству и религии народов, проживающих в многонациональном Казахстане;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и развитие антикоррупционного мировоззрения и поведения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24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Духовно-нравственное и культурно-массовое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09ED-47B1-4739-87DC-FC3B477AEEE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1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формирования духовного мира будущих врачей, как важнейшему элементу нравственного потенциала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университет уделяет большое внимание.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первого курса наши студенты приобщаются к духовным и художественным ценностям,  миру культуры и искусства.  Ежегодно с февраль-март  проходит «Театральный сезон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в течение года проходят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встречи в театре 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Concordia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эти мероприятия университет выделил-</a:t>
            </a:r>
            <a:r>
              <a:rPr lang="ru-RU" sz="2800" dirty="0" smtClean="0"/>
              <a:t>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2 123 000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(два миллиона сто двадцать три тысяча) тенге.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64738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837</Words>
  <Application>Microsoft Office PowerPoint</Application>
  <PresentationFormat>Экран (4:3)</PresentationFormat>
  <Paragraphs>129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Казахский Национальный медицинский университет  имени С.Д. Асфендиярова</vt:lpstr>
      <vt:lpstr>Слайд 2</vt:lpstr>
      <vt:lpstr>  Отчёт о мероприятиях, проведенных в сфере воспитательной работы и молодежной политики в 2012-2013 уч.году.   Докладчик:  Директор ДРСККС Шынгысбаев Л.С.  </vt:lpstr>
      <vt:lpstr>Слайд 4</vt:lpstr>
      <vt:lpstr>Слайд 5</vt:lpstr>
      <vt:lpstr>  Основные направления воспитательной работы   </vt:lpstr>
      <vt:lpstr>  Количество мероприятий  </vt:lpstr>
      <vt:lpstr> Гражданско-патриотическое и духовно-нравственное воспитание  реализуется путем:</vt:lpstr>
      <vt:lpstr>Духовно-нравственное и культурно-массовое  </vt:lpstr>
      <vt:lpstr>Слайд 10</vt:lpstr>
      <vt:lpstr>Пропаганда ЗОЖ</vt:lpstr>
      <vt:lpstr>Слайд 12</vt:lpstr>
      <vt:lpstr>Слайд 13</vt:lpstr>
      <vt:lpstr>Наши победы</vt:lpstr>
      <vt:lpstr>Соревнования по спортивным играм</vt:lpstr>
      <vt:lpstr>Слайд 16</vt:lpstr>
      <vt:lpstr>Слайд 17</vt:lpstr>
      <vt:lpstr>АКЦИИ</vt:lpstr>
      <vt:lpstr> Милосердие и благотворительность, волонтерская работа</vt:lpstr>
      <vt:lpstr>Слайд 20</vt:lpstr>
      <vt:lpstr>Слайд 21</vt:lpstr>
      <vt:lpstr>Слайд 22</vt:lpstr>
      <vt:lpstr>Многие студенты являются донорами.</vt:lpstr>
      <vt:lpstr>Социальная поддержка студентов</vt:lpstr>
      <vt:lpstr>Бесплатное проживание в общежитиях</vt:lpstr>
      <vt:lpstr>Скидки на обучение</vt:lpstr>
      <vt:lpstr>Расходы на питание студентам -сиротам</vt:lpstr>
      <vt:lpstr>Расходы на питание для студентов состоящих на «Д» учете</vt:lpstr>
      <vt:lpstr>Студенческое Самоуправление</vt:lpstr>
      <vt:lpstr>Студенческое самоуправление</vt:lpstr>
      <vt:lpstr>Участие в управлении университетом</vt:lpstr>
      <vt:lpstr>Слайд 32</vt:lpstr>
      <vt:lpstr>Проект решения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243</cp:revision>
  <dcterms:created xsi:type="dcterms:W3CDTF">2012-12-10T07:49:17Z</dcterms:created>
  <dcterms:modified xsi:type="dcterms:W3CDTF">2013-04-02T04:39:23Z</dcterms:modified>
</cp:coreProperties>
</file>