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8" r:id="rId6"/>
    <p:sldId id="259" r:id="rId7"/>
    <p:sldId id="257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ACB5-2B69-411D-9063-F3F64F2621FB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1116-AE24-4B4B-BA5B-E476DA25D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ACB5-2B69-411D-9063-F3F64F2621FB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1116-AE24-4B4B-BA5B-E476DA25D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ACB5-2B69-411D-9063-F3F64F2621FB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1116-AE24-4B4B-BA5B-E476DA25D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ACB5-2B69-411D-9063-F3F64F2621FB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1116-AE24-4B4B-BA5B-E476DA25D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ACB5-2B69-411D-9063-F3F64F2621FB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1116-AE24-4B4B-BA5B-E476DA25D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ACB5-2B69-411D-9063-F3F64F2621FB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1116-AE24-4B4B-BA5B-E476DA25D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ACB5-2B69-411D-9063-F3F64F2621FB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1116-AE24-4B4B-BA5B-E476DA25D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ACB5-2B69-411D-9063-F3F64F2621FB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1116-AE24-4B4B-BA5B-E476DA25D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ACB5-2B69-411D-9063-F3F64F2621FB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1116-AE24-4B4B-BA5B-E476DA25D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ACB5-2B69-411D-9063-F3F64F2621FB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1116-AE24-4B4B-BA5B-E476DA25D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ACB5-2B69-411D-9063-F3F64F2621FB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1116-AE24-4B4B-BA5B-E476DA25D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6ACB5-2B69-411D-9063-F3F64F2621FB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01116-AE24-4B4B-BA5B-E476DA25D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МЕРОПРИЯТИЯ ПО ПОВЫШЕНИЮ КАЧЕСТВА ОБРАЗОВАНИЯ </a:t>
            </a:r>
            <a:br>
              <a:rPr lang="ru-RU" b="1" dirty="0" smtClean="0"/>
            </a:br>
            <a:r>
              <a:rPr lang="ru-RU" b="1" dirty="0" smtClean="0"/>
              <a:t>ПО СПЕЦИАЛЬНОСТИ «СЕСТРИНСКОЕ ДЕЛО»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29132"/>
            <a:ext cx="7200928" cy="1643074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b="1" dirty="0" err="1" smtClean="0">
                <a:solidFill>
                  <a:schemeClr val="tx1"/>
                </a:solidFill>
              </a:rPr>
              <a:t>Камалиев</a:t>
            </a:r>
            <a:r>
              <a:rPr lang="ru-RU" b="1" dirty="0" smtClean="0">
                <a:solidFill>
                  <a:schemeClr val="tx1"/>
                </a:solidFill>
              </a:rPr>
              <a:t> М.А.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Директор Учебного департамента общественного здравоохранения, </a:t>
            </a:r>
            <a:r>
              <a:rPr lang="ru-RU" b="1" dirty="0" smtClean="0">
                <a:solidFill>
                  <a:schemeClr val="tx1"/>
                </a:solidFill>
              </a:rPr>
              <a:t>            д.м.н</a:t>
            </a:r>
            <a:r>
              <a:rPr lang="ru-RU" b="1" dirty="0" smtClean="0">
                <a:solidFill>
                  <a:schemeClr val="tx1"/>
                </a:solidFill>
              </a:rPr>
              <a:t>., профессор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Контингент обучающих по специальности </a:t>
            </a:r>
            <a:r>
              <a:rPr lang="ru-RU" dirty="0" err="1" smtClean="0"/>
              <a:t>СД</a:t>
            </a:r>
            <a:r>
              <a:rPr lang="ru-RU" dirty="0" smtClean="0"/>
              <a:t> в </a:t>
            </a:r>
            <a:r>
              <a:rPr lang="ru-RU" dirty="0" err="1" smtClean="0"/>
              <a:t>КазНМУ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8" y="2071680"/>
          <a:ext cx="8501121" cy="3214710"/>
        </p:xfrm>
        <a:graphic>
          <a:graphicData uri="http://schemas.openxmlformats.org/drawingml/2006/table">
            <a:tbl>
              <a:tblPr/>
              <a:tblGrid>
                <a:gridCol w="1714510"/>
                <a:gridCol w="1302762"/>
                <a:gridCol w="1418482"/>
                <a:gridCol w="1418482"/>
                <a:gridCol w="1418482"/>
                <a:gridCol w="1228403"/>
              </a:tblGrid>
              <a:tr h="642942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Отделение и курс обучения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Первый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Второй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Третий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Четвертый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Казахское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Русскоязычное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Итого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Результаты итоговой государственной аттестаци</a:t>
            </a:r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В 2010-2011 учебном году дипломы с отличием получили два студента, обучающиеся  на государственном языке 2 студента. Средний  балл по результатам ГАК: на казахском отделении – 3,6 (</a:t>
            </a:r>
            <a:r>
              <a:rPr lang="ru-RU" b="1" dirty="0" err="1" smtClean="0"/>
              <a:t>В+</a:t>
            </a:r>
            <a:r>
              <a:rPr lang="ru-RU" b="1" dirty="0" smtClean="0"/>
              <a:t>), на русскоязычном отделении – 3,48 (</a:t>
            </a:r>
            <a:r>
              <a:rPr lang="ru-RU" b="1" dirty="0" err="1" smtClean="0"/>
              <a:t>В+</a:t>
            </a:r>
            <a:r>
              <a:rPr lang="ru-RU" b="1" dirty="0" smtClean="0"/>
              <a:t>). Средний балл по результатам защиты дипломных работ: на казахском  отделении – 3,7 (А-), на русскоязычном отделении  – 3,67 (А-).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Результаты итоговой государственной </a:t>
            </a:r>
            <a:r>
              <a:rPr lang="ru-RU" b="1" dirty="0" smtClean="0"/>
              <a:t>аттестации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В 2011-2012 учебном году диплом с отличием получила одна студентка, обучающаяся на государственном языке. Средний  балл по результатам </a:t>
            </a:r>
            <a:r>
              <a:rPr lang="ru-RU" b="1" dirty="0" err="1" smtClean="0"/>
              <a:t>ГЭК</a:t>
            </a:r>
            <a:r>
              <a:rPr lang="ru-RU" b="1" dirty="0" smtClean="0"/>
              <a:t>: на казахском отделении – 3,2 (В), на русскоязычном отделении – 3,39 (</a:t>
            </a:r>
            <a:r>
              <a:rPr lang="ru-RU" b="1" dirty="0" err="1" smtClean="0"/>
              <a:t>В+</a:t>
            </a:r>
            <a:r>
              <a:rPr lang="ru-RU" b="1" dirty="0" smtClean="0"/>
              <a:t>). Средний балл по результатам защиты дипломных работ: на казахском  отделении – 3,42 (</a:t>
            </a:r>
            <a:r>
              <a:rPr lang="ru-RU" b="1" dirty="0" err="1" smtClean="0"/>
              <a:t>В+</a:t>
            </a:r>
            <a:r>
              <a:rPr lang="ru-RU" b="1" dirty="0" smtClean="0"/>
              <a:t>), на русскоязычном отделении – 3,34 (</a:t>
            </a:r>
            <a:r>
              <a:rPr lang="ru-RU" b="1" dirty="0" err="1" smtClean="0"/>
              <a:t>В+</a:t>
            </a:r>
            <a:r>
              <a:rPr lang="ru-RU" b="1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Изображе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3000395" cy="3857651"/>
          </a:xfrm>
          <a:prstGeom prst="rect">
            <a:avLst/>
          </a:prstGeom>
        </p:spPr>
      </p:pic>
      <p:pic>
        <p:nvPicPr>
          <p:cNvPr id="1026" name="Picture 2" descr="F:\Новая папка (2)\Изображение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000348"/>
            <a:ext cx="3000395" cy="38576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14810" y="785794"/>
            <a:ext cx="49555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/>
              <a:t>Внедрена Модель медицинского образования </a:t>
            </a:r>
          </a:p>
          <a:p>
            <a:r>
              <a:rPr lang="kk-KZ" sz="2400" b="1" dirty="0" smtClean="0"/>
              <a:t>КазНМУ, основанная на кредитно-модульной </a:t>
            </a:r>
          </a:p>
          <a:p>
            <a:r>
              <a:rPr lang="kk-KZ" sz="2400" b="1" dirty="0" smtClean="0"/>
              <a:t>технологии обучения с формированием </a:t>
            </a:r>
          </a:p>
          <a:p>
            <a:r>
              <a:rPr lang="kk-KZ" sz="2400" b="1" dirty="0" smtClean="0"/>
              <a:t>ключевых компетенций по всем дисциплинам </a:t>
            </a:r>
          </a:p>
          <a:p>
            <a:r>
              <a:rPr lang="kk-KZ" sz="2400" b="1" dirty="0" smtClean="0"/>
              <a:t>в рамках </a:t>
            </a:r>
            <a:r>
              <a:rPr lang="kk-KZ" sz="2400" b="1" dirty="0" smtClean="0"/>
              <a:t>бакалавриатата, в том числе </a:t>
            </a:r>
          </a:p>
          <a:p>
            <a:r>
              <a:rPr lang="kk-KZ" sz="2400" b="1" dirty="0" smtClean="0"/>
              <a:t>специальности “Сестринское дело”</a:t>
            </a:r>
            <a:endParaRPr lang="ru-RU" sz="2400" b="1" dirty="0" smtClean="0"/>
          </a:p>
          <a:p>
            <a:endParaRPr lang="ru-RU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6" descr="Изображе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3000396" cy="3786213"/>
          </a:xfrm>
          <a:prstGeom prst="rect">
            <a:avLst/>
          </a:prstGeom>
        </p:spPr>
      </p:pic>
      <p:pic>
        <p:nvPicPr>
          <p:cNvPr id="10" name="Рисунок 9" descr="Изображение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2357430"/>
            <a:ext cx="2857520" cy="378621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</p:pic>
      <p:sp>
        <p:nvSpPr>
          <p:cNvPr id="4" name="TextBox 3"/>
          <p:cNvSpPr txBox="1"/>
          <p:nvPr/>
        </p:nvSpPr>
        <p:spPr>
          <a:xfrm>
            <a:off x="4357686" y="500042"/>
            <a:ext cx="530066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Утверждена Модель развития сестринского </a:t>
            </a:r>
          </a:p>
          <a:p>
            <a:r>
              <a:rPr lang="ru-RU" sz="2400" b="1" dirty="0" smtClean="0"/>
              <a:t>дела в </a:t>
            </a:r>
            <a:r>
              <a:rPr lang="ru-RU" sz="2400" b="1" dirty="0" err="1" smtClean="0"/>
              <a:t>КазНМУ</a:t>
            </a:r>
            <a:r>
              <a:rPr lang="ru-RU" sz="2400" b="1" dirty="0" smtClean="0"/>
              <a:t>, преследующая</a:t>
            </a:r>
            <a:r>
              <a:rPr lang="ru-RU" sz="2400" b="1" i="1" dirty="0" smtClean="0"/>
              <a:t> </a:t>
            </a:r>
            <a:endParaRPr lang="ru-RU" sz="2400" b="1" i="1" dirty="0" smtClean="0"/>
          </a:p>
          <a:p>
            <a:r>
              <a:rPr lang="ru-RU" sz="2400" b="1" dirty="0" smtClean="0"/>
              <a:t>целью </a:t>
            </a:r>
            <a:endParaRPr lang="ru-RU" sz="2400" b="1" dirty="0" smtClean="0"/>
          </a:p>
          <a:p>
            <a:r>
              <a:rPr lang="ru-RU" sz="2400" b="1" dirty="0" smtClean="0"/>
              <a:t>совершенствование подготовки специалистов </a:t>
            </a:r>
          </a:p>
          <a:p>
            <a:r>
              <a:rPr lang="ru-RU" sz="2400" b="1" dirty="0" smtClean="0"/>
              <a:t>сестринского дела по международным </a:t>
            </a:r>
          </a:p>
          <a:p>
            <a:r>
              <a:rPr lang="ru-RU" sz="2400" b="1" dirty="0" smtClean="0"/>
              <a:t>стандартам, основанной на </a:t>
            </a:r>
            <a:r>
              <a:rPr lang="ru-RU" sz="2400" b="1" dirty="0" err="1" smtClean="0"/>
              <a:t>компетентностном</a:t>
            </a:r>
            <a:r>
              <a:rPr lang="ru-RU" sz="2400" b="1" dirty="0" smtClean="0"/>
              <a:t> </a:t>
            </a:r>
          </a:p>
          <a:p>
            <a:r>
              <a:rPr lang="ru-RU" sz="2400" b="1" dirty="0" smtClean="0"/>
              <a:t>подходе </a:t>
            </a:r>
          </a:p>
          <a:p>
            <a:r>
              <a:rPr lang="ru-RU" sz="2400" b="1" dirty="0" smtClean="0"/>
              <a:t>(решение Ученого совета </a:t>
            </a:r>
            <a:r>
              <a:rPr lang="ru-RU" sz="2400" b="1" dirty="0" err="1" smtClean="0"/>
              <a:t>КазНМУ</a:t>
            </a:r>
            <a:r>
              <a:rPr lang="ru-RU" sz="2400" b="1" dirty="0" smtClean="0"/>
              <a:t> </a:t>
            </a:r>
          </a:p>
          <a:p>
            <a:r>
              <a:rPr lang="ru-RU" sz="2400" b="1" dirty="0" smtClean="0"/>
              <a:t>от 27.03.2012 г., протокол № 8).</a:t>
            </a:r>
          </a:p>
          <a:p>
            <a:endParaRPr lang="ru-RU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3000396" cy="3857653"/>
          </a:xfrm>
        </p:spPr>
      </p:pic>
      <p:pic>
        <p:nvPicPr>
          <p:cNvPr id="6" name="Рисунок 5" descr="Изображение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857496"/>
            <a:ext cx="3000396" cy="3857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3306" y="785794"/>
            <a:ext cx="56123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Составлены практические навыки выпускника </a:t>
            </a:r>
            <a:endParaRPr lang="ru-RU" sz="2400" b="1" dirty="0" smtClean="0"/>
          </a:p>
          <a:p>
            <a:r>
              <a:rPr lang="ru-RU" sz="2400" b="1" dirty="0" smtClean="0"/>
              <a:t>по </a:t>
            </a:r>
            <a:r>
              <a:rPr lang="ru-RU" sz="2400" b="1" dirty="0" smtClean="0"/>
              <a:t>всем </a:t>
            </a:r>
            <a:r>
              <a:rPr lang="ru-RU" sz="2400" b="1" dirty="0" smtClean="0"/>
              <a:t>дисциплинам специальности </a:t>
            </a:r>
          </a:p>
          <a:p>
            <a:r>
              <a:rPr lang="ru-RU" sz="2400" b="1" dirty="0" smtClean="0"/>
              <a:t>«Сестринское дело»</a:t>
            </a:r>
            <a:endParaRPr lang="ru-RU" sz="24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b="1" dirty="0" smtClean="0"/>
              <a:t>Государственная аттестационная комиссия в </a:t>
            </a:r>
            <a:r>
              <a:rPr lang="ru-RU" sz="2400" b="1" dirty="0" smtClean="0"/>
              <a:t>2010-2011 учебном году (председатель – профессор </a:t>
            </a:r>
            <a:r>
              <a:rPr lang="kk-KZ" sz="2400" b="1" dirty="0" smtClean="0"/>
              <a:t>Д</a:t>
            </a:r>
            <a:r>
              <a:rPr lang="ru-RU" sz="2400" b="1" dirty="0" smtClean="0"/>
              <a:t>.</a:t>
            </a:r>
            <a:r>
              <a:rPr lang="kk-KZ" sz="2400" b="1" dirty="0" smtClean="0"/>
              <a:t> А. Даулетбаев) и 2011-2012 учебном году (председатель – профессор С.Т. Сейдуманов) оценили </a:t>
            </a:r>
            <a:r>
              <a:rPr lang="ru-RU" sz="2400" b="1" dirty="0" smtClean="0"/>
              <a:t>качество  подготовки специалистов по данному направлению  и сделали следующие выводы</a:t>
            </a:r>
            <a:r>
              <a:rPr lang="kk-KZ" sz="2400" b="1" dirty="0" smtClean="0"/>
              <a:t>:</a:t>
            </a:r>
            <a:endParaRPr lang="ru-RU" sz="2400" b="1" dirty="0" smtClean="0"/>
          </a:p>
          <a:p>
            <a:pPr>
              <a:buNone/>
            </a:pPr>
            <a:r>
              <a:rPr lang="kk-KZ" sz="2400" b="1" dirty="0" smtClean="0"/>
              <a:t>     1</a:t>
            </a:r>
            <a:r>
              <a:rPr lang="kk-KZ" sz="2400" b="1" dirty="0" smtClean="0"/>
              <a:t>. Теоретическая</a:t>
            </a:r>
            <a:r>
              <a:rPr lang="ru-RU" sz="2400" b="1" dirty="0" smtClean="0"/>
              <a:t> и практическая подготовка выпускаемых специалистов соответствует требованиям  специальности  051101 «Сестринское дело», установленным </a:t>
            </a:r>
            <a:r>
              <a:rPr lang="ru-RU" sz="2400" b="1" dirty="0" err="1" smtClean="0"/>
              <a:t>ГОСО</a:t>
            </a:r>
            <a:r>
              <a:rPr lang="ru-RU" sz="2400" b="1" dirty="0" smtClean="0"/>
              <a:t> 2006 г. </a:t>
            </a:r>
          </a:p>
          <a:p>
            <a:pPr>
              <a:buNone/>
            </a:pPr>
            <a:r>
              <a:rPr lang="ru-RU" sz="2400" b="1" dirty="0" smtClean="0"/>
              <a:t>     2</a:t>
            </a:r>
            <a:r>
              <a:rPr lang="ru-RU" sz="2400" b="1" dirty="0" smtClean="0"/>
              <a:t>. В целом  результаты сдачи </a:t>
            </a:r>
            <a:r>
              <a:rPr lang="ru-RU" sz="2400" b="1" dirty="0" err="1" smtClean="0"/>
              <a:t>ГЭК</a:t>
            </a:r>
            <a:r>
              <a:rPr lang="ru-RU" sz="2400" b="1" dirty="0" smtClean="0"/>
              <a:t> и защиты дипломных работ показали, что качество подготовки студентов по специальности соответствует современным требованиям, что  выразилось в хороших ответах студентов и представлении к защите содержательных и интересных  исследований.</a:t>
            </a:r>
          </a:p>
          <a:p>
            <a:endParaRPr lang="ru-RU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2143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Решение (проект):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501122" cy="5715040"/>
          </a:xfrm>
        </p:spPr>
        <p:txBody>
          <a:bodyPr>
            <a:noAutofit/>
          </a:bodyPr>
          <a:lstStyle/>
          <a:p>
            <a:pPr marL="0" lvl="0">
              <a:spcBef>
                <a:spcPts val="0"/>
              </a:spcBef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Разработать Концепцию развития сестринского дела.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Срок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: апрель-май 2013 г. Ответственные: рабочая группа. </a:t>
            </a:r>
          </a:p>
          <a:p>
            <a:pPr marL="0" lvl="0">
              <a:spcBef>
                <a:spcPts val="0"/>
              </a:spcBef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Для координации подготовки специалистов сестринского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0" lvl="0">
              <a:spcBef>
                <a:spcPts val="0"/>
              </a:spcBef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дела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создать кафедру сестринского дела.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Срок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: с 2013-2014 учебного года. Ответственный: проректор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по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УВР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профессор Тулебаев К.А.</a:t>
            </a:r>
          </a:p>
          <a:p>
            <a:pPr marL="0" lvl="0">
              <a:spcBef>
                <a:spcPts val="0"/>
              </a:spcBef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Ввести педагогическую практику обучающихся.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Срок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: с 2013-2014 учебного года. Ответственный: проректор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по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УВР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профессор Тулебаев К.А.</a:t>
            </a:r>
          </a:p>
          <a:p>
            <a:pPr marL="0" lvl="0">
              <a:spcBef>
                <a:spcPts val="0"/>
              </a:spcBef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Активизировать внедрение интерактивных методов обучения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0" lvl="0">
              <a:spcBef>
                <a:spcPts val="0"/>
              </a:spcBef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в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учебный процесс</a:t>
            </a:r>
          </a:p>
          <a:p>
            <a:pPr marL="0" lvl="0">
              <a:spcBef>
                <a:spcPts val="0"/>
              </a:spcBef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Увеличить активность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ППС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работе с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информационными  </a:t>
            </a:r>
          </a:p>
          <a:p>
            <a:pPr marL="0" lvl="0">
              <a:spcBef>
                <a:spcPts val="0"/>
              </a:spcBef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базами  данных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0" lvl="0">
              <a:spcBef>
                <a:spcPts val="0"/>
              </a:spcBef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Усилить работу по обеспечению учебной литературой на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0" lvl="0">
              <a:spcBef>
                <a:spcPts val="0"/>
              </a:spcBef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казахском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 английском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языках </a:t>
            </a:r>
          </a:p>
          <a:p>
            <a:pPr marL="0" lvl="0">
              <a:spcBef>
                <a:spcPts val="0"/>
              </a:spcBef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Срок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: постоянно. Ответственные: деканат, учебный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0" lvl="0">
              <a:spcBef>
                <a:spcPts val="0"/>
              </a:spcBef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департамент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КОП. </a:t>
            </a:r>
          </a:p>
          <a:p>
            <a:pPr marL="0">
              <a:spcBef>
                <a:spcPts val="0"/>
              </a:spcBef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489</Words>
  <Application>Microsoft Office PowerPoint</Application>
  <PresentationFormat>Экран (4:3)</PresentationFormat>
  <Paragraphs>71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МЕРОПРИЯТИЯ ПО ПОВЫШЕНИЮ КАЧЕСТВА ОБРАЗОВАНИЯ  ПО СПЕЦИАЛЬНОСТИ «СЕСТРИНСКОЕ ДЕЛО» </vt:lpstr>
      <vt:lpstr>Контингент обучающих по специальности СД в КазНМУ </vt:lpstr>
      <vt:lpstr>Результаты итоговой государственной аттестации</vt:lpstr>
      <vt:lpstr>Результаты итоговой государственной аттестации</vt:lpstr>
      <vt:lpstr>Слайд 5</vt:lpstr>
      <vt:lpstr>Слайд 6</vt:lpstr>
      <vt:lpstr>Слайд 7</vt:lpstr>
      <vt:lpstr>Слайд 8</vt:lpstr>
      <vt:lpstr>Решение (проект):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2013-03-16T09:38:15Z</dcterms:created>
  <dcterms:modified xsi:type="dcterms:W3CDTF">2013-03-19T10:41:55Z</dcterms:modified>
</cp:coreProperties>
</file>