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notesMasterIdLst>
    <p:notesMasterId r:id="rId36"/>
  </p:notesMasterIdLst>
  <p:handoutMasterIdLst>
    <p:handoutMasterId r:id="rId37"/>
  </p:handoutMasterIdLst>
  <p:sldIdLst>
    <p:sldId id="256" r:id="rId2"/>
    <p:sldId id="257" r:id="rId3"/>
    <p:sldId id="258" r:id="rId4"/>
    <p:sldId id="259" r:id="rId5"/>
    <p:sldId id="260" r:id="rId6"/>
    <p:sldId id="261" r:id="rId7"/>
    <p:sldId id="262" r:id="rId8"/>
    <p:sldId id="263" r:id="rId9"/>
    <p:sldId id="264" r:id="rId10"/>
    <p:sldId id="297" r:id="rId11"/>
    <p:sldId id="265" r:id="rId12"/>
    <p:sldId id="298"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4" r:id="rId31"/>
    <p:sldId id="285" r:id="rId32"/>
    <p:sldId id="286" r:id="rId33"/>
    <p:sldId id="287" r:id="rId34"/>
    <p:sldId id="288" r:id="rId35"/>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355800"/>
    <a:srgbClr val="7DD7FF"/>
    <a:srgbClr val="57D3FF"/>
    <a:srgbClr val="1D94AD"/>
    <a:srgbClr val="0033CC"/>
    <a:srgbClr val="FFCC00"/>
    <a:srgbClr val="FFE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3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vl1pPr>
          </a:lstStyle>
          <a:p>
            <a:endParaRPr lang="ru-RU"/>
          </a:p>
        </p:txBody>
      </p:sp>
      <p:sp>
        <p:nvSpPr>
          <p:cNvPr id="2836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ru-RU"/>
          </a:p>
        </p:txBody>
      </p:sp>
      <p:sp>
        <p:nvSpPr>
          <p:cNvPr id="2836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vl1pPr>
          </a:lstStyle>
          <a:p>
            <a:endParaRPr lang="ru-RU"/>
          </a:p>
        </p:txBody>
      </p:sp>
      <p:sp>
        <p:nvSpPr>
          <p:cNvPr id="2836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fld id="{DE493775-7E91-4888-AB02-19823BEA83BB}" type="slidenum">
              <a:rPr lang="ru-RU"/>
              <a:pPr/>
              <a:t>‹#›</a:t>
            </a:fld>
            <a:endParaRPr lang="ru-RU"/>
          </a:p>
        </p:txBody>
      </p:sp>
    </p:spTree>
    <p:extLst>
      <p:ext uri="{BB962C8B-B14F-4D97-AF65-F5344CB8AC3E}">
        <p14:creationId xmlns:p14="http://schemas.microsoft.com/office/powerpoint/2010/main" val="8927884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4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vl1pPr>
          </a:lstStyle>
          <a:p>
            <a:endParaRPr lang="ru-RU"/>
          </a:p>
        </p:txBody>
      </p:sp>
      <p:sp>
        <p:nvSpPr>
          <p:cNvPr id="284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ru-RU"/>
          </a:p>
        </p:txBody>
      </p:sp>
      <p:sp>
        <p:nvSpPr>
          <p:cNvPr id="284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84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p>
        </p:txBody>
      </p:sp>
      <p:sp>
        <p:nvSpPr>
          <p:cNvPr id="284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vl1pPr>
          </a:lstStyle>
          <a:p>
            <a:endParaRPr lang="ru-RU"/>
          </a:p>
        </p:txBody>
      </p:sp>
      <p:sp>
        <p:nvSpPr>
          <p:cNvPr id="284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fld id="{7629DAC1-EF3C-4127-97F7-C4EBAE7A98AF}" type="slidenum">
              <a:rPr lang="ru-RU"/>
              <a:pPr/>
              <a:t>‹#›</a:t>
            </a:fld>
            <a:endParaRPr lang="ru-RU"/>
          </a:p>
        </p:txBody>
      </p:sp>
    </p:spTree>
    <p:extLst>
      <p:ext uri="{BB962C8B-B14F-4D97-AF65-F5344CB8AC3E}">
        <p14:creationId xmlns:p14="http://schemas.microsoft.com/office/powerpoint/2010/main" val="62593678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BF0EF4-1CEE-4F5E-9E11-5B0893FDC386}" type="slidenum">
              <a:rPr lang="ru-RU"/>
              <a:pPr/>
              <a:t>1</a:t>
            </a:fld>
            <a:endParaRPr lang="ru-RU"/>
          </a:p>
        </p:txBody>
      </p:sp>
      <p:sp>
        <p:nvSpPr>
          <p:cNvPr id="285698" name="Rectangle 2"/>
          <p:cNvSpPr>
            <a:spLocks noGrp="1" noRot="1" noChangeAspect="1" noChangeArrowheads="1" noTextEdit="1"/>
          </p:cNvSpPr>
          <p:nvPr>
            <p:ph type="sldImg"/>
          </p:nvPr>
        </p:nvSpPr>
        <p:spPr>
          <a:ln/>
        </p:spPr>
      </p:sp>
      <p:sp>
        <p:nvSpPr>
          <p:cNvPr id="285699"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78530" name="Rectangle 2"/>
          <p:cNvSpPr>
            <a:spLocks noGrp="1" noChangeArrowheads="1"/>
          </p:cNvSpPr>
          <p:nvPr>
            <p:ph type="ctrTitle"/>
          </p:nvPr>
        </p:nvSpPr>
        <p:spPr>
          <a:xfrm>
            <a:off x="1676400" y="2895600"/>
            <a:ext cx="7391400" cy="914400"/>
          </a:xfrm>
        </p:spPr>
        <p:txBody>
          <a:bodyPr anchor="b"/>
          <a:lstStyle>
            <a:lvl1pPr algn="r">
              <a:defRPr/>
            </a:lvl1pPr>
          </a:lstStyle>
          <a:p>
            <a:r>
              <a:rPr lang="ru-RU" smtClean="0"/>
              <a:t>Образец заголовка</a:t>
            </a:r>
            <a:endParaRPr lang="ru-RU"/>
          </a:p>
        </p:txBody>
      </p:sp>
      <p:sp>
        <p:nvSpPr>
          <p:cNvPr id="278531" name="Rectangle 3"/>
          <p:cNvSpPr>
            <a:spLocks noGrp="1" noChangeArrowheads="1"/>
          </p:cNvSpPr>
          <p:nvPr>
            <p:ph type="subTitle" idx="1"/>
          </p:nvPr>
        </p:nvSpPr>
        <p:spPr>
          <a:xfrm>
            <a:off x="1676400" y="3733800"/>
            <a:ext cx="7391400" cy="749300"/>
          </a:xfrm>
        </p:spPr>
        <p:txBody>
          <a:bodyPr/>
          <a:lstStyle>
            <a:lvl1pPr marL="0" indent="0" algn="r">
              <a:buFont typeface="Wingdings" pitchFamily="2" charset="2"/>
              <a:buNone/>
              <a:defRPr/>
            </a:lvl1pPr>
          </a:lstStyle>
          <a:p>
            <a:r>
              <a:rPr lang="ru-RU" smtClean="0"/>
              <a:t>Образец подзаголовка</a:t>
            </a:r>
            <a:endParaRPr lang="ru-RU"/>
          </a:p>
        </p:txBody>
      </p:sp>
      <p:sp>
        <p:nvSpPr>
          <p:cNvPr id="278532" name="Rectangle 4"/>
          <p:cNvSpPr>
            <a:spLocks noGrp="1" noChangeArrowheads="1"/>
          </p:cNvSpPr>
          <p:nvPr>
            <p:ph type="dt" sz="quarter" idx="2"/>
          </p:nvPr>
        </p:nvSpPr>
        <p:spPr/>
        <p:txBody>
          <a:bodyPr/>
          <a:lstStyle>
            <a:lvl1pPr>
              <a:defRPr/>
            </a:lvl1pPr>
          </a:lstStyle>
          <a:p>
            <a:endParaRPr lang="ru-RU"/>
          </a:p>
        </p:txBody>
      </p:sp>
      <p:sp>
        <p:nvSpPr>
          <p:cNvPr id="278533" name="Rectangle 5"/>
          <p:cNvSpPr>
            <a:spLocks noGrp="1" noChangeArrowheads="1"/>
          </p:cNvSpPr>
          <p:nvPr>
            <p:ph type="ftr" sz="quarter" idx="3"/>
          </p:nvPr>
        </p:nvSpPr>
        <p:spPr/>
        <p:txBody>
          <a:bodyPr/>
          <a:lstStyle>
            <a:lvl1pPr>
              <a:defRPr/>
            </a:lvl1pPr>
          </a:lstStyle>
          <a:p>
            <a:endParaRPr lang="ru-RU"/>
          </a:p>
        </p:txBody>
      </p:sp>
      <p:sp>
        <p:nvSpPr>
          <p:cNvPr id="278534" name="Rectangle 6"/>
          <p:cNvSpPr>
            <a:spLocks noGrp="1" noChangeArrowheads="1"/>
          </p:cNvSpPr>
          <p:nvPr>
            <p:ph type="sldNum" sz="quarter" idx="4"/>
          </p:nvPr>
        </p:nvSpPr>
        <p:spPr/>
        <p:txBody>
          <a:bodyPr/>
          <a:lstStyle>
            <a:lvl1pPr>
              <a:defRPr/>
            </a:lvl1pPr>
          </a:lstStyle>
          <a:p>
            <a:fld id="{F877E896-C4D1-4D00-AF94-A88BAB05892B}" type="slidenum">
              <a:rPr lang="ru-RU"/>
              <a:pPr/>
              <a:t>‹#›</a:t>
            </a:fld>
            <a:endParaRPr lang="ru-RU"/>
          </a:p>
        </p:txBody>
      </p:sp>
    </p:spTree>
  </p:cSld>
  <p:clrMapOvr>
    <a:masterClrMapping/>
  </p:clrMapOvr>
  <p:transition spd="slow">
    <p:check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CF59B0E-2BD7-4D3B-A952-42E5EF8894DB}" type="slidenum">
              <a:rPr lang="ru-RU"/>
              <a:pPr/>
              <a:t>‹#›</a:t>
            </a:fld>
            <a:endParaRPr lang="ru-RU"/>
          </a:p>
        </p:txBody>
      </p:sp>
    </p:spTree>
  </p:cSld>
  <p:clrMapOvr>
    <a:masterClrMapping/>
  </p:clrMapOvr>
  <p:transition spd="slow">
    <p:check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62750" y="152400"/>
            <a:ext cx="1847850" cy="6248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219200" y="152400"/>
            <a:ext cx="5391150" cy="6248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22A8C9F6-4343-44DF-B3BF-20322F13B34B}" type="slidenum">
              <a:rPr lang="ru-RU"/>
              <a:pPr/>
              <a:t>‹#›</a:t>
            </a:fld>
            <a:endParaRPr lang="ru-RU"/>
          </a:p>
        </p:txBody>
      </p:sp>
    </p:spTree>
  </p:cSld>
  <p:clrMapOvr>
    <a:masterClrMapping/>
  </p:clrMapOvr>
  <p:transition spd="slow">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9B921FB5-8E85-47D9-A79B-26E3AF85D626}" type="slidenum">
              <a:rPr lang="ru-RU"/>
              <a:pPr/>
              <a:t>‹#›</a:t>
            </a:fld>
            <a:endParaRPr lang="ru-RU"/>
          </a:p>
        </p:txBody>
      </p:sp>
    </p:spTree>
  </p:cSld>
  <p:clrMapOvr>
    <a:masterClrMapping/>
  </p:clrMapOvr>
  <p:transition spd="slow">
    <p:check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3ABCC3F-41E3-4B90-998B-94282F5C768B}" type="slidenum">
              <a:rPr lang="ru-RU"/>
              <a:pPr/>
              <a:t>‹#›</a:t>
            </a:fld>
            <a:endParaRPr lang="ru-RU"/>
          </a:p>
        </p:txBody>
      </p:sp>
    </p:spTree>
  </p:cSld>
  <p:clrMapOvr>
    <a:masterClrMapping/>
  </p:clrMapOvr>
  <p:transition spd="slow">
    <p:check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219200" y="1676400"/>
            <a:ext cx="36195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991100" y="1676400"/>
            <a:ext cx="36195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73013D46-A54B-421B-BF7F-11B6977E22F6}" type="slidenum">
              <a:rPr lang="ru-RU"/>
              <a:pPr/>
              <a:t>‹#›</a:t>
            </a:fld>
            <a:endParaRPr lang="ru-RU"/>
          </a:p>
        </p:txBody>
      </p:sp>
    </p:spTree>
  </p:cSld>
  <p:clrMapOvr>
    <a:masterClrMapping/>
  </p:clrMapOvr>
  <p:transition spd="slow">
    <p:check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CB13284C-28B2-4679-A481-B09995D69A83}" type="slidenum">
              <a:rPr lang="ru-RU"/>
              <a:pPr/>
              <a:t>‹#›</a:t>
            </a:fld>
            <a:endParaRPr lang="ru-RU"/>
          </a:p>
        </p:txBody>
      </p:sp>
    </p:spTree>
  </p:cSld>
  <p:clrMapOvr>
    <a:masterClrMapping/>
  </p:clrMapOvr>
  <p:transition spd="slow">
    <p:check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6DE61C28-9873-46D4-8D79-0BD8FC32C4E7}" type="slidenum">
              <a:rPr lang="ru-RU"/>
              <a:pPr/>
              <a:t>‹#›</a:t>
            </a:fld>
            <a:endParaRPr lang="ru-RU"/>
          </a:p>
        </p:txBody>
      </p:sp>
    </p:spTree>
  </p:cSld>
  <p:clrMapOvr>
    <a:masterClrMapping/>
  </p:clrMapOvr>
  <p:transition spd="slow">
    <p:check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22467432-E32B-48EB-BA89-6279B95033D6}" type="slidenum">
              <a:rPr lang="ru-RU"/>
              <a:pPr/>
              <a:t>‹#›</a:t>
            </a:fld>
            <a:endParaRPr lang="ru-RU"/>
          </a:p>
        </p:txBody>
      </p:sp>
    </p:spTree>
  </p:cSld>
  <p:clrMapOvr>
    <a:masterClrMapping/>
  </p:clrMapOvr>
  <p:transition spd="slow">
    <p:check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6B44BB61-B6D6-49C1-9E77-911726054732}" type="slidenum">
              <a:rPr lang="ru-RU"/>
              <a:pPr/>
              <a:t>‹#›</a:t>
            </a:fld>
            <a:endParaRPr lang="ru-RU"/>
          </a:p>
        </p:txBody>
      </p:sp>
    </p:spTree>
  </p:cSld>
  <p:clrMapOvr>
    <a:masterClrMapping/>
  </p:clrMapOvr>
  <p:transition spd="slow">
    <p:check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F6A7DE76-13A2-4250-A959-C762E523B820}" type="slidenum">
              <a:rPr lang="ru-RU"/>
              <a:pPr/>
              <a:t>‹#›</a:t>
            </a:fld>
            <a:endParaRPr lang="ru-RU"/>
          </a:p>
        </p:txBody>
      </p:sp>
    </p:spTree>
  </p:cSld>
  <p:clrMapOvr>
    <a:masterClrMapping/>
  </p:clrMapOvr>
  <p:transition spd="slow">
    <p:check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bwMode="auto">
          <a:xfrm>
            <a:off x="1219200" y="152400"/>
            <a:ext cx="73914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Заголовок</a:t>
            </a:r>
          </a:p>
        </p:txBody>
      </p:sp>
      <p:sp>
        <p:nvSpPr>
          <p:cNvPr id="277507" name="Rectangle 3"/>
          <p:cNvSpPr>
            <a:spLocks noGrp="1" noChangeArrowheads="1"/>
          </p:cNvSpPr>
          <p:nvPr>
            <p:ph type="body" idx="1"/>
          </p:nvPr>
        </p:nvSpPr>
        <p:spPr bwMode="auto">
          <a:xfrm>
            <a:off x="1219200" y="1676400"/>
            <a:ext cx="73914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77511" name="Rectangle 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vl1pPr>
          </a:lstStyle>
          <a:p>
            <a:endParaRPr lang="ru-RU"/>
          </a:p>
        </p:txBody>
      </p:sp>
      <p:sp>
        <p:nvSpPr>
          <p:cNvPr id="277512" name="Rectangle 8"/>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ru-RU"/>
          </a:p>
        </p:txBody>
      </p:sp>
      <p:sp>
        <p:nvSpPr>
          <p:cNvPr id="277513" name="Rectangle 9"/>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fld id="{570BBF2C-CDEE-4B3A-9AF7-5FD8D6DEC88E}"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ransition spd="slow">
    <p:checker/>
  </p:transition>
  <p:txStyles>
    <p:titleStyle>
      <a:lvl1pPr algn="ctr"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ahoma" charset="0"/>
        </a:defRPr>
      </a:lvl2pPr>
      <a:lvl3pPr algn="ctr"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ahoma" charset="0"/>
        </a:defRPr>
      </a:lvl3pPr>
      <a:lvl4pPr algn="ctr"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ahoma" charset="0"/>
        </a:defRPr>
      </a:lvl4pPr>
      <a:lvl5pPr algn="ctr"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ahoma" charset="0"/>
        </a:defRPr>
      </a:lvl5pPr>
      <a:lvl6pPr marL="457200" algn="ctr"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ahoma" charset="0"/>
        </a:defRPr>
      </a:lvl6pPr>
      <a:lvl7pPr marL="914400" algn="ctr"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ahoma" charset="0"/>
        </a:defRPr>
      </a:lvl7pPr>
      <a:lvl8pPr marL="1371600" algn="ctr"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ahoma" charset="0"/>
        </a:defRPr>
      </a:lvl8pPr>
      <a:lvl9pPr marL="1828800" algn="ctr"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ahoma" charset="0"/>
        </a:defRPr>
      </a:lvl9pPr>
    </p:titleStyle>
    <p:bodyStyle>
      <a:lvl1pPr marL="342900" indent="-342900" algn="l" rtl="0" eaLnBrk="1" fontAlgn="base" hangingPunct="1">
        <a:spcBef>
          <a:spcPct val="20000"/>
        </a:spcBef>
        <a:spcAft>
          <a:spcPct val="0"/>
        </a:spcAft>
        <a:buClr>
          <a:schemeClr val="accent1"/>
        </a:buClr>
        <a:buSzPct val="75000"/>
        <a:buFont typeface="Wingdings" pitchFamily="2" charset="2"/>
        <a:buChar char="n"/>
        <a:defRPr kumimoji="1" sz="3200">
          <a:solidFill>
            <a:schemeClr val="tx1"/>
          </a:solidFill>
          <a:effectLst>
            <a:outerShdw blurRad="38100" dist="38100" dir="2700000" algn="tl">
              <a:srgbClr val="C0C0C0"/>
            </a:outerShdw>
          </a:effectLst>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itchFamily="2" charset="2"/>
        <a:buChar char="n"/>
        <a:defRPr kumimoji="1" sz="2800">
          <a:solidFill>
            <a:schemeClr val="tx1"/>
          </a:solidFill>
          <a:effectLst>
            <a:outerShdw blurRad="38100" dist="38100" dir="2700000" algn="tl">
              <a:srgbClr val="C0C0C0"/>
            </a:outerShdw>
          </a:effectLst>
          <a:latin typeface="+mn-lt"/>
        </a:defRPr>
      </a:lvl2pPr>
      <a:lvl3pPr marL="1143000" indent="-228600" algn="l" rtl="0" eaLnBrk="1" fontAlgn="base" hangingPunct="1">
        <a:spcBef>
          <a:spcPct val="20000"/>
        </a:spcBef>
        <a:spcAft>
          <a:spcPct val="0"/>
        </a:spcAft>
        <a:buClr>
          <a:schemeClr val="accent1"/>
        </a:buClr>
        <a:buSzPct val="75000"/>
        <a:buFont typeface="Wingdings" pitchFamily="2" charset="2"/>
        <a:buChar char="n"/>
        <a:defRPr kumimoji="1" sz="2400">
          <a:solidFill>
            <a:schemeClr val="tx1"/>
          </a:solidFill>
          <a:effectLst>
            <a:outerShdw blurRad="38100" dist="38100" dir="2700000" algn="tl">
              <a:srgbClr val="C0C0C0"/>
            </a:outerShdw>
          </a:effectLst>
          <a:latin typeface="+mn-lt"/>
        </a:defRPr>
      </a:lvl3pPr>
      <a:lvl4pPr marL="1562100" indent="-228600" algn="l" rtl="0" eaLnBrk="1" fontAlgn="base" hangingPunct="1">
        <a:spcBef>
          <a:spcPct val="20000"/>
        </a:spcBef>
        <a:spcAft>
          <a:spcPct val="0"/>
        </a:spcAft>
        <a:buClr>
          <a:schemeClr val="accent1"/>
        </a:buClr>
        <a:buSzPct val="75000"/>
        <a:buFont typeface="Wingdings" pitchFamily="2" charset="2"/>
        <a:buChar char="n"/>
        <a:defRPr kumimoji="1" sz="2000">
          <a:solidFill>
            <a:schemeClr val="tx1"/>
          </a:solidFill>
          <a:effectLst>
            <a:outerShdw blurRad="38100" dist="38100" dir="2700000" algn="tl">
              <a:srgbClr val="C0C0C0"/>
            </a:outerShdw>
          </a:effectLst>
          <a:latin typeface="+mn-lt"/>
        </a:defRPr>
      </a:lvl4pPr>
      <a:lvl5pPr marL="1981200" indent="-228600" algn="l" rtl="0" eaLnBrk="1" fontAlgn="base" hangingPunct="1">
        <a:spcBef>
          <a:spcPct val="20000"/>
        </a:spcBef>
        <a:spcAft>
          <a:spcPct val="0"/>
        </a:spcAft>
        <a:buClr>
          <a:schemeClr val="accent1"/>
        </a:buClr>
        <a:buSzPct val="75000"/>
        <a:buFont typeface="Wingdings" pitchFamily="2" charset="2"/>
        <a:buChar char="n"/>
        <a:defRPr kumimoji="1" sz="2000">
          <a:solidFill>
            <a:schemeClr val="tx1"/>
          </a:solidFill>
          <a:effectLst>
            <a:outerShdw blurRad="38100" dist="38100" dir="2700000" algn="tl">
              <a:srgbClr val="C0C0C0"/>
            </a:outerShdw>
          </a:effectLst>
          <a:latin typeface="+mn-lt"/>
        </a:defRPr>
      </a:lvl5pPr>
      <a:lvl6pPr marL="2438400" indent="-228600" algn="l" rtl="0" eaLnBrk="1" fontAlgn="base" hangingPunct="1">
        <a:spcBef>
          <a:spcPct val="20000"/>
        </a:spcBef>
        <a:spcAft>
          <a:spcPct val="0"/>
        </a:spcAft>
        <a:buClr>
          <a:schemeClr val="accent1"/>
        </a:buClr>
        <a:buSzPct val="75000"/>
        <a:buFont typeface="Wingdings" pitchFamily="2" charset="2"/>
        <a:buChar char="n"/>
        <a:defRPr kumimoji="1" sz="2000">
          <a:solidFill>
            <a:schemeClr val="tx1"/>
          </a:solidFill>
          <a:effectLst>
            <a:outerShdw blurRad="38100" dist="38100" dir="2700000" algn="tl">
              <a:srgbClr val="C0C0C0"/>
            </a:outerShdw>
          </a:effectLst>
          <a:latin typeface="+mn-lt"/>
        </a:defRPr>
      </a:lvl6pPr>
      <a:lvl7pPr marL="2895600" indent="-228600" algn="l" rtl="0" eaLnBrk="1" fontAlgn="base" hangingPunct="1">
        <a:spcBef>
          <a:spcPct val="20000"/>
        </a:spcBef>
        <a:spcAft>
          <a:spcPct val="0"/>
        </a:spcAft>
        <a:buClr>
          <a:schemeClr val="accent1"/>
        </a:buClr>
        <a:buSzPct val="75000"/>
        <a:buFont typeface="Wingdings" pitchFamily="2" charset="2"/>
        <a:buChar char="n"/>
        <a:defRPr kumimoji="1" sz="2000">
          <a:solidFill>
            <a:schemeClr val="tx1"/>
          </a:solidFill>
          <a:effectLst>
            <a:outerShdw blurRad="38100" dist="38100" dir="2700000" algn="tl">
              <a:srgbClr val="C0C0C0"/>
            </a:outerShdw>
          </a:effectLst>
          <a:latin typeface="+mn-lt"/>
        </a:defRPr>
      </a:lvl7pPr>
      <a:lvl8pPr marL="3352800" indent="-228600" algn="l" rtl="0" eaLnBrk="1" fontAlgn="base" hangingPunct="1">
        <a:spcBef>
          <a:spcPct val="20000"/>
        </a:spcBef>
        <a:spcAft>
          <a:spcPct val="0"/>
        </a:spcAft>
        <a:buClr>
          <a:schemeClr val="accent1"/>
        </a:buClr>
        <a:buSzPct val="75000"/>
        <a:buFont typeface="Wingdings" pitchFamily="2" charset="2"/>
        <a:buChar char="n"/>
        <a:defRPr kumimoji="1" sz="2000">
          <a:solidFill>
            <a:schemeClr val="tx1"/>
          </a:solidFill>
          <a:effectLst>
            <a:outerShdw blurRad="38100" dist="38100" dir="2700000" algn="tl">
              <a:srgbClr val="C0C0C0"/>
            </a:outerShdw>
          </a:effectLst>
          <a:latin typeface="+mn-lt"/>
        </a:defRPr>
      </a:lvl8pPr>
      <a:lvl9pPr marL="3810000" indent="-228600" algn="l" rtl="0" eaLnBrk="1" fontAlgn="base" hangingPunct="1">
        <a:spcBef>
          <a:spcPct val="20000"/>
        </a:spcBef>
        <a:spcAft>
          <a:spcPct val="0"/>
        </a:spcAft>
        <a:buClr>
          <a:schemeClr val="accent1"/>
        </a:buClr>
        <a:buSzPct val="75000"/>
        <a:buFont typeface="Wingdings" pitchFamily="2" charset="2"/>
        <a:buChar char="n"/>
        <a:defRPr kumimoji="1" sz="2000">
          <a:solidFill>
            <a:schemeClr val="tx1"/>
          </a:solidFill>
          <a:effectLst>
            <a:outerShdw blurRad="38100" dist="38100" dir="2700000" algn="tl">
              <a:srgbClr val="C0C0C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russlav.ru/tabak/kurenie_beremennih.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russlav.ru/tabak/zavisimosti-ot-nikotina.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russlav.ru/tabak/vliyanie_kureniya_na_organizm_cheloveka.html" TargetMode="External"/><Relationship Id="rId2" Type="http://schemas.openxmlformats.org/officeDocument/2006/relationships/hyperlink" Target="http://russlav.ru/tabak/vred-nikotina.html" TargetMode="Externa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russlav.ru/tabak/sostav-tabachnogo-dima.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russlav.ru/tabak/vliyanie-nikotina-na-organizm-cheloveka.html" TargetMode="External"/><Relationship Id="rId2" Type="http://schemas.openxmlformats.org/officeDocument/2006/relationships/hyperlink" Target="http://russlav.ru/tabak/kak-brosit-kurit.html" TargetMode="External"/><Relationship Id="rId1" Type="http://schemas.openxmlformats.org/officeDocument/2006/relationships/slideLayout" Target="../slideLayouts/slideLayout2.xml"/><Relationship Id="rId4" Type="http://schemas.openxmlformats.org/officeDocument/2006/relationships/hyperlink" Target="http://russlav.ru/narkotik/narkotik.html"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russlav.ru/tabak/zavisimosti-ot-nikotina.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russlav.ru/tabak/vred-nikotina.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russlav.ru/tabak/vred_kureniya.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russlav.ru/tabak/sostav-tabachnogo-dima.html" TargetMode="External"/><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hyperlink" Target="http://russlav.ru/tabak/vliyanie_kureniya_na_organizm_cheloveka.html" TargetMode="External"/><Relationship Id="rId4" Type="http://schemas.openxmlformats.org/officeDocument/2006/relationships/hyperlink" Target="http://russlav.ru/tabak/vliyanie-nikotina-na-organizm-cheloveka.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russlav.ru/stat/pismokyr.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ctrTitle"/>
          </p:nvPr>
        </p:nvSpPr>
        <p:spPr>
          <a:xfrm>
            <a:off x="1331640" y="2420888"/>
            <a:ext cx="7391400" cy="1490464"/>
          </a:xfrm>
        </p:spPr>
        <p:txBody>
          <a:bodyPr/>
          <a:lstStyle/>
          <a:p>
            <a:pPr algn="ctr"/>
            <a:r>
              <a:rPr lang="ru-RU" sz="2000" b="1" i="1" dirty="0">
                <a:solidFill>
                  <a:srgbClr val="002060"/>
                </a:solidFill>
              </a:rPr>
              <a:t/>
            </a:r>
            <a:br>
              <a:rPr lang="ru-RU" sz="2000" b="1" i="1" dirty="0">
                <a:solidFill>
                  <a:srgbClr val="002060"/>
                </a:solidFill>
              </a:rPr>
            </a:br>
            <a:r>
              <a:rPr lang="ru-RU" sz="3200" b="1" i="1" dirty="0" smtClean="0">
                <a:solidFill>
                  <a:srgbClr val="002060"/>
                </a:solidFill>
              </a:rPr>
              <a:t>Вред курения, кальяна, </a:t>
            </a:r>
            <a:r>
              <a:rPr lang="ru-RU" sz="3200" b="1" i="1" dirty="0" err="1" smtClean="0">
                <a:solidFill>
                  <a:srgbClr val="002060"/>
                </a:solidFill>
              </a:rPr>
              <a:t>насвая</a:t>
            </a:r>
            <a:r>
              <a:rPr lang="ru-RU" sz="3200" b="1" i="1" dirty="0" smtClean="0">
                <a:solidFill>
                  <a:srgbClr val="002060"/>
                </a:solidFill>
              </a:rPr>
              <a:t> и электронной сигареты.</a:t>
            </a:r>
            <a:endParaRPr lang="nl-NL" sz="3200" b="1" i="1" dirty="0">
              <a:solidFill>
                <a:srgbClr val="002060"/>
              </a:solidFill>
            </a:endParaRPr>
          </a:p>
        </p:txBody>
      </p:sp>
      <p:sp>
        <p:nvSpPr>
          <p:cNvPr id="6" name="Прямоугольник 5"/>
          <p:cNvSpPr/>
          <p:nvPr/>
        </p:nvSpPr>
        <p:spPr>
          <a:xfrm>
            <a:off x="0" y="0"/>
            <a:ext cx="9144000" cy="1077913"/>
          </a:xfrm>
          <a:prstGeom prst="rect">
            <a:avLst/>
          </a:prstGeom>
          <a:solidFill>
            <a:schemeClr val="bg1"/>
          </a:solidFill>
        </p:spPr>
        <p:txBody>
          <a:bodyPr>
            <a:spAutoFit/>
          </a:bodyPr>
          <a:lstStyle/>
          <a:p>
            <a:pPr algn="ctr">
              <a:defRPr/>
            </a:pPr>
            <a:r>
              <a:rPr lang="kk-KZ" sz="1600" b="1" dirty="0">
                <a:solidFill>
                  <a:schemeClr val="tx2">
                    <a:lumMod val="10000"/>
                  </a:schemeClr>
                </a:solidFill>
              </a:rPr>
              <a:t>С.Ж.Асфендияров атындағы Қазақ            </a:t>
            </a:r>
            <a:r>
              <a:rPr lang="kk-KZ" sz="1600" b="1" dirty="0" smtClean="0">
                <a:solidFill>
                  <a:schemeClr val="tx2">
                    <a:lumMod val="10000"/>
                  </a:schemeClr>
                </a:solidFill>
              </a:rPr>
              <a:t>                 </a:t>
            </a:r>
            <a:r>
              <a:rPr lang="kk-KZ" sz="1600" b="1" dirty="0">
                <a:solidFill>
                  <a:schemeClr val="tx2">
                    <a:lumMod val="10000"/>
                  </a:schemeClr>
                </a:solidFill>
              </a:rPr>
              <a:t>Казахский Национальный  Медицинский</a:t>
            </a:r>
            <a:r>
              <a:rPr lang="ru-RU" sz="1600" b="1" dirty="0">
                <a:solidFill>
                  <a:schemeClr val="tx2">
                    <a:lumMod val="10000"/>
                  </a:schemeClr>
                </a:solidFill>
              </a:rPr>
              <a:t/>
            </a:r>
            <a:br>
              <a:rPr lang="ru-RU" sz="1600" b="1" dirty="0">
                <a:solidFill>
                  <a:schemeClr val="tx2">
                    <a:lumMod val="10000"/>
                  </a:schemeClr>
                </a:solidFill>
              </a:rPr>
            </a:br>
            <a:r>
              <a:rPr lang="kk-KZ" sz="1600" b="1" dirty="0">
                <a:solidFill>
                  <a:schemeClr val="tx2">
                    <a:lumMod val="10000"/>
                  </a:schemeClr>
                </a:solidFill>
              </a:rPr>
              <a:t>Ұлттық Медициналық </a:t>
            </a:r>
            <a:r>
              <a:rPr lang="kk-KZ" sz="1600" b="1" dirty="0" smtClean="0">
                <a:solidFill>
                  <a:schemeClr val="tx2">
                    <a:lumMod val="10000"/>
                  </a:schemeClr>
                </a:solidFill>
              </a:rPr>
              <a:t>Университеті                               </a:t>
            </a:r>
            <a:r>
              <a:rPr lang="kk-KZ" sz="1600" b="1" dirty="0">
                <a:solidFill>
                  <a:schemeClr val="tx2">
                    <a:lumMod val="10000"/>
                  </a:schemeClr>
                </a:solidFill>
              </a:rPr>
              <a:t>Университет имени С.Д.Асфендиярова</a:t>
            </a:r>
            <a:r>
              <a:rPr lang="kk-KZ" sz="1600" dirty="0">
                <a:solidFill>
                  <a:schemeClr val="tx2">
                    <a:lumMod val="10000"/>
                  </a:schemeClr>
                </a:solidFill>
              </a:rPr>
              <a:t/>
            </a:r>
            <a:br>
              <a:rPr lang="kk-KZ" sz="1600" dirty="0">
                <a:solidFill>
                  <a:schemeClr val="tx2">
                    <a:lumMod val="10000"/>
                  </a:schemeClr>
                </a:solidFill>
              </a:rPr>
            </a:br>
            <a:r>
              <a:rPr lang="kk-KZ" sz="1600" dirty="0" smtClean="0">
                <a:solidFill>
                  <a:schemeClr val="tx2">
                    <a:lumMod val="10000"/>
                  </a:schemeClr>
                </a:solidFill>
              </a:rPr>
              <a:t> </a:t>
            </a:r>
            <a:r>
              <a:rPr lang="ru-RU" sz="1600" dirty="0">
                <a:solidFill>
                  <a:schemeClr val="tx2">
                    <a:lumMod val="10000"/>
                  </a:schemeClr>
                </a:solidFill>
              </a:rPr>
              <a:t/>
            </a:r>
            <a:br>
              <a:rPr lang="ru-RU" sz="1600" dirty="0">
                <a:solidFill>
                  <a:schemeClr val="tx2">
                    <a:lumMod val="10000"/>
                  </a:schemeClr>
                </a:solidFill>
              </a:rPr>
            </a:br>
            <a:r>
              <a:rPr lang="kk-KZ" sz="1600" b="1">
                <a:solidFill>
                  <a:schemeClr val="tx2">
                    <a:lumMod val="10000"/>
                  </a:schemeClr>
                </a:solidFill>
              </a:rPr>
              <a:t>                                   </a:t>
            </a:r>
            <a:endParaRPr lang="ru-RU" sz="1600" dirty="0"/>
          </a:p>
        </p:txBody>
      </p:sp>
      <p:pic>
        <p:nvPicPr>
          <p:cNvPr id="7" name="Рисунок 3" descr="C:\Documents and Settings\Администратор\Рабочий стол\777\logo_fin.jpg"/>
          <p:cNvPicPr>
            <a:picLocks noChangeAspect="1" noChangeArrowheads="1"/>
          </p:cNvPicPr>
          <p:nvPr/>
        </p:nvPicPr>
        <p:blipFill>
          <a:blip r:embed="rId3" cstate="print"/>
          <a:srcRect l="-1057" r="56750"/>
          <a:stretch>
            <a:fillRect/>
          </a:stretch>
        </p:blipFill>
        <p:spPr bwMode="auto">
          <a:xfrm>
            <a:off x="3857627" y="0"/>
            <a:ext cx="928687" cy="785794"/>
          </a:xfrm>
          <a:prstGeom prst="rect">
            <a:avLst/>
          </a:prstGeom>
          <a:noFill/>
          <a:ln w="9525">
            <a:noFill/>
            <a:miter lim="800000"/>
            <a:headEnd/>
            <a:tailEnd/>
          </a:ln>
        </p:spPr>
      </p:pic>
      <p:sp>
        <p:nvSpPr>
          <p:cNvPr id="8" name="Объект 2"/>
          <p:cNvSpPr txBox="1">
            <a:spLocks/>
          </p:cNvSpPr>
          <p:nvPr/>
        </p:nvSpPr>
        <p:spPr bwMode="gray">
          <a:xfrm>
            <a:off x="2823269" y="1077913"/>
            <a:ext cx="3497462" cy="397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r" rtl="0" eaLnBrk="1" fontAlgn="base" hangingPunct="1">
              <a:spcBef>
                <a:spcPct val="20000"/>
              </a:spcBef>
              <a:spcAft>
                <a:spcPct val="0"/>
              </a:spcAft>
              <a:buClr>
                <a:schemeClr val="tx2"/>
              </a:buClr>
              <a:buFont typeface="Wingdings" pitchFamily="2" charset="2"/>
              <a:buNone/>
              <a:defRPr sz="18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600">
                <a:solidFill>
                  <a:schemeClr val="tx1"/>
                </a:solidFill>
                <a:latin typeface="+mn-lt"/>
              </a:defRPr>
            </a:lvl2pPr>
            <a:lvl3pPr marL="1143000" indent="-228600" algn="l" rtl="0" eaLnBrk="1" fontAlgn="base" hangingPunct="1">
              <a:spcBef>
                <a:spcPct val="20000"/>
              </a:spcBef>
              <a:spcAft>
                <a:spcPct val="0"/>
              </a:spcAft>
              <a:buClr>
                <a:schemeClr val="accent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ru-RU" b="1" kern="0" dirty="0" smtClean="0"/>
              <a:t>Институт стоматологии</a:t>
            </a:r>
            <a:endParaRPr lang="ru-RU" b="1" kern="0" dirty="0"/>
          </a:p>
        </p:txBody>
      </p:sp>
      <p:sp>
        <p:nvSpPr>
          <p:cNvPr id="9" name="Объект 2"/>
          <p:cNvSpPr txBox="1">
            <a:spLocks/>
          </p:cNvSpPr>
          <p:nvPr/>
        </p:nvSpPr>
        <p:spPr bwMode="gray">
          <a:xfrm>
            <a:off x="2372977" y="1761125"/>
            <a:ext cx="4826674" cy="397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r" rtl="0" eaLnBrk="1" fontAlgn="base" hangingPunct="1">
              <a:spcBef>
                <a:spcPct val="20000"/>
              </a:spcBef>
              <a:spcAft>
                <a:spcPct val="0"/>
              </a:spcAft>
              <a:buClr>
                <a:schemeClr val="tx2"/>
              </a:buClr>
              <a:buFont typeface="Wingdings" pitchFamily="2" charset="2"/>
              <a:buNone/>
              <a:defRPr sz="18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600">
                <a:solidFill>
                  <a:schemeClr val="tx1"/>
                </a:solidFill>
                <a:latin typeface="+mn-lt"/>
              </a:defRPr>
            </a:lvl2pPr>
            <a:lvl3pPr marL="1143000" indent="-228600" algn="l" rtl="0" eaLnBrk="1" fontAlgn="base" hangingPunct="1">
              <a:spcBef>
                <a:spcPct val="20000"/>
              </a:spcBef>
              <a:spcAft>
                <a:spcPct val="0"/>
              </a:spcAft>
              <a:buClr>
                <a:schemeClr val="accent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ru-RU" b="1" kern="0" dirty="0" smtClean="0"/>
              <a:t>Руководитель модуля </a:t>
            </a:r>
            <a:r>
              <a:rPr lang="ru-RU" b="1" kern="0" dirty="0" err="1" smtClean="0"/>
              <a:t>Есиркепов</a:t>
            </a:r>
            <a:r>
              <a:rPr lang="ru-RU" b="1" kern="0" dirty="0" smtClean="0"/>
              <a:t> А.А.</a:t>
            </a:r>
            <a:endParaRPr lang="ru-RU" b="1" kern="0" dirty="0"/>
          </a:p>
        </p:txBody>
      </p:sp>
      <p:sp>
        <p:nvSpPr>
          <p:cNvPr id="10" name="Объект 2"/>
          <p:cNvSpPr txBox="1">
            <a:spLocks/>
          </p:cNvSpPr>
          <p:nvPr/>
        </p:nvSpPr>
        <p:spPr bwMode="gray">
          <a:xfrm>
            <a:off x="1427263" y="1364101"/>
            <a:ext cx="5866645" cy="397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r" rtl="0" eaLnBrk="1" fontAlgn="base" hangingPunct="1">
              <a:spcBef>
                <a:spcPct val="20000"/>
              </a:spcBef>
              <a:spcAft>
                <a:spcPct val="0"/>
              </a:spcAft>
              <a:buClr>
                <a:schemeClr val="tx2"/>
              </a:buClr>
              <a:buFont typeface="Wingdings" pitchFamily="2" charset="2"/>
              <a:buNone/>
              <a:defRPr sz="18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600">
                <a:solidFill>
                  <a:schemeClr val="tx1"/>
                </a:solidFill>
                <a:latin typeface="+mn-lt"/>
              </a:defRPr>
            </a:lvl2pPr>
            <a:lvl3pPr marL="1143000" indent="-228600" algn="l" rtl="0" eaLnBrk="1" fontAlgn="base" hangingPunct="1">
              <a:spcBef>
                <a:spcPct val="20000"/>
              </a:spcBef>
              <a:spcAft>
                <a:spcPct val="0"/>
              </a:spcAft>
              <a:buClr>
                <a:schemeClr val="accent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ru-RU" b="1" kern="0" dirty="0" smtClean="0"/>
              <a:t>Модуль ортопедической стоматологии</a:t>
            </a:r>
            <a:endParaRPr lang="ru-RU" b="1" kern="0" dirty="0"/>
          </a:p>
        </p:txBody>
      </p:sp>
      <p:sp>
        <p:nvSpPr>
          <p:cNvPr id="11" name="Rectangle 3"/>
          <p:cNvSpPr>
            <a:spLocks noGrp="1" noChangeArrowheads="1"/>
          </p:cNvSpPr>
          <p:nvPr>
            <p:ph type="subTitle" idx="1"/>
          </p:nvPr>
        </p:nvSpPr>
        <p:spPr>
          <a:xfrm>
            <a:off x="3947202" y="5013176"/>
            <a:ext cx="4876800" cy="1296144"/>
          </a:xfrm>
        </p:spPr>
        <p:txBody>
          <a:bodyPr/>
          <a:lstStyle/>
          <a:p>
            <a:r>
              <a:rPr lang="ru-RU" sz="1800" b="1" dirty="0" smtClean="0"/>
              <a:t>Проверил: </a:t>
            </a:r>
            <a:r>
              <a:rPr lang="ru-RU" sz="1800" b="1" dirty="0" err="1" smtClean="0"/>
              <a:t>Каракенов</a:t>
            </a:r>
            <a:r>
              <a:rPr lang="ru-RU" sz="1800" b="1" dirty="0" smtClean="0"/>
              <a:t> Т.Н.</a:t>
            </a:r>
          </a:p>
          <a:p>
            <a:r>
              <a:rPr lang="ru-RU" sz="1800" b="1" dirty="0" smtClean="0"/>
              <a:t>Выполнила: </a:t>
            </a:r>
            <a:r>
              <a:rPr lang="ru-RU" sz="1800" b="1" dirty="0" smtClean="0"/>
              <a:t>Ильясова </a:t>
            </a:r>
            <a:r>
              <a:rPr lang="ru-RU" sz="1800" b="1" dirty="0" err="1" smtClean="0"/>
              <a:t>Айкумис</a:t>
            </a:r>
            <a:endParaRPr lang="ru-RU" sz="1800" b="1" dirty="0" smtClean="0"/>
          </a:p>
          <a:p>
            <a:r>
              <a:rPr lang="ru-RU" sz="1800" b="1" dirty="0" smtClean="0"/>
              <a:t>Стоматологический факультет </a:t>
            </a:r>
            <a:endParaRPr lang="ru-RU" sz="1800" b="1" dirty="0"/>
          </a:p>
          <a:p>
            <a:r>
              <a:rPr lang="ru-RU" sz="1800" b="1" dirty="0" smtClean="0"/>
              <a:t>Группа 410-2</a:t>
            </a:r>
          </a:p>
        </p:txBody>
      </p:sp>
      <p:sp>
        <p:nvSpPr>
          <p:cNvPr id="12" name="Объект 2"/>
          <p:cNvSpPr txBox="1">
            <a:spLocks/>
          </p:cNvSpPr>
          <p:nvPr/>
        </p:nvSpPr>
        <p:spPr bwMode="gray">
          <a:xfrm>
            <a:off x="2605888" y="6438920"/>
            <a:ext cx="4226408" cy="397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r" rtl="0" eaLnBrk="1" fontAlgn="base" hangingPunct="1">
              <a:spcBef>
                <a:spcPct val="20000"/>
              </a:spcBef>
              <a:spcAft>
                <a:spcPct val="0"/>
              </a:spcAft>
              <a:buClr>
                <a:schemeClr val="tx2"/>
              </a:buClr>
              <a:buFont typeface="Wingdings" pitchFamily="2" charset="2"/>
              <a:buNone/>
              <a:defRPr sz="18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600">
                <a:solidFill>
                  <a:schemeClr val="tx1"/>
                </a:solidFill>
                <a:latin typeface="+mn-lt"/>
              </a:defRPr>
            </a:lvl2pPr>
            <a:lvl3pPr marL="1143000" indent="-228600" algn="l" rtl="0" eaLnBrk="1" fontAlgn="base" hangingPunct="1">
              <a:spcBef>
                <a:spcPct val="20000"/>
              </a:spcBef>
              <a:spcAft>
                <a:spcPct val="0"/>
              </a:spcAft>
              <a:buClr>
                <a:schemeClr val="accent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ru-RU" sz="1600" b="1" kern="0" dirty="0" smtClean="0"/>
              <a:t>Алматы, 2012-2013 учебный год</a:t>
            </a:r>
            <a:endParaRPr lang="ru-RU" sz="1600" b="1" kern="0" dirty="0"/>
          </a:p>
        </p:txBody>
      </p:sp>
    </p:spTree>
  </p:cSld>
  <p:clrMapOvr>
    <a:masterClrMapping/>
  </p:clrMapOvr>
  <p:transition spd="slow">
    <p:check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вред-от-пассивного-курения.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ransition spd="slow">
    <p:check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Вред курения для окружающих</a:t>
            </a:r>
            <a:endParaRPr lang="ru-RU" dirty="0"/>
          </a:p>
        </p:txBody>
      </p:sp>
      <p:sp>
        <p:nvSpPr>
          <p:cNvPr id="3" name="Содержимое 2"/>
          <p:cNvSpPr>
            <a:spLocks noGrp="1"/>
          </p:cNvSpPr>
          <p:nvPr>
            <p:ph idx="1"/>
          </p:nvPr>
        </p:nvSpPr>
        <p:spPr>
          <a:xfrm>
            <a:off x="395536" y="1676400"/>
            <a:ext cx="8496944" cy="4992960"/>
          </a:xfrm>
        </p:spPr>
        <p:txBody>
          <a:bodyPr/>
          <a:lstStyle/>
          <a:p>
            <a:r>
              <a:rPr lang="ru-RU" sz="1800" b="1" dirty="0" smtClean="0"/>
              <a:t>О вреде курения для окружающих</a:t>
            </a:r>
            <a:r>
              <a:rPr lang="ru-RU" sz="1800" dirty="0" smtClean="0"/>
              <a:t> становится все больше данных. В результате пассивного курения ежегодно умирают от рака легких 3 тыс. человек, от болезней сердца – до 62 тыс. 2,7 тыс. детей по этой же причине погибают в результате так называемого синдрома внезапной младенческой смерти. Значительно повышается опасность заболеть не только раком легких, но и некоторыми другими видами этого страшного недуга.</a:t>
            </a:r>
            <a:br>
              <a:rPr lang="ru-RU" sz="1800" dirty="0" smtClean="0"/>
            </a:br>
            <a:r>
              <a:rPr lang="ru-RU" sz="1800" dirty="0" smtClean="0"/>
              <a:t>Увеличивается риск самопроизвольного выкидыша. Если </a:t>
            </a:r>
            <a:r>
              <a:rPr lang="ru-RU" sz="1800" dirty="0" smtClean="0">
                <a:hlinkClick r:id="rId2"/>
              </a:rPr>
              <a:t>будущие матери подвергаются воздействию табачного дыма</a:t>
            </a:r>
            <a:r>
              <a:rPr lang="ru-RU" sz="1800" dirty="0" smtClean="0"/>
              <a:t>, у них чаще рождаются дети, имеющие различные дефекты, прежде всего нейропсихические, а также пониженный вес (9,7—18,6 тыс. таких новорожденных в год).</a:t>
            </a:r>
            <a:br>
              <a:rPr lang="ru-RU" sz="1800" dirty="0" smtClean="0"/>
            </a:br>
            <a:r>
              <a:rPr lang="ru-RU" sz="1800" dirty="0" smtClean="0"/>
              <a:t>Установлено, что более 50 компонентов табачного дыма канцерогенны, 6 пагубно влияют на способность к деторождению и общее развитие ребенка. Вообще вдыхание табачного дыма гораздо опаснее для детей. Так, пассивное курение ежегодно служит причиной возникновения астмы у 8—26 тыс. детей, бронхитов – у 150—300 тыс., причем от 7,5 до 15,6 тыс. детей госпитализируются, а от 136 до 212 из них умирают.</a:t>
            </a:r>
            <a:endParaRPr lang="ru-RU" sz="1800" dirty="0">
              <a:effectLst/>
            </a:endParaRPr>
          </a:p>
        </p:txBody>
      </p:sp>
    </p:spTree>
  </p:cSld>
  <p:clrMapOvr>
    <a:masterClrMapping/>
  </p:clrMapOvr>
  <p:transition spd="slow">
    <p:check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rodit.jpg"/>
          <p:cNvPicPr>
            <a:picLocks noGrp="1" noChangeAspect="1"/>
          </p:cNvPicPr>
          <p:nvPr>
            <p:ph sz="half" idx="1"/>
          </p:nvPr>
        </p:nvPicPr>
        <p:blipFill>
          <a:blip r:embed="rId2" cstate="print"/>
          <a:stretch>
            <a:fillRect/>
          </a:stretch>
        </p:blipFill>
        <p:spPr>
          <a:xfrm>
            <a:off x="251520" y="260648"/>
            <a:ext cx="4206180" cy="6336704"/>
          </a:xfrm>
        </p:spPr>
      </p:pic>
      <p:pic>
        <p:nvPicPr>
          <p:cNvPr id="6" name="Содержимое 5" descr="information_items_4879.jpg"/>
          <p:cNvPicPr>
            <a:picLocks noGrp="1" noChangeAspect="1"/>
          </p:cNvPicPr>
          <p:nvPr>
            <p:ph sz="half" idx="2"/>
          </p:nvPr>
        </p:nvPicPr>
        <p:blipFill>
          <a:blip r:embed="rId3" cstate="print"/>
          <a:stretch>
            <a:fillRect/>
          </a:stretch>
        </p:blipFill>
        <p:spPr>
          <a:xfrm>
            <a:off x="4572000" y="260648"/>
            <a:ext cx="4248472" cy="6336704"/>
          </a:xfrm>
        </p:spPr>
      </p:pic>
    </p:spTree>
  </p:cSld>
  <p:clrMapOvr>
    <a:masterClrMapping/>
  </p:clrMapOvr>
  <p:transition spd="slow">
    <p:check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611560" y="548680"/>
            <a:ext cx="4536504" cy="5852120"/>
          </a:xfrm>
        </p:spPr>
        <p:txBody>
          <a:bodyPr/>
          <a:lstStyle/>
          <a:p>
            <a:r>
              <a:rPr lang="ru-RU" sz="1600" dirty="0" smtClean="0"/>
              <a:t>Обследование более 32 тыс. пассивно «курящих» женщин, которое было проведено специалистами Гарвардского университета, показало, что представительницы прекрасного пола, регулярно подвергающиеся воздействию табачного дыма дома и на работе, в 1,91 раза чаще страдают сердечными болезнями, чем не вдыхающие его.</a:t>
            </a:r>
            <a:br>
              <a:rPr lang="ru-RU" sz="1600" dirty="0" smtClean="0"/>
            </a:br>
            <a:r>
              <a:rPr lang="ru-RU" sz="1600" dirty="0" smtClean="0"/>
              <a:t>Если же женщина курит пассивно лишь эпизодически, показатель заболеваемости уменьшается</a:t>
            </a:r>
            <a:br>
              <a:rPr lang="ru-RU" sz="1600" dirty="0" smtClean="0"/>
            </a:br>
            <a:r>
              <a:rPr lang="ru-RU" sz="1600" dirty="0" smtClean="0"/>
              <a:t>до 1,58. </a:t>
            </a:r>
            <a:br>
              <a:rPr lang="ru-RU" sz="1600" dirty="0" smtClean="0"/>
            </a:br>
            <a:r>
              <a:rPr lang="ru-RU" sz="1600" dirty="0" smtClean="0"/>
              <a:t>Согласно данным, собранным Американской ассоциацией по исследованию сердца, если в доме курят, это крайне неблагоприятно отражается на детях, имеющих высокий уровень холестерина в крови. Сигаретный дым уменьшает у них содержание так называемого полезного холестерина, который предохраняет от сердечных болезней.</a:t>
            </a:r>
          </a:p>
          <a:p>
            <a:endParaRPr lang="ru-RU" sz="1600" dirty="0"/>
          </a:p>
        </p:txBody>
      </p:sp>
      <p:pic>
        <p:nvPicPr>
          <p:cNvPr id="6" name="Рисунок 5" descr="О вреде курения"/>
          <p:cNvPicPr/>
          <p:nvPr/>
        </p:nvPicPr>
        <p:blipFill>
          <a:blip r:embed="rId2" cstate="print"/>
          <a:srcRect/>
          <a:stretch>
            <a:fillRect/>
          </a:stretch>
        </p:blipFill>
        <p:spPr bwMode="auto">
          <a:xfrm>
            <a:off x="5004048" y="548680"/>
            <a:ext cx="3883086" cy="5904656"/>
          </a:xfrm>
          <a:prstGeom prst="rect">
            <a:avLst/>
          </a:prstGeom>
          <a:noFill/>
          <a:ln w="9525">
            <a:noFill/>
            <a:miter lim="800000"/>
            <a:headEnd/>
            <a:tailEnd/>
          </a:ln>
        </p:spPr>
      </p:pic>
    </p:spTree>
  </p:cSld>
  <p:clrMapOvr>
    <a:masterClrMapping/>
  </p:clrMapOvr>
  <p:transition spd="slow">
    <p:check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Вред кальяна </a:t>
            </a:r>
            <a:endParaRPr lang="ru-RU" dirty="0"/>
          </a:p>
        </p:txBody>
      </p:sp>
      <p:sp>
        <p:nvSpPr>
          <p:cNvPr id="3" name="Содержимое 2"/>
          <p:cNvSpPr>
            <a:spLocks noGrp="1"/>
          </p:cNvSpPr>
          <p:nvPr>
            <p:ph idx="1"/>
          </p:nvPr>
        </p:nvSpPr>
        <p:spPr/>
        <p:txBody>
          <a:bodyPr/>
          <a:lstStyle/>
          <a:p>
            <a:r>
              <a:rPr lang="ru-RU" sz="2400" dirty="0" smtClean="0"/>
              <a:t>Кальян – это сосуд для курения, позволяющий охлаждать и увлажнять вдыхаемый дым. Кальян заправляют водой, вином или другой жидкостью для фильтрации дыма и получения вкуса. В сосуд с водой погружена трубка, по которой дым поступает под воду и выходит через другую трубку выше уровня воды, а затем поступает в легкие курильщика. Кальян изобрели в Индии, и он быстро распространился среди мусульман, в Европе с приходом моды на восточную  экзотику он так же стал популярен среди курильщиков. </a:t>
            </a:r>
          </a:p>
          <a:p>
            <a:endParaRPr lang="ru-RU" dirty="0"/>
          </a:p>
        </p:txBody>
      </p:sp>
    </p:spTree>
  </p:cSld>
  <p:clrMapOvr>
    <a:masterClrMapping/>
  </p:clrMapOvr>
  <p:transition spd="slow">
    <p:check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кальян вреден или нет. вред кальяна."/>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spd="slow">
    <p:check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idx="1"/>
          </p:nvPr>
        </p:nvSpPr>
        <p:spPr>
          <a:xfrm>
            <a:off x="179512" y="908720"/>
            <a:ext cx="8784976" cy="5760640"/>
          </a:xfrm>
        </p:spPr>
        <p:txBody>
          <a:bodyPr/>
          <a:lstStyle/>
          <a:p>
            <a:r>
              <a:rPr lang="ru-RU" sz="1400" dirty="0" smtClean="0"/>
              <a:t>И так нам стало понятно, что устройство кальяна не слишком и сложное, имеет даже фильтр, который выполняет вода. Кальян многие курильщики воспринимают, как практически безвредную штуку и он пользуется огромным интересом среди молодежи. </a:t>
            </a:r>
          </a:p>
          <a:p>
            <a:r>
              <a:rPr lang="ru-RU" sz="1400" dirty="0" smtClean="0"/>
              <a:t>Сторонники кальяна утверждают, что кальян не вызывает привыкания.</a:t>
            </a:r>
            <a:br>
              <a:rPr lang="ru-RU" sz="1400" dirty="0" smtClean="0"/>
            </a:br>
            <a:r>
              <a:rPr lang="ru-RU" sz="1400" dirty="0" smtClean="0"/>
              <a:t>Это не так, так как специальный табак содержит никотин, и его концентрация в 50 граммовой пачке 0,05%. А это значит, что 50 граммовая пачка содержит 25 мг. никотина,  одной пачки хватает на 4-х кратную заправку кальяна. Выходит что в одной заправке кальяна содержится 6,25 мг. никотина, напомню, что в сигарете содержится лишь 0,8 мг. никотина. Отсюда видно, что никотина в кальяне будет больше в 7,5 раз. Продолжаем отвечать на вопрос: </a:t>
            </a:r>
            <a:r>
              <a:rPr lang="ru-RU" sz="1400" i="1" dirty="0" smtClean="0"/>
              <a:t>кальян вреден или нет</a:t>
            </a:r>
            <a:r>
              <a:rPr lang="ru-RU" sz="1400" dirty="0" smtClean="0"/>
              <a:t>.</a:t>
            </a:r>
            <a:br>
              <a:rPr lang="ru-RU" sz="1400" dirty="0" smtClean="0"/>
            </a:br>
            <a:r>
              <a:rPr lang="ru-RU" sz="1400" dirty="0" smtClean="0"/>
              <a:t>Никотин – алкалоид, содержащийся в табаке, обладает сильным нейротоксическим действием и вызывает зависимость. Именно из-за никотина многие курильщики не могут расстаться со своей пагубной привычкой. </a:t>
            </a:r>
            <a:br>
              <a:rPr lang="ru-RU" sz="1400" dirty="0" smtClean="0"/>
            </a:br>
            <a:r>
              <a:rPr lang="ru-RU" sz="1400" dirty="0" smtClean="0"/>
              <a:t>В кальяне, как мы уже с вами посчитали, никотина содержится в 7,5 раз больше чем в сигаретах. Сторонники кальяна тут же напомнят про «чудо фильтр» из воды, но было бы глупо полагать, что весь никотин остается в воде, в сигаретах же ведь тоже имеются угольные фильтры. К тому же вода не такой уж и хороший фильтр, особенно для дыма, если бы вода фильтровала, хотя бы 10% проходимого через нее дыма -  это было бы хорошо. </a:t>
            </a:r>
            <a:br>
              <a:rPr lang="ru-RU" sz="1400" dirty="0" smtClean="0"/>
            </a:br>
            <a:r>
              <a:rPr lang="ru-RU" sz="1400" dirty="0" smtClean="0"/>
              <a:t>Как видим человек при курении кальяна получит значительную дозу никотина, а значит, постепенно будет формироваться зависимость от никотина. Так некурящая молодежь, периодически балуясь кальяном, может стать курящей. Неожиданно возникнет потребность закурить, кальяна рядом не будет и человек побежит покупать сигареты, для того, чтобы расслабиться, снять стресс и т.п. Всемирная Организация Здравоохранения так же считает, что </a:t>
            </a:r>
            <a:r>
              <a:rPr lang="ru-RU" sz="1400" b="1" u="sng" dirty="0" smtClean="0">
                <a:hlinkClick r:id="rId2"/>
              </a:rPr>
              <a:t>курение кальяна вызывает зависимость</a:t>
            </a:r>
            <a:r>
              <a:rPr lang="ru-RU" sz="1400" b="1" dirty="0" smtClean="0"/>
              <a:t>-вред кальяна </a:t>
            </a:r>
            <a:r>
              <a:rPr lang="ru-RU" sz="1400" dirty="0" smtClean="0"/>
              <a:t>.</a:t>
            </a:r>
          </a:p>
        </p:txBody>
      </p:sp>
    </p:spTree>
  </p:cSld>
  <p:clrMapOvr>
    <a:masterClrMapping/>
  </p:clrMapOvr>
  <p:transition spd="slow">
    <p:check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764704"/>
            <a:ext cx="4104456" cy="5636096"/>
          </a:xfrm>
        </p:spPr>
        <p:txBody>
          <a:bodyPr/>
          <a:lstStyle/>
          <a:p>
            <a:r>
              <a:rPr lang="ru-RU" sz="1600" dirty="0" smtClean="0"/>
              <a:t>Сторонники кальяна утверждают, что табачные смеси для кальяна содержат гораздо меньше опасных веществ, чем обычные сигареты. </a:t>
            </a:r>
            <a:br>
              <a:rPr lang="ru-RU" sz="1600" dirty="0" smtClean="0"/>
            </a:br>
            <a:r>
              <a:rPr lang="ru-RU" sz="1600" dirty="0" smtClean="0"/>
              <a:t>Однако и это не так, табачные смеси по содержанию вредных веществ опережают обычные сигареты. Кроме того на упаковках табака не редко отсутствуют вообще какие либо маркировки о содержании вредных веществ и пр.Сторонники любят говорить про влажный и липкий табак для кальяна, который не горит, а усыхает, тем самым якобы поступает мало вредных веществ.</a:t>
            </a:r>
            <a:br>
              <a:rPr lang="ru-RU" sz="1600" dirty="0" smtClean="0"/>
            </a:br>
            <a:r>
              <a:rPr lang="ru-RU" sz="1600" dirty="0" smtClean="0"/>
              <a:t>Но и это не так, ведь угли в кальяне раскаляются до 600-650 градусов, а вместе с дымом в легкие курильщика поступает не только </a:t>
            </a:r>
            <a:r>
              <a:rPr lang="ru-RU" sz="1600" u="sng" dirty="0" smtClean="0">
                <a:hlinkClick r:id="rId2"/>
              </a:rPr>
              <a:t>никотин</a:t>
            </a:r>
            <a:r>
              <a:rPr lang="ru-RU" sz="1600" dirty="0" smtClean="0"/>
              <a:t>, но и другие опасные вещества, например, </a:t>
            </a:r>
            <a:r>
              <a:rPr lang="ru-RU" sz="1600" u="sng" dirty="0" err="1" smtClean="0">
                <a:hlinkClick r:id="rId3"/>
              </a:rPr>
              <a:t>бензапирен</a:t>
            </a:r>
            <a:endParaRPr lang="ru-RU" sz="1600" dirty="0"/>
          </a:p>
        </p:txBody>
      </p:sp>
      <p:pic>
        <p:nvPicPr>
          <p:cNvPr id="4" name="Рисунок 3" descr="кальян вреден или нет. вред кальяна."/>
          <p:cNvPicPr/>
          <p:nvPr/>
        </p:nvPicPr>
        <p:blipFill>
          <a:blip r:embed="rId4" cstate="print"/>
          <a:srcRect/>
          <a:stretch>
            <a:fillRect/>
          </a:stretch>
        </p:blipFill>
        <p:spPr bwMode="auto">
          <a:xfrm>
            <a:off x="4644008" y="692696"/>
            <a:ext cx="4248472" cy="5832648"/>
          </a:xfrm>
          <a:prstGeom prst="rect">
            <a:avLst/>
          </a:prstGeom>
          <a:noFill/>
          <a:ln w="9525">
            <a:noFill/>
            <a:miter lim="800000"/>
            <a:headEnd/>
            <a:tailEnd/>
          </a:ln>
        </p:spPr>
      </p:pic>
    </p:spTree>
  </p:cSld>
  <p:clrMapOvr>
    <a:masterClrMapping/>
  </p:clrMapOvr>
  <p:transition spd="slow">
    <p:check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52400"/>
            <a:ext cx="8568952" cy="1260376"/>
          </a:xfrm>
        </p:spPr>
        <p:txBody>
          <a:bodyPr/>
          <a:lstStyle/>
          <a:p>
            <a:r>
              <a:rPr lang="ru-RU" sz="1600" b="1" dirty="0" smtClean="0"/>
              <a:t>Вред кальяна на организм</a:t>
            </a:r>
            <a:r>
              <a:rPr lang="ru-RU" sz="1600" dirty="0" smtClean="0"/>
              <a:t> проявляется еще и тем, что передающийся по кругу мундштук способен вызывать такие заболевания как гепатит, туберкулез, герпес и др. вирусные заболевания.</a:t>
            </a:r>
            <a:endParaRPr lang="ru-RU" sz="1600" dirty="0"/>
          </a:p>
        </p:txBody>
      </p:sp>
      <p:sp>
        <p:nvSpPr>
          <p:cNvPr id="3" name="Содержимое 2"/>
          <p:cNvSpPr>
            <a:spLocks noGrp="1"/>
          </p:cNvSpPr>
          <p:nvPr>
            <p:ph idx="1"/>
          </p:nvPr>
        </p:nvSpPr>
        <p:spPr>
          <a:xfrm>
            <a:off x="251520" y="1676400"/>
            <a:ext cx="5256584" cy="4992960"/>
          </a:xfrm>
        </p:spPr>
        <p:txBody>
          <a:bodyPr/>
          <a:lstStyle/>
          <a:p>
            <a:r>
              <a:rPr lang="ru-RU" sz="1600" dirty="0" smtClean="0"/>
              <a:t>Проведенные два новых исследования </a:t>
            </a:r>
            <a:r>
              <a:rPr lang="ru-RU" sz="1600" b="1" dirty="0" smtClean="0"/>
              <a:t>о вреде курения кальяна</a:t>
            </a:r>
            <a:r>
              <a:rPr lang="ru-RU" sz="1600" dirty="0" smtClean="0"/>
              <a:t>, американскими учеными, показали, что дым из кальяна содержит большое количество вредных веществ, и вода в кальяне не способна очистить этот дым. Эти исследования подтвердили и немецкие ученые из центра по изучению рака. Дым из кальяна так же крайне вреден, как и </a:t>
            </a:r>
            <a:r>
              <a:rPr lang="ru-RU" sz="1600" u="sng" dirty="0" smtClean="0">
                <a:hlinkClick r:id="rId2"/>
              </a:rPr>
              <a:t>дым обычных сигарет</a:t>
            </a:r>
            <a:r>
              <a:rPr lang="ru-RU" sz="1600" dirty="0" smtClean="0"/>
              <a:t>. А содержание вредных веществ зависит от производителя табака. Табак для кальяна часто изготавливается кустарным способом, и никто его толком не проверяет. Что там намешано известно только изготовителю.</a:t>
            </a:r>
          </a:p>
          <a:p>
            <a:r>
              <a:rPr lang="ru-RU" sz="1600" dirty="0" smtClean="0"/>
              <a:t>Комната, где курят кальян, пропитана табачным дымом и дымом от углей. А значит, </a:t>
            </a:r>
            <a:r>
              <a:rPr lang="ru-RU" sz="1600" b="1" dirty="0" smtClean="0"/>
              <a:t>кальян причиняет вред</a:t>
            </a:r>
            <a:r>
              <a:rPr lang="ru-RU" sz="1600" dirty="0" smtClean="0"/>
              <a:t> некурящим членам компании. Вред пассивного курения так же актуален и для кальяна. </a:t>
            </a:r>
          </a:p>
          <a:p>
            <a:pPr>
              <a:buNone/>
            </a:pPr>
            <a:endParaRPr lang="ru-RU" sz="1600" dirty="0"/>
          </a:p>
        </p:txBody>
      </p:sp>
      <p:pic>
        <p:nvPicPr>
          <p:cNvPr id="4" name="Рисунок 3" descr="кальян вреден или нет. вред кальяна."/>
          <p:cNvPicPr/>
          <p:nvPr/>
        </p:nvPicPr>
        <p:blipFill>
          <a:blip r:embed="rId3" cstate="print"/>
          <a:srcRect/>
          <a:stretch>
            <a:fillRect/>
          </a:stretch>
        </p:blipFill>
        <p:spPr bwMode="auto">
          <a:xfrm>
            <a:off x="5508104" y="1556792"/>
            <a:ext cx="3429610" cy="5112568"/>
          </a:xfrm>
          <a:prstGeom prst="rect">
            <a:avLst/>
          </a:prstGeom>
          <a:noFill/>
          <a:ln w="9525">
            <a:noFill/>
            <a:miter lim="800000"/>
            <a:headEnd/>
            <a:tailEnd/>
          </a:ln>
        </p:spPr>
      </p:pic>
    </p:spTree>
  </p:cSld>
  <p:clrMapOvr>
    <a:masterClrMapping/>
  </p:clrMapOvr>
  <p:transition spd="slow">
    <p:check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t> </a:t>
            </a:r>
            <a:br>
              <a:rPr lang="ru-RU" b="1" i="1" dirty="0" smtClean="0"/>
            </a:br>
            <a:r>
              <a:rPr lang="ru-RU" b="1" dirty="0" err="1" smtClean="0"/>
              <a:t>Насвай</a:t>
            </a:r>
            <a:r>
              <a:rPr lang="ru-RU" dirty="0" smtClean="0"/>
              <a:t/>
            </a:r>
            <a:br>
              <a:rPr lang="ru-RU" dirty="0" smtClean="0"/>
            </a:br>
            <a:endParaRPr lang="ru-RU" dirty="0"/>
          </a:p>
        </p:txBody>
      </p:sp>
      <p:sp>
        <p:nvSpPr>
          <p:cNvPr id="3" name="Содержимое 2"/>
          <p:cNvSpPr>
            <a:spLocks noGrp="1"/>
          </p:cNvSpPr>
          <p:nvPr>
            <p:ph idx="1"/>
          </p:nvPr>
        </p:nvSpPr>
        <p:spPr>
          <a:xfrm>
            <a:off x="395536" y="1196752"/>
            <a:ext cx="4104456" cy="5472608"/>
          </a:xfrm>
        </p:spPr>
        <p:txBody>
          <a:bodyPr/>
          <a:lstStyle/>
          <a:p>
            <a:r>
              <a:rPr lang="ru-RU" sz="2000" b="1" dirty="0" err="1" smtClean="0"/>
              <a:t>Насвай</a:t>
            </a:r>
            <a:r>
              <a:rPr lang="ru-RU" sz="2000" dirty="0" smtClean="0"/>
              <a:t> или </a:t>
            </a:r>
            <a:r>
              <a:rPr lang="ru-RU" sz="2000" dirty="0" err="1" smtClean="0"/>
              <a:t>насыбай</a:t>
            </a:r>
            <a:r>
              <a:rPr lang="ru-RU" sz="2000" dirty="0" smtClean="0"/>
              <a:t> – это вид слабого наркотика, содержащий в своем составе такие компоненты как табачная пыль, гашёная известь, зола растений, растительное масло и другие ингредиенты. Гашёная известь и зола используются для того, чтобы никотин, входящий в состав </a:t>
            </a:r>
            <a:r>
              <a:rPr lang="ru-RU" sz="2000" dirty="0" err="1" smtClean="0"/>
              <a:t>насвая</a:t>
            </a:r>
            <a:r>
              <a:rPr lang="ru-RU" sz="2000" dirty="0" smtClean="0"/>
              <a:t>, быстро всасывался в ротовой полости. </a:t>
            </a:r>
            <a:r>
              <a:rPr lang="ru-RU" sz="2000" b="1" dirty="0" err="1" smtClean="0"/>
              <a:t>Насвай</a:t>
            </a:r>
            <a:r>
              <a:rPr lang="ru-RU" sz="2000" dirty="0" smtClean="0"/>
              <a:t> обычно скатывают в маленькие шарики, имеющие грязно-зеленый цвет и в таком виде продают.</a:t>
            </a:r>
          </a:p>
          <a:p>
            <a:endParaRPr lang="ru-RU" dirty="0"/>
          </a:p>
        </p:txBody>
      </p:sp>
      <p:pic>
        <p:nvPicPr>
          <p:cNvPr id="4" name="Рисунок 3" descr="насвай, насыбай"/>
          <p:cNvPicPr/>
          <p:nvPr/>
        </p:nvPicPr>
        <p:blipFill>
          <a:blip r:embed="rId2" cstate="print"/>
          <a:srcRect/>
          <a:stretch>
            <a:fillRect/>
          </a:stretch>
        </p:blipFill>
        <p:spPr bwMode="auto">
          <a:xfrm>
            <a:off x="4644008" y="1196752"/>
            <a:ext cx="4171118" cy="5328592"/>
          </a:xfrm>
          <a:prstGeom prst="rect">
            <a:avLst/>
          </a:prstGeom>
          <a:noFill/>
          <a:ln w="9525">
            <a:noFill/>
            <a:miter lim="800000"/>
            <a:headEnd/>
            <a:tailEnd/>
          </a:ln>
        </p:spPr>
      </p:pic>
    </p:spTree>
  </p:cSld>
  <p:clrMapOvr>
    <a:masterClrMapping/>
  </p:clrMapOvr>
  <p:transition spd="slow">
    <p:check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срс\69900_nachinaesh-kurit-chtobyi-dokazat-chto-tyi-muzhchina.jpg"/>
          <p:cNvPicPr>
            <a:picLocks noChangeAspect="1" noChangeArrowheads="1"/>
          </p:cNvPicPr>
          <p:nvPr/>
        </p:nvPicPr>
        <p:blipFill>
          <a:blip r:embed="rId2" cstate="print"/>
          <a:srcRect/>
          <a:stretch>
            <a:fillRect/>
          </a:stretch>
        </p:blipFill>
        <p:spPr bwMode="auto">
          <a:xfrm>
            <a:off x="4644008" y="260648"/>
            <a:ext cx="4281686" cy="6408712"/>
          </a:xfrm>
          <a:prstGeom prst="rect">
            <a:avLst/>
          </a:prstGeom>
          <a:noFill/>
        </p:spPr>
      </p:pic>
      <p:sp>
        <p:nvSpPr>
          <p:cNvPr id="2" name="Заголовок 1"/>
          <p:cNvSpPr>
            <a:spLocks noGrp="1"/>
          </p:cNvSpPr>
          <p:nvPr>
            <p:ph type="title"/>
          </p:nvPr>
        </p:nvSpPr>
        <p:spPr/>
        <p:txBody>
          <a:bodyPr/>
          <a:lstStyle/>
          <a:p>
            <a:pPr algn="l"/>
            <a:r>
              <a:rPr lang="ru-RU" sz="4000" b="1" dirty="0" smtClean="0">
                <a:solidFill>
                  <a:srgbClr val="002060"/>
                </a:solidFill>
              </a:rPr>
              <a:t>План:</a:t>
            </a:r>
            <a:endParaRPr lang="ru-RU" sz="4000" b="1" dirty="0">
              <a:solidFill>
                <a:srgbClr val="002060"/>
              </a:solidFill>
            </a:endParaRPr>
          </a:p>
        </p:txBody>
      </p:sp>
      <p:sp>
        <p:nvSpPr>
          <p:cNvPr id="3" name="Содержимое 2"/>
          <p:cNvSpPr>
            <a:spLocks noGrp="1"/>
          </p:cNvSpPr>
          <p:nvPr>
            <p:ph idx="1"/>
          </p:nvPr>
        </p:nvSpPr>
        <p:spPr>
          <a:xfrm>
            <a:off x="428596" y="1268760"/>
            <a:ext cx="4287420" cy="5400600"/>
          </a:xfrm>
        </p:spPr>
        <p:txBody>
          <a:bodyPr/>
          <a:lstStyle/>
          <a:p>
            <a:pPr>
              <a:buNone/>
            </a:pPr>
            <a:r>
              <a:rPr lang="ru-RU" sz="2800" dirty="0" smtClean="0">
                <a:solidFill>
                  <a:srgbClr val="C00000"/>
                </a:solidFill>
              </a:rPr>
              <a:t>Введение</a:t>
            </a:r>
          </a:p>
          <a:p>
            <a:pPr>
              <a:buNone/>
            </a:pPr>
            <a:r>
              <a:rPr lang="ru-RU" sz="2800" dirty="0" smtClean="0">
                <a:solidFill>
                  <a:srgbClr val="C00000"/>
                </a:solidFill>
              </a:rPr>
              <a:t>Вред курения </a:t>
            </a:r>
          </a:p>
          <a:p>
            <a:pPr>
              <a:buNone/>
            </a:pPr>
            <a:r>
              <a:rPr lang="ru-RU" sz="2800" dirty="0" smtClean="0">
                <a:solidFill>
                  <a:srgbClr val="C00000"/>
                </a:solidFill>
              </a:rPr>
              <a:t>-состав табачного дыма </a:t>
            </a:r>
          </a:p>
          <a:p>
            <a:pPr>
              <a:buNone/>
            </a:pPr>
            <a:r>
              <a:rPr lang="ru-RU" sz="2800" dirty="0" smtClean="0">
                <a:solidFill>
                  <a:srgbClr val="C00000"/>
                </a:solidFill>
              </a:rPr>
              <a:t>Вред кальяна</a:t>
            </a:r>
          </a:p>
          <a:p>
            <a:pPr>
              <a:buNone/>
            </a:pPr>
            <a:r>
              <a:rPr lang="ru-RU" sz="2800" dirty="0" smtClean="0">
                <a:solidFill>
                  <a:srgbClr val="C00000"/>
                </a:solidFill>
              </a:rPr>
              <a:t>Вред </a:t>
            </a:r>
            <a:r>
              <a:rPr lang="ru-RU" sz="2800" dirty="0" err="1" smtClean="0">
                <a:solidFill>
                  <a:srgbClr val="C00000"/>
                </a:solidFill>
              </a:rPr>
              <a:t>насвая</a:t>
            </a:r>
            <a:endParaRPr lang="ru-RU" sz="2800" dirty="0" smtClean="0">
              <a:solidFill>
                <a:srgbClr val="C00000"/>
              </a:solidFill>
            </a:endParaRPr>
          </a:p>
          <a:p>
            <a:pPr>
              <a:buNone/>
            </a:pPr>
            <a:r>
              <a:rPr lang="ru-RU" sz="2800" dirty="0" smtClean="0">
                <a:solidFill>
                  <a:srgbClr val="C00000"/>
                </a:solidFill>
              </a:rPr>
              <a:t>-состав </a:t>
            </a:r>
            <a:r>
              <a:rPr lang="ru-RU" sz="2800" dirty="0" err="1" smtClean="0">
                <a:solidFill>
                  <a:srgbClr val="C00000"/>
                </a:solidFill>
              </a:rPr>
              <a:t>насвая</a:t>
            </a:r>
            <a:endParaRPr lang="ru-RU" sz="2800" dirty="0" smtClean="0">
              <a:solidFill>
                <a:srgbClr val="C00000"/>
              </a:solidFill>
            </a:endParaRPr>
          </a:p>
          <a:p>
            <a:pPr>
              <a:buNone/>
            </a:pPr>
            <a:r>
              <a:rPr lang="ru-RU" sz="2800" dirty="0" smtClean="0">
                <a:solidFill>
                  <a:srgbClr val="C00000"/>
                </a:solidFill>
              </a:rPr>
              <a:t>-</a:t>
            </a:r>
            <a:r>
              <a:rPr lang="ru-RU" sz="2800" dirty="0" err="1" smtClean="0">
                <a:solidFill>
                  <a:srgbClr val="C00000"/>
                </a:solidFill>
              </a:rPr>
              <a:t>насвай</a:t>
            </a:r>
            <a:r>
              <a:rPr lang="ru-RU" sz="2800" dirty="0" smtClean="0">
                <a:solidFill>
                  <a:srgbClr val="C00000"/>
                </a:solidFill>
              </a:rPr>
              <a:t>- это наркотик</a:t>
            </a:r>
          </a:p>
          <a:p>
            <a:pPr>
              <a:buNone/>
            </a:pPr>
            <a:r>
              <a:rPr lang="ru-RU" sz="2800" dirty="0" smtClean="0">
                <a:solidFill>
                  <a:srgbClr val="C00000"/>
                </a:solidFill>
              </a:rPr>
              <a:t>Вред электронной сигареты </a:t>
            </a:r>
          </a:p>
          <a:p>
            <a:pPr>
              <a:buNone/>
            </a:pPr>
            <a:r>
              <a:rPr lang="ru-RU" sz="2800" dirty="0" smtClean="0">
                <a:solidFill>
                  <a:srgbClr val="C00000"/>
                </a:solidFill>
              </a:rPr>
              <a:t>Как бросить сигарету?</a:t>
            </a:r>
          </a:p>
          <a:p>
            <a:pPr>
              <a:buNone/>
            </a:pPr>
            <a:r>
              <a:rPr lang="ru-RU" sz="2800" dirty="0" smtClean="0">
                <a:solidFill>
                  <a:srgbClr val="C00000"/>
                </a:solidFill>
              </a:rPr>
              <a:t>Заключение </a:t>
            </a:r>
          </a:p>
        </p:txBody>
      </p:sp>
    </p:spTree>
  </p:cSld>
  <p:clrMapOvr>
    <a:masterClrMapping/>
  </p:clrMapOvr>
  <p:transition spd="slow">
    <p:check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Состав </a:t>
            </a:r>
            <a:r>
              <a:rPr lang="ru-RU" b="1" dirty="0" err="1" smtClean="0"/>
              <a:t>насвая</a:t>
            </a:r>
            <a:endParaRPr lang="ru-RU" dirty="0"/>
          </a:p>
        </p:txBody>
      </p:sp>
      <p:sp>
        <p:nvSpPr>
          <p:cNvPr id="3" name="Содержимое 2"/>
          <p:cNvSpPr>
            <a:spLocks noGrp="1"/>
          </p:cNvSpPr>
          <p:nvPr>
            <p:ph idx="1"/>
          </p:nvPr>
        </p:nvSpPr>
        <p:spPr/>
        <p:txBody>
          <a:bodyPr/>
          <a:lstStyle/>
          <a:p>
            <a:r>
              <a:rPr lang="ru-RU" sz="2800" b="1" dirty="0" smtClean="0"/>
              <a:t>Состав </a:t>
            </a:r>
            <a:r>
              <a:rPr lang="ru-RU" sz="2800" b="1" dirty="0" err="1" smtClean="0"/>
              <a:t>насвая</a:t>
            </a:r>
            <a:r>
              <a:rPr lang="ru-RU" sz="2800" dirty="0" smtClean="0"/>
              <a:t> очень разнообразен и «производители» часто добавляют в свой продукт усилители вкуса (приправы), психотропные вещества. </a:t>
            </a:r>
            <a:r>
              <a:rPr lang="ru-RU" sz="2800" i="1" dirty="0" err="1" smtClean="0"/>
              <a:t>Насвай</a:t>
            </a:r>
            <a:r>
              <a:rPr lang="ru-RU" sz="2800" dirty="0" smtClean="0"/>
              <a:t> продают в маленьких целлофановых пакетиках, на которых нет никаких надписей, поэтому о содержании никотина и других вредных веществ можно узнать только после специальной экспертизы. </a:t>
            </a:r>
            <a:r>
              <a:rPr lang="ru-RU" dirty="0" smtClean="0"/>
              <a:t> </a:t>
            </a:r>
          </a:p>
          <a:p>
            <a:endParaRPr lang="ru-RU" dirty="0"/>
          </a:p>
        </p:txBody>
      </p:sp>
    </p:spTree>
  </p:cSld>
  <p:clrMapOvr>
    <a:masterClrMapping/>
  </p:clrMapOvr>
  <p:transition spd="slow">
    <p:check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smtClean="0"/>
              <a:t>Насвай</a:t>
            </a:r>
            <a:r>
              <a:rPr lang="ru-RU" b="1" dirty="0" smtClean="0"/>
              <a:t> – наркотик</a:t>
            </a:r>
            <a:endParaRPr lang="ru-RU" dirty="0"/>
          </a:p>
        </p:txBody>
      </p:sp>
      <p:sp>
        <p:nvSpPr>
          <p:cNvPr id="3" name="Содержимое 2"/>
          <p:cNvSpPr>
            <a:spLocks noGrp="1"/>
          </p:cNvSpPr>
          <p:nvPr>
            <p:ph idx="1"/>
          </p:nvPr>
        </p:nvSpPr>
        <p:spPr>
          <a:xfrm>
            <a:off x="611560" y="1676400"/>
            <a:ext cx="7999040" cy="4724400"/>
          </a:xfrm>
        </p:spPr>
        <p:txBody>
          <a:bodyPr/>
          <a:lstStyle/>
          <a:p>
            <a:r>
              <a:rPr lang="ru-RU" sz="1800" b="1" dirty="0" err="1" smtClean="0"/>
              <a:t>Насвай</a:t>
            </a:r>
            <a:r>
              <a:rPr lang="ru-RU" sz="1800" b="1" dirty="0" smtClean="0"/>
              <a:t> – вызывает никотиновую зависимость!</a:t>
            </a:r>
            <a:r>
              <a:rPr lang="ru-RU" sz="1800" dirty="0" smtClean="0"/>
              <a:t> </a:t>
            </a:r>
            <a:r>
              <a:rPr lang="ru-RU" sz="1800" i="1" dirty="0" err="1" smtClean="0"/>
              <a:t>Насвай</a:t>
            </a:r>
            <a:r>
              <a:rPr lang="ru-RU" sz="1800" dirty="0" smtClean="0"/>
              <a:t> содержит очень большое количество никотина. Щелочь позволяет очень хорошо всасываться никотину в ротовой полости, а далее никотин быстро доставляется током крови в головной мозг. Уже примерно через 1-2 минуты после закладки </a:t>
            </a:r>
            <a:r>
              <a:rPr lang="ru-RU" sz="1800" dirty="0" err="1" smtClean="0"/>
              <a:t>насвая</a:t>
            </a:r>
            <a:r>
              <a:rPr lang="ru-RU" sz="1800" dirty="0" smtClean="0"/>
              <a:t> никотин поступает в головной мозг и воздействует на рецепторы головного мозга. Постепенно головной мозг начинает привыкать к стимуляции никотином и развивается никотиновая зависимость, от которой довольно трудно избавиться. Именно никотиновая зависимость не позволяет курильщикам </a:t>
            </a:r>
            <a:r>
              <a:rPr lang="ru-RU" sz="1800" dirty="0" smtClean="0">
                <a:hlinkClick r:id="rId2"/>
              </a:rPr>
              <a:t>бросить курить</a:t>
            </a:r>
            <a:r>
              <a:rPr lang="ru-RU" sz="1800" dirty="0" smtClean="0"/>
              <a:t>. </a:t>
            </a:r>
            <a:r>
              <a:rPr lang="ru-RU" sz="1800" dirty="0" smtClean="0">
                <a:hlinkClick r:id="rId3"/>
              </a:rPr>
              <a:t>Никотин</a:t>
            </a:r>
            <a:r>
              <a:rPr lang="ru-RU" sz="1800" dirty="0" smtClean="0"/>
              <a:t>, по мнению американских ученых, входит в </a:t>
            </a:r>
            <a:r>
              <a:rPr lang="ru-RU" sz="1800" dirty="0" smtClean="0">
                <a:hlinkClick r:id="rId4"/>
              </a:rPr>
              <a:t>20 самых распространенных наркотиков</a:t>
            </a:r>
            <a:r>
              <a:rPr lang="ru-RU" sz="1800" dirty="0" smtClean="0"/>
              <a:t>. Почти все торговцы </a:t>
            </a:r>
            <a:r>
              <a:rPr lang="ru-RU" sz="1800" dirty="0" err="1" smtClean="0"/>
              <a:t>насваем</a:t>
            </a:r>
            <a:r>
              <a:rPr lang="ru-RU" sz="1800" dirty="0" smtClean="0"/>
              <a:t> позиционируют его, как средство позволяющее бросить курить и избавиться от никотиновой зависимости. Но важно помнить, что </a:t>
            </a:r>
            <a:r>
              <a:rPr lang="ru-RU" sz="1800" i="1" dirty="0" err="1" smtClean="0"/>
              <a:t>насвай</a:t>
            </a:r>
            <a:r>
              <a:rPr lang="ru-RU" sz="1800" dirty="0" smtClean="0"/>
              <a:t> наоборот очень сильно вызывает никотиновую зависимость, так как содержит большое количество никотина. </a:t>
            </a:r>
          </a:p>
          <a:p>
            <a:endParaRPr lang="ru-RU" sz="1400" dirty="0"/>
          </a:p>
        </p:txBody>
      </p:sp>
    </p:spTree>
  </p:cSld>
  <p:clrMapOvr>
    <a:masterClrMapping/>
  </p:clrMapOvr>
  <p:transition spd="slow">
    <p:check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548680"/>
            <a:ext cx="8496944" cy="2592288"/>
          </a:xfrm>
        </p:spPr>
        <p:txBody>
          <a:bodyPr/>
          <a:lstStyle/>
          <a:p>
            <a:r>
              <a:rPr lang="ru-RU" b="1" dirty="0" err="1" smtClean="0"/>
              <a:t>Насвай</a:t>
            </a:r>
            <a:r>
              <a:rPr lang="ru-RU" b="1" dirty="0" smtClean="0"/>
              <a:t> употребляют</a:t>
            </a:r>
            <a:r>
              <a:rPr lang="ru-RU" dirty="0" smtClean="0"/>
              <a:t>, </a:t>
            </a:r>
            <a:r>
              <a:rPr lang="ru-RU" sz="1600" dirty="0" smtClean="0"/>
              <a:t>закладывая его в рот, при этом выделяется обильно слюна, а щелочь, входящая в </a:t>
            </a:r>
            <a:r>
              <a:rPr lang="ru-RU" sz="1600" b="1" dirty="0" smtClean="0"/>
              <a:t>состав </a:t>
            </a:r>
            <a:r>
              <a:rPr lang="ru-RU" sz="1600" b="1" dirty="0" err="1" smtClean="0"/>
              <a:t>насвая</a:t>
            </a:r>
            <a:r>
              <a:rPr lang="ru-RU" sz="1600" dirty="0" smtClean="0"/>
              <a:t> способствует быстрому всасыванию никотина в ротовой полости. При </a:t>
            </a:r>
            <a:r>
              <a:rPr lang="ru-RU" sz="1600" i="1" dirty="0" smtClean="0"/>
              <a:t>употреблении </a:t>
            </a:r>
            <a:r>
              <a:rPr lang="ru-RU" sz="1600" i="1" dirty="0" err="1" smtClean="0"/>
              <a:t>насвая</a:t>
            </a:r>
            <a:r>
              <a:rPr lang="ru-RU" sz="1600" dirty="0" smtClean="0"/>
              <a:t> нельзя проглатывать слюну, так как щелочь разъедает слизистую оболочку желудка и способствует развитию гастрита, а в дальнейшем и язвы желудка. Кроме того проглоченная слюна не редко становится источником инфекции (в каких условиях изготавливается </a:t>
            </a:r>
            <a:r>
              <a:rPr lang="ru-RU" sz="1600" dirty="0" err="1" smtClean="0"/>
              <a:t>насвай</a:t>
            </a:r>
            <a:r>
              <a:rPr lang="ru-RU" sz="1600" dirty="0" smtClean="0"/>
              <a:t> известно только продавцам, а им плевать до вашего здоровья). Поэтому тошнота, рвота, понос – это довольно частые спутники употребляющих </a:t>
            </a:r>
            <a:r>
              <a:rPr lang="ru-RU" sz="1600" i="1" dirty="0" err="1" smtClean="0"/>
              <a:t>насвай</a:t>
            </a:r>
            <a:r>
              <a:rPr lang="ru-RU" sz="1600" dirty="0" smtClean="0"/>
              <a:t>. </a:t>
            </a:r>
            <a:endParaRPr lang="ru-RU" sz="1600" dirty="0"/>
          </a:p>
        </p:txBody>
      </p:sp>
      <p:pic>
        <p:nvPicPr>
          <p:cNvPr id="4" name="Рисунок 3" descr="купить насвай"/>
          <p:cNvPicPr/>
          <p:nvPr/>
        </p:nvPicPr>
        <p:blipFill>
          <a:blip r:embed="rId2" cstate="print"/>
          <a:srcRect/>
          <a:stretch>
            <a:fillRect/>
          </a:stretch>
        </p:blipFill>
        <p:spPr bwMode="auto">
          <a:xfrm>
            <a:off x="611560" y="3140968"/>
            <a:ext cx="7992888" cy="3359399"/>
          </a:xfrm>
          <a:prstGeom prst="rect">
            <a:avLst/>
          </a:prstGeom>
          <a:noFill/>
          <a:ln w="9525">
            <a:noFill/>
            <a:miter lim="800000"/>
            <a:headEnd/>
            <a:tailEnd/>
          </a:ln>
        </p:spPr>
      </p:pic>
    </p:spTree>
  </p:cSld>
  <p:clrMapOvr>
    <a:masterClrMapping/>
  </p:clrMapOvr>
  <p:transition spd="slow">
    <p:check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55576" y="548680"/>
            <a:ext cx="7855024" cy="5852120"/>
          </a:xfrm>
        </p:spPr>
        <p:txBody>
          <a:bodyPr/>
          <a:lstStyle/>
          <a:p>
            <a:r>
              <a:rPr lang="ru-RU" sz="2400" b="1" dirty="0" smtClean="0"/>
              <a:t>Основной причиной употребления </a:t>
            </a:r>
            <a:r>
              <a:rPr lang="ru-RU" sz="2400" b="1" dirty="0" err="1" smtClean="0"/>
              <a:t>насвая</a:t>
            </a:r>
            <a:r>
              <a:rPr lang="ru-RU" sz="2400" dirty="0" smtClean="0"/>
              <a:t> подростки называют то, что после </a:t>
            </a:r>
            <a:r>
              <a:rPr lang="ru-RU" sz="2400" i="1" dirty="0" err="1" smtClean="0"/>
              <a:t>насвая</a:t>
            </a:r>
            <a:r>
              <a:rPr lang="ru-RU" sz="2400" dirty="0" smtClean="0"/>
              <a:t> не хочется курить. Это связано с тем, что </a:t>
            </a:r>
            <a:r>
              <a:rPr lang="ru-RU" sz="2400" b="1" dirty="0" err="1" smtClean="0"/>
              <a:t>насвай</a:t>
            </a:r>
            <a:r>
              <a:rPr lang="ru-RU" sz="2400" b="1" dirty="0" smtClean="0"/>
              <a:t> содержит</a:t>
            </a:r>
            <a:r>
              <a:rPr lang="ru-RU" sz="2400" dirty="0" smtClean="0"/>
              <a:t> большое количество никотина, происходит насыщение организма никотином, а раз подросток принял очередную никотиновую дозу, то потребность в следующей пропадает. Наркоманы после внутривенного введения наркотика не пытаются же его потом еще и нюхать. </a:t>
            </a:r>
            <a:br>
              <a:rPr lang="ru-RU" sz="2400" dirty="0" smtClean="0"/>
            </a:br>
            <a:r>
              <a:rPr lang="ru-RU" sz="2400" dirty="0" smtClean="0"/>
              <a:t>Курение сигарет наносит удар по легким, </a:t>
            </a:r>
            <a:r>
              <a:rPr lang="ru-RU" sz="2400" i="1" dirty="0" err="1" smtClean="0"/>
              <a:t>насвай</a:t>
            </a:r>
            <a:r>
              <a:rPr lang="ru-RU" sz="2400" dirty="0" smtClean="0"/>
              <a:t> же наносит удар по слизистой ротовой полости и желудочно-кишечному тракту. </a:t>
            </a:r>
          </a:p>
          <a:p>
            <a:endParaRPr lang="ru-RU" dirty="0"/>
          </a:p>
        </p:txBody>
      </p:sp>
    </p:spTree>
  </p:cSld>
  <p:clrMapOvr>
    <a:masterClrMapping/>
  </p:clrMapOvr>
  <p:transition spd="slow">
    <p:check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smtClean="0"/>
              <a:t>Насвай</a:t>
            </a:r>
            <a:r>
              <a:rPr lang="ru-RU" b="1" dirty="0" smtClean="0"/>
              <a:t>, последствия</a:t>
            </a:r>
            <a:endParaRPr lang="ru-RU" dirty="0"/>
          </a:p>
        </p:txBody>
      </p:sp>
      <p:sp>
        <p:nvSpPr>
          <p:cNvPr id="3" name="Содержимое 2"/>
          <p:cNvSpPr>
            <a:spLocks noGrp="1"/>
          </p:cNvSpPr>
          <p:nvPr>
            <p:ph idx="1"/>
          </p:nvPr>
        </p:nvSpPr>
        <p:spPr>
          <a:xfrm>
            <a:off x="467544" y="980728"/>
            <a:ext cx="8496944" cy="5877272"/>
          </a:xfrm>
        </p:spPr>
        <p:txBody>
          <a:bodyPr/>
          <a:lstStyle/>
          <a:p>
            <a:pPr lvl="0"/>
            <a:r>
              <a:rPr lang="ru-RU" sz="1200" b="1" dirty="0" err="1" smtClean="0"/>
              <a:t>Насвай</a:t>
            </a:r>
            <a:r>
              <a:rPr lang="ru-RU" sz="1200" b="1" dirty="0" smtClean="0"/>
              <a:t> вызывает </a:t>
            </a:r>
            <a:r>
              <a:rPr lang="ru-RU" sz="1200" b="1" dirty="0" smtClean="0">
                <a:hlinkClick r:id="rId2"/>
              </a:rPr>
              <a:t>никотиновую зависимость</a:t>
            </a:r>
            <a:r>
              <a:rPr lang="ru-RU" sz="1200" dirty="0" smtClean="0"/>
              <a:t>, а это значит, что организм человека будет постоянно требовать </a:t>
            </a:r>
            <a:r>
              <a:rPr lang="ru-RU" sz="1200" dirty="0" err="1" smtClean="0"/>
              <a:t>насвай</a:t>
            </a:r>
            <a:r>
              <a:rPr lang="ru-RU" sz="1200" dirty="0" smtClean="0"/>
              <a:t> или человек станет курильщиком. </a:t>
            </a:r>
          </a:p>
          <a:p>
            <a:pPr lvl="0"/>
            <a:r>
              <a:rPr lang="ru-RU" sz="1200" dirty="0" smtClean="0"/>
              <a:t>Никотин вызывает сужение всех сосудов из-за чего мозг, сердце и другие органы начинают испытывать кислородное голодание. Под действие никотина стенка сосудов истончается и может развиться инсульт. Сердце </a:t>
            </a:r>
            <a:r>
              <a:rPr lang="ru-RU" sz="1200" i="1" dirty="0" smtClean="0"/>
              <a:t>употребляющего </a:t>
            </a:r>
            <a:r>
              <a:rPr lang="ru-RU" sz="1200" i="1" dirty="0" err="1" smtClean="0"/>
              <a:t>насвай</a:t>
            </a:r>
            <a:r>
              <a:rPr lang="ru-RU" sz="1200" dirty="0" smtClean="0"/>
              <a:t> работает как у спортсмена, только из-за суженых сосудов не получает достаточно кислорода, а это приводит к постепенному износу сердечной мышцы и развитию инфаркта. </a:t>
            </a:r>
          </a:p>
          <a:p>
            <a:pPr lvl="0"/>
            <a:r>
              <a:rPr lang="ru-RU" sz="1200" b="1" dirty="0" err="1" smtClean="0"/>
              <a:t>Насвай</a:t>
            </a:r>
            <a:r>
              <a:rPr lang="ru-RU" sz="1200" b="1" dirty="0" smtClean="0"/>
              <a:t> вызывает рак! </a:t>
            </a:r>
            <a:endParaRPr lang="ru-RU" sz="1200" dirty="0" smtClean="0"/>
          </a:p>
          <a:p>
            <a:pPr lvl="0"/>
            <a:r>
              <a:rPr lang="ru-RU" sz="1200" b="1" dirty="0" err="1" smtClean="0"/>
              <a:t>Насвай</a:t>
            </a:r>
            <a:r>
              <a:rPr lang="ru-RU" sz="1200" b="1" dirty="0" smtClean="0"/>
              <a:t> вызывает заболевания зубов</a:t>
            </a:r>
            <a:r>
              <a:rPr lang="ru-RU" sz="1200" dirty="0" smtClean="0"/>
              <a:t> такие как: пародонтоз, кариес и др.</a:t>
            </a:r>
          </a:p>
          <a:p>
            <a:pPr lvl="0"/>
            <a:r>
              <a:rPr lang="ru-RU" sz="1200" b="1" dirty="0" err="1" smtClean="0"/>
              <a:t>Насвай</a:t>
            </a:r>
            <a:r>
              <a:rPr lang="ru-RU" sz="1200" b="1" dirty="0" smtClean="0"/>
              <a:t> вызывает гастрит</a:t>
            </a:r>
            <a:r>
              <a:rPr lang="ru-RU" sz="1200" dirty="0" smtClean="0"/>
              <a:t> и может приводить к язве желудка. Кроме того кустарный способ изготовления </a:t>
            </a:r>
            <a:r>
              <a:rPr lang="ru-RU" sz="1200" dirty="0" err="1" smtClean="0"/>
              <a:t>насвая</a:t>
            </a:r>
            <a:r>
              <a:rPr lang="ru-RU" sz="1200" dirty="0" smtClean="0"/>
              <a:t> не гарантирует чистоты продукта, поэтому инфекционные заболевания (например, гепатит) спутники употребляющих </a:t>
            </a:r>
            <a:r>
              <a:rPr lang="ru-RU" sz="1200" dirty="0" err="1" smtClean="0"/>
              <a:t>насвай</a:t>
            </a:r>
            <a:r>
              <a:rPr lang="ru-RU" sz="1200" dirty="0" smtClean="0"/>
              <a:t>.</a:t>
            </a:r>
          </a:p>
          <a:p>
            <a:pPr lvl="0"/>
            <a:r>
              <a:rPr lang="ru-RU" sz="1200" dirty="0" smtClean="0"/>
              <a:t>Нередко в </a:t>
            </a:r>
            <a:r>
              <a:rPr lang="ru-RU" sz="1200" i="1" dirty="0" err="1" smtClean="0"/>
              <a:t>насвай</a:t>
            </a:r>
            <a:r>
              <a:rPr lang="ru-RU" sz="1200" dirty="0" smtClean="0"/>
              <a:t> добавляют другие </a:t>
            </a:r>
            <a:r>
              <a:rPr lang="ru-RU" sz="1200" dirty="0" err="1" smtClean="0"/>
              <a:t>психоактивные</a:t>
            </a:r>
            <a:r>
              <a:rPr lang="ru-RU" sz="1200" dirty="0" smtClean="0"/>
              <a:t> вещества, поэтому может развиться зависимость от других веществ. </a:t>
            </a:r>
          </a:p>
          <a:p>
            <a:pPr lvl="0"/>
            <a:r>
              <a:rPr lang="ru-RU" sz="1200" dirty="0" smtClean="0"/>
              <a:t>Подростки употребляющие </a:t>
            </a:r>
            <a:r>
              <a:rPr lang="ru-RU" sz="1200" dirty="0" err="1" smtClean="0"/>
              <a:t>насвай</a:t>
            </a:r>
            <a:r>
              <a:rPr lang="ru-RU" sz="1200" dirty="0" smtClean="0"/>
              <a:t> не способны должным образом усваивать учебный материал, у них серьезные проблемы с памятью, постоянная растерянность. </a:t>
            </a:r>
          </a:p>
          <a:p>
            <a:pPr lvl="0"/>
            <a:r>
              <a:rPr lang="ru-RU" sz="1200" dirty="0" smtClean="0"/>
              <a:t>У </a:t>
            </a:r>
            <a:r>
              <a:rPr lang="ru-RU" sz="1200" i="1" dirty="0" smtClean="0"/>
              <a:t>подростков употребляющих </a:t>
            </a:r>
            <a:r>
              <a:rPr lang="ru-RU" sz="1200" i="1" dirty="0" err="1" smtClean="0"/>
              <a:t>насвай</a:t>
            </a:r>
            <a:r>
              <a:rPr lang="ru-RU" sz="1200" dirty="0" smtClean="0"/>
              <a:t> отмечаются изменения личности, нарушения психики.</a:t>
            </a:r>
          </a:p>
          <a:p>
            <a:pPr lvl="0"/>
            <a:r>
              <a:rPr lang="ru-RU" sz="1200" dirty="0" smtClean="0"/>
              <a:t>Подростки, которые стали регулярно употреблять </a:t>
            </a:r>
            <a:r>
              <a:rPr lang="ru-RU" sz="1200" dirty="0" err="1" smtClean="0"/>
              <a:t>насвай</a:t>
            </a:r>
            <a:r>
              <a:rPr lang="ru-RU" sz="1200" dirty="0" smtClean="0"/>
              <a:t>, вскоре могут перейти на более тяжелые наркотики. </a:t>
            </a:r>
          </a:p>
          <a:p>
            <a:pPr lvl="0"/>
            <a:r>
              <a:rPr lang="ru-RU" sz="1200" b="1" dirty="0" smtClean="0"/>
              <a:t>Потребители </a:t>
            </a:r>
            <a:r>
              <a:rPr lang="ru-RU" sz="1200" b="1" dirty="0" err="1" smtClean="0"/>
              <a:t>насвая</a:t>
            </a:r>
            <a:r>
              <a:rPr lang="ru-RU" sz="1200" dirty="0" smtClean="0"/>
              <a:t> страдают заболеваниями полости рта (пародонтоз, кариес и др.), кишечные инфекции, вирусные заболевания.</a:t>
            </a:r>
          </a:p>
          <a:p>
            <a:pPr lvl="0"/>
            <a:r>
              <a:rPr lang="ru-RU" sz="1200" dirty="0" smtClean="0"/>
              <a:t>У людей, которые употребляют </a:t>
            </a:r>
            <a:r>
              <a:rPr lang="ru-RU" sz="1200" dirty="0" err="1" smtClean="0"/>
              <a:t>насвай</a:t>
            </a:r>
            <a:r>
              <a:rPr lang="ru-RU" sz="1200" dirty="0" smtClean="0"/>
              <a:t>, отмечены нарушения в детородной функции (нарушается выработка спермы, сперматозоиды неактивные). По данным института медицинских проблем АН: </a:t>
            </a:r>
            <a:r>
              <a:rPr lang="ru-RU" sz="1200" dirty="0" err="1" smtClean="0"/>
              <a:t>Насвай</a:t>
            </a:r>
            <a:r>
              <a:rPr lang="ru-RU" sz="1200" dirty="0" smtClean="0"/>
              <a:t> приводит к бесплодию, и восстановить нарушенные детородные функции практически невозможно. </a:t>
            </a:r>
          </a:p>
          <a:p>
            <a:pPr lvl="0"/>
            <a:r>
              <a:rPr lang="ru-RU" sz="1200" b="1" dirty="0" smtClean="0"/>
              <a:t>Потребители </a:t>
            </a:r>
            <a:r>
              <a:rPr lang="ru-RU" sz="1200" b="1" dirty="0" err="1" smtClean="0"/>
              <a:t>насвая</a:t>
            </a:r>
            <a:r>
              <a:rPr lang="ru-RU" sz="1200" dirty="0" smtClean="0"/>
              <a:t> – «игрушки» в руках торговцев. </a:t>
            </a:r>
          </a:p>
          <a:p>
            <a:pPr lvl="0"/>
            <a:r>
              <a:rPr lang="ru-RU" sz="1200" b="1" dirty="0" smtClean="0"/>
              <a:t>Производители </a:t>
            </a:r>
            <a:r>
              <a:rPr lang="ru-RU" sz="1200" b="1" dirty="0" err="1" smtClean="0"/>
              <a:t>насвая</a:t>
            </a:r>
            <a:r>
              <a:rPr lang="ru-RU" sz="1200" dirty="0" smtClean="0"/>
              <a:t> для большей «привязки» покупателей часто добавляют в эфедрин, </a:t>
            </a:r>
            <a:r>
              <a:rPr lang="ru-RU" sz="1200" dirty="0" err="1" smtClean="0"/>
              <a:t>эфедрон</a:t>
            </a:r>
            <a:r>
              <a:rPr lang="ru-RU" sz="1200" dirty="0" smtClean="0"/>
              <a:t> и др., а это приводит к еще большей зависимости. Помимо никотиновой зависимости развивается и другая химическая зависимость, которая как утверждают наркологи, лечится очень тяжело.</a:t>
            </a:r>
          </a:p>
          <a:p>
            <a:pPr lvl="0"/>
            <a:r>
              <a:rPr lang="ru-RU" sz="1200" b="1" dirty="0" err="1" smtClean="0"/>
              <a:t>Насвай</a:t>
            </a:r>
            <a:r>
              <a:rPr lang="ru-RU" sz="1200" dirty="0" smtClean="0"/>
              <a:t> нередко содержит в своем составе тяжелые металлы (кадмий, свинец), а это приводит к токсическому поражению печени и почек.</a:t>
            </a:r>
          </a:p>
          <a:p>
            <a:endParaRPr lang="ru-RU" sz="1400" dirty="0"/>
          </a:p>
        </p:txBody>
      </p:sp>
    </p:spTree>
  </p:cSld>
  <p:clrMapOvr>
    <a:masterClrMapping/>
  </p:clrMapOvr>
  <p:transition spd="slow">
    <p:check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smtClean="0"/>
              <a:t>Насвай</a:t>
            </a:r>
            <a:r>
              <a:rPr lang="ru-RU" b="1" dirty="0" smtClean="0"/>
              <a:t>, последствия употребления </a:t>
            </a:r>
            <a:endParaRPr lang="ru-RU" dirty="0"/>
          </a:p>
        </p:txBody>
      </p:sp>
      <p:pic>
        <p:nvPicPr>
          <p:cNvPr id="4" name="Содержимое 3" descr="насвай вреден"/>
          <p:cNvPicPr>
            <a:picLocks noGrp="1"/>
          </p:cNvPicPr>
          <p:nvPr>
            <p:ph idx="1"/>
          </p:nvPr>
        </p:nvPicPr>
        <p:blipFill>
          <a:blip r:embed="rId2" cstate="print"/>
          <a:srcRect/>
          <a:stretch>
            <a:fillRect/>
          </a:stretch>
        </p:blipFill>
        <p:spPr bwMode="auto">
          <a:xfrm>
            <a:off x="395536" y="1556792"/>
            <a:ext cx="8424936" cy="5040560"/>
          </a:xfrm>
          <a:prstGeom prst="rect">
            <a:avLst/>
          </a:prstGeom>
          <a:noFill/>
          <a:ln w="9525">
            <a:noFill/>
            <a:miter lim="800000"/>
            <a:headEnd/>
            <a:tailEnd/>
          </a:ln>
        </p:spPr>
      </p:pic>
    </p:spTree>
  </p:cSld>
  <p:clrMapOvr>
    <a:masterClrMapping/>
  </p:clrMapOvr>
  <p:transition spd="slow">
    <p:check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Электронная сигарета</a:t>
            </a:r>
            <a:endParaRPr lang="ru-RU" dirty="0"/>
          </a:p>
        </p:txBody>
      </p:sp>
      <p:sp>
        <p:nvSpPr>
          <p:cNvPr id="3" name="Содержимое 2"/>
          <p:cNvSpPr>
            <a:spLocks noGrp="1"/>
          </p:cNvSpPr>
          <p:nvPr>
            <p:ph idx="1"/>
          </p:nvPr>
        </p:nvSpPr>
        <p:spPr>
          <a:xfrm>
            <a:off x="467544" y="1676400"/>
            <a:ext cx="3384376" cy="4724400"/>
          </a:xfrm>
        </p:spPr>
        <p:txBody>
          <a:bodyPr/>
          <a:lstStyle/>
          <a:p>
            <a:r>
              <a:rPr lang="ru-RU" sz="2000" dirty="0" smtClean="0"/>
              <a:t>Сегодня электронные сигареты преподносят, как альтернативу обычным сигаретам. Все чаще и чаще в интернете попадаются только положительные </a:t>
            </a:r>
            <a:r>
              <a:rPr lang="ru-RU" sz="2000" i="1" dirty="0" smtClean="0"/>
              <a:t>отзывы об электронных сигаретах</a:t>
            </a:r>
            <a:r>
              <a:rPr lang="ru-RU" sz="2000" dirty="0" smtClean="0"/>
              <a:t> - это понятно, производители увидели в электронных сигаретах новый способ получения дохода.</a:t>
            </a:r>
            <a:endParaRPr lang="ru-RU" sz="2000" dirty="0"/>
          </a:p>
        </p:txBody>
      </p:sp>
      <p:pic>
        <p:nvPicPr>
          <p:cNvPr id="4" name="Рисунок 3" descr="электронная сигарета вред"/>
          <p:cNvPicPr/>
          <p:nvPr/>
        </p:nvPicPr>
        <p:blipFill>
          <a:blip r:embed="rId2" cstate="print"/>
          <a:srcRect/>
          <a:stretch>
            <a:fillRect/>
          </a:stretch>
        </p:blipFill>
        <p:spPr bwMode="auto">
          <a:xfrm>
            <a:off x="3995936" y="1484784"/>
            <a:ext cx="5148064" cy="5373216"/>
          </a:xfrm>
          <a:prstGeom prst="rect">
            <a:avLst/>
          </a:prstGeom>
          <a:noFill/>
          <a:ln w="9525">
            <a:noFill/>
            <a:miter lim="800000"/>
            <a:headEnd/>
            <a:tailEnd/>
          </a:ln>
        </p:spPr>
      </p:pic>
    </p:spTree>
  </p:cSld>
  <p:clrMapOvr>
    <a:masterClrMapping/>
  </p:clrMapOvr>
  <p:transition spd="slow">
    <p:check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0"/>
            <a:ext cx="8712968" cy="6400800"/>
          </a:xfrm>
        </p:spPr>
        <p:txBody>
          <a:bodyPr/>
          <a:lstStyle/>
          <a:p>
            <a:r>
              <a:rPr lang="ru-RU" sz="2000" dirty="0" smtClean="0">
                <a:hlinkClick r:id="rId2"/>
              </a:rPr>
              <a:t>Никотин</a:t>
            </a:r>
            <a:r>
              <a:rPr lang="ru-RU" sz="2000" dirty="0" smtClean="0"/>
              <a:t> — основное вещество содержащееся в табаке, вызывающее зависимость, является третичным амином. При курении электронных сигарет никотин попадает в легкие и там быстро всасывается в кровь. Уже через 8 секунд после затяжки электронной сигареты он попадает в мозг. И только через 30 минут после прекращения курения электронной сигареты концентрация никотина в головном мозге начинает снижаться, т.к. он начинает распределяться по всем тканям и органам в организме. Способность никотина связываться с холинергическими и никотиновыми рецепторами центральной нервной системы и другими структурами, обуславливает возникновение пристрастия к никотину.</a:t>
            </a:r>
            <a:br>
              <a:rPr lang="ru-RU" sz="2000" dirty="0" smtClean="0"/>
            </a:br>
            <a:r>
              <a:rPr lang="ru-RU" sz="2000" dirty="0" smtClean="0"/>
              <a:t>Кроме того никотин способствует сужению кровеносных сосудов из-за этого начинается кислородное голодание головного мозга и других органов. Особенно опасно такое сужение кровеносных сосудов в возрасте 45-50 лет, так как в разы увеличивается вероятность инсульта. Сосуды под действием никотина постепенно истончаются, теряют эластичность – а это приводит к геморрагическому инсульту, заболеваниям сердца (инфаркт миокарда), почек, развивается атеросклероз сосудов нижних конечностей (который приводит к гангрене нижних конечностей и ампутации).</a:t>
            </a:r>
            <a:endParaRPr lang="ru-RU" sz="2000" dirty="0"/>
          </a:p>
        </p:txBody>
      </p:sp>
    </p:spTree>
  </p:cSld>
  <p:clrMapOvr>
    <a:masterClrMapping/>
  </p:clrMapOvr>
  <p:transition spd="slow">
    <p:check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260648"/>
            <a:ext cx="8784976" cy="2376264"/>
          </a:xfrm>
        </p:spPr>
        <p:txBody>
          <a:bodyPr/>
          <a:lstStyle/>
          <a:p>
            <a:r>
              <a:rPr lang="ru-RU" sz="1800" dirty="0" smtClean="0"/>
              <a:t>Никотин – является одной из причин приводящих к болезни Бюргера. </a:t>
            </a:r>
            <a:br>
              <a:rPr lang="ru-RU" sz="1800" dirty="0" smtClean="0"/>
            </a:br>
            <a:r>
              <a:rPr lang="ru-RU" sz="1800" dirty="0" smtClean="0"/>
              <a:t>Производители электронных сигарет забывают упомянуть и о том, что никотин вызывает мутации клеток, и в следующих поколениях эти мутации только возрастают. Так курящая бабушка которая умерла в 100 лет, своим детям передала мутированные гены и ее дочь уже не доживет уже до 100 лет, кроме того эти мутированные гены передадутся и внучке даже если ее мать не курила, и внучка проживет еще меньше или будет мучиться онкологическими заболеваниями. </a:t>
            </a:r>
            <a:r>
              <a:rPr lang="ru-RU" dirty="0" smtClean="0"/>
              <a:t/>
            </a:r>
            <a:br>
              <a:rPr lang="ru-RU" dirty="0" smtClean="0"/>
            </a:br>
            <a:endParaRPr lang="ru-RU" dirty="0"/>
          </a:p>
        </p:txBody>
      </p:sp>
      <p:pic>
        <p:nvPicPr>
          <p:cNvPr id="4" name="Рисунок 3" descr="электронная сигарета озывы врачей"/>
          <p:cNvPicPr/>
          <p:nvPr/>
        </p:nvPicPr>
        <p:blipFill>
          <a:blip r:embed="rId2" cstate="print"/>
          <a:srcRect/>
          <a:stretch>
            <a:fillRect/>
          </a:stretch>
        </p:blipFill>
        <p:spPr bwMode="auto">
          <a:xfrm>
            <a:off x="755576" y="2708920"/>
            <a:ext cx="7992888" cy="3816424"/>
          </a:xfrm>
          <a:prstGeom prst="rect">
            <a:avLst/>
          </a:prstGeom>
          <a:noFill/>
          <a:ln w="9525">
            <a:noFill/>
            <a:miter lim="800000"/>
            <a:headEnd/>
            <a:tailEnd/>
          </a:ln>
        </p:spPr>
      </p:pic>
    </p:spTree>
  </p:cSld>
  <p:clrMapOvr>
    <a:masterClrMapping/>
  </p:clrMapOvr>
  <p:transition spd="slow">
    <p:checke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Электронные сигареты опасны!</a:t>
            </a:r>
            <a:endParaRPr lang="ru-RU" dirty="0"/>
          </a:p>
        </p:txBody>
      </p:sp>
      <p:pic>
        <p:nvPicPr>
          <p:cNvPr id="4" name="Содержимое 3" descr="электронные сигареты опасны"/>
          <p:cNvPicPr>
            <a:picLocks noGrp="1"/>
          </p:cNvPicPr>
          <p:nvPr>
            <p:ph idx="1"/>
          </p:nvPr>
        </p:nvPicPr>
        <p:blipFill>
          <a:blip r:embed="rId2" cstate="print"/>
          <a:srcRect/>
          <a:stretch>
            <a:fillRect/>
          </a:stretch>
        </p:blipFill>
        <p:spPr bwMode="auto">
          <a:xfrm>
            <a:off x="395536" y="1556792"/>
            <a:ext cx="8490520" cy="5040560"/>
          </a:xfrm>
          <a:prstGeom prst="rect">
            <a:avLst/>
          </a:prstGeom>
          <a:noFill/>
          <a:ln w="9525">
            <a:noFill/>
            <a:miter lim="800000"/>
            <a:headEnd/>
            <a:tailEnd/>
          </a:ln>
        </p:spPr>
      </p:pic>
    </p:spTree>
  </p:cSld>
  <p:clrMapOvr>
    <a:masterClrMapping/>
  </p:clrMapOvr>
  <p:transition spd="slow">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002060"/>
                </a:solidFill>
              </a:rPr>
              <a:t>Введение:</a:t>
            </a:r>
            <a:endParaRPr lang="ru-RU" dirty="0">
              <a:solidFill>
                <a:srgbClr val="002060"/>
              </a:solidFill>
            </a:endParaRPr>
          </a:p>
        </p:txBody>
      </p:sp>
      <p:sp>
        <p:nvSpPr>
          <p:cNvPr id="3" name="Содержимое 2"/>
          <p:cNvSpPr>
            <a:spLocks noGrp="1"/>
          </p:cNvSpPr>
          <p:nvPr>
            <p:ph idx="1"/>
          </p:nvPr>
        </p:nvSpPr>
        <p:spPr>
          <a:xfrm>
            <a:off x="142844" y="1643050"/>
            <a:ext cx="3997108" cy="4967310"/>
          </a:xfrm>
        </p:spPr>
        <p:txBody>
          <a:bodyPr/>
          <a:lstStyle/>
          <a:p>
            <a:pPr algn="just"/>
            <a:r>
              <a:rPr lang="ru-RU" sz="3600" dirty="0" smtClean="0">
                <a:solidFill>
                  <a:srgbClr val="FFFF00"/>
                </a:solidFill>
                <a:hlinkClick r:id="rId2"/>
              </a:rPr>
              <a:t>Курение</a:t>
            </a:r>
            <a:r>
              <a:rPr lang="ru-RU" sz="3600" dirty="0" smtClean="0"/>
              <a:t> – это привычка, противная зрению, невыносимая для обоняния, вредная для мозга, опасная для легких.</a:t>
            </a:r>
          </a:p>
        </p:txBody>
      </p:sp>
      <p:pic>
        <p:nvPicPr>
          <p:cNvPr id="2050" name="Picture 2" descr="C:\Users\User\Desktop\срс\априо.jpg"/>
          <p:cNvPicPr>
            <a:picLocks noChangeAspect="1" noChangeArrowheads="1"/>
          </p:cNvPicPr>
          <p:nvPr/>
        </p:nvPicPr>
        <p:blipFill>
          <a:blip r:embed="rId3" cstate="print"/>
          <a:srcRect/>
          <a:stretch>
            <a:fillRect/>
          </a:stretch>
        </p:blipFill>
        <p:spPr bwMode="auto">
          <a:xfrm>
            <a:off x="4283968" y="1556792"/>
            <a:ext cx="4680520" cy="4968552"/>
          </a:xfrm>
          <a:prstGeom prst="rect">
            <a:avLst/>
          </a:prstGeom>
          <a:noFill/>
        </p:spPr>
      </p:pic>
    </p:spTree>
  </p:cSld>
  <p:clrMapOvr>
    <a:masterClrMapping/>
  </p:clrMapOvr>
  <p:transition spd="slow">
    <p:check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Как бросить курить?</a:t>
            </a:r>
            <a:endParaRPr lang="ru-RU" dirty="0"/>
          </a:p>
        </p:txBody>
      </p:sp>
      <p:sp>
        <p:nvSpPr>
          <p:cNvPr id="3" name="Содержимое 2"/>
          <p:cNvSpPr>
            <a:spLocks noGrp="1"/>
          </p:cNvSpPr>
          <p:nvPr>
            <p:ph idx="1"/>
          </p:nvPr>
        </p:nvSpPr>
        <p:spPr>
          <a:xfrm>
            <a:off x="323528" y="1268760"/>
            <a:ext cx="4104456" cy="5256584"/>
          </a:xfrm>
        </p:spPr>
        <p:txBody>
          <a:bodyPr/>
          <a:lstStyle/>
          <a:p>
            <a:r>
              <a:rPr lang="ru-RU" sz="1600" dirty="0" smtClean="0"/>
              <a:t>Любой человек может </a:t>
            </a:r>
            <a:r>
              <a:rPr lang="ru-RU" sz="1600" b="1" dirty="0" smtClean="0"/>
              <a:t>бросить курить легко</a:t>
            </a:r>
            <a:r>
              <a:rPr lang="ru-RU" sz="1600" dirty="0" smtClean="0"/>
              <a:t>, однако многих пугает страх остаться без чего-то необходимого. </a:t>
            </a:r>
          </a:p>
          <a:p>
            <a:r>
              <a:rPr lang="ru-RU" sz="1600" dirty="0" smtClean="0"/>
              <a:t>Давайте разберем один из </a:t>
            </a:r>
            <a:r>
              <a:rPr lang="ru-RU" sz="1600" i="1" dirty="0" smtClean="0"/>
              <a:t>способов бросить курить</a:t>
            </a:r>
            <a:r>
              <a:rPr lang="ru-RU" sz="1600" dirty="0" smtClean="0"/>
              <a:t>, но для начала необходимо запомнить две вещи:</a:t>
            </a:r>
          </a:p>
          <a:p>
            <a:pPr lvl="0"/>
            <a:r>
              <a:rPr lang="ru-RU" sz="1600" dirty="0" smtClean="0"/>
              <a:t>Необходимо строго выполнять рекомендации</a:t>
            </a:r>
          </a:p>
          <a:p>
            <a:pPr lvl="0"/>
            <a:r>
              <a:rPr lang="ru-RU" sz="1600" dirty="0" smtClean="0"/>
              <a:t>Хорошо понять данную проблему и ответить на вопрос почему курение - столь неприятная процедура (горький дым, отвратительный запах, кашель по утрам и </a:t>
            </a:r>
            <a:r>
              <a:rPr lang="ru-RU" sz="1600" dirty="0" err="1" smtClean="0"/>
              <a:t>т.п</a:t>
            </a:r>
            <a:r>
              <a:rPr lang="ru-RU" sz="1600" dirty="0" smtClean="0"/>
              <a:t>), а </a:t>
            </a:r>
            <a:r>
              <a:rPr lang="ru-RU" sz="1600" i="1" dirty="0" smtClean="0"/>
              <a:t>бросить курить</a:t>
            </a:r>
            <a:r>
              <a:rPr lang="ru-RU" sz="1600" dirty="0" smtClean="0"/>
              <a:t> трудно. Ведь наверняка в детстве или при первой затяжке дым у вас вызывал отвращение, и начинало тошнить. Почему так трудно отказаться от курения, ведь курение это довольно дорогое удовольствие и курение убивает нас?</a:t>
            </a:r>
          </a:p>
          <a:p>
            <a:endParaRPr lang="ru-RU" sz="1600" dirty="0"/>
          </a:p>
        </p:txBody>
      </p:sp>
      <p:pic>
        <p:nvPicPr>
          <p:cNvPr id="4" name="Рисунок 3" descr="Как бросить курить быстро?"/>
          <p:cNvPicPr/>
          <p:nvPr/>
        </p:nvPicPr>
        <p:blipFill>
          <a:blip r:embed="rId2" cstate="print"/>
          <a:srcRect/>
          <a:stretch>
            <a:fillRect/>
          </a:stretch>
        </p:blipFill>
        <p:spPr bwMode="auto">
          <a:xfrm>
            <a:off x="4788024" y="1412776"/>
            <a:ext cx="4176464" cy="4968552"/>
          </a:xfrm>
          <a:prstGeom prst="rect">
            <a:avLst/>
          </a:prstGeom>
          <a:noFill/>
          <a:ln w="9525">
            <a:noFill/>
            <a:miter lim="800000"/>
            <a:headEnd/>
            <a:tailEnd/>
          </a:ln>
        </p:spPr>
      </p:pic>
    </p:spTree>
  </p:cSld>
  <p:clrMapOvr>
    <a:masterClrMapping/>
  </p:clrMapOvr>
  <p:transition spd="slow">
    <p:checke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52400"/>
            <a:ext cx="8640960" cy="828328"/>
          </a:xfrm>
        </p:spPr>
        <p:txBody>
          <a:bodyPr/>
          <a:lstStyle/>
          <a:p>
            <a:r>
              <a:rPr lang="ru-RU" sz="3600" b="1" dirty="0" smtClean="0"/>
              <a:t>Как бросить курить, советы</a:t>
            </a:r>
            <a:endParaRPr lang="ru-RU" sz="3600" dirty="0"/>
          </a:p>
        </p:txBody>
      </p:sp>
      <p:sp>
        <p:nvSpPr>
          <p:cNvPr id="3" name="Содержимое 2"/>
          <p:cNvSpPr>
            <a:spLocks noGrp="1"/>
          </p:cNvSpPr>
          <p:nvPr>
            <p:ph idx="1"/>
          </p:nvPr>
        </p:nvSpPr>
        <p:spPr>
          <a:xfrm>
            <a:off x="179512" y="908720"/>
            <a:ext cx="8712968" cy="5949280"/>
          </a:xfrm>
        </p:spPr>
        <p:txBody>
          <a:bodyPr/>
          <a:lstStyle/>
          <a:p>
            <a:pPr lvl="0"/>
            <a:r>
              <a:rPr lang="ru-RU" sz="1600" dirty="0" smtClean="0"/>
              <a:t>Подсчитайте сколько денег Вы сэкономите, когда </a:t>
            </a:r>
            <a:r>
              <a:rPr lang="ru-RU" sz="1600" i="1" dirty="0" smtClean="0"/>
              <a:t>бросите курить</a:t>
            </a:r>
            <a:r>
              <a:rPr lang="ru-RU" sz="1600" dirty="0" smtClean="0"/>
              <a:t>!</a:t>
            </a:r>
          </a:p>
          <a:p>
            <a:pPr lvl="0"/>
            <a:r>
              <a:rPr lang="ru-RU" sz="1600" dirty="0" smtClean="0"/>
              <a:t>Подумайте о своем здоровье, то что курение причина рака знают уже все!</a:t>
            </a:r>
          </a:p>
          <a:p>
            <a:pPr lvl="0"/>
            <a:r>
              <a:rPr lang="ru-RU" sz="1600" dirty="0" smtClean="0"/>
              <a:t>Опасайтесь сокращения курения. </a:t>
            </a:r>
            <a:r>
              <a:rPr lang="ru-RU" sz="1600" i="1" dirty="0" smtClean="0"/>
              <a:t>Бросать курить</a:t>
            </a:r>
            <a:r>
              <a:rPr lang="ru-RU" sz="1600" dirty="0" smtClean="0"/>
              <a:t> многие начинают с сокращения выкуриваемых сигарет, но делать этого нельзя. Потому что с зависимостью так не справиться, человек будет ждать того момента, когда можно будет выкурить очередную сигарету, а когда этот момент настанет, то он будет просто смаковать эту долгожданную сигарету. Все его мысли в перерывах будут только о следующей сигарете, чем больше он ее ждет, тем больше она ему приятней! Зависимость будет делать свое дело! Вспомните про наркоманов.</a:t>
            </a:r>
          </a:p>
          <a:p>
            <a:pPr lvl="0"/>
            <a:r>
              <a:rPr lang="ru-RU" sz="1600" dirty="0" smtClean="0"/>
              <a:t>Не используйте никотин содержащие средства (никотиновая жевательная резинка, электронная сигарета и др.). Помните, что именно никотин не даёт бросить курить и вызывает зависимость! </a:t>
            </a:r>
          </a:p>
          <a:p>
            <a:pPr lvl="0"/>
            <a:r>
              <a:rPr lang="ru-RU" sz="1600" dirty="0" smtClean="0"/>
              <a:t> Продержитесь период отвыкания! </a:t>
            </a:r>
          </a:p>
          <a:p>
            <a:pPr lvl="0"/>
            <a:r>
              <a:rPr lang="ru-RU" sz="1600" dirty="0" smtClean="0"/>
              <a:t>«Всего одна сигарета». Вы бросили курить, прошло 4 недели, никотиновая зависимость исчезла и теперь Вы СВОБОДНЫ, и вот на очередной вечеринке вам предлагают сигаретку! СТОП! ВСПОМНИТЕ! Именно с одной сигареты и началось ваше курение, именно одна сигарета и вызывает никотиновую зависимость! НИ КАКОЙ ОДНОЙ СИГАРЕТЫ!!! ЭТО ШАГ НАЗАД!!!</a:t>
            </a:r>
          </a:p>
          <a:p>
            <a:pPr lvl="0"/>
            <a:r>
              <a:rPr lang="ru-RU" sz="1600" b="1" dirty="0" smtClean="0"/>
              <a:t>Бросить курить легко!</a:t>
            </a:r>
            <a:r>
              <a:rPr lang="ru-RU" sz="1600" dirty="0" smtClean="0"/>
              <a:t> Надо только осознать, что это серьезный вред и зависимость. Принять решение бросить курить! И радуйтесь, что Вы бросили курить и начали здоровую жизнь! ПРОЯВИТЕ СВОЮ СИЛУ ВОЛИ, ВЕДЬ ВЫ СИЛЬНЫЙ ЧЕЛОВЕК!</a:t>
            </a:r>
          </a:p>
          <a:p>
            <a:endParaRPr lang="ru-RU" sz="1600" dirty="0"/>
          </a:p>
        </p:txBody>
      </p:sp>
    </p:spTree>
  </p:cSld>
  <p:clrMapOvr>
    <a:masterClrMapping/>
  </p:clrMapOvr>
  <p:transition spd="slow">
    <p:checke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Заключение </a:t>
            </a:r>
            <a:endParaRPr lang="ru-RU" dirty="0"/>
          </a:p>
        </p:txBody>
      </p:sp>
      <p:sp>
        <p:nvSpPr>
          <p:cNvPr id="3" name="Содержимое 2"/>
          <p:cNvSpPr>
            <a:spLocks noGrp="1"/>
          </p:cNvSpPr>
          <p:nvPr>
            <p:ph idx="1"/>
          </p:nvPr>
        </p:nvSpPr>
        <p:spPr>
          <a:xfrm>
            <a:off x="323528" y="1124744"/>
            <a:ext cx="8568952" cy="5256584"/>
          </a:xfrm>
        </p:spPr>
        <p:txBody>
          <a:bodyPr/>
          <a:lstStyle/>
          <a:p>
            <a:r>
              <a:rPr lang="ru-RU" sz="1800" dirty="0" smtClean="0"/>
              <a:t>Исследования подтвердили тот факт, что к курению склонны люди с психическими расстройствами. Выяснилось, что люди с психическими расстройствами выкуривают на 40% больше, чем без психических расстройств. Врачи уверены, курение и психические расстройства взаимно усиливают друг друга. </a:t>
            </a:r>
          </a:p>
          <a:p>
            <a:endParaRPr lang="ru-RU" sz="1800" dirty="0" smtClean="0"/>
          </a:p>
          <a:p>
            <a:r>
              <a:rPr lang="ru-RU" sz="1800" dirty="0" smtClean="0"/>
              <a:t>По данным ВОЗ, в которой много и </a:t>
            </a:r>
            <a:r>
              <a:rPr lang="ru-RU" sz="1800" b="1" dirty="0" smtClean="0"/>
              <a:t>настойчиво изучают проблему курения</a:t>
            </a:r>
            <a:r>
              <a:rPr lang="ru-RU" sz="1800" dirty="0" smtClean="0"/>
              <a:t>, от причин, связанных с </a:t>
            </a:r>
            <a:r>
              <a:rPr lang="ru-RU" sz="1800" b="1" dirty="0" smtClean="0"/>
              <a:t>употреблением табака</a:t>
            </a:r>
            <a:r>
              <a:rPr lang="ru-RU" sz="1800" dirty="0" smtClean="0"/>
              <a:t>, умирает каждый пятый. Если это применить к нашим условиям, то мы ежегодно теряем пятьсот тысяч человек! В их числе можешь оказаться ты, твой муж, твои дети, друзья и знакомые.</a:t>
            </a:r>
            <a:r>
              <a:rPr lang="ru-RU" dirty="0" smtClean="0"/>
              <a:t/>
            </a:r>
            <a:br>
              <a:rPr lang="ru-RU" dirty="0" smtClean="0"/>
            </a:br>
            <a:endParaRPr lang="ru-RU" dirty="0" smtClean="0"/>
          </a:p>
          <a:p>
            <a:pPr lvl="0"/>
            <a:r>
              <a:rPr lang="ru-RU" sz="1800" dirty="0" smtClean="0"/>
              <a:t>Бросив курить обычные сигареты, не значит, что курильщик избавиться от вредной привычки. Никотин, который формирует зависимость, не позволит бросить электронные сигареты, останется и психологическая тяга к курению. Согласитесь удобно поставлять зависимому человеку картриджи, аккумуляторы и прочие аксессуары. </a:t>
            </a:r>
          </a:p>
          <a:p>
            <a:endParaRPr lang="ru-RU" sz="1800" dirty="0"/>
          </a:p>
        </p:txBody>
      </p:sp>
    </p:spTree>
  </p:cSld>
  <p:clrMapOvr>
    <a:masterClrMapping/>
  </p:clrMapOvr>
  <p:transition spd="slow">
    <p:checke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User\Desktop\срс\0007-007-Kurilschik-znaj-Kurenie-vred-dlja-tebja-Kurenie-vred-i-dlja-okruzhajuschikh.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spd="slow">
    <p:checke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152400"/>
            <a:ext cx="7855024" cy="1066800"/>
          </a:xfrm>
        </p:spPr>
        <p:txBody>
          <a:bodyPr/>
          <a:lstStyle/>
          <a:p>
            <a:r>
              <a:rPr lang="ru-RU" dirty="0" smtClean="0"/>
              <a:t> Будьте здоровы! </a:t>
            </a:r>
            <a:endParaRPr lang="ru-RU" dirty="0"/>
          </a:p>
        </p:txBody>
      </p:sp>
      <p:pic>
        <p:nvPicPr>
          <p:cNvPr id="6" name="Содержимое 5" descr="0022-022-Spasibo-za-vnimanie.jpg"/>
          <p:cNvPicPr>
            <a:picLocks noGrp="1" noChangeAspect="1"/>
          </p:cNvPicPr>
          <p:nvPr>
            <p:ph idx="1"/>
          </p:nvPr>
        </p:nvPicPr>
        <p:blipFill>
          <a:blip r:embed="rId2" cstate="print"/>
          <a:stretch>
            <a:fillRect/>
          </a:stretch>
        </p:blipFill>
        <p:spPr>
          <a:xfrm>
            <a:off x="539552" y="1676400"/>
            <a:ext cx="8064896" cy="4724400"/>
          </a:xfrm>
        </p:spPr>
      </p:pic>
    </p:spTree>
  </p:cSld>
  <p:clrMapOvr>
    <a:masterClrMapping/>
  </p:clrMapOvr>
  <p:transition spd="slow">
    <p:check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C00000"/>
                </a:solidFill>
              </a:rPr>
              <a:t>Вред курения</a:t>
            </a:r>
            <a:endParaRPr lang="ru-RU" dirty="0"/>
          </a:p>
        </p:txBody>
      </p:sp>
      <p:sp>
        <p:nvSpPr>
          <p:cNvPr id="3" name="Содержимое 2"/>
          <p:cNvSpPr>
            <a:spLocks noGrp="1"/>
          </p:cNvSpPr>
          <p:nvPr>
            <p:ph idx="1"/>
          </p:nvPr>
        </p:nvSpPr>
        <p:spPr>
          <a:xfrm>
            <a:off x="251520" y="1676400"/>
            <a:ext cx="5256584" cy="4724400"/>
          </a:xfrm>
        </p:spPr>
        <p:txBody>
          <a:bodyPr/>
          <a:lstStyle/>
          <a:p>
            <a:r>
              <a:rPr lang="ru-RU" sz="1800" dirty="0" smtClean="0"/>
              <a:t>Пачка сигарет в день – это около 500 рентген облучения за год! Температура тлеющей сигареты 700-900 градусов! Легкие курильщика со стажем – черная, гниющая масса. После затяжки никотин попадает в головной мозг через 7 секунд. Никотин вызывает спазм сосудов, от сюда нарушение питания тканей кислородом. Спазм мелких сосудов делает кожу увядающей.</a:t>
            </a:r>
          </a:p>
          <a:p>
            <a:r>
              <a:rPr lang="ru-RU" sz="1800" b="1" dirty="0" smtClean="0"/>
              <a:t>Вред курения</a:t>
            </a:r>
            <a:r>
              <a:rPr lang="ru-RU" sz="1800" dirty="0" smtClean="0"/>
              <a:t> еще и в том, что появляется неприятный запах изо рта, желтеют зубы, воспаляется горло, краснеют глаза от постоянного раздражения дыма. </a:t>
            </a:r>
            <a:endParaRPr lang="ru-RU" sz="1800" dirty="0"/>
          </a:p>
        </p:txBody>
      </p:sp>
      <p:pic>
        <p:nvPicPr>
          <p:cNvPr id="3074" name="Picture 2" descr="C:\Users\User\Desktop\срс\ржощлд.jpg"/>
          <p:cNvPicPr>
            <a:picLocks noChangeAspect="1" noChangeArrowheads="1"/>
          </p:cNvPicPr>
          <p:nvPr/>
        </p:nvPicPr>
        <p:blipFill>
          <a:blip r:embed="rId2" cstate="print"/>
          <a:srcRect/>
          <a:stretch>
            <a:fillRect/>
          </a:stretch>
        </p:blipFill>
        <p:spPr bwMode="auto">
          <a:xfrm>
            <a:off x="5292080" y="1412776"/>
            <a:ext cx="3672408" cy="5112568"/>
          </a:xfrm>
          <a:prstGeom prst="rect">
            <a:avLst/>
          </a:prstGeom>
          <a:noFill/>
        </p:spPr>
      </p:pic>
    </p:spTree>
  </p:cSld>
  <p:clrMapOvr>
    <a:masterClrMapping/>
  </p:clrMapOvr>
  <p:transition spd="slow">
    <p:check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ВРЕД КУРЕНИЯ"/>
          <p:cNvPicPr/>
          <p:nvPr/>
        </p:nvPicPr>
        <p:blipFill>
          <a:blip r:embed="rId2" cstate="print"/>
          <a:srcRect/>
          <a:stretch>
            <a:fillRect/>
          </a:stretch>
        </p:blipFill>
        <p:spPr bwMode="auto">
          <a:xfrm>
            <a:off x="4355976" y="1556792"/>
            <a:ext cx="4608512" cy="5040560"/>
          </a:xfrm>
          <a:prstGeom prst="rect">
            <a:avLst/>
          </a:prstGeom>
          <a:noFill/>
          <a:ln w="9525">
            <a:noFill/>
            <a:miter lim="800000"/>
            <a:headEnd/>
            <a:tailEnd/>
          </a:ln>
        </p:spPr>
      </p:pic>
      <p:sp>
        <p:nvSpPr>
          <p:cNvPr id="2" name="Заголовок 1"/>
          <p:cNvSpPr>
            <a:spLocks noGrp="1"/>
          </p:cNvSpPr>
          <p:nvPr>
            <p:ph type="title"/>
          </p:nvPr>
        </p:nvSpPr>
        <p:spPr/>
        <p:txBody>
          <a:bodyPr/>
          <a:lstStyle/>
          <a:p>
            <a:r>
              <a:rPr lang="ru-RU" dirty="0" smtClean="0">
                <a:solidFill>
                  <a:srgbClr val="C00000"/>
                </a:solidFill>
              </a:rPr>
              <a:t>Состав табачного дыма</a:t>
            </a:r>
            <a:endParaRPr lang="ru-RU" dirty="0"/>
          </a:p>
        </p:txBody>
      </p:sp>
      <p:sp>
        <p:nvSpPr>
          <p:cNvPr id="3" name="Содержимое 2"/>
          <p:cNvSpPr>
            <a:spLocks noGrp="1"/>
          </p:cNvSpPr>
          <p:nvPr>
            <p:ph idx="1"/>
          </p:nvPr>
        </p:nvSpPr>
        <p:spPr>
          <a:xfrm>
            <a:off x="323528" y="1676400"/>
            <a:ext cx="4176464" cy="4724400"/>
          </a:xfrm>
        </p:spPr>
        <p:txBody>
          <a:bodyPr/>
          <a:lstStyle/>
          <a:p>
            <a:r>
              <a:rPr lang="ru-RU" sz="1800" b="1" i="1" dirty="0" smtClean="0">
                <a:hlinkClick r:id="rId3"/>
              </a:rPr>
              <a:t>В табачном дыме содержится</a:t>
            </a:r>
            <a:r>
              <a:rPr lang="ru-RU" sz="1800" b="1" i="1" dirty="0" smtClean="0"/>
              <a:t> более 4000 химических соединений</a:t>
            </a:r>
            <a:r>
              <a:rPr lang="ru-RU" sz="1800" dirty="0" smtClean="0"/>
              <a:t>, из них более 40 особо опасны, так как вызывают рак, а так же несколько сотен ядов: </a:t>
            </a:r>
            <a:r>
              <a:rPr lang="ru-RU" sz="1800" dirty="0" smtClean="0">
                <a:hlinkClick r:id="rId4"/>
              </a:rPr>
              <a:t>никотин</a:t>
            </a:r>
            <a:r>
              <a:rPr lang="ru-RU" sz="1800" dirty="0" smtClean="0"/>
              <a:t>, </a:t>
            </a:r>
            <a:r>
              <a:rPr lang="ru-RU" sz="1800" dirty="0" err="1" smtClean="0">
                <a:hlinkClick r:id="rId5"/>
              </a:rPr>
              <a:t>бензапирен</a:t>
            </a:r>
            <a:r>
              <a:rPr lang="ru-RU" sz="1800" dirty="0" smtClean="0"/>
              <a:t>, цианид, мышьяк, формальдегид, углекислый газ, окись углерода, синильную кислоту и т.д. В сигаретном дыме присутствуют радиоактивные вещества: полоний, свинец, висмут. Никотин по своей ядовитости  равен синильной кислоте.</a:t>
            </a:r>
          </a:p>
          <a:p>
            <a:endParaRPr lang="ru-RU" dirty="0"/>
          </a:p>
        </p:txBody>
      </p:sp>
    </p:spTree>
  </p:cSld>
  <p:clrMapOvr>
    <a:masterClrMapping/>
  </p:clrMapOvr>
  <p:transition spd="slow">
    <p:check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 вреде курения</a:t>
            </a:r>
            <a:endParaRPr lang="ru-RU" dirty="0"/>
          </a:p>
        </p:txBody>
      </p:sp>
      <p:sp>
        <p:nvSpPr>
          <p:cNvPr id="3" name="Содержимое 2"/>
          <p:cNvSpPr>
            <a:spLocks noGrp="1"/>
          </p:cNvSpPr>
          <p:nvPr>
            <p:ph idx="1"/>
          </p:nvPr>
        </p:nvSpPr>
        <p:spPr>
          <a:xfrm>
            <a:off x="251520" y="1268760"/>
            <a:ext cx="8568952" cy="5256584"/>
          </a:xfrm>
        </p:spPr>
        <p:txBody>
          <a:bodyPr/>
          <a:lstStyle/>
          <a:p>
            <a:r>
              <a:rPr lang="ru-RU" sz="1600" dirty="0" smtClean="0"/>
              <a:t/>
            </a:r>
            <a:br>
              <a:rPr lang="ru-RU" sz="1600" dirty="0" smtClean="0"/>
            </a:br>
            <a:r>
              <a:rPr lang="ru-RU" sz="1600" i="1" dirty="0" smtClean="0"/>
              <a:t> Вред курения в том, что оно вызывает три основных заболевания</a:t>
            </a:r>
            <a:r>
              <a:rPr lang="ru-RU" sz="1600" dirty="0" smtClean="0"/>
              <a:t>: рак легких, хронический бронхит, коронарная болезнь. Уже давно доказано, что табак является причиной смертности от рака легкого в 90 % всех случаев, от бронхита и эмфиземы в 75 % и от болезни сердца в примерно 25 % всех случаев. Примерно 25 % регулярных курильщиков сигарет умрет преждевременно по причине курения. Многие из этого числа смогли бы прожить на 10, 20 или 30 лет дольше. Умершие вследствие курения в среднем потеряют 15 лет своей жизни. </a:t>
            </a:r>
            <a:br>
              <a:rPr lang="ru-RU" sz="1600" dirty="0" smtClean="0"/>
            </a:br>
            <a:r>
              <a:rPr lang="ru-RU" sz="1600" i="1" dirty="0" smtClean="0"/>
              <a:t>Курение наносит страшный вред</a:t>
            </a:r>
            <a:r>
              <a:rPr lang="ru-RU" sz="1600" dirty="0" smtClean="0"/>
              <a:t>, так курящие в 13 раз чаще заболевают стенокардией, в 12 – инфарктом миокарда, в 10 раз – язвой желудка и в 30 раз — раком легких. </a:t>
            </a:r>
            <a:br>
              <a:rPr lang="ru-RU" sz="1600" dirty="0" smtClean="0"/>
            </a:br>
            <a:r>
              <a:rPr lang="ru-RU" sz="1600" dirty="0" smtClean="0"/>
              <a:t>Нет такого органа, который бы не поражался табаком: почки и мочевой пузырь, половые железы и кровеносные сосуды, головной мозг и печень.</a:t>
            </a:r>
            <a:br>
              <a:rPr lang="ru-RU" sz="1600" dirty="0" smtClean="0"/>
            </a:br>
            <a:r>
              <a:rPr lang="ru-RU" sz="1600" dirty="0" smtClean="0"/>
              <a:t>Смертельная доза для взрослого человека содержится в одной пачке сигарет, если ее выкурить сразу, а для подростков — полпачки.</a:t>
            </a:r>
            <a:br>
              <a:rPr lang="ru-RU" sz="1600" dirty="0" smtClean="0"/>
            </a:br>
            <a:r>
              <a:rPr lang="ru-RU" sz="1600" i="1" dirty="0" smtClean="0"/>
              <a:t>Курение вредит сердцу</a:t>
            </a:r>
            <a:r>
              <a:rPr lang="ru-RU" sz="1600" dirty="0" smtClean="0"/>
              <a:t>, так частота сердечных сокращений у курящего на 15000 ударов в сутки больше, чем у некурящего, а доставка кислорода тканям и особенно головному мозгу значительно снижена, так как сосуды сужены, плюс к этому угарный газ, который лучше «цепляется» к гемоглобину и не даёт эритроцитам переносить кислород. Этим и объясняется, почему курящие школьники значительно отстают от некурящих. </a:t>
            </a:r>
            <a:endParaRPr lang="ru-RU" sz="1600" dirty="0"/>
          </a:p>
        </p:txBody>
      </p:sp>
    </p:spTree>
  </p:cSld>
  <p:clrMapOvr>
    <a:masterClrMapping/>
  </p:clrMapOvr>
  <p:transition spd="slow">
    <p:check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User\Desktop\срс\3.gif"/>
          <p:cNvPicPr>
            <a:picLocks noGrp="1" noChangeAspect="1" noChangeArrowheads="1"/>
          </p:cNvPicPr>
          <p:nvPr>
            <p:ph idx="1"/>
          </p:nvPr>
        </p:nvPicPr>
        <p:blipFill>
          <a:blip r:embed="rId2" cstate="print"/>
          <a:srcRect/>
          <a:stretch>
            <a:fillRect/>
          </a:stretch>
        </p:blipFill>
        <p:spPr bwMode="auto">
          <a:xfrm>
            <a:off x="251520" y="260648"/>
            <a:ext cx="8712968" cy="6408712"/>
          </a:xfrm>
          <a:prstGeom prst="rect">
            <a:avLst/>
          </a:prstGeom>
          <a:noFill/>
        </p:spPr>
      </p:pic>
    </p:spTree>
  </p:cSld>
  <p:clrMapOvr>
    <a:masterClrMapping/>
  </p:clrMapOvr>
  <p:transition spd="slow">
    <p:check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Вред курения для женщин</a:t>
            </a:r>
            <a:endParaRPr lang="ru-RU" dirty="0"/>
          </a:p>
        </p:txBody>
      </p:sp>
      <p:sp>
        <p:nvSpPr>
          <p:cNvPr id="3" name="Содержимое 2"/>
          <p:cNvSpPr>
            <a:spLocks noGrp="1"/>
          </p:cNvSpPr>
          <p:nvPr>
            <p:ph idx="1"/>
          </p:nvPr>
        </p:nvSpPr>
        <p:spPr>
          <a:xfrm>
            <a:off x="323528" y="1676400"/>
            <a:ext cx="8568952" cy="1896616"/>
          </a:xfrm>
        </p:spPr>
        <p:txBody>
          <a:bodyPr/>
          <a:lstStyle/>
          <a:p>
            <a:r>
              <a:rPr lang="ru-RU" sz="1600" b="1" i="1" dirty="0" smtClean="0"/>
              <a:t>Для женщины курение особенно вредно</a:t>
            </a:r>
            <a:r>
              <a:rPr lang="ru-RU" sz="1600" dirty="0" smtClean="0"/>
              <a:t>, так при первой затяжке першит в горле, увеличивается частота сердечных сокращений, появляется противный привкус во рту, появляется кашель, головокружение, тошнота и возможна рвота. Все это проявление защитных реакций организма. Но курильщица, которая следует «новой моде» активно подавляет защитные функции организма и продолжает делать затяжки. С каждой новой затяжкой организм сдается и получает отравление, защитные реакции угасают и курильщица не чувствует дискомфорта.</a:t>
            </a:r>
          </a:p>
          <a:p>
            <a:endParaRPr lang="ru-RU" sz="1600" dirty="0" smtClean="0"/>
          </a:p>
          <a:p>
            <a:endParaRPr lang="ru-RU" sz="1600" dirty="0" smtClean="0"/>
          </a:p>
          <a:p>
            <a:r>
              <a:rPr lang="ru-RU" sz="1800" dirty="0" smtClean="0">
                <a:solidFill>
                  <a:srgbClr val="FF0000"/>
                </a:solidFill>
              </a:rPr>
              <a:t>Рак груди у женщины курильщицы</a:t>
            </a:r>
            <a:endParaRPr lang="ru-RU" sz="1800" dirty="0">
              <a:solidFill>
                <a:srgbClr val="FF0000"/>
              </a:solidFill>
            </a:endParaRPr>
          </a:p>
        </p:txBody>
      </p:sp>
      <p:pic>
        <p:nvPicPr>
          <p:cNvPr id="4" name="Рисунок 3" descr="Рак груди женщины курильщицы"/>
          <p:cNvPicPr/>
          <p:nvPr/>
        </p:nvPicPr>
        <p:blipFill>
          <a:blip r:embed="rId2" cstate="print"/>
          <a:srcRect/>
          <a:stretch>
            <a:fillRect/>
          </a:stretch>
        </p:blipFill>
        <p:spPr bwMode="auto">
          <a:xfrm>
            <a:off x="5148064" y="3977680"/>
            <a:ext cx="3816424" cy="2880320"/>
          </a:xfrm>
          <a:prstGeom prst="rect">
            <a:avLst/>
          </a:prstGeom>
          <a:noFill/>
          <a:ln w="9525">
            <a:noFill/>
            <a:miter lim="800000"/>
            <a:headEnd/>
            <a:tailEnd/>
          </a:ln>
        </p:spPr>
      </p:pic>
    </p:spTree>
  </p:cSld>
  <p:clrMapOvr>
    <a:masterClrMapping/>
  </p:clrMapOvr>
  <p:transition spd="slow">
    <p:check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980728"/>
            <a:ext cx="8784976" cy="5877272"/>
          </a:xfrm>
        </p:spPr>
        <p:txBody>
          <a:bodyPr/>
          <a:lstStyle/>
          <a:p>
            <a:r>
              <a:rPr lang="ru-RU" sz="1600" dirty="0" smtClean="0"/>
              <a:t>С каждой новой пачкой, курильщица все больше подсаживается на никотин. Молодая девушка не может не замечать, что у неё появляется кашель (особенно по утрам), появляется осиплость голоса, запах изо рта, кожа становится дряблой, желтеют зубы и вообще девушка выглядит старше своих сверстниц, тем не менее она продолжает курить, хотя и пытается </a:t>
            </a:r>
            <a:r>
              <a:rPr lang="ru-RU" sz="1600" b="1" i="1" dirty="0" smtClean="0"/>
              <a:t>уменьшить вред от курения</a:t>
            </a:r>
            <a:r>
              <a:rPr lang="ru-RU" sz="1600" dirty="0" smtClean="0"/>
              <a:t>, переходя на легкие и «женские» (тонкие) сигареты. Но никотиновая зависимость уже сформирована, и организм начинает требовать свою дозу никотина, и девушке приходится вместо одной обычной пачки выкуривать 2 «женских» пачки, чтобы получить свою дозу никотина. Табачные компании это уже давно знали, поэтому они и пошли на такой шаг, и выпустили мнимые безвредные сигареты, хотя вред оказывается даже больше и доход от продажи тоже. Грамотные рекламные компании заставляют курильщиц поверить, что это менее вредно, хотя это всё обман! Многие девушки так же замечают, что сигарета снижает стресс, это еще больше делает зависимой от сигареты, курящие люди не умеют иначе бороться со стрессом. </a:t>
            </a:r>
            <a:br>
              <a:rPr lang="ru-RU" sz="1600" dirty="0" smtClean="0"/>
            </a:br>
            <a:r>
              <a:rPr lang="ru-RU" sz="1600" i="1" dirty="0" smtClean="0"/>
              <a:t>Из-за вреда курения у женщин повышается частота воспалительных заболеваний, что приводит к бесплодию</a:t>
            </a:r>
            <a:r>
              <a:rPr lang="ru-RU" sz="1600" dirty="0" smtClean="0"/>
              <a:t>. Немецкий врач-гинеколог </a:t>
            </a:r>
            <a:r>
              <a:rPr lang="ru-RU" sz="1600" dirty="0" err="1" smtClean="0"/>
              <a:t>Бернхард</a:t>
            </a:r>
            <a:r>
              <a:rPr lang="ru-RU" sz="1600" dirty="0" smtClean="0"/>
              <a:t>, обследовав около 6 тысяч женщин, установил, что бесплодие наблюдалось у </a:t>
            </a:r>
            <a:r>
              <a:rPr lang="ru-RU" sz="1600" dirty="0" smtClean="0">
                <a:hlinkClick r:id="rId2"/>
              </a:rPr>
              <a:t>курящих женщин</a:t>
            </a:r>
            <a:r>
              <a:rPr lang="ru-RU" sz="1600" dirty="0" smtClean="0"/>
              <a:t> в 42 %, а у некурящих – лишь в 4 %. Табак дает 96 % выкидышей, 1/3 недоношенных детей. </a:t>
            </a:r>
            <a:br>
              <a:rPr lang="ru-RU" sz="1600" dirty="0" smtClean="0"/>
            </a:br>
            <a:r>
              <a:rPr lang="ru-RU" sz="1600" dirty="0" smtClean="0"/>
              <a:t>Табак разрушает и тех, кто курит, и тех, кто рождается от курильщиков, и тех, кто находится рядом с курильщиками.</a:t>
            </a:r>
            <a:br>
              <a:rPr lang="ru-RU" sz="1600" dirty="0" smtClean="0"/>
            </a:br>
            <a:r>
              <a:rPr lang="ru-RU" sz="1600" dirty="0" smtClean="0"/>
              <a:t>Курящие женщины, как правило, рано стареют, у них преждевременно наступает половое увядание.</a:t>
            </a:r>
          </a:p>
          <a:p>
            <a:endParaRPr lang="ru-RU" sz="1400" dirty="0"/>
          </a:p>
        </p:txBody>
      </p:sp>
    </p:spTree>
  </p:cSld>
  <p:clrMapOvr>
    <a:masterClrMapping/>
  </p:clrMapOvr>
  <p:transition spd="slow">
    <p:checker/>
  </p:transition>
  <p:timing>
    <p:tnLst>
      <p:par>
        <p:cTn id="1" dur="indefinite" restart="never" nodeType="tmRoot"/>
      </p:par>
    </p:tnLst>
  </p:timing>
</p:sld>
</file>

<file path=ppt/theme/theme1.xml><?xml version="1.0" encoding="utf-8"?>
<a:theme xmlns:a="http://schemas.openxmlformats.org/drawingml/2006/main" name="Даутова С.Т. Асептика и антисептика при операциях на лице">
  <a:themeElements>
    <a:clrScheme name="">
      <a:dk1>
        <a:srgbClr val="003366"/>
      </a:dk1>
      <a:lt1>
        <a:srgbClr val="FFFFFF"/>
      </a:lt1>
      <a:dk2>
        <a:srgbClr val="FFFFFF"/>
      </a:dk2>
      <a:lt2>
        <a:srgbClr val="000000"/>
      </a:lt2>
      <a:accent1>
        <a:srgbClr val="8EB3C8"/>
      </a:accent1>
      <a:accent2>
        <a:srgbClr val="6F97B3"/>
      </a:accent2>
      <a:accent3>
        <a:srgbClr val="FFFFFF"/>
      </a:accent3>
      <a:accent4>
        <a:srgbClr val="002A56"/>
      </a:accent4>
      <a:accent5>
        <a:srgbClr val="C6D6E0"/>
      </a:accent5>
      <a:accent6>
        <a:srgbClr val="6488A2"/>
      </a:accent6>
      <a:hlink>
        <a:srgbClr val="556575"/>
      </a:hlink>
      <a:folHlink>
        <a:srgbClr val="3D556F"/>
      </a:folHlink>
    </a:clrScheme>
    <a:fontScheme name="Тема Office">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Тема Office 1">
        <a:dk1>
          <a:srgbClr val="000066"/>
        </a:dk1>
        <a:lt1>
          <a:srgbClr val="FFFFFF"/>
        </a:lt1>
        <a:dk2>
          <a:srgbClr val="003366"/>
        </a:dk2>
        <a:lt2>
          <a:srgbClr val="FFFFFF"/>
        </a:lt2>
        <a:accent1>
          <a:srgbClr val="8EB3C8"/>
        </a:accent1>
        <a:accent2>
          <a:srgbClr val="6F97B3"/>
        </a:accent2>
        <a:accent3>
          <a:srgbClr val="AAADB8"/>
        </a:accent3>
        <a:accent4>
          <a:srgbClr val="DADADA"/>
        </a:accent4>
        <a:accent5>
          <a:srgbClr val="C6D6E0"/>
        </a:accent5>
        <a:accent6>
          <a:srgbClr val="6488A2"/>
        </a:accent6>
        <a:hlink>
          <a:srgbClr val="556575"/>
        </a:hlink>
        <a:folHlink>
          <a:srgbClr val="3D556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Даутова С.Т. Асептика и антисептика при операциях на лице</Template>
  <TotalTime>362</TotalTime>
  <Words>2199</Words>
  <Application>Microsoft Office PowerPoint</Application>
  <PresentationFormat>Экран (4:3)</PresentationFormat>
  <Paragraphs>96</Paragraphs>
  <Slides>34</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Даутова С.Т. Асептика и антисептика при операциях на лице</vt:lpstr>
      <vt:lpstr> Вред курения, кальяна, насвая и электронной сигареты.</vt:lpstr>
      <vt:lpstr>План:</vt:lpstr>
      <vt:lpstr>Введение:</vt:lpstr>
      <vt:lpstr>Вред курения</vt:lpstr>
      <vt:lpstr>Состав табачного дыма</vt:lpstr>
      <vt:lpstr>О вреде курения</vt:lpstr>
      <vt:lpstr>Презентация PowerPoint</vt:lpstr>
      <vt:lpstr>Вред курения для женщин</vt:lpstr>
      <vt:lpstr>Презентация PowerPoint</vt:lpstr>
      <vt:lpstr>Презентация PowerPoint</vt:lpstr>
      <vt:lpstr>Вред курения для окружающих</vt:lpstr>
      <vt:lpstr>Презентация PowerPoint</vt:lpstr>
      <vt:lpstr>Презентация PowerPoint</vt:lpstr>
      <vt:lpstr>Вред кальяна </vt:lpstr>
      <vt:lpstr>Презентация PowerPoint</vt:lpstr>
      <vt:lpstr>Презентация PowerPoint</vt:lpstr>
      <vt:lpstr>Презентация PowerPoint</vt:lpstr>
      <vt:lpstr>Вред кальяна на организм проявляется еще и тем, что передающийся по кругу мундштук способен вызывать такие заболевания как гепатит, туберкулез, герпес и др. вирусные заболевания.</vt:lpstr>
      <vt:lpstr>  Насвай </vt:lpstr>
      <vt:lpstr>Состав насвая</vt:lpstr>
      <vt:lpstr>Насвай – наркотик</vt:lpstr>
      <vt:lpstr>Презентация PowerPoint</vt:lpstr>
      <vt:lpstr>Презентация PowerPoint</vt:lpstr>
      <vt:lpstr>Насвай, последствия</vt:lpstr>
      <vt:lpstr>Насвай, последствия употребления </vt:lpstr>
      <vt:lpstr>Электронная сигарета</vt:lpstr>
      <vt:lpstr>Презентация PowerPoint</vt:lpstr>
      <vt:lpstr>Презентация PowerPoint</vt:lpstr>
      <vt:lpstr>Электронные сигареты опасны!</vt:lpstr>
      <vt:lpstr>Как бросить курить?</vt:lpstr>
      <vt:lpstr>Как бросить курить, советы</vt:lpstr>
      <vt:lpstr>Заключение </vt:lpstr>
      <vt:lpstr>Презентация PowerPoint</vt:lpstr>
      <vt:lpstr> Будьте здоровы!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«Асептика и антисептика при операциях на лице и в полости рта. Профилактика ВИЧ-инфекции и гепатита на амбулаторном хирургическом стоматологическом приеме».</dc:title>
  <dc:creator>Самал</dc:creator>
  <cp:lastModifiedBy>user</cp:lastModifiedBy>
  <cp:revision>38</cp:revision>
  <dcterms:created xsi:type="dcterms:W3CDTF">2013-01-30T10:06:04Z</dcterms:created>
  <dcterms:modified xsi:type="dcterms:W3CDTF">2013-04-02T03:29:21Z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TC011408271049</vt:lpwstr>
  </property>
</Properties>
</file>