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73" r:id="rId2"/>
    <p:sldId id="487" r:id="rId3"/>
    <p:sldId id="488" r:id="rId4"/>
    <p:sldId id="543" r:id="rId5"/>
    <p:sldId id="512" r:id="rId6"/>
    <p:sldId id="511" r:id="rId7"/>
    <p:sldId id="489" r:id="rId8"/>
    <p:sldId id="490" r:id="rId9"/>
    <p:sldId id="491" r:id="rId10"/>
    <p:sldId id="492" r:id="rId11"/>
    <p:sldId id="493" r:id="rId12"/>
    <p:sldId id="513" r:id="rId13"/>
    <p:sldId id="496" r:id="rId14"/>
    <p:sldId id="497" r:id="rId15"/>
    <p:sldId id="494" r:id="rId16"/>
    <p:sldId id="495" r:id="rId17"/>
    <p:sldId id="514" r:id="rId18"/>
    <p:sldId id="498" r:id="rId19"/>
    <p:sldId id="499" r:id="rId20"/>
    <p:sldId id="500" r:id="rId21"/>
    <p:sldId id="501" r:id="rId22"/>
    <p:sldId id="502" r:id="rId23"/>
    <p:sldId id="515" r:id="rId24"/>
    <p:sldId id="503" r:id="rId25"/>
    <p:sldId id="504" r:id="rId26"/>
    <p:sldId id="505" r:id="rId27"/>
    <p:sldId id="516" r:id="rId28"/>
    <p:sldId id="506" r:id="rId29"/>
    <p:sldId id="507" r:id="rId30"/>
    <p:sldId id="517" r:id="rId31"/>
    <p:sldId id="509" r:id="rId32"/>
    <p:sldId id="518" r:id="rId33"/>
    <p:sldId id="520" r:id="rId34"/>
    <p:sldId id="524" r:id="rId35"/>
    <p:sldId id="525" r:id="rId36"/>
    <p:sldId id="526" r:id="rId37"/>
    <p:sldId id="544" r:id="rId38"/>
    <p:sldId id="528" r:id="rId39"/>
    <p:sldId id="529" r:id="rId40"/>
    <p:sldId id="530" r:id="rId41"/>
    <p:sldId id="531" r:id="rId42"/>
    <p:sldId id="532" r:id="rId43"/>
    <p:sldId id="533" r:id="rId44"/>
    <p:sldId id="534" r:id="rId45"/>
    <p:sldId id="535" r:id="rId46"/>
    <p:sldId id="536" r:id="rId47"/>
    <p:sldId id="537" r:id="rId48"/>
    <p:sldId id="538" r:id="rId49"/>
    <p:sldId id="546" r:id="rId50"/>
    <p:sldId id="486" r:id="rId51"/>
    <p:sldId id="478" r:id="rId52"/>
    <p:sldId id="545" r:id="rId53"/>
    <p:sldId id="541" r:id="rId54"/>
    <p:sldId id="542" r:id="rId55"/>
    <p:sldId id="47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esa" initials="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D605E"/>
    <a:srgbClr val="519DFF"/>
    <a:srgbClr val="D37F03"/>
    <a:srgbClr val="D6A300"/>
    <a:srgbClr val="3D7EAA"/>
    <a:srgbClr val="6E9EFF"/>
    <a:srgbClr val="777877"/>
    <a:srgbClr val="73C2E2"/>
    <a:srgbClr val="6EA8E8"/>
    <a:srgbClr val="6EA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94" autoAdjust="0"/>
    <p:restoredTop sz="90053" autoAdjust="0"/>
  </p:normalViewPr>
  <p:slideViewPr>
    <p:cSldViewPr snapToGrid="0" snapToObjects="1">
      <p:cViewPr>
        <p:scale>
          <a:sx n="50" d="100"/>
          <a:sy n="50" d="100"/>
        </p:scale>
        <p:origin x="-1338" y="-810"/>
      </p:cViewPr>
      <p:guideLst>
        <p:guide orient="horz" pos="4319"/>
        <p:guide pos="3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1" d="100"/>
          <a:sy n="41" d="100"/>
        </p:scale>
        <p:origin x="-2395"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698D3-896B-4AA7-9A8C-6321ECE6F0A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5AF45E26-0FF3-4FA3-8662-223DFAB57056}">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dirty="0" smtClean="0"/>
            <a:t>Capacity Building</a:t>
          </a:r>
          <a:endParaRPr lang="en-US" sz="1800" dirty="0"/>
        </a:p>
      </dgm:t>
    </dgm:pt>
    <dgm:pt modelId="{2FB97849-36DA-4A06-A94B-957FF2C74AC6}" type="parTrans" cxnId="{FD0B6993-3C7F-4224-B4A7-4A8CD2849E26}">
      <dgm:prSet/>
      <dgm:spPr/>
      <dgm:t>
        <a:bodyPr/>
        <a:lstStyle/>
        <a:p>
          <a:endParaRPr lang="en-US"/>
        </a:p>
      </dgm:t>
    </dgm:pt>
    <dgm:pt modelId="{476B6B44-73B3-4A9D-9204-EC047F484991}" type="sibTrans" cxnId="{FD0B6993-3C7F-4224-B4A7-4A8CD2849E26}">
      <dgm:prSet/>
      <dgm:spPr/>
      <dgm:t>
        <a:bodyPr/>
        <a:lstStyle/>
        <a:p>
          <a:endParaRPr lang="en-US"/>
        </a:p>
      </dgm:t>
    </dgm:pt>
    <dgm:pt modelId="{2B0B56E9-DADC-4B27-AE95-2E826DF7D015}">
      <dgm:prSet phldrT="[Text]"/>
      <dgm:spPr/>
      <dgm:t>
        <a:bodyPr/>
        <a:lstStyle/>
        <a:p>
          <a:r>
            <a:rPr lang="en-US" dirty="0" smtClean="0"/>
            <a:t>Coaching</a:t>
          </a:r>
          <a:endParaRPr lang="en-US" dirty="0"/>
        </a:p>
      </dgm:t>
    </dgm:pt>
    <dgm:pt modelId="{6083CA46-4BFA-4143-9808-901A120A7AF5}" type="sibTrans" cxnId="{68E1430C-8AFE-489F-89D3-C94BCED8D501}">
      <dgm:prSet/>
      <dgm:spPr/>
      <dgm:t>
        <a:bodyPr/>
        <a:lstStyle/>
        <a:p>
          <a:endParaRPr lang="en-US"/>
        </a:p>
      </dgm:t>
    </dgm:pt>
    <dgm:pt modelId="{3AC0E4F0-B5CF-4ABB-9866-BF49E81DEC3E}" type="parTrans" cxnId="{68E1430C-8AFE-489F-89D3-C94BCED8D501}">
      <dgm:prSet/>
      <dgm:spPr/>
      <dgm:t>
        <a:bodyPr/>
        <a:lstStyle/>
        <a:p>
          <a:endParaRPr lang="en-US"/>
        </a:p>
      </dgm:t>
    </dgm:pt>
    <dgm:pt modelId="{D402C7A2-911B-4892-AEF0-5BBC931552A3}">
      <dgm:prSet phldrT="[Text]"/>
      <dgm:spPr/>
      <dgm:t>
        <a:bodyPr/>
        <a:lstStyle/>
        <a:p>
          <a:r>
            <a:rPr lang="en-US" dirty="0" smtClean="0"/>
            <a:t>Education</a:t>
          </a:r>
          <a:endParaRPr lang="en-US" dirty="0"/>
        </a:p>
      </dgm:t>
    </dgm:pt>
    <dgm:pt modelId="{4082D507-9616-4D2B-B7C8-3BE311C8B94C}" type="sibTrans" cxnId="{5C4C5EE8-E0C0-496F-B47A-174F57C0F398}">
      <dgm:prSet/>
      <dgm:spPr/>
      <dgm:t>
        <a:bodyPr/>
        <a:lstStyle/>
        <a:p>
          <a:endParaRPr lang="en-US"/>
        </a:p>
      </dgm:t>
    </dgm:pt>
    <dgm:pt modelId="{EEBE6BE2-529F-40A2-A1E9-8578524C4BEB}" type="parTrans" cxnId="{5C4C5EE8-E0C0-496F-B47A-174F57C0F398}">
      <dgm:prSet/>
      <dgm:spPr/>
      <dgm:t>
        <a:bodyPr/>
        <a:lstStyle/>
        <a:p>
          <a:endParaRPr lang="en-US"/>
        </a:p>
      </dgm:t>
    </dgm:pt>
    <dgm:pt modelId="{E0505E6B-5D11-4053-BE74-84714CEA5445}">
      <dgm:prSet phldrT="[Text]"/>
      <dgm:spPr/>
      <dgm:t>
        <a:bodyPr/>
        <a:lstStyle/>
        <a:p>
          <a:r>
            <a:rPr lang="en-US" dirty="0" smtClean="0"/>
            <a:t>Training</a:t>
          </a:r>
          <a:endParaRPr lang="en-US" dirty="0"/>
        </a:p>
      </dgm:t>
    </dgm:pt>
    <dgm:pt modelId="{CC2DEB07-C0E2-4576-9C4C-178DF811710F}" type="sibTrans" cxnId="{9FBC7613-22E8-4A72-9198-37804B4B2343}">
      <dgm:prSet/>
      <dgm:spPr/>
      <dgm:t>
        <a:bodyPr/>
        <a:lstStyle/>
        <a:p>
          <a:endParaRPr lang="en-US"/>
        </a:p>
      </dgm:t>
    </dgm:pt>
    <dgm:pt modelId="{3368BB7F-48B5-463E-BAC6-9D4510C78FE1}" type="parTrans" cxnId="{9FBC7613-22E8-4A72-9198-37804B4B2343}">
      <dgm:prSet/>
      <dgm:spPr/>
      <dgm:t>
        <a:bodyPr/>
        <a:lstStyle/>
        <a:p>
          <a:endParaRPr lang="en-US"/>
        </a:p>
      </dgm:t>
    </dgm:pt>
    <dgm:pt modelId="{3F5CDCE3-B5CE-48C3-B2D7-E740109407AD}" type="pres">
      <dgm:prSet presAssocID="{86E698D3-896B-4AA7-9A8C-6321ECE6F0AC}" presName="Name0" presStyleCnt="0">
        <dgm:presLayoutVars>
          <dgm:chMax val="4"/>
          <dgm:resizeHandles val="exact"/>
        </dgm:presLayoutVars>
      </dgm:prSet>
      <dgm:spPr/>
      <dgm:t>
        <a:bodyPr/>
        <a:lstStyle/>
        <a:p>
          <a:endParaRPr lang="en-US"/>
        </a:p>
      </dgm:t>
    </dgm:pt>
    <dgm:pt modelId="{4B12B1FF-B89A-45C8-AAC4-FD4C8C51CCB4}" type="pres">
      <dgm:prSet presAssocID="{86E698D3-896B-4AA7-9A8C-6321ECE6F0AC}" presName="ellipse" presStyleLbl="trBgShp" presStyleIdx="0" presStyleCnt="1" custLinFactNeighborX="-1087" custLinFactNeighborY="22838"/>
      <dgm:spPr/>
    </dgm:pt>
    <dgm:pt modelId="{2CC56B37-8533-4B3B-8849-DE363946A70B}" type="pres">
      <dgm:prSet presAssocID="{86E698D3-896B-4AA7-9A8C-6321ECE6F0AC}" presName="arrow1" presStyleLbl="fgShp" presStyleIdx="0" presStyleCnt="1"/>
      <dgm:spPr/>
    </dgm:pt>
    <dgm:pt modelId="{660CDFC4-2EF2-48DA-B17C-B34AABBFF242}" type="pres">
      <dgm:prSet presAssocID="{86E698D3-896B-4AA7-9A8C-6321ECE6F0AC}" presName="rectangle" presStyleLbl="revTx" presStyleIdx="0" presStyleCnt="1" custScaleX="81780" custScaleY="61930" custLinFactNeighborX="405" custLinFactNeighborY="-6985">
        <dgm:presLayoutVars>
          <dgm:bulletEnabled val="1"/>
        </dgm:presLayoutVars>
      </dgm:prSet>
      <dgm:spPr/>
      <dgm:t>
        <a:bodyPr/>
        <a:lstStyle/>
        <a:p>
          <a:endParaRPr lang="en-US"/>
        </a:p>
      </dgm:t>
    </dgm:pt>
    <dgm:pt modelId="{B14C7ABF-3042-459C-81B4-B5C192A23AA5}" type="pres">
      <dgm:prSet presAssocID="{D402C7A2-911B-4892-AEF0-5BBC931552A3}" presName="item1" presStyleLbl="node1" presStyleIdx="0" presStyleCnt="3">
        <dgm:presLayoutVars>
          <dgm:bulletEnabled val="1"/>
        </dgm:presLayoutVars>
      </dgm:prSet>
      <dgm:spPr/>
      <dgm:t>
        <a:bodyPr/>
        <a:lstStyle/>
        <a:p>
          <a:endParaRPr lang="en-US"/>
        </a:p>
      </dgm:t>
    </dgm:pt>
    <dgm:pt modelId="{D0C33446-C4B7-4401-AA2A-862875A4FC10}" type="pres">
      <dgm:prSet presAssocID="{2B0B56E9-DADC-4B27-AE95-2E826DF7D015}" presName="item2" presStyleLbl="node1" presStyleIdx="1" presStyleCnt="3">
        <dgm:presLayoutVars>
          <dgm:bulletEnabled val="1"/>
        </dgm:presLayoutVars>
      </dgm:prSet>
      <dgm:spPr/>
      <dgm:t>
        <a:bodyPr/>
        <a:lstStyle/>
        <a:p>
          <a:endParaRPr lang="en-US"/>
        </a:p>
      </dgm:t>
    </dgm:pt>
    <dgm:pt modelId="{2FE293C9-88B3-472D-99CF-388556EA2C69}" type="pres">
      <dgm:prSet presAssocID="{5AF45E26-0FF3-4FA3-8662-223DFAB57056}" presName="item3" presStyleLbl="node1" presStyleIdx="2" presStyleCnt="3">
        <dgm:presLayoutVars>
          <dgm:bulletEnabled val="1"/>
        </dgm:presLayoutVars>
      </dgm:prSet>
      <dgm:spPr/>
      <dgm:t>
        <a:bodyPr/>
        <a:lstStyle/>
        <a:p>
          <a:endParaRPr lang="en-US"/>
        </a:p>
      </dgm:t>
    </dgm:pt>
    <dgm:pt modelId="{0518E53B-B9C0-4D0C-920D-29C37EC4B246}" type="pres">
      <dgm:prSet presAssocID="{86E698D3-896B-4AA7-9A8C-6321ECE6F0AC}" presName="funnel" presStyleLbl="trAlignAcc1" presStyleIdx="0" presStyleCnt="1" custLinFactNeighborX="-203" custLinFactNeighborY="7614"/>
      <dgm:spPr/>
    </dgm:pt>
  </dgm:ptLst>
  <dgm:cxnLst>
    <dgm:cxn modelId="{0AF1A117-1BEE-48CF-8F6A-5EAA0CA06E8D}" type="presOf" srcId="{D402C7A2-911B-4892-AEF0-5BBC931552A3}" destId="{D0C33446-C4B7-4401-AA2A-862875A4FC10}" srcOrd="0" destOrd="0" presId="urn:microsoft.com/office/officeart/2005/8/layout/funnel1"/>
    <dgm:cxn modelId="{D23610BF-D0AE-4C8A-A7F7-E14E0E99415D}" type="presOf" srcId="{86E698D3-896B-4AA7-9A8C-6321ECE6F0AC}" destId="{3F5CDCE3-B5CE-48C3-B2D7-E740109407AD}" srcOrd="0" destOrd="0" presId="urn:microsoft.com/office/officeart/2005/8/layout/funnel1"/>
    <dgm:cxn modelId="{5C4C5EE8-E0C0-496F-B47A-174F57C0F398}" srcId="{86E698D3-896B-4AA7-9A8C-6321ECE6F0AC}" destId="{D402C7A2-911B-4892-AEF0-5BBC931552A3}" srcOrd="1" destOrd="0" parTransId="{EEBE6BE2-529F-40A2-A1E9-8578524C4BEB}" sibTransId="{4082D507-9616-4D2B-B7C8-3BE311C8B94C}"/>
    <dgm:cxn modelId="{68E1430C-8AFE-489F-89D3-C94BCED8D501}" srcId="{86E698D3-896B-4AA7-9A8C-6321ECE6F0AC}" destId="{2B0B56E9-DADC-4B27-AE95-2E826DF7D015}" srcOrd="2" destOrd="0" parTransId="{3AC0E4F0-B5CF-4ABB-9866-BF49E81DEC3E}" sibTransId="{6083CA46-4BFA-4143-9808-901A120A7AF5}"/>
    <dgm:cxn modelId="{FD0B6993-3C7F-4224-B4A7-4A8CD2849E26}" srcId="{86E698D3-896B-4AA7-9A8C-6321ECE6F0AC}" destId="{5AF45E26-0FF3-4FA3-8662-223DFAB57056}" srcOrd="3" destOrd="0" parTransId="{2FB97849-36DA-4A06-A94B-957FF2C74AC6}" sibTransId="{476B6B44-73B3-4A9D-9204-EC047F484991}"/>
    <dgm:cxn modelId="{9FBC7613-22E8-4A72-9198-37804B4B2343}" srcId="{86E698D3-896B-4AA7-9A8C-6321ECE6F0AC}" destId="{E0505E6B-5D11-4053-BE74-84714CEA5445}" srcOrd="0" destOrd="0" parTransId="{3368BB7F-48B5-463E-BAC6-9D4510C78FE1}" sibTransId="{CC2DEB07-C0E2-4576-9C4C-178DF811710F}"/>
    <dgm:cxn modelId="{7DE34A4D-3ECA-440B-BE7D-DE11B87032C7}" type="presOf" srcId="{2B0B56E9-DADC-4B27-AE95-2E826DF7D015}" destId="{B14C7ABF-3042-459C-81B4-B5C192A23AA5}" srcOrd="0" destOrd="0" presId="urn:microsoft.com/office/officeart/2005/8/layout/funnel1"/>
    <dgm:cxn modelId="{88D1496C-DE42-4D32-8C32-988FC74D5538}" type="presOf" srcId="{E0505E6B-5D11-4053-BE74-84714CEA5445}" destId="{2FE293C9-88B3-472D-99CF-388556EA2C69}" srcOrd="0" destOrd="0" presId="urn:microsoft.com/office/officeart/2005/8/layout/funnel1"/>
    <dgm:cxn modelId="{3DD6A2AC-B963-4554-A03B-9F5EEA1D9231}" type="presOf" srcId="{5AF45E26-0FF3-4FA3-8662-223DFAB57056}" destId="{660CDFC4-2EF2-48DA-B17C-B34AABBFF242}" srcOrd="0" destOrd="0" presId="urn:microsoft.com/office/officeart/2005/8/layout/funnel1"/>
    <dgm:cxn modelId="{B002CC6B-6AA3-4839-BD84-E6A01875F625}" type="presParOf" srcId="{3F5CDCE3-B5CE-48C3-B2D7-E740109407AD}" destId="{4B12B1FF-B89A-45C8-AAC4-FD4C8C51CCB4}" srcOrd="0" destOrd="0" presId="urn:microsoft.com/office/officeart/2005/8/layout/funnel1"/>
    <dgm:cxn modelId="{5FD3AE7D-CBFF-4741-896F-03183E5F0899}" type="presParOf" srcId="{3F5CDCE3-B5CE-48C3-B2D7-E740109407AD}" destId="{2CC56B37-8533-4B3B-8849-DE363946A70B}" srcOrd="1" destOrd="0" presId="urn:microsoft.com/office/officeart/2005/8/layout/funnel1"/>
    <dgm:cxn modelId="{461B1F7C-B8D1-4C93-BC50-77718CF98782}" type="presParOf" srcId="{3F5CDCE3-B5CE-48C3-B2D7-E740109407AD}" destId="{660CDFC4-2EF2-48DA-B17C-B34AABBFF242}" srcOrd="2" destOrd="0" presId="urn:microsoft.com/office/officeart/2005/8/layout/funnel1"/>
    <dgm:cxn modelId="{C5670214-346A-4202-8919-68220CF562EE}" type="presParOf" srcId="{3F5CDCE3-B5CE-48C3-B2D7-E740109407AD}" destId="{B14C7ABF-3042-459C-81B4-B5C192A23AA5}" srcOrd="3" destOrd="0" presId="urn:microsoft.com/office/officeart/2005/8/layout/funnel1"/>
    <dgm:cxn modelId="{5587B64C-D9A2-4533-B161-B28B2FC8866F}" type="presParOf" srcId="{3F5CDCE3-B5CE-48C3-B2D7-E740109407AD}" destId="{D0C33446-C4B7-4401-AA2A-862875A4FC10}" srcOrd="4" destOrd="0" presId="urn:microsoft.com/office/officeart/2005/8/layout/funnel1"/>
    <dgm:cxn modelId="{69C930AD-2117-47F4-93DD-58D68C4EFA68}" type="presParOf" srcId="{3F5CDCE3-B5CE-48C3-B2D7-E740109407AD}" destId="{2FE293C9-88B3-472D-99CF-388556EA2C69}" srcOrd="5" destOrd="0" presId="urn:microsoft.com/office/officeart/2005/8/layout/funnel1"/>
    <dgm:cxn modelId="{2E457049-455D-48C7-ADD0-73D001BB4C09}" type="presParOf" srcId="{3F5CDCE3-B5CE-48C3-B2D7-E740109407AD}" destId="{0518E53B-B9C0-4D0C-920D-29C37EC4B246}"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AA24B5-CC57-41A4-8379-807C33FE2FE3}" type="datetimeFigureOut">
              <a:rPr lang="en-US" smtClean="0"/>
              <a:pPr/>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67AFD6-2200-4657-99FD-A67BCF8C862D}" type="slidenum">
              <a:rPr lang="en-US" smtClean="0"/>
              <a:pPr/>
              <a:t>‹#›</a:t>
            </a:fld>
            <a:endParaRPr lang="en-US"/>
          </a:p>
        </p:txBody>
      </p:sp>
    </p:spTree>
    <p:extLst>
      <p:ext uri="{BB962C8B-B14F-4D97-AF65-F5344CB8AC3E}">
        <p14:creationId xmlns="" xmlns:p14="http://schemas.microsoft.com/office/powerpoint/2010/main" val="242610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67AFD6-2200-4657-99FD-A67BCF8C862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E408C-D729-8445-B277-92DA4719B491}" type="datetimeFigureOut">
              <a:rPr lang="en-US" smtClean="0"/>
              <a:pPr/>
              <a:t>3/26/2013</a:t>
            </a:fld>
            <a:endParaRPr lang="en-US"/>
          </a:p>
        </p:txBody>
      </p:sp>
      <p:sp>
        <p:nvSpPr>
          <p:cNvPr id="5" name="Footer Placeholder 4"/>
          <p:cNvSpPr>
            <a:spLocks noGrp="1"/>
          </p:cNvSpPr>
          <p:nvPr>
            <p:ph type="ftr" sz="quarter" idx="11"/>
          </p:nvPr>
        </p:nvSpPr>
        <p:spPr>
          <a:xfrm>
            <a:off x="3124200" y="536284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E408C-D729-8445-B277-92DA4719B491}" type="datetimeFigureOut">
              <a:rPr lang="en-US" smtClean="0"/>
              <a:pPr/>
              <a:t>3/26/2013</a:t>
            </a:fld>
            <a:endParaRPr lang="en-US"/>
          </a:p>
        </p:txBody>
      </p:sp>
      <p:sp>
        <p:nvSpPr>
          <p:cNvPr id="5" name="Footer Placeholder 4"/>
          <p:cNvSpPr>
            <a:spLocks noGrp="1"/>
          </p:cNvSpPr>
          <p:nvPr>
            <p:ph type="ftr" sz="quarter" idx="11"/>
          </p:nvPr>
        </p:nvSpPr>
        <p:spPr>
          <a:xfrm>
            <a:off x="3124200" y="536284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E408C-D729-8445-B277-92DA4719B491}" type="datetimeFigureOut">
              <a:rPr lang="en-US" smtClean="0"/>
              <a:pPr/>
              <a:t>3/26/2013</a:t>
            </a:fld>
            <a:endParaRPr lang="en-US"/>
          </a:p>
        </p:txBody>
      </p:sp>
      <p:sp>
        <p:nvSpPr>
          <p:cNvPr id="5" name="Footer Placeholder 4"/>
          <p:cNvSpPr>
            <a:spLocks noGrp="1"/>
          </p:cNvSpPr>
          <p:nvPr>
            <p:ph type="ftr" sz="quarter" idx="11"/>
          </p:nvPr>
        </p:nvSpPr>
        <p:spPr>
          <a:xfrm>
            <a:off x="3124200" y="536284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E408C-D729-8445-B277-92DA4719B491}" type="datetimeFigureOut">
              <a:rPr lang="en-US" smtClean="0"/>
              <a:pPr/>
              <a:t>3/26/2013</a:t>
            </a:fld>
            <a:endParaRPr lang="en-US"/>
          </a:p>
        </p:txBody>
      </p:sp>
      <p:sp>
        <p:nvSpPr>
          <p:cNvPr id="5" name="Footer Placeholder 4"/>
          <p:cNvSpPr>
            <a:spLocks noGrp="1"/>
          </p:cNvSpPr>
          <p:nvPr>
            <p:ph type="ftr" sz="quarter" idx="11"/>
          </p:nvPr>
        </p:nvSpPr>
        <p:spPr>
          <a:xfrm>
            <a:off x="3124200" y="536284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8E408C-D729-8445-B277-92DA4719B491}" type="datetimeFigureOut">
              <a:rPr lang="en-US" smtClean="0"/>
              <a:pPr/>
              <a:t>3/26/2013</a:t>
            </a:fld>
            <a:endParaRPr lang="en-US"/>
          </a:p>
        </p:txBody>
      </p:sp>
      <p:sp>
        <p:nvSpPr>
          <p:cNvPr id="6" name="Footer Placeholder 5"/>
          <p:cNvSpPr>
            <a:spLocks noGrp="1"/>
          </p:cNvSpPr>
          <p:nvPr>
            <p:ph type="ftr" sz="quarter" idx="11"/>
          </p:nvPr>
        </p:nvSpPr>
        <p:spPr>
          <a:xfrm>
            <a:off x="3124200" y="536284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8E408C-D729-8445-B277-92DA4719B491}" type="datetimeFigureOut">
              <a:rPr lang="en-US" smtClean="0"/>
              <a:pPr/>
              <a:t>3/26/2013</a:t>
            </a:fld>
            <a:endParaRPr lang="en-US"/>
          </a:p>
        </p:txBody>
      </p:sp>
      <p:sp>
        <p:nvSpPr>
          <p:cNvPr id="8" name="Footer Placeholder 7"/>
          <p:cNvSpPr>
            <a:spLocks noGrp="1"/>
          </p:cNvSpPr>
          <p:nvPr>
            <p:ph type="ftr" sz="quarter" idx="11"/>
          </p:nvPr>
        </p:nvSpPr>
        <p:spPr>
          <a:xfrm>
            <a:off x="3124200" y="536284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8E408C-D729-8445-B277-92DA4719B491}" type="datetimeFigureOut">
              <a:rPr lang="en-US" smtClean="0"/>
              <a:pPr/>
              <a:t>3/26/2013</a:t>
            </a:fld>
            <a:endParaRPr lang="en-US"/>
          </a:p>
        </p:txBody>
      </p:sp>
      <p:sp>
        <p:nvSpPr>
          <p:cNvPr id="4" name="Footer Placeholder 3"/>
          <p:cNvSpPr>
            <a:spLocks noGrp="1"/>
          </p:cNvSpPr>
          <p:nvPr>
            <p:ph type="ftr" sz="quarter" idx="11"/>
          </p:nvPr>
        </p:nvSpPr>
        <p:spPr>
          <a:xfrm>
            <a:off x="3124200" y="536284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E408C-D729-8445-B277-92DA4719B491}" type="datetimeFigureOut">
              <a:rPr lang="en-US" smtClean="0"/>
              <a:pPr/>
              <a:t>3/26/2013</a:t>
            </a:fld>
            <a:endParaRPr lang="en-US"/>
          </a:p>
        </p:txBody>
      </p:sp>
      <p:sp>
        <p:nvSpPr>
          <p:cNvPr id="3" name="Footer Placeholder 2"/>
          <p:cNvSpPr>
            <a:spLocks noGrp="1"/>
          </p:cNvSpPr>
          <p:nvPr>
            <p:ph type="ftr" sz="quarter" idx="11"/>
          </p:nvPr>
        </p:nvSpPr>
        <p:spPr>
          <a:xfrm>
            <a:off x="3124200" y="536284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E408C-D729-8445-B277-92DA4719B491}" type="datetimeFigureOut">
              <a:rPr lang="en-US" smtClean="0"/>
              <a:pPr/>
              <a:t>3/26/2013</a:t>
            </a:fld>
            <a:endParaRPr lang="en-US"/>
          </a:p>
        </p:txBody>
      </p:sp>
      <p:sp>
        <p:nvSpPr>
          <p:cNvPr id="6" name="Footer Placeholder 5"/>
          <p:cNvSpPr>
            <a:spLocks noGrp="1"/>
          </p:cNvSpPr>
          <p:nvPr>
            <p:ph type="ftr" sz="quarter" idx="11"/>
          </p:nvPr>
        </p:nvSpPr>
        <p:spPr>
          <a:xfrm>
            <a:off x="3124200" y="536284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E408C-D729-8445-B277-92DA4719B491}" type="datetimeFigureOut">
              <a:rPr lang="en-US" smtClean="0"/>
              <a:pPr/>
              <a:t>3/26/2013</a:t>
            </a:fld>
            <a:endParaRPr lang="en-US"/>
          </a:p>
        </p:txBody>
      </p:sp>
      <p:sp>
        <p:nvSpPr>
          <p:cNvPr id="6" name="Footer Placeholder 5"/>
          <p:cNvSpPr>
            <a:spLocks noGrp="1"/>
          </p:cNvSpPr>
          <p:nvPr>
            <p:ph type="ftr" sz="quarter" idx="11"/>
          </p:nvPr>
        </p:nvSpPr>
        <p:spPr>
          <a:xfrm>
            <a:off x="3124200" y="536284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BDB209E-5864-6240-814C-7DB012D3E5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E408C-D729-8445-B277-92DA4719B491}" type="datetimeFigureOut">
              <a:rPr lang="en-US" smtClean="0"/>
              <a:pPr/>
              <a:t>3/26/2013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B209E-5864-6240-814C-7DB012D3E5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0930" y="6353537"/>
            <a:ext cx="6149519" cy="338554"/>
          </a:xfrm>
          <a:prstGeom prst="rect">
            <a:avLst/>
          </a:prstGeom>
          <a:noFill/>
        </p:spPr>
        <p:txBody>
          <a:bodyPr wrap="square" rtlCol="0">
            <a:spAutoFit/>
          </a:bodyPr>
          <a:lstStyle/>
          <a:p>
            <a:pPr algn="r"/>
            <a:r>
              <a:rPr lang="en-US" sz="2400" baseline="6000" dirty="0" smtClean="0">
                <a:solidFill>
                  <a:srgbClr val="777877"/>
                </a:solidFill>
                <a:latin typeface="Mic 32 New Rg" pitchFamily="34" charset="0"/>
              </a:rPr>
              <a:t>15|03| 2015 · Almaty </a:t>
            </a:r>
            <a:endParaRPr lang="en-US" sz="2400" baseline="6000" dirty="0">
              <a:solidFill>
                <a:srgbClr val="5991C0"/>
              </a:solidFill>
              <a:latin typeface="Mic 32 New Rg" pitchFamily="34" charset="0"/>
            </a:endParaRPr>
          </a:p>
        </p:txBody>
      </p:sp>
      <p:sp>
        <p:nvSpPr>
          <p:cNvPr id="9" name="TextBox 8"/>
          <p:cNvSpPr txBox="1"/>
          <p:nvPr/>
        </p:nvSpPr>
        <p:spPr>
          <a:xfrm>
            <a:off x="579438" y="2625670"/>
            <a:ext cx="3750109" cy="338554"/>
          </a:xfrm>
          <a:prstGeom prst="rect">
            <a:avLst/>
          </a:prstGeom>
          <a:noFill/>
        </p:spPr>
        <p:txBody>
          <a:bodyPr wrap="square" rtlCol="0">
            <a:spAutoFit/>
          </a:bodyPr>
          <a:lstStyle/>
          <a:p>
            <a:r>
              <a:rPr lang="en-US" sz="2400" baseline="6000" dirty="0" smtClean="0">
                <a:solidFill>
                  <a:srgbClr val="5991C0"/>
                </a:solidFill>
                <a:latin typeface="Mic 32 New Lt" pitchFamily="34" charset="0"/>
              </a:rPr>
              <a:t>World class expertise for local solutions</a:t>
            </a:r>
            <a:endParaRPr lang="en-US" sz="2400" baseline="6000" dirty="0">
              <a:solidFill>
                <a:srgbClr val="5991C0"/>
              </a:solidFill>
              <a:latin typeface="Mic 32 New Lt" pitchFamily="34" charset="0"/>
            </a:endParaRPr>
          </a:p>
        </p:txBody>
      </p:sp>
      <p:sp>
        <p:nvSpPr>
          <p:cNvPr id="12" name="Rectangle 11"/>
          <p:cNvSpPr/>
          <p:nvPr/>
        </p:nvSpPr>
        <p:spPr>
          <a:xfrm>
            <a:off x="0" y="3690938"/>
            <a:ext cx="9144000" cy="2504835"/>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ubtitle 2"/>
          <p:cNvSpPr txBox="1">
            <a:spLocks/>
          </p:cNvSpPr>
          <p:nvPr/>
        </p:nvSpPr>
        <p:spPr>
          <a:xfrm>
            <a:off x="298131" y="3697686"/>
            <a:ext cx="8402318" cy="1422896"/>
          </a:xfrm>
          <a:prstGeom prst="rect">
            <a:avLst/>
          </a:prstGeom>
        </p:spPr>
        <p:txBody>
          <a:bodyPr vert="horz" lIns="91440" tIns="45720" rIns="91440" bIns="45720" rtlCol="0">
            <a:noAutofit/>
          </a:bodyPr>
          <a:lstStyle/>
          <a:p>
            <a:pPr lvl="0" algn="ctr">
              <a:spcBef>
                <a:spcPct val="20000"/>
              </a:spcBef>
              <a:defRPr/>
            </a:pPr>
            <a:endParaRPr lang="en-US" sz="2400" noProof="0" dirty="0" smtClean="0">
              <a:solidFill>
                <a:schemeClr val="bg1"/>
              </a:solidFill>
              <a:latin typeface="+mj-lt"/>
              <a:cs typeface="Mic 32 New Light"/>
            </a:endParaRPr>
          </a:p>
          <a:p>
            <a:pPr lvl="0" algn="ctr">
              <a:spcBef>
                <a:spcPct val="20000"/>
              </a:spcBef>
              <a:defRPr/>
            </a:pPr>
            <a:r>
              <a:rPr lang="en-US" sz="3200" noProof="0" dirty="0" err="1" smtClean="0">
                <a:solidFill>
                  <a:schemeClr val="bg1"/>
                </a:solidFill>
                <a:latin typeface="+mj-lt"/>
                <a:cs typeface="Mic 32 New Light"/>
              </a:rPr>
              <a:t>KazNMU</a:t>
            </a:r>
            <a:r>
              <a:rPr lang="en-US" sz="3200" noProof="0" dirty="0" smtClean="0">
                <a:solidFill>
                  <a:schemeClr val="bg1"/>
                </a:solidFill>
                <a:latin typeface="+mj-lt"/>
                <a:cs typeface="Mic 32 New Light"/>
              </a:rPr>
              <a:t> SPH</a:t>
            </a:r>
          </a:p>
          <a:p>
            <a:pPr lvl="0" algn="ctr">
              <a:spcBef>
                <a:spcPct val="20000"/>
              </a:spcBef>
              <a:defRPr/>
            </a:pPr>
            <a:r>
              <a:rPr lang="en-US" sz="3200" b="1" noProof="0" dirty="0" smtClean="0">
                <a:solidFill>
                  <a:schemeClr val="bg1"/>
                </a:solidFill>
                <a:latin typeface="+mj-lt"/>
                <a:cs typeface="Mic 32 New Light"/>
              </a:rPr>
              <a:t>Roadmap to 2017</a:t>
            </a:r>
          </a:p>
          <a:p>
            <a:pPr lvl="0" algn="ctr">
              <a:spcBef>
                <a:spcPct val="20000"/>
              </a:spcBef>
              <a:defRPr/>
            </a:pPr>
            <a:r>
              <a:rPr lang="en-US" sz="3200" dirty="0" smtClean="0">
                <a:solidFill>
                  <a:schemeClr val="bg1"/>
                </a:solidFill>
                <a:cs typeface="Mic 32 New Light"/>
              </a:rPr>
              <a:t>- A Five Point Plan - </a:t>
            </a:r>
            <a:endParaRPr lang="en-US" sz="3200" noProof="0" dirty="0" smtClean="0">
              <a:solidFill>
                <a:schemeClr val="bg1"/>
              </a:solidFill>
              <a:latin typeface="+mj-lt"/>
              <a:cs typeface="Mic 32 New Light"/>
            </a:endParaRPr>
          </a:p>
          <a:p>
            <a:pPr lvl="0" algn="ctr">
              <a:spcBef>
                <a:spcPct val="20000"/>
              </a:spcBef>
              <a:defRPr/>
            </a:pPr>
            <a:endParaRPr lang="en-US" sz="3200" b="1" noProof="0" dirty="0" smtClean="0">
              <a:solidFill>
                <a:schemeClr val="bg1"/>
              </a:solidFill>
              <a:latin typeface="+mj-lt"/>
              <a:cs typeface="Mic 32 New Light"/>
            </a:endParaRPr>
          </a:p>
          <a:p>
            <a:pPr lvl="0" algn="ctr">
              <a:spcBef>
                <a:spcPct val="20000"/>
              </a:spcBef>
              <a:defRPr/>
            </a:pPr>
            <a:endParaRPr kumimoji="0" lang="en-US" sz="2400" u="none" strike="noStrike" kern="1200" cap="none" spc="0" normalizeH="0" baseline="0" noProof="0" dirty="0" smtClean="0">
              <a:ln>
                <a:noFill/>
              </a:ln>
              <a:solidFill>
                <a:schemeClr val="bg1"/>
              </a:solidFill>
              <a:effectLst/>
              <a:uLnTx/>
              <a:uFillTx/>
              <a:latin typeface="+mj-lt"/>
              <a:cs typeface="Mic 32 New Light"/>
            </a:endParaRPr>
          </a:p>
        </p:txBody>
      </p:sp>
      <p:pic>
        <p:nvPicPr>
          <p:cNvPr id="1026" name="Picture 2" descr="Description: http://profile.ak.fbcdn.net/hprofile-ak-ash4/277043_243511885667409_6496535_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20311" y="237745"/>
            <a:ext cx="2538249" cy="253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HSR-Logo-small.png"/>
          <p:cNvPicPr>
            <a:picLocks noChangeAspect="1"/>
          </p:cNvPicPr>
          <p:nvPr/>
        </p:nvPicPr>
        <p:blipFill>
          <a:blip r:embed="rId4"/>
          <a:stretch>
            <a:fillRect/>
          </a:stretch>
        </p:blipFill>
        <p:spPr>
          <a:xfrm>
            <a:off x="579438" y="425975"/>
            <a:ext cx="3330410" cy="2161787"/>
          </a:xfrm>
          <a:prstGeom prst="rect">
            <a:avLst/>
          </a:prstGeom>
        </p:spPr>
      </p:pic>
    </p:spTree>
    <p:extLst>
      <p:ext uri="{BB962C8B-B14F-4D97-AF65-F5344CB8AC3E}">
        <p14:creationId xmlns="" xmlns:p14="http://schemas.microsoft.com/office/powerpoint/2010/main" val="3855181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r>
              <a:rPr lang="en-US" sz="2300" dirty="0" smtClean="0">
                <a:solidFill>
                  <a:schemeClr val="tx1">
                    <a:lumMod val="65000"/>
                    <a:lumOff val="35000"/>
                  </a:schemeClr>
                </a:solidFill>
                <a:latin typeface="+mj-lt"/>
              </a:rPr>
              <a:t>Current Programs</a:t>
            </a:r>
          </a:p>
          <a:p>
            <a:r>
              <a:rPr lang="en-US" sz="2300" dirty="0" smtClean="0">
                <a:solidFill>
                  <a:schemeClr val="tx1">
                    <a:lumMod val="65000"/>
                    <a:lumOff val="35000"/>
                  </a:schemeClr>
                </a:solidFill>
                <a:latin typeface="+mj-lt"/>
              </a:rPr>
              <a:t>Past and Future Collaborations</a:t>
            </a:r>
          </a:p>
          <a:p>
            <a:r>
              <a:rPr lang="en-US" sz="2300" dirty="0" smtClean="0">
                <a:solidFill>
                  <a:schemeClr val="tx1">
                    <a:lumMod val="65000"/>
                    <a:lumOff val="35000"/>
                  </a:schemeClr>
                </a:solidFill>
                <a:latin typeface="+mj-lt"/>
              </a:rPr>
              <a:t>National Indicator System</a:t>
            </a:r>
          </a:p>
          <a:p>
            <a:r>
              <a:rPr lang="en-US" sz="2300" dirty="0" smtClean="0">
                <a:solidFill>
                  <a:schemeClr val="tx1">
                    <a:lumMod val="65000"/>
                    <a:lumOff val="35000"/>
                  </a:schemeClr>
                </a:solidFill>
                <a:latin typeface="+mj-lt"/>
              </a:rPr>
              <a:t>Publication Requirements</a:t>
            </a:r>
          </a:p>
          <a:p>
            <a:r>
              <a:rPr lang="en-US" sz="2300" dirty="0" smtClean="0">
                <a:solidFill>
                  <a:schemeClr val="tx1">
                    <a:lumMod val="65000"/>
                    <a:lumOff val="35000"/>
                  </a:schemeClr>
                </a:solidFill>
                <a:latin typeface="+mj-lt"/>
              </a:rPr>
              <a:t>Opportunities and Challenges</a:t>
            </a:r>
          </a:p>
          <a:p>
            <a:endParaRPr lang="en-US" sz="2300" dirty="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SPH Research Programs</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 y="1146277"/>
            <a:ext cx="8686800" cy="5193797"/>
          </a:xfrm>
        </p:spPr>
        <p:txBody>
          <a:bodyPr>
            <a:noAutofit/>
          </a:bodyPr>
          <a:lstStyle/>
          <a:p>
            <a:r>
              <a:rPr lang="en-US" sz="2400" dirty="0" smtClean="0">
                <a:solidFill>
                  <a:srgbClr val="5D605E"/>
                </a:solidFill>
              </a:rPr>
              <a:t>Age-standardized all-cause mortality in Kazakhstan among the highest in the WHO European region (</a:t>
            </a:r>
            <a:r>
              <a:rPr lang="en-US" sz="2400" dirty="0" err="1" smtClean="0">
                <a:solidFill>
                  <a:srgbClr val="5D605E"/>
                </a:solidFill>
              </a:rPr>
              <a:t>Katsage</a:t>
            </a:r>
            <a:r>
              <a:rPr lang="en-US" sz="2400" dirty="0" smtClean="0">
                <a:solidFill>
                  <a:srgbClr val="5D605E"/>
                </a:solidFill>
              </a:rPr>
              <a:t> et al., 2012). </a:t>
            </a:r>
          </a:p>
          <a:p>
            <a:r>
              <a:rPr lang="en-US" sz="2400" dirty="0" smtClean="0">
                <a:solidFill>
                  <a:srgbClr val="5D605E"/>
                </a:solidFill>
              </a:rPr>
              <a:t>1990s saw a decrease in life expectancy largely to an increase in cardiovascular disease, especially in men. </a:t>
            </a:r>
          </a:p>
          <a:p>
            <a:r>
              <a:rPr lang="en-US" sz="2400" dirty="0" smtClean="0">
                <a:solidFill>
                  <a:srgbClr val="5D605E"/>
                </a:solidFill>
              </a:rPr>
              <a:t>Improvement in recent years but gender gap persists in life expectancy: average life expectancy 73 for females, 64 for males. </a:t>
            </a:r>
          </a:p>
          <a:p>
            <a:r>
              <a:rPr lang="en-US" sz="2400" dirty="0" smtClean="0">
                <a:solidFill>
                  <a:srgbClr val="5D605E"/>
                </a:solidFill>
              </a:rPr>
              <a:t>Disability-adjusted life expectancy at birth estimated at 60  </a:t>
            </a:r>
            <a:r>
              <a:rPr lang="en-US" sz="2400" dirty="0" err="1" smtClean="0">
                <a:solidFill>
                  <a:srgbClr val="5D605E"/>
                </a:solidFill>
              </a:rPr>
              <a:t>yrsfor</a:t>
            </a:r>
            <a:r>
              <a:rPr lang="en-US" sz="2400" dirty="0" smtClean="0">
                <a:solidFill>
                  <a:srgbClr val="5D605E"/>
                </a:solidFill>
              </a:rPr>
              <a:t> females, 53 years for males (WHO Regional Office, 2011).</a:t>
            </a:r>
          </a:p>
          <a:p>
            <a:pPr>
              <a:buNone/>
            </a:pPr>
            <a:endParaRPr lang="en-US" sz="1000" dirty="0" smtClean="0">
              <a:solidFill>
                <a:srgbClr val="5D605E"/>
              </a:solidFill>
            </a:endParaRPr>
          </a:p>
          <a:p>
            <a:pPr>
              <a:buNone/>
            </a:pPr>
            <a:endParaRPr lang="en-US" sz="1000" dirty="0" smtClean="0">
              <a:solidFill>
                <a:srgbClr val="5D605E"/>
              </a:solidFill>
            </a:endParaRPr>
          </a:p>
          <a:p>
            <a:pPr>
              <a:buNone/>
            </a:pPr>
            <a:endParaRPr lang="en-US" sz="1000" dirty="0" smtClean="0">
              <a:solidFill>
                <a:srgbClr val="5D605E"/>
              </a:solidFill>
            </a:endParaRPr>
          </a:p>
          <a:p>
            <a:pPr>
              <a:buNone/>
            </a:pPr>
            <a:r>
              <a:rPr lang="en-US" sz="1000" dirty="0" smtClean="0">
                <a:solidFill>
                  <a:srgbClr val="5D605E"/>
                </a:solidFill>
              </a:rPr>
              <a:t> </a:t>
            </a:r>
            <a:endParaRPr lang="en-US" sz="10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Needs and Priorities of Kazakh Health System</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 y="1146277"/>
            <a:ext cx="8686800" cy="5193797"/>
          </a:xfrm>
        </p:spPr>
        <p:txBody>
          <a:bodyPr>
            <a:noAutofit/>
          </a:bodyPr>
          <a:lstStyle/>
          <a:p>
            <a:r>
              <a:rPr lang="en-US" sz="2400" dirty="0" smtClean="0">
                <a:solidFill>
                  <a:srgbClr val="5D605E"/>
                </a:solidFill>
              </a:rPr>
              <a:t>Cardiovascular disease persisted over time as leading cause of death </a:t>
            </a:r>
          </a:p>
          <a:p>
            <a:r>
              <a:rPr lang="en-US" sz="2400" dirty="0" smtClean="0">
                <a:solidFill>
                  <a:srgbClr val="5D605E"/>
                </a:solidFill>
              </a:rPr>
              <a:t>Other causes of death on the rise: diseases of the digestive system, breast cancer, transport accidents, mental and behavioral disorders, and diabetes.</a:t>
            </a:r>
          </a:p>
          <a:p>
            <a:r>
              <a:rPr lang="en-US" sz="2400" dirty="0" smtClean="0">
                <a:solidFill>
                  <a:srgbClr val="5D605E"/>
                </a:solidFill>
              </a:rPr>
              <a:t>Reflection of the modern lifestyle </a:t>
            </a:r>
            <a:r>
              <a:rPr lang="en-US" sz="2400" dirty="0" smtClean="0">
                <a:solidFill>
                  <a:srgbClr val="5D605E"/>
                </a:solidFill>
                <a:sym typeface="Wingdings" pitchFamily="2" charset="2"/>
              </a:rPr>
              <a:t></a:t>
            </a:r>
            <a:r>
              <a:rPr lang="en-US" sz="2400" dirty="0" smtClean="0">
                <a:solidFill>
                  <a:srgbClr val="5D605E"/>
                </a:solidFill>
              </a:rPr>
              <a:t> multi-disciplinary approach required by SPH to understand and tackle the social and environmental determinants of disease. </a:t>
            </a:r>
          </a:p>
          <a:p>
            <a:r>
              <a:rPr lang="en-US" sz="2400" dirty="0" err="1" smtClean="0">
                <a:solidFill>
                  <a:srgbClr val="5D605E"/>
                </a:solidFill>
              </a:rPr>
              <a:t>Eg</a:t>
            </a:r>
            <a:r>
              <a:rPr lang="en-US" sz="2400" dirty="0" smtClean="0">
                <a:solidFill>
                  <a:srgbClr val="5D605E"/>
                </a:solidFill>
              </a:rPr>
              <a:t>. cardiovascular disease is known to be influenced by genetics, diet, tobacco, physical activity, and non-chemical stressors. </a:t>
            </a:r>
          </a:p>
          <a:p>
            <a:r>
              <a:rPr lang="en-US" sz="2400" dirty="0" smtClean="0">
                <a:solidFill>
                  <a:srgbClr val="5D605E"/>
                </a:solidFill>
              </a:rPr>
              <a:t>Research on these risk factors needed in addition to current micro-element anti-aging research, to effectively increase life expectancy of Kazakh general population and males especially</a:t>
            </a:r>
          </a:p>
          <a:p>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Needs and Priorities of Kazakh Health System cont…</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r>
              <a:rPr lang="en-US" sz="2400" dirty="0" smtClean="0">
                <a:solidFill>
                  <a:srgbClr val="5D605E"/>
                </a:solidFill>
              </a:rPr>
              <a:t>Creating a system of independent health expertise</a:t>
            </a:r>
          </a:p>
          <a:p>
            <a:pPr lvl="0"/>
            <a:r>
              <a:rPr lang="en-US" sz="2400" dirty="0" smtClean="0">
                <a:solidFill>
                  <a:srgbClr val="5D605E"/>
                </a:solidFill>
              </a:rPr>
              <a:t>Training health professionals and health managers</a:t>
            </a:r>
          </a:p>
          <a:p>
            <a:pPr lvl="0"/>
            <a:r>
              <a:rPr lang="en-US" sz="2400" dirty="0" smtClean="0">
                <a:solidFill>
                  <a:srgbClr val="5D605E"/>
                </a:solidFill>
              </a:rPr>
              <a:t>Prevention, diagnosis, and treatment of socially significant diseases</a:t>
            </a:r>
          </a:p>
          <a:p>
            <a:pPr lvl="0"/>
            <a:r>
              <a:rPr lang="en-US" sz="2400" dirty="0" smtClean="0">
                <a:solidFill>
                  <a:srgbClr val="5D605E"/>
                </a:solidFill>
              </a:rPr>
              <a:t>Achieving international standards of health care through technology and advanced treatment methods</a:t>
            </a:r>
          </a:p>
          <a:p>
            <a:pPr lvl="0"/>
            <a:r>
              <a:rPr lang="en-US" sz="2400" dirty="0" smtClean="0">
                <a:solidFill>
                  <a:srgbClr val="5D605E"/>
                </a:solidFill>
              </a:rPr>
              <a:t>Improving health facilities and equipment</a:t>
            </a:r>
          </a:p>
          <a:p>
            <a:pPr lvl="0"/>
            <a:r>
              <a:rPr lang="en-US" sz="2400" dirty="0" smtClean="0">
                <a:solidFill>
                  <a:srgbClr val="5D605E"/>
                </a:solidFill>
              </a:rPr>
              <a:t>Strengthening maternal and child health</a:t>
            </a:r>
          </a:p>
          <a:p>
            <a:pPr lvl="0"/>
            <a:r>
              <a:rPr lang="en-US" sz="2400" dirty="0" smtClean="0">
                <a:solidFill>
                  <a:srgbClr val="5D605E"/>
                </a:solidFill>
              </a:rPr>
              <a:t>Shifting from inpatient to outpatient care and focusing on primary health care</a:t>
            </a:r>
          </a:p>
          <a:p>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8271"/>
            <a:ext cx="8640802" cy="95410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National </a:t>
            </a:r>
            <a:r>
              <a:rPr lang="en-US" sz="2800" dirty="0" err="1" smtClean="0">
                <a:solidFill>
                  <a:schemeClr val="bg1"/>
                </a:solidFill>
              </a:rPr>
              <a:t>Programme</a:t>
            </a:r>
            <a:r>
              <a:rPr lang="en-US" sz="2800" dirty="0" smtClean="0">
                <a:solidFill>
                  <a:schemeClr val="bg1"/>
                </a:solidFill>
              </a:rPr>
              <a:t> for Health Care Reform and Development 2005-2010</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err="1" smtClean="0">
                <a:solidFill>
                  <a:srgbClr val="5D605E"/>
                </a:solidFill>
              </a:rPr>
              <a:t>Salamatty</a:t>
            </a:r>
            <a:r>
              <a:rPr lang="en-US" sz="2400" dirty="0" smtClean="0">
                <a:solidFill>
                  <a:srgbClr val="5D605E"/>
                </a:solidFill>
              </a:rPr>
              <a:t> Kazakhstan</a:t>
            </a:r>
          </a:p>
          <a:p>
            <a:pPr lvl="0"/>
            <a:r>
              <a:rPr lang="en-US" sz="2400" dirty="0" smtClean="0">
                <a:solidFill>
                  <a:srgbClr val="5D605E"/>
                </a:solidFill>
              </a:rPr>
              <a:t>Increasing </a:t>
            </a:r>
            <a:r>
              <a:rPr lang="en-US" sz="2400" dirty="0" err="1" smtClean="0">
                <a:solidFill>
                  <a:srgbClr val="5D605E"/>
                </a:solidFill>
              </a:rPr>
              <a:t>intersectoral</a:t>
            </a:r>
            <a:r>
              <a:rPr lang="en-US" sz="2400" dirty="0" smtClean="0">
                <a:solidFill>
                  <a:srgbClr val="5D605E"/>
                </a:solidFill>
              </a:rPr>
              <a:t> collaboration on health protection </a:t>
            </a:r>
          </a:p>
          <a:p>
            <a:pPr lvl="0"/>
            <a:r>
              <a:rPr lang="en-US" sz="2400" dirty="0" smtClean="0">
                <a:solidFill>
                  <a:srgbClr val="5D605E"/>
                </a:solidFill>
              </a:rPr>
              <a:t>Strengthening preventive interventions, screening programs, diagnosis and treatment of socially significant diseases</a:t>
            </a:r>
          </a:p>
          <a:p>
            <a:pPr lvl="0"/>
            <a:r>
              <a:rPr lang="en-US" sz="2400" dirty="0" smtClean="0">
                <a:solidFill>
                  <a:srgbClr val="5D605E"/>
                </a:solidFill>
              </a:rPr>
              <a:t>Improving sanitary and epidemiologic services</a:t>
            </a:r>
          </a:p>
          <a:p>
            <a:pPr lvl="0"/>
            <a:r>
              <a:rPr lang="en-US" sz="2400" dirty="0" smtClean="0">
                <a:solidFill>
                  <a:srgbClr val="5D605E"/>
                </a:solidFill>
              </a:rPr>
              <a:t>Improving the organization, management and financing of health services </a:t>
            </a:r>
          </a:p>
          <a:p>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State Health Care Development Program for 2011-2015</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1146277"/>
            <a:ext cx="8930640" cy="5193797"/>
          </a:xfrm>
        </p:spPr>
        <p:txBody>
          <a:bodyPr>
            <a:noAutofit/>
          </a:bodyPr>
          <a:lstStyle/>
          <a:p>
            <a:pPr lvl="0"/>
            <a:r>
              <a:rPr lang="en-US" sz="2400" dirty="0" smtClean="0">
                <a:solidFill>
                  <a:srgbClr val="5D605E"/>
                </a:solidFill>
              </a:rPr>
              <a:t>Increase </a:t>
            </a:r>
            <a:r>
              <a:rPr lang="en-US" sz="2400" dirty="0" err="1" smtClean="0">
                <a:solidFill>
                  <a:srgbClr val="5D605E"/>
                </a:solidFill>
              </a:rPr>
              <a:t>avg</a:t>
            </a:r>
            <a:r>
              <a:rPr lang="en-US" sz="2400" dirty="0" smtClean="0">
                <a:solidFill>
                  <a:srgbClr val="5D605E"/>
                </a:solidFill>
              </a:rPr>
              <a:t> life expectancy to 69 years in 2015, 72 years in 2020</a:t>
            </a:r>
          </a:p>
          <a:p>
            <a:pPr lvl="0"/>
            <a:r>
              <a:rPr lang="en-US" sz="2400" dirty="0" smtClean="0">
                <a:solidFill>
                  <a:srgbClr val="5D605E"/>
                </a:solidFill>
              </a:rPr>
              <a:t>Decrease overall mortality by 15% in 2015 and 30% in 2020</a:t>
            </a:r>
          </a:p>
          <a:p>
            <a:pPr lvl="0"/>
            <a:r>
              <a:rPr lang="en-US" sz="2400" dirty="0" smtClean="0">
                <a:solidFill>
                  <a:srgbClr val="5D605E"/>
                </a:solidFill>
              </a:rPr>
              <a:t>Decrease maternal and infant mortality by 1.5 times in 2015 </a:t>
            </a:r>
            <a:br>
              <a:rPr lang="en-US" sz="2400" dirty="0" smtClean="0">
                <a:solidFill>
                  <a:srgbClr val="5D605E"/>
                </a:solidFill>
              </a:rPr>
            </a:br>
            <a:r>
              <a:rPr lang="en-US" sz="2400" dirty="0" smtClean="0">
                <a:solidFill>
                  <a:srgbClr val="5D605E"/>
                </a:solidFill>
              </a:rPr>
              <a:t>and 2 times in 2020</a:t>
            </a:r>
          </a:p>
          <a:p>
            <a:pPr lvl="0"/>
            <a:r>
              <a:rPr lang="en-US" sz="2400" dirty="0" smtClean="0">
                <a:solidFill>
                  <a:srgbClr val="5D605E"/>
                </a:solidFill>
              </a:rPr>
              <a:t>Decrease TB mortality by 10% in 2015 and 20% in 2020</a:t>
            </a:r>
          </a:p>
          <a:p>
            <a:pPr lvl="0"/>
            <a:r>
              <a:rPr lang="en-US" sz="2400" dirty="0" smtClean="0">
                <a:solidFill>
                  <a:srgbClr val="5D605E"/>
                </a:solidFill>
              </a:rPr>
              <a:t>Increase physical activity among children and youth to 12% in 2015 and 15% in 2020; Increase in physical activity among the general population to 25% in 2015 and 30% in 2020</a:t>
            </a:r>
          </a:p>
          <a:p>
            <a:pPr lvl="0"/>
            <a:r>
              <a:rPr lang="en-US" sz="2400" dirty="0" smtClean="0">
                <a:solidFill>
                  <a:srgbClr val="5D605E"/>
                </a:solidFill>
              </a:rPr>
              <a:t>Decrease smoking, drug, and alcohol use by 15% in 2015</a:t>
            </a:r>
          </a:p>
          <a:p>
            <a:pPr lvl="0"/>
            <a:r>
              <a:rPr lang="en-US" sz="2400" dirty="0" smtClean="0">
                <a:solidFill>
                  <a:srgbClr val="5D605E"/>
                </a:solidFill>
              </a:rPr>
              <a:t>General acceptance of the importance of healthy lifestyles among the population by 2020</a:t>
            </a:r>
          </a:p>
          <a:p>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Strategic Development Plan 2020</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r>
              <a:rPr lang="en-US" sz="2200" dirty="0" smtClean="0">
                <a:solidFill>
                  <a:srgbClr val="5D605E"/>
                </a:solidFill>
              </a:rPr>
              <a:t>Introduction of free choice of health care providers, conditions for equal access to services, co-payment mechanisms and an elective tariff policy by 2015</a:t>
            </a:r>
          </a:p>
          <a:p>
            <a:pPr lvl="0">
              <a:buNone/>
            </a:pPr>
            <a:endParaRPr lang="en-US" sz="2200" dirty="0" smtClean="0">
              <a:solidFill>
                <a:srgbClr val="5D605E"/>
              </a:solidFill>
            </a:endParaRPr>
          </a:p>
          <a:p>
            <a:pPr lvl="0"/>
            <a:r>
              <a:rPr lang="en-US" sz="2200" dirty="0" smtClean="0">
                <a:solidFill>
                  <a:srgbClr val="5D605E"/>
                </a:solidFill>
              </a:rPr>
              <a:t>Development of a system to assess the efficiency of health care investments and reduction in rates of informal payments by 2015</a:t>
            </a:r>
          </a:p>
          <a:p>
            <a:pPr lvl="0">
              <a:buNone/>
            </a:pPr>
            <a:endParaRPr lang="en-US" sz="2200" dirty="0" smtClean="0">
              <a:solidFill>
                <a:srgbClr val="5D605E"/>
              </a:solidFill>
            </a:endParaRPr>
          </a:p>
          <a:p>
            <a:pPr lvl="0"/>
            <a:r>
              <a:rPr lang="en-US" sz="2200" dirty="0" smtClean="0">
                <a:solidFill>
                  <a:srgbClr val="5D605E"/>
                </a:solidFill>
              </a:rPr>
              <a:t>Creation of a modern health management system; efficient healthcare financing and provider payment systems; and mechanisms to support shared responsibility of the state and the population by 2020</a:t>
            </a: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Strategic Development Plan 2020 cont….</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smtClean="0">
                <a:solidFill>
                  <a:srgbClr val="5D605E"/>
                </a:solidFill>
              </a:rPr>
              <a:t>Every Challenge is an Opportunity… </a:t>
            </a:r>
          </a:p>
          <a:p>
            <a:r>
              <a:rPr lang="en-US" sz="2400" dirty="0" smtClean="0">
                <a:solidFill>
                  <a:srgbClr val="5D605E"/>
                </a:solidFill>
              </a:rPr>
              <a:t>Environmental Health in Kazakhstan currently unaddressed </a:t>
            </a:r>
            <a:r>
              <a:rPr lang="en-US" sz="2400" dirty="0" smtClean="0">
                <a:solidFill>
                  <a:srgbClr val="5D605E"/>
                </a:solidFill>
                <a:sym typeface="Wingdings" pitchFamily="2" charset="2"/>
              </a:rPr>
              <a:t> Opportunity to  conduct research and teaching on water and sanitation, air pollution, pesticides, and create international collaboration for these topics of interest</a:t>
            </a:r>
            <a:endParaRPr lang="en-US" sz="2400" dirty="0" smtClean="0">
              <a:solidFill>
                <a:srgbClr val="5D605E"/>
              </a:solidFill>
            </a:endParaRPr>
          </a:p>
          <a:p>
            <a:r>
              <a:rPr lang="en-US" sz="2400" dirty="0" smtClean="0">
                <a:solidFill>
                  <a:srgbClr val="5D605E"/>
                </a:solidFill>
              </a:rPr>
              <a:t>President’s Edict of July 2006 prioritizes non-government sector </a:t>
            </a:r>
            <a:r>
              <a:rPr lang="en-US" sz="2400" dirty="0" smtClean="0">
                <a:solidFill>
                  <a:srgbClr val="5D605E"/>
                </a:solidFill>
                <a:sym typeface="Wingdings" pitchFamily="2" charset="2"/>
              </a:rPr>
              <a:t> Opportunity to collaborate on joint projects and obtain revenue from national and international donors and foundations</a:t>
            </a:r>
            <a:endParaRPr lang="en-US" sz="2400" dirty="0" smtClean="0">
              <a:solidFill>
                <a:srgbClr val="5D605E"/>
              </a:solidFill>
            </a:endParaRPr>
          </a:p>
          <a:p>
            <a:r>
              <a:rPr lang="en-US" sz="2400" dirty="0" smtClean="0">
                <a:solidFill>
                  <a:srgbClr val="5D605E"/>
                </a:solidFill>
              </a:rPr>
              <a:t>Need to address geographic and sociodemographic variability in public health risk factors and outcomes</a:t>
            </a:r>
            <a:r>
              <a:rPr lang="en-US" sz="2400" dirty="0" smtClean="0">
                <a:solidFill>
                  <a:srgbClr val="5D605E"/>
                </a:solidFill>
                <a:sym typeface="Wingdings" pitchFamily="2" charset="2"/>
              </a:rPr>
              <a:t></a:t>
            </a:r>
            <a:r>
              <a:rPr lang="en-US" sz="2400" dirty="0" smtClean="0">
                <a:solidFill>
                  <a:srgbClr val="5D605E"/>
                </a:solidFill>
              </a:rPr>
              <a:t> Opportunity to build the health disparities and health equity direction at SPH for national and regional implications</a:t>
            </a:r>
            <a:endParaRPr lang="en-US" sz="2200" dirty="0" smtClean="0">
              <a:solidFill>
                <a:srgbClr val="5D605E"/>
              </a:solidFill>
              <a:latin typeface="+mj-lt"/>
            </a:endParaRPr>
          </a:p>
          <a:p>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Challenges for SPH to meet national needs and priorities</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r>
              <a:rPr lang="en-US" sz="2200" dirty="0" smtClean="0">
                <a:solidFill>
                  <a:srgbClr val="5D605E"/>
                </a:solidFill>
              </a:rPr>
              <a:t>History and expertise of Health Policy and Management Department</a:t>
            </a:r>
          </a:p>
          <a:p>
            <a:pPr lvl="0"/>
            <a:r>
              <a:rPr lang="en-US" sz="2200" dirty="0" smtClean="0">
                <a:solidFill>
                  <a:srgbClr val="5D605E"/>
                </a:solidFill>
              </a:rPr>
              <a:t>History and expertise of </a:t>
            </a:r>
            <a:r>
              <a:rPr lang="en-US" sz="2200" dirty="0" err="1" smtClean="0">
                <a:solidFill>
                  <a:srgbClr val="5D605E"/>
                </a:solidFill>
              </a:rPr>
              <a:t>KazNMU</a:t>
            </a:r>
            <a:endParaRPr lang="en-US" sz="2200" dirty="0" smtClean="0">
              <a:solidFill>
                <a:srgbClr val="5D605E"/>
              </a:solidFill>
            </a:endParaRPr>
          </a:p>
          <a:p>
            <a:pPr lvl="0"/>
            <a:r>
              <a:rPr lang="en-US" sz="2200" dirty="0" smtClean="0">
                <a:solidFill>
                  <a:srgbClr val="5D605E"/>
                </a:solidFill>
              </a:rPr>
              <a:t>Many current priorities aligned with national and regional needs</a:t>
            </a:r>
          </a:p>
          <a:p>
            <a:pPr lvl="0"/>
            <a:r>
              <a:rPr lang="en-US" sz="2200" dirty="0" smtClean="0">
                <a:solidFill>
                  <a:srgbClr val="5D605E"/>
                </a:solidFill>
              </a:rPr>
              <a:t>Nursing management project first step for NPM (new public management)</a:t>
            </a:r>
          </a:p>
          <a:p>
            <a:pPr lvl="0"/>
            <a:r>
              <a:rPr lang="en-US" sz="2200" dirty="0" smtClean="0">
                <a:solidFill>
                  <a:srgbClr val="5D605E"/>
                </a:solidFill>
              </a:rPr>
              <a:t>Former Ministers of Health can play leading role in forming international ties and regional coalitions</a:t>
            </a:r>
          </a:p>
          <a:p>
            <a:pPr lvl="0"/>
            <a:r>
              <a:rPr lang="en-US" sz="2200" dirty="0" smtClean="0">
                <a:solidFill>
                  <a:srgbClr val="5D605E"/>
                </a:solidFill>
              </a:rPr>
              <a:t>Majority of faculty members have PhD or equivalent education and 10+ years experience</a:t>
            </a:r>
          </a:p>
          <a:p>
            <a:r>
              <a:rPr lang="en-US" sz="2200" dirty="0" smtClean="0">
                <a:solidFill>
                  <a:srgbClr val="5D605E"/>
                </a:solidFill>
              </a:rPr>
              <a:t>Remaining faculty members keen on participating in additional training and capacity  building</a:t>
            </a:r>
            <a:endParaRPr lang="en-US" sz="2200" dirty="0" smtClean="0">
              <a:solidFill>
                <a:srgbClr val="5D605E"/>
              </a:solidFill>
              <a:latin typeface="+mj-lt"/>
            </a:endParaRPr>
          </a:p>
          <a:p>
            <a:endParaRPr lang="en-US" sz="2200" dirty="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SWOT Analysis: Strengths</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r>
              <a:rPr lang="en-US" sz="2200" dirty="0" smtClean="0">
                <a:solidFill>
                  <a:srgbClr val="5D605E"/>
                </a:solidFill>
              </a:rPr>
              <a:t>No institutional budgeting or authority</a:t>
            </a:r>
          </a:p>
          <a:p>
            <a:pPr lvl="0"/>
            <a:r>
              <a:rPr lang="en-US" sz="2200" dirty="0" smtClean="0">
                <a:solidFill>
                  <a:srgbClr val="5D605E"/>
                </a:solidFill>
              </a:rPr>
              <a:t>Missing departments </a:t>
            </a:r>
            <a:r>
              <a:rPr lang="en-US" sz="2200" dirty="0" err="1" smtClean="0">
                <a:solidFill>
                  <a:srgbClr val="5D605E"/>
                </a:solidFill>
              </a:rPr>
              <a:t>eg</a:t>
            </a:r>
            <a:r>
              <a:rPr lang="en-US" sz="2200" dirty="0" smtClean="0">
                <a:solidFill>
                  <a:srgbClr val="5D605E"/>
                </a:solidFill>
              </a:rPr>
              <a:t>. environmental health, social determinants of health, risk factors of infectious disease and chronic disease</a:t>
            </a:r>
          </a:p>
          <a:p>
            <a:pPr lvl="0"/>
            <a:r>
              <a:rPr lang="en-US" sz="2200" dirty="0" smtClean="0">
                <a:solidFill>
                  <a:srgbClr val="5D605E"/>
                </a:solidFill>
              </a:rPr>
              <a:t>Limited fluency in English as a working language</a:t>
            </a:r>
          </a:p>
          <a:p>
            <a:pPr lvl="0"/>
            <a:r>
              <a:rPr lang="en-US" sz="2200" dirty="0" smtClean="0">
                <a:solidFill>
                  <a:srgbClr val="5D605E"/>
                </a:solidFill>
              </a:rPr>
              <a:t>Low publication rates</a:t>
            </a:r>
          </a:p>
          <a:p>
            <a:pPr lvl="0"/>
            <a:r>
              <a:rPr lang="en-US" sz="2200" dirty="0" smtClean="0">
                <a:solidFill>
                  <a:srgbClr val="5D605E"/>
                </a:solidFill>
              </a:rPr>
              <a:t>No clear short and long term strategy and faculty development plans; some members of teaching staff have not achieved internationally acknowledged level of expertise in key public health domains</a:t>
            </a:r>
          </a:p>
          <a:p>
            <a:r>
              <a:rPr lang="en-US" sz="2200" dirty="0" smtClean="0">
                <a:solidFill>
                  <a:srgbClr val="5D605E"/>
                </a:solidFill>
              </a:rPr>
              <a:t>Ownership, accountability, Efficiency and work environment: current efforts need integration, planning and reviews</a:t>
            </a:r>
            <a:endParaRPr lang="en-US" sz="2200" dirty="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SWOT Analysis: Weaknesses</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r>
              <a:rPr lang="en-US" sz="2300" dirty="0" smtClean="0">
                <a:solidFill>
                  <a:schemeClr val="tx1">
                    <a:lumMod val="65000"/>
                    <a:lumOff val="35000"/>
                  </a:schemeClr>
                </a:solidFill>
                <a:latin typeface="+mj-lt"/>
              </a:rPr>
              <a:t>Why are we here today?</a:t>
            </a:r>
          </a:p>
          <a:p>
            <a:r>
              <a:rPr lang="en-US" sz="2300" dirty="0" smtClean="0">
                <a:solidFill>
                  <a:schemeClr val="tx1">
                    <a:lumMod val="65000"/>
                    <a:lumOff val="35000"/>
                  </a:schemeClr>
                </a:solidFill>
                <a:latin typeface="+mj-lt"/>
              </a:rPr>
              <a:t>Period of transition </a:t>
            </a:r>
          </a:p>
          <a:p>
            <a:r>
              <a:rPr lang="en-US" sz="2300" dirty="0" smtClean="0">
                <a:solidFill>
                  <a:schemeClr val="tx1">
                    <a:lumMod val="65000"/>
                    <a:lumOff val="35000"/>
                  </a:schemeClr>
                </a:solidFill>
                <a:latin typeface="+mj-lt"/>
              </a:rPr>
              <a:t>Turning point for </a:t>
            </a:r>
            <a:r>
              <a:rPr lang="en-US" sz="2300" dirty="0" err="1" smtClean="0">
                <a:solidFill>
                  <a:schemeClr val="tx1">
                    <a:lumMod val="65000"/>
                    <a:lumOff val="35000"/>
                  </a:schemeClr>
                </a:solidFill>
                <a:latin typeface="+mj-lt"/>
              </a:rPr>
              <a:t>KazNMU</a:t>
            </a:r>
            <a:r>
              <a:rPr lang="en-US" sz="2300" dirty="0" smtClean="0">
                <a:solidFill>
                  <a:schemeClr val="tx1">
                    <a:lumMod val="65000"/>
                    <a:lumOff val="35000"/>
                  </a:schemeClr>
                </a:solidFill>
                <a:latin typeface="+mj-lt"/>
              </a:rPr>
              <a:t> through formation of SPH</a:t>
            </a:r>
          </a:p>
          <a:p>
            <a:r>
              <a:rPr lang="en-US" sz="2300" dirty="0" smtClean="0">
                <a:solidFill>
                  <a:schemeClr val="tx1">
                    <a:lumMod val="65000"/>
                    <a:lumOff val="35000"/>
                  </a:schemeClr>
                </a:solidFill>
                <a:latin typeface="+mj-lt"/>
              </a:rPr>
              <a:t>Leveraging the assets of SPH to build a center of excellence for the nation and the region</a:t>
            </a:r>
          </a:p>
          <a:p>
            <a:r>
              <a:rPr lang="en-US" sz="2300" dirty="0" smtClean="0">
                <a:solidFill>
                  <a:schemeClr val="tx1">
                    <a:lumMod val="65000"/>
                    <a:lumOff val="35000"/>
                  </a:schemeClr>
                </a:solidFill>
                <a:latin typeface="+mj-lt"/>
              </a:rPr>
              <a:t>Identifying, Evaluating, and Executing SPH current priorities</a:t>
            </a:r>
          </a:p>
          <a:p>
            <a:r>
              <a:rPr lang="en-US" sz="2300" dirty="0" smtClean="0">
                <a:solidFill>
                  <a:schemeClr val="tx1">
                    <a:lumMod val="65000"/>
                    <a:lumOff val="35000"/>
                  </a:schemeClr>
                </a:solidFill>
                <a:latin typeface="+mj-lt"/>
              </a:rPr>
              <a:t>Adding information from international experience</a:t>
            </a:r>
          </a:p>
          <a:p>
            <a:r>
              <a:rPr lang="en-US" sz="2300" dirty="0" smtClean="0">
                <a:solidFill>
                  <a:schemeClr val="tx1">
                    <a:lumMod val="65000"/>
                    <a:lumOff val="35000"/>
                  </a:schemeClr>
                </a:solidFill>
                <a:latin typeface="+mj-lt"/>
              </a:rPr>
              <a:t>Discussing proposed plan of action and next steps</a:t>
            </a:r>
            <a:endParaRPr lang="en-US" sz="1900" dirty="0" smtClean="0">
              <a:solidFill>
                <a:schemeClr val="tx1">
                  <a:lumMod val="65000"/>
                  <a:lumOff val="35000"/>
                </a:schemeClr>
              </a:solidFill>
              <a:latin typeface="+mj-lt"/>
            </a:endParaRPr>
          </a:p>
          <a:p>
            <a:endParaRPr lang="en-US" sz="2300" dirty="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Introduction</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r>
              <a:rPr lang="en-US" sz="2200" dirty="0" smtClean="0">
                <a:solidFill>
                  <a:srgbClr val="5D605E"/>
                </a:solidFill>
              </a:rPr>
              <a:t>Transitioning nation with rising needs for public health sets the stage for </a:t>
            </a:r>
            <a:r>
              <a:rPr lang="en-US" sz="2200" dirty="0" err="1" smtClean="0">
                <a:solidFill>
                  <a:srgbClr val="5D605E"/>
                </a:solidFill>
              </a:rPr>
              <a:t>KazNMU</a:t>
            </a:r>
            <a:r>
              <a:rPr lang="en-US" sz="2200" dirty="0" smtClean="0">
                <a:solidFill>
                  <a:srgbClr val="5D605E"/>
                </a:solidFill>
              </a:rPr>
              <a:t> to lead</a:t>
            </a:r>
          </a:p>
          <a:p>
            <a:pPr lvl="0"/>
            <a:r>
              <a:rPr lang="en-US" sz="2200" dirty="0" smtClean="0">
                <a:solidFill>
                  <a:srgbClr val="5D605E"/>
                </a:solidFill>
              </a:rPr>
              <a:t>No other public health institution currently taking the lead on major public health priorities</a:t>
            </a:r>
          </a:p>
          <a:p>
            <a:pPr lvl="0"/>
            <a:r>
              <a:rPr lang="en-US" sz="2200" dirty="0" smtClean="0">
                <a:solidFill>
                  <a:srgbClr val="5D605E"/>
                </a:solidFill>
              </a:rPr>
              <a:t>International collaboration to increase the competitiveness of SPH and </a:t>
            </a:r>
            <a:r>
              <a:rPr lang="en-US" sz="2200" dirty="0" err="1" smtClean="0">
                <a:solidFill>
                  <a:srgbClr val="5D605E"/>
                </a:solidFill>
              </a:rPr>
              <a:t>KazNMU</a:t>
            </a:r>
            <a:endParaRPr lang="en-US" sz="2200" dirty="0" smtClean="0">
              <a:solidFill>
                <a:srgbClr val="5D605E"/>
              </a:solidFill>
            </a:endParaRPr>
          </a:p>
          <a:p>
            <a:pPr lvl="0"/>
            <a:r>
              <a:rPr lang="en-US" sz="2200" dirty="0" smtClean="0">
                <a:solidFill>
                  <a:srgbClr val="5D605E"/>
                </a:solidFill>
              </a:rPr>
              <a:t>Internal collaboration to leverage strengths of </a:t>
            </a:r>
            <a:r>
              <a:rPr lang="en-US" sz="2200" dirty="0" err="1" smtClean="0">
                <a:solidFill>
                  <a:srgbClr val="5D605E"/>
                </a:solidFill>
              </a:rPr>
              <a:t>KazNMU</a:t>
            </a:r>
            <a:endParaRPr lang="en-US" sz="2200" dirty="0" smtClean="0">
              <a:solidFill>
                <a:srgbClr val="5D605E"/>
              </a:solidFill>
            </a:endParaRPr>
          </a:p>
          <a:p>
            <a:r>
              <a:rPr lang="en-US" sz="2200" dirty="0" smtClean="0">
                <a:solidFill>
                  <a:srgbClr val="5D605E"/>
                </a:solidFill>
              </a:rPr>
              <a:t>Re-brand image of as a center of excellence that MOH, Insurance, pharmaceutical companies, hospitals could turn to for training, projects, consulting, etc.</a:t>
            </a:r>
            <a:endParaRPr lang="en-US" sz="2200" dirty="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SWOT Analysis: Opportunities </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r>
              <a:rPr lang="en-US" sz="2200" dirty="0" smtClean="0">
                <a:solidFill>
                  <a:srgbClr val="5D605E"/>
                </a:solidFill>
              </a:rPr>
              <a:t>Volume of </a:t>
            </a:r>
            <a:r>
              <a:rPr lang="en-US" sz="2200" dirty="0" err="1" smtClean="0">
                <a:solidFill>
                  <a:srgbClr val="5D605E"/>
                </a:solidFill>
              </a:rPr>
              <a:t>KazNMU</a:t>
            </a:r>
            <a:r>
              <a:rPr lang="en-US" sz="2200" dirty="0" smtClean="0">
                <a:solidFill>
                  <a:srgbClr val="5D605E"/>
                </a:solidFill>
              </a:rPr>
              <a:t> students requiring teaching resources of SPH outweighs volume of public health students and experts producing output</a:t>
            </a:r>
          </a:p>
          <a:p>
            <a:pPr lvl="0"/>
            <a:r>
              <a:rPr lang="en-US" sz="2200" dirty="0" smtClean="0">
                <a:solidFill>
                  <a:srgbClr val="5D605E"/>
                </a:solidFill>
              </a:rPr>
              <a:t>Need for accreditation and joining international associations is urgent and requires resource allocation for </a:t>
            </a:r>
            <a:r>
              <a:rPr lang="en-US" sz="2200" dirty="0" err="1" smtClean="0">
                <a:solidFill>
                  <a:srgbClr val="5D605E"/>
                </a:solidFill>
              </a:rPr>
              <a:t>KazNMU</a:t>
            </a:r>
            <a:r>
              <a:rPr lang="en-US" sz="2200" dirty="0" smtClean="0">
                <a:solidFill>
                  <a:srgbClr val="5D605E"/>
                </a:solidFill>
              </a:rPr>
              <a:t> to rise in the ranks</a:t>
            </a:r>
          </a:p>
          <a:p>
            <a:pPr lvl="0"/>
            <a:r>
              <a:rPr lang="en-US" sz="2200" dirty="0" smtClean="0">
                <a:solidFill>
                  <a:srgbClr val="5D605E"/>
                </a:solidFill>
              </a:rPr>
              <a:t>Government indicators required to compete in university rankings need quality and impact of research not currently produced by SPH </a:t>
            </a:r>
          </a:p>
          <a:p>
            <a:pPr lvl="0"/>
            <a:r>
              <a:rPr lang="en-US" sz="2200" dirty="0" smtClean="0">
                <a:solidFill>
                  <a:srgbClr val="5D605E"/>
                </a:solidFill>
              </a:rPr>
              <a:t>Image of SPH currently presents a small addition to medical school rather than center of excellence</a:t>
            </a:r>
          </a:p>
          <a:p>
            <a:r>
              <a:rPr lang="en-US" sz="2200" dirty="0" smtClean="0">
                <a:solidFill>
                  <a:srgbClr val="5D605E"/>
                </a:solidFill>
              </a:rPr>
              <a:t>A fast emerging </a:t>
            </a:r>
            <a:r>
              <a:rPr lang="en-US" sz="2200" dirty="0" err="1" smtClean="0">
                <a:solidFill>
                  <a:srgbClr val="5D605E"/>
                </a:solidFill>
              </a:rPr>
              <a:t>Nazarbayev</a:t>
            </a:r>
            <a:r>
              <a:rPr lang="en-US" sz="2200" dirty="0" smtClean="0">
                <a:solidFill>
                  <a:srgbClr val="5D605E"/>
                </a:solidFill>
              </a:rPr>
              <a:t> University</a:t>
            </a:r>
            <a:endParaRPr lang="en-US" sz="2200" dirty="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SWOT Analysis: Threats</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686800" cy="5193797"/>
          </a:xfrm>
        </p:spPr>
        <p:txBody>
          <a:bodyPr>
            <a:noAutofit/>
          </a:bodyPr>
          <a:lstStyle/>
          <a:p>
            <a:r>
              <a:rPr lang="en-US" sz="2300" dirty="0" smtClean="0">
                <a:solidFill>
                  <a:schemeClr val="tx1">
                    <a:lumMod val="65000"/>
                    <a:lumOff val="35000"/>
                  </a:schemeClr>
                </a:solidFill>
                <a:latin typeface="+mj-lt"/>
              </a:rPr>
              <a:t>Education, Research, and International Relationships</a:t>
            </a:r>
          </a:p>
          <a:p>
            <a:r>
              <a:rPr lang="en-US" sz="2300" dirty="0" smtClean="0">
                <a:solidFill>
                  <a:schemeClr val="tx1">
                    <a:lumMod val="65000"/>
                    <a:lumOff val="35000"/>
                  </a:schemeClr>
                </a:solidFill>
                <a:latin typeface="+mj-lt"/>
              </a:rPr>
              <a:t>Exchange programs for faculty and staff</a:t>
            </a:r>
          </a:p>
          <a:p>
            <a:r>
              <a:rPr lang="en-US" sz="2300" dirty="0" smtClean="0">
                <a:solidFill>
                  <a:schemeClr val="tx1">
                    <a:lumMod val="65000"/>
                    <a:lumOff val="35000"/>
                  </a:schemeClr>
                </a:solidFill>
                <a:latin typeface="+mj-lt"/>
              </a:rPr>
              <a:t>Revenue generation for the university through training and research</a:t>
            </a:r>
          </a:p>
          <a:p>
            <a:r>
              <a:rPr lang="en-US" sz="2300" dirty="0" smtClean="0">
                <a:solidFill>
                  <a:schemeClr val="tx1">
                    <a:lumMod val="65000"/>
                    <a:lumOff val="35000"/>
                  </a:schemeClr>
                </a:solidFill>
                <a:latin typeface="+mj-lt"/>
              </a:rPr>
              <a:t>Knowledge generation and knowledge exchange </a:t>
            </a:r>
            <a:r>
              <a:rPr lang="en-US" sz="2300" dirty="0" smtClean="0">
                <a:solidFill>
                  <a:schemeClr val="tx1">
                    <a:lumMod val="65000"/>
                    <a:lumOff val="35000"/>
                  </a:schemeClr>
                </a:solidFill>
                <a:latin typeface="+mj-lt"/>
                <a:sym typeface="Wingdings" pitchFamily="2" charset="2"/>
              </a:rPr>
              <a:t> </a:t>
            </a:r>
          </a:p>
          <a:p>
            <a:pPr>
              <a:buNone/>
            </a:pPr>
            <a:r>
              <a:rPr lang="en-US" sz="2300" dirty="0" smtClean="0">
                <a:solidFill>
                  <a:schemeClr val="tx1">
                    <a:lumMod val="65000"/>
                    <a:lumOff val="35000"/>
                  </a:schemeClr>
                </a:solidFill>
              </a:rPr>
              <a:t>	Publication in high impact journals</a:t>
            </a:r>
          </a:p>
          <a:p>
            <a:pPr>
              <a:buNone/>
            </a:pPr>
            <a:r>
              <a:rPr lang="en-US" sz="2300" dirty="0" smtClean="0">
                <a:solidFill>
                  <a:schemeClr val="tx1">
                    <a:lumMod val="65000"/>
                    <a:lumOff val="35000"/>
                  </a:schemeClr>
                </a:solidFill>
              </a:rPr>
              <a:t>	Collaboration with international researchers</a:t>
            </a:r>
          </a:p>
          <a:p>
            <a:r>
              <a:rPr lang="en-US" sz="2300" dirty="0" smtClean="0">
                <a:solidFill>
                  <a:schemeClr val="tx1">
                    <a:lumMod val="65000"/>
                    <a:lumOff val="35000"/>
                  </a:schemeClr>
                </a:solidFill>
                <a:latin typeface="+mj-lt"/>
              </a:rPr>
              <a:t>Knowledge translation </a:t>
            </a:r>
            <a:r>
              <a:rPr lang="en-US" sz="2300" dirty="0" smtClean="0">
                <a:solidFill>
                  <a:schemeClr val="tx1">
                    <a:lumMod val="65000"/>
                    <a:lumOff val="35000"/>
                  </a:schemeClr>
                </a:solidFill>
                <a:latin typeface="+mj-lt"/>
                <a:sym typeface="Wingdings" pitchFamily="2" charset="2"/>
              </a:rPr>
              <a:t> May be too early, steps are first needed</a:t>
            </a:r>
          </a:p>
          <a:p>
            <a:r>
              <a:rPr lang="en-US" sz="2300" dirty="0" smtClean="0">
                <a:solidFill>
                  <a:schemeClr val="tx1">
                    <a:lumMod val="65000"/>
                    <a:lumOff val="35000"/>
                  </a:schemeClr>
                </a:solidFill>
                <a:latin typeface="+mj-lt"/>
                <a:sym typeface="Wingdings" pitchFamily="2" charset="2"/>
              </a:rPr>
              <a:t>Interdisciplinary expertise is needed</a:t>
            </a:r>
          </a:p>
          <a:p>
            <a:r>
              <a:rPr lang="en-US" sz="2300" dirty="0" smtClean="0">
                <a:solidFill>
                  <a:schemeClr val="tx1">
                    <a:lumMod val="65000"/>
                    <a:lumOff val="35000"/>
                  </a:schemeClr>
                </a:solidFill>
                <a:latin typeface="+mj-lt"/>
                <a:sym typeface="Wingdings" pitchFamily="2" charset="2"/>
              </a:rPr>
              <a:t>Problem-solving skills for a new generation of leaders</a:t>
            </a:r>
          </a:p>
          <a:p>
            <a:endParaRPr lang="en-US" sz="2300" dirty="0" smtClean="0">
              <a:solidFill>
                <a:schemeClr val="tx1">
                  <a:lumMod val="65000"/>
                  <a:lumOff val="35000"/>
                </a:schemeClr>
              </a:solidFill>
              <a:latin typeface="+mj-lt"/>
            </a:endParaRPr>
          </a:p>
          <a:p>
            <a:endParaRPr lang="en-US" sz="2300" dirty="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Strategic Priorities identified by SPH faculty and staff</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686800" cy="5193797"/>
          </a:xfrm>
        </p:spPr>
        <p:txBody>
          <a:bodyPr>
            <a:noAutofit/>
          </a:bodyPr>
          <a:lstStyle/>
          <a:p>
            <a:r>
              <a:rPr lang="en-US" sz="2200" dirty="0" smtClean="0">
                <a:solidFill>
                  <a:srgbClr val="5D605E"/>
                </a:solidFill>
                <a:latin typeface="+mj-lt"/>
              </a:rPr>
              <a:t>Local, National, and Regional Data Needs </a:t>
            </a:r>
            <a:r>
              <a:rPr lang="en-US" sz="2200" dirty="0" smtClean="0">
                <a:solidFill>
                  <a:srgbClr val="5D605E"/>
                </a:solidFill>
                <a:latin typeface="+mj-lt"/>
                <a:sym typeface="Wingdings" pitchFamily="2" charset="2"/>
              </a:rPr>
              <a:t> Opportunity for SPH to serve as national and regional data repository</a:t>
            </a:r>
            <a:endParaRPr lang="en-US" sz="2200" dirty="0" smtClean="0">
              <a:solidFill>
                <a:srgbClr val="5D605E"/>
              </a:solidFill>
              <a:latin typeface="+mj-lt"/>
            </a:endParaRPr>
          </a:p>
          <a:p>
            <a:r>
              <a:rPr lang="en-US" sz="2200" dirty="0" smtClean="0">
                <a:solidFill>
                  <a:srgbClr val="5D605E"/>
                </a:solidFill>
                <a:latin typeface="+mj-lt"/>
              </a:rPr>
              <a:t>Addition of Priority Topics to Curriculum:</a:t>
            </a:r>
          </a:p>
          <a:p>
            <a:pPr lvl="1"/>
            <a:r>
              <a:rPr lang="en-US" sz="2200" dirty="0" smtClean="0">
                <a:solidFill>
                  <a:srgbClr val="5D605E"/>
                </a:solidFill>
              </a:rPr>
              <a:t>Health disparities and health equity</a:t>
            </a:r>
          </a:p>
          <a:p>
            <a:pPr lvl="1"/>
            <a:r>
              <a:rPr lang="en-US" sz="2200" dirty="0" smtClean="0">
                <a:solidFill>
                  <a:srgbClr val="5D605E"/>
                </a:solidFill>
              </a:rPr>
              <a:t>Social and environmental determinants of health</a:t>
            </a:r>
          </a:p>
          <a:p>
            <a:pPr lvl="1"/>
            <a:r>
              <a:rPr lang="en-US" sz="2200" dirty="0" smtClean="0">
                <a:solidFill>
                  <a:srgbClr val="5D605E"/>
                </a:solidFill>
              </a:rPr>
              <a:t>Health systems in transitioning CIS countries</a:t>
            </a:r>
          </a:p>
          <a:p>
            <a:r>
              <a:rPr lang="en-US" sz="2200" dirty="0" smtClean="0">
                <a:solidFill>
                  <a:srgbClr val="5D605E"/>
                </a:solidFill>
              </a:rPr>
              <a:t>Strengthening of English language necessary for expansion</a:t>
            </a:r>
          </a:p>
          <a:p>
            <a:pPr lvl="1"/>
            <a:r>
              <a:rPr lang="en-US" sz="2200" dirty="0" smtClean="0">
                <a:solidFill>
                  <a:srgbClr val="5D605E"/>
                </a:solidFill>
              </a:rPr>
              <a:t>Internet and web-based tools </a:t>
            </a:r>
            <a:r>
              <a:rPr lang="en-US" sz="2200" dirty="0" err="1" smtClean="0">
                <a:solidFill>
                  <a:srgbClr val="5D605E"/>
                </a:solidFill>
              </a:rPr>
              <a:t>eg</a:t>
            </a:r>
            <a:r>
              <a:rPr lang="en-US" sz="2200" dirty="0" smtClean="0">
                <a:solidFill>
                  <a:srgbClr val="5D605E"/>
                </a:solidFill>
              </a:rPr>
              <a:t>. weekly e-journal seminar</a:t>
            </a:r>
          </a:p>
          <a:p>
            <a:pPr lvl="1">
              <a:buNone/>
            </a:pPr>
            <a:endParaRPr lang="en-US" sz="2200" dirty="0" smtClean="0">
              <a:solidFill>
                <a:srgbClr val="5D605E"/>
              </a:solidFill>
            </a:endParaRPr>
          </a:p>
          <a:p>
            <a:pPr lvl="1"/>
            <a:endParaRPr lang="en-US" sz="2200" dirty="0" smtClean="0">
              <a:solidFill>
                <a:srgbClr val="5D605E"/>
              </a:solidFill>
            </a:endParaRPr>
          </a:p>
          <a:p>
            <a:endParaRPr lang="en-US" sz="2200" dirty="0" smtClean="0">
              <a:solidFill>
                <a:srgbClr val="5D605E"/>
              </a:solidFill>
              <a:latin typeface="+mj-lt"/>
            </a:endParaRPr>
          </a:p>
          <a:p>
            <a:endParaRPr lang="en-US" sz="2200" dirty="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a:p>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Strategic Priorities identified by external stakeholders</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300" dirty="0" smtClean="0">
                <a:solidFill>
                  <a:schemeClr val="tx1">
                    <a:lumMod val="65000"/>
                    <a:lumOff val="35000"/>
                  </a:schemeClr>
                </a:solidFill>
                <a:latin typeface="+mj-lt"/>
              </a:rPr>
              <a:t>New Public Management (NPM) promotion campaign opportunity:</a:t>
            </a:r>
          </a:p>
          <a:p>
            <a:r>
              <a:rPr lang="en-US" sz="2300" dirty="0" smtClean="0">
                <a:solidFill>
                  <a:schemeClr val="tx1">
                    <a:lumMod val="65000"/>
                    <a:lumOff val="35000"/>
                  </a:schemeClr>
                </a:solidFill>
                <a:latin typeface="+mj-lt"/>
              </a:rPr>
              <a:t>Established in Anglo-Saxon countries; nascent in CIS countries</a:t>
            </a:r>
          </a:p>
          <a:p>
            <a:r>
              <a:rPr lang="en-US" sz="2300" dirty="0" smtClean="0">
                <a:solidFill>
                  <a:schemeClr val="tx1">
                    <a:lumMod val="65000"/>
                    <a:lumOff val="35000"/>
                  </a:schemeClr>
                </a:solidFill>
                <a:latin typeface="+mj-lt"/>
              </a:rPr>
              <a:t>Already started at SPH with nursing managers project</a:t>
            </a:r>
          </a:p>
          <a:p>
            <a:r>
              <a:rPr lang="en-US" sz="2300" dirty="0" smtClean="0">
                <a:solidFill>
                  <a:schemeClr val="tx1">
                    <a:lumMod val="65000"/>
                    <a:lumOff val="35000"/>
                  </a:schemeClr>
                </a:solidFill>
                <a:latin typeface="+mj-lt"/>
              </a:rPr>
              <a:t>World Bank Technology Transfer Project: </a:t>
            </a:r>
            <a:br>
              <a:rPr lang="en-US" sz="2300" dirty="0" smtClean="0">
                <a:solidFill>
                  <a:schemeClr val="tx1">
                    <a:lumMod val="65000"/>
                    <a:lumOff val="35000"/>
                  </a:schemeClr>
                </a:solidFill>
                <a:latin typeface="+mj-lt"/>
              </a:rPr>
            </a:br>
            <a:r>
              <a:rPr lang="en-US" sz="2300" dirty="0" smtClean="0">
                <a:solidFill>
                  <a:schemeClr val="tx1">
                    <a:lumMod val="65000"/>
                    <a:lumOff val="35000"/>
                  </a:schemeClr>
                </a:solidFill>
                <a:latin typeface="+mj-lt"/>
              </a:rPr>
              <a:t>Institutional Reforms in Health Care</a:t>
            </a:r>
          </a:p>
          <a:p>
            <a:r>
              <a:rPr lang="en-US" sz="2300" dirty="0" smtClean="0">
                <a:solidFill>
                  <a:schemeClr val="tx1">
                    <a:lumMod val="65000"/>
                    <a:lumOff val="35000"/>
                  </a:schemeClr>
                </a:solidFill>
                <a:latin typeface="+mj-lt"/>
              </a:rPr>
              <a:t>Expand to general health care NPM</a:t>
            </a:r>
          </a:p>
          <a:p>
            <a:r>
              <a:rPr lang="en-US" sz="2300" dirty="0" smtClean="0">
                <a:solidFill>
                  <a:schemeClr val="tx1">
                    <a:lumMod val="65000"/>
                    <a:lumOff val="35000"/>
                  </a:schemeClr>
                </a:solidFill>
                <a:latin typeface="+mj-lt"/>
              </a:rPr>
              <a:t>Media and PR to disseminate information on SPH work in NPM</a:t>
            </a:r>
          </a:p>
          <a:p>
            <a:endParaRPr lang="en-US" sz="2300" dirty="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New Public Management at SPH</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r>
              <a:rPr lang="en-US" sz="2400" dirty="0" smtClean="0">
                <a:solidFill>
                  <a:srgbClr val="5D605E"/>
                </a:solidFill>
              </a:rPr>
              <a:t>SPH’s is to become a public health school of excellence and reference in Central Asia</a:t>
            </a:r>
          </a:p>
          <a:p>
            <a:endParaRPr lang="en-US" sz="2400" dirty="0" smtClean="0">
              <a:solidFill>
                <a:srgbClr val="5D605E"/>
              </a:solidFill>
            </a:endParaRPr>
          </a:p>
          <a:p>
            <a:r>
              <a:rPr lang="en-US" sz="2400" dirty="0" smtClean="0">
                <a:solidFill>
                  <a:srgbClr val="5D605E"/>
                </a:solidFill>
              </a:rPr>
              <a:t>SPH’s goal is a population which has achieved healthy lifestyles as demonstrated by the President’s target health indicators; and a national health system which integrates population needs and services across all sectors of the economy and political decision-making processes. </a:t>
            </a:r>
          </a:p>
          <a:p>
            <a:pPr>
              <a:buNone/>
            </a:pPr>
            <a:endParaRPr lang="en-US" sz="2400" dirty="0" smtClean="0">
              <a:solidFill>
                <a:srgbClr val="5D605E"/>
              </a:solidFill>
            </a:endParaRPr>
          </a:p>
          <a:p>
            <a:r>
              <a:rPr lang="en-US" sz="2400" dirty="0" smtClean="0">
                <a:solidFill>
                  <a:srgbClr val="5D605E"/>
                </a:solidFill>
              </a:rPr>
              <a:t>To achieve this vision and goal,</a:t>
            </a:r>
          </a:p>
          <a:p>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SPH Vision and Goals</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smtClean="0">
                <a:solidFill>
                  <a:srgbClr val="5D605E"/>
                </a:solidFill>
              </a:rPr>
              <a:t>SPH’s mission is to </a:t>
            </a:r>
            <a:r>
              <a:rPr lang="en-US" sz="2400" b="1" i="1" dirty="0" smtClean="0">
                <a:solidFill>
                  <a:srgbClr val="5D605E"/>
                </a:solidFill>
              </a:rPr>
              <a:t>generate knowledge on public health issues and catalyze health systems strengthening by</a:t>
            </a:r>
            <a:r>
              <a:rPr lang="en-US" sz="2400" dirty="0" smtClean="0">
                <a:solidFill>
                  <a:srgbClr val="5D605E"/>
                </a:solidFill>
              </a:rPr>
              <a:t>:</a:t>
            </a:r>
          </a:p>
          <a:p>
            <a:pPr lvl="0"/>
            <a:r>
              <a:rPr lang="en-US" sz="2400" dirty="0" smtClean="0">
                <a:solidFill>
                  <a:srgbClr val="5D605E"/>
                </a:solidFill>
              </a:rPr>
              <a:t>Building the public health workforce of the future</a:t>
            </a:r>
          </a:p>
          <a:p>
            <a:pPr lvl="0"/>
            <a:r>
              <a:rPr lang="en-US" sz="2400" dirty="0" smtClean="0">
                <a:solidFill>
                  <a:srgbClr val="5D605E"/>
                </a:solidFill>
              </a:rPr>
              <a:t>Strengthening ties with decision makers across sectors  </a:t>
            </a:r>
          </a:p>
          <a:p>
            <a:pPr lvl="0"/>
            <a:r>
              <a:rPr lang="en-US" sz="2400" dirty="0" smtClean="0">
                <a:solidFill>
                  <a:srgbClr val="5D605E"/>
                </a:solidFill>
              </a:rPr>
              <a:t>Conducting cutting edge research on national and regional public health issues</a:t>
            </a:r>
          </a:p>
          <a:p>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SPH Mission Statement</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smtClean="0">
                <a:solidFill>
                  <a:srgbClr val="5D605E"/>
                </a:solidFill>
              </a:rPr>
              <a:t>Thus, SPH will be recognized as the leader in:</a:t>
            </a:r>
          </a:p>
          <a:p>
            <a:pPr lvl="0"/>
            <a:r>
              <a:rPr lang="en-US" sz="2400" dirty="0" smtClean="0">
                <a:solidFill>
                  <a:srgbClr val="5D605E"/>
                </a:solidFill>
              </a:rPr>
              <a:t>Training students and professionals nationwide and on a regional level</a:t>
            </a:r>
          </a:p>
          <a:p>
            <a:pPr lvl="0"/>
            <a:r>
              <a:rPr lang="en-US" sz="2400" dirty="0" smtClean="0">
                <a:solidFill>
                  <a:srgbClr val="5D605E"/>
                </a:solidFill>
              </a:rPr>
              <a:t>Creating a dialogue to strengthen the health system and improve population health nationally and regionally </a:t>
            </a:r>
          </a:p>
          <a:p>
            <a:pPr lvl="0"/>
            <a:r>
              <a:rPr lang="en-US" sz="2400" dirty="0" smtClean="0">
                <a:solidFill>
                  <a:srgbClr val="5D605E"/>
                </a:solidFill>
              </a:rPr>
              <a:t>Building a platform for evidence based decision making through data collection and analysis, and disseminating results nationally and internationally </a:t>
            </a:r>
          </a:p>
          <a:p>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Branding for National and International Recognition</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smtClean="0">
                <a:solidFill>
                  <a:srgbClr val="5D605E"/>
                </a:solidFill>
              </a:rPr>
              <a:t>Key components to draw from the experience of international schools of public health after one hundred years of public health education worldwide (1913-2013) are:</a:t>
            </a:r>
          </a:p>
          <a:p>
            <a:pPr lvl="0"/>
            <a:r>
              <a:rPr lang="en-US" sz="2400" dirty="0" smtClean="0">
                <a:solidFill>
                  <a:srgbClr val="5D605E"/>
                </a:solidFill>
              </a:rPr>
              <a:t>Competency-based learning</a:t>
            </a:r>
          </a:p>
          <a:p>
            <a:pPr lvl="0"/>
            <a:r>
              <a:rPr lang="en-US" sz="2400" dirty="0" smtClean="0">
                <a:solidFill>
                  <a:srgbClr val="5D605E"/>
                </a:solidFill>
              </a:rPr>
              <a:t>Systems thinking</a:t>
            </a:r>
          </a:p>
          <a:p>
            <a:pPr lvl="0"/>
            <a:r>
              <a:rPr lang="en-US" sz="2400" dirty="0" smtClean="0">
                <a:solidFill>
                  <a:srgbClr val="5D605E"/>
                </a:solidFill>
              </a:rPr>
              <a:t>External outreach</a:t>
            </a:r>
          </a:p>
          <a:p>
            <a:endParaRPr lang="en-US" sz="2300" dirty="0">
              <a:solidFill>
                <a:srgbClr val="5D605E"/>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The 2</a:t>
            </a:r>
            <a:r>
              <a:rPr lang="en-US" sz="2800" baseline="30000" dirty="0" smtClean="0">
                <a:solidFill>
                  <a:schemeClr val="bg1"/>
                </a:solidFill>
                <a:ea typeface="小塚ゴシック Pr6N EL"/>
                <a:cs typeface="Mic 32 New Medium"/>
              </a:rPr>
              <a:t>nd</a:t>
            </a:r>
            <a:r>
              <a:rPr lang="en-US" sz="2800" dirty="0" smtClean="0">
                <a:solidFill>
                  <a:schemeClr val="bg1"/>
                </a:solidFill>
                <a:ea typeface="小塚ゴシック Pr6N EL"/>
                <a:cs typeface="Mic 32 New Medium"/>
              </a:rPr>
              <a:t> Century of Public Health Education</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smtClean="0">
                <a:solidFill>
                  <a:srgbClr val="5D605E"/>
                </a:solidFill>
              </a:rPr>
              <a:t>The body of accredited U.S. public health education institutions is represented by the Association of Schools of Public Health (ASPH) with accreditation requirements provided by the Council on Education for Public Health (CEPH). </a:t>
            </a:r>
          </a:p>
          <a:p>
            <a:pPr>
              <a:buNone/>
            </a:pPr>
            <a:endParaRPr lang="en-US" sz="2400" dirty="0" smtClean="0">
              <a:solidFill>
                <a:srgbClr val="5D605E"/>
              </a:solidFill>
            </a:endParaRPr>
          </a:p>
          <a:p>
            <a:pPr>
              <a:buNone/>
            </a:pPr>
            <a:r>
              <a:rPr lang="en-US" sz="2400" dirty="0" smtClean="0">
                <a:solidFill>
                  <a:srgbClr val="5D605E"/>
                </a:solidFill>
              </a:rPr>
              <a:t>CEPH requires five core discipline areas:</a:t>
            </a:r>
          </a:p>
          <a:p>
            <a:pPr lvl="0"/>
            <a:r>
              <a:rPr lang="en-US" sz="2400" dirty="0" smtClean="0">
                <a:solidFill>
                  <a:srgbClr val="5D605E"/>
                </a:solidFill>
              </a:rPr>
              <a:t>Biostatistics</a:t>
            </a:r>
          </a:p>
          <a:p>
            <a:pPr lvl="0"/>
            <a:r>
              <a:rPr lang="en-US" sz="2400" dirty="0" smtClean="0">
                <a:solidFill>
                  <a:srgbClr val="5D605E"/>
                </a:solidFill>
              </a:rPr>
              <a:t>Epidemiology</a:t>
            </a:r>
          </a:p>
          <a:p>
            <a:pPr lvl="0"/>
            <a:r>
              <a:rPr lang="en-US" sz="2400" dirty="0" smtClean="0">
                <a:solidFill>
                  <a:srgbClr val="5D605E"/>
                </a:solidFill>
              </a:rPr>
              <a:t>Health Policy Management</a:t>
            </a:r>
          </a:p>
          <a:p>
            <a:pPr lvl="0"/>
            <a:r>
              <a:rPr lang="en-US" sz="2400" dirty="0" smtClean="0">
                <a:solidFill>
                  <a:srgbClr val="5D605E"/>
                </a:solidFill>
              </a:rPr>
              <a:t>Environmental Health Sciences</a:t>
            </a:r>
          </a:p>
          <a:p>
            <a:pPr lvl="0"/>
            <a:r>
              <a:rPr lang="en-US" sz="2400" dirty="0" smtClean="0">
                <a:solidFill>
                  <a:srgbClr val="5D605E"/>
                </a:solidFill>
              </a:rPr>
              <a:t>Social and Behavioral Sciences</a:t>
            </a:r>
          </a:p>
          <a:p>
            <a:pPr>
              <a:buNone/>
            </a:pPr>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Experience of U.S. Public Health Education System</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r>
              <a:rPr lang="en-US" sz="2300" dirty="0" smtClean="0">
                <a:solidFill>
                  <a:schemeClr val="tx1">
                    <a:lumMod val="65000"/>
                    <a:lumOff val="35000"/>
                  </a:schemeClr>
                </a:solidFill>
                <a:latin typeface="+mj-lt"/>
              </a:rPr>
              <a:t>Health Systems Reform global network of experts</a:t>
            </a:r>
          </a:p>
          <a:p>
            <a:r>
              <a:rPr lang="en-US" sz="2300" dirty="0" smtClean="0">
                <a:solidFill>
                  <a:schemeClr val="tx1">
                    <a:lumMod val="65000"/>
                    <a:lumOff val="35000"/>
                  </a:schemeClr>
                </a:solidFill>
                <a:latin typeface="+mj-lt"/>
              </a:rPr>
              <a:t>Harvard School of Public Health Experience</a:t>
            </a:r>
            <a:endParaRPr lang="en-US" sz="1900" dirty="0" smtClean="0">
              <a:solidFill>
                <a:schemeClr val="tx1">
                  <a:lumMod val="65000"/>
                  <a:lumOff val="35000"/>
                </a:schemeClr>
              </a:solidFill>
              <a:latin typeface="+mj-lt"/>
            </a:endParaRPr>
          </a:p>
          <a:p>
            <a:endParaRPr lang="en-US" sz="2300" dirty="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Speaker Background</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smtClean="0">
                <a:solidFill>
                  <a:srgbClr val="5D605E"/>
                </a:solidFill>
              </a:rPr>
              <a:t>In addition to these subject matter topics it is required that educational institutions of public health provide students with an integrated interdisciplinary and cross-cutting set of overall competency domains:</a:t>
            </a:r>
          </a:p>
          <a:p>
            <a:pPr lvl="0"/>
            <a:r>
              <a:rPr lang="en-US" sz="2400" dirty="0" smtClean="0">
                <a:solidFill>
                  <a:srgbClr val="5D605E"/>
                </a:solidFill>
              </a:rPr>
              <a:t>Communication and Informatics</a:t>
            </a:r>
          </a:p>
          <a:p>
            <a:pPr lvl="0"/>
            <a:r>
              <a:rPr lang="en-US" sz="2400" dirty="0" smtClean="0">
                <a:solidFill>
                  <a:srgbClr val="5D605E"/>
                </a:solidFill>
              </a:rPr>
              <a:t>Diversity and Culture</a:t>
            </a:r>
          </a:p>
          <a:p>
            <a:pPr lvl="0"/>
            <a:r>
              <a:rPr lang="en-US" sz="2400" dirty="0" smtClean="0">
                <a:solidFill>
                  <a:srgbClr val="5D605E"/>
                </a:solidFill>
              </a:rPr>
              <a:t>Leadership</a:t>
            </a:r>
          </a:p>
          <a:p>
            <a:pPr lvl="0"/>
            <a:r>
              <a:rPr lang="en-US" sz="2400" dirty="0" smtClean="0">
                <a:solidFill>
                  <a:srgbClr val="5D605E"/>
                </a:solidFill>
              </a:rPr>
              <a:t>Professionalism</a:t>
            </a:r>
          </a:p>
          <a:p>
            <a:pPr lvl="0"/>
            <a:r>
              <a:rPr lang="en-US" sz="2400" dirty="0" smtClean="0">
                <a:solidFill>
                  <a:srgbClr val="5D605E"/>
                </a:solidFill>
              </a:rPr>
              <a:t>Program Planning</a:t>
            </a:r>
          </a:p>
          <a:p>
            <a:pPr lvl="0"/>
            <a:r>
              <a:rPr lang="en-US" sz="2400" dirty="0" smtClean="0">
                <a:solidFill>
                  <a:srgbClr val="5D605E"/>
                </a:solidFill>
              </a:rPr>
              <a:t>Systems Thinking</a:t>
            </a:r>
          </a:p>
          <a:p>
            <a:pPr lvl="0"/>
            <a:r>
              <a:rPr lang="en-US" sz="2400" dirty="0" smtClean="0">
                <a:solidFill>
                  <a:srgbClr val="5D605E"/>
                </a:solidFill>
              </a:rPr>
              <a:t>Public Health Biology</a:t>
            </a:r>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Experience of U.S. Public Health Education System</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smtClean="0">
                <a:solidFill>
                  <a:srgbClr val="5D605E"/>
                </a:solidFill>
              </a:rPr>
              <a:t> </a:t>
            </a:r>
          </a:p>
          <a:p>
            <a:pPr>
              <a:buNone/>
            </a:pPr>
            <a:r>
              <a:rPr lang="en-US" sz="2400" dirty="0" smtClean="0">
                <a:solidFill>
                  <a:srgbClr val="5D605E"/>
                </a:solidFill>
              </a:rPr>
              <a:t>1. Agency for Public Health Education Accreditation (APHEA)</a:t>
            </a:r>
          </a:p>
          <a:p>
            <a:pPr>
              <a:buNone/>
            </a:pPr>
            <a:r>
              <a:rPr lang="en-US" sz="2400" dirty="0" smtClean="0">
                <a:solidFill>
                  <a:srgbClr val="5D605E"/>
                </a:solidFill>
              </a:rPr>
              <a:t> </a:t>
            </a:r>
          </a:p>
          <a:p>
            <a:r>
              <a:rPr lang="en-US" sz="2400" dirty="0" smtClean="0">
                <a:solidFill>
                  <a:srgbClr val="5D605E"/>
                </a:solidFill>
              </a:rPr>
              <a:t>APHEA is a recently launched independent agency aimed at accrediting Masters of Public Health programs, or equivalent graduate studies. Core competencies required by APHEA include: </a:t>
            </a:r>
          </a:p>
          <a:p>
            <a:pPr>
              <a:buNone/>
            </a:pPr>
            <a:endParaRPr lang="en-US" sz="2400" dirty="0" smtClean="0">
              <a:solidFill>
                <a:srgbClr val="5D605E"/>
              </a:solidFill>
            </a:endParaRPr>
          </a:p>
          <a:p>
            <a:pPr>
              <a:buNone/>
            </a:pPr>
            <a:endParaRPr lang="en-US" sz="2400" dirty="0" smtClean="0">
              <a:solidFill>
                <a:srgbClr val="5D605E"/>
              </a:solidFill>
            </a:endParaRPr>
          </a:p>
          <a:p>
            <a:pPr algn="r">
              <a:buNone/>
            </a:pPr>
            <a:endParaRPr lang="en-US" sz="2400" dirty="0" smtClean="0"/>
          </a:p>
          <a:p>
            <a:pPr algn="r">
              <a:buNone/>
            </a:pPr>
            <a:endParaRPr lang="en-US" sz="2400" dirty="0" smtClean="0"/>
          </a:p>
          <a:p>
            <a:pPr>
              <a:buNone/>
            </a:pPr>
            <a:endParaRPr lang="en-US" sz="2400" dirty="0" smtClean="0">
              <a:solidFill>
                <a:srgbClr val="5D605E"/>
              </a:solidFill>
            </a:endParaRPr>
          </a:p>
          <a:p>
            <a:pPr>
              <a:buNone/>
            </a:pPr>
            <a:endParaRPr lang="en-US" sz="2400" dirty="0" smtClean="0">
              <a:solidFill>
                <a:srgbClr val="5D605E"/>
              </a:solidFill>
            </a:endParaRPr>
          </a:p>
          <a:p>
            <a:endParaRPr lang="en-US" sz="2300" dirty="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a:p>
            <a:endParaRPr lang="en-US" sz="23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European Experience</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32189"/>
          <a:ext cx="9143999" cy="7038854"/>
        </p:xfrm>
        <a:graphic>
          <a:graphicData uri="http://schemas.openxmlformats.org/drawingml/2006/table">
            <a:tbl>
              <a:tblPr/>
              <a:tblGrid>
                <a:gridCol w="2712720"/>
                <a:gridCol w="5151120"/>
                <a:gridCol w="1280159"/>
              </a:tblGrid>
              <a:tr h="486329">
                <a:tc>
                  <a:txBody>
                    <a:bodyPr/>
                    <a:lstStyle/>
                    <a:p>
                      <a:pPr marL="0" marR="0">
                        <a:spcBef>
                          <a:spcPts val="0"/>
                        </a:spcBef>
                        <a:spcAft>
                          <a:spcPts val="0"/>
                        </a:spcAft>
                      </a:pPr>
                      <a:r>
                        <a:rPr lang="ru-RU" sz="1800" b="1" kern="50">
                          <a:solidFill>
                            <a:srgbClr val="000000"/>
                          </a:solidFill>
                          <a:latin typeface="Garamond"/>
                          <a:ea typeface="Lucida Sans Unicode"/>
                        </a:rPr>
                        <a:t>CORE SUBJECT AREAS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50" dirty="0">
                          <a:solidFill>
                            <a:srgbClr val="000000"/>
                          </a:solidFill>
                          <a:latin typeface="Garamond"/>
                          <a:ea typeface="Lucida Sans Unicode"/>
                        </a:rPr>
                        <a:t>CURRICULUM CONTENT </a:t>
                      </a:r>
                      <a:r>
                        <a:rPr lang="en-US" sz="1800" b="1" kern="50" dirty="0" smtClean="0">
                          <a:solidFill>
                            <a:srgbClr val="000000"/>
                          </a:solidFill>
                          <a:latin typeface="Garamond"/>
                          <a:ea typeface="Lucida Sans Unicode"/>
                        </a:rPr>
                        <a:t>       </a:t>
                      </a:r>
                      <a:r>
                        <a:rPr lang="en-US" sz="1200" b="1" dirty="0" smtClean="0">
                          <a:solidFill>
                            <a:schemeClr val="tx2">
                              <a:lumMod val="60000"/>
                              <a:lumOff val="40000"/>
                            </a:schemeClr>
                          </a:solidFill>
                        </a:rPr>
                        <a:t>(</a:t>
                      </a:r>
                      <a:r>
                        <a:rPr lang="en-US" sz="1200" b="1" dirty="0" err="1" smtClean="0">
                          <a:solidFill>
                            <a:schemeClr val="tx2">
                              <a:lumMod val="60000"/>
                              <a:lumOff val="40000"/>
                            </a:schemeClr>
                          </a:solidFill>
                        </a:rPr>
                        <a:t>Spurce</a:t>
                      </a:r>
                      <a:r>
                        <a:rPr lang="en-US" sz="1200" b="1" dirty="0" smtClean="0">
                          <a:solidFill>
                            <a:schemeClr val="tx2">
                              <a:lumMod val="60000"/>
                              <a:lumOff val="40000"/>
                            </a:schemeClr>
                          </a:solidFill>
                        </a:rPr>
                        <a:t>: </a:t>
                      </a:r>
                      <a:r>
                        <a:rPr lang="en-US" sz="1200" b="1" u="sng" dirty="0" smtClean="0">
                          <a:solidFill>
                            <a:schemeClr val="tx2">
                              <a:lumMod val="60000"/>
                              <a:lumOff val="40000"/>
                            </a:schemeClr>
                          </a:solidFill>
                        </a:rPr>
                        <a:t>www.aphea.net)</a:t>
                      </a:r>
                      <a:endParaRPr lang="en-US" sz="1200" b="1" dirty="0" smtClean="0">
                        <a:solidFill>
                          <a:schemeClr val="tx2">
                            <a:lumMod val="60000"/>
                            <a:lumOff val="40000"/>
                          </a:schemeClr>
                        </a:solidFill>
                      </a:endParaRPr>
                    </a:p>
                    <a:p>
                      <a:pPr marL="0" marR="0">
                        <a:spcBef>
                          <a:spcPts val="0"/>
                        </a:spcBef>
                        <a:spcAft>
                          <a:spcPts val="0"/>
                        </a:spcAft>
                      </a:pPr>
                      <a:endParaRPr lang="en-US" sz="1800" kern="50" dirty="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kern="50">
                          <a:solidFill>
                            <a:srgbClr val="000000"/>
                          </a:solidFill>
                          <a:latin typeface="Garamond"/>
                          <a:ea typeface="Lucida Sans Unicode"/>
                        </a:rPr>
                        <a:t>CREDITS</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165">
                <a:tc>
                  <a:txBody>
                    <a:bodyPr/>
                    <a:lstStyle/>
                    <a:p>
                      <a:pPr marL="0" marR="0">
                        <a:spcBef>
                          <a:spcPts val="0"/>
                        </a:spcBef>
                        <a:spcAft>
                          <a:spcPts val="0"/>
                        </a:spcAft>
                      </a:pPr>
                      <a:r>
                        <a:rPr lang="ru-RU" sz="1800" b="1" kern="50">
                          <a:solidFill>
                            <a:srgbClr val="000000"/>
                          </a:solidFill>
                          <a:latin typeface="Garamond"/>
                          <a:ea typeface="Lucida Sans Unicode"/>
                        </a:rPr>
                        <a:t>Introduction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800" kern="50" dirty="0">
                          <a:solidFill>
                            <a:srgbClr val="000000"/>
                          </a:solidFill>
                          <a:latin typeface="Garamond"/>
                          <a:ea typeface="Lucida Sans Unicode"/>
                        </a:rPr>
                        <a:t>Introduction to public health </a:t>
                      </a:r>
                      <a:endParaRPr lang="en-US" sz="1800" kern="50" dirty="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800" kern="50">
                          <a:solidFill>
                            <a:srgbClr val="000000"/>
                          </a:solidFill>
                          <a:latin typeface="Garamond"/>
                          <a:ea typeface="Lucida Sans Unicode"/>
                        </a:rPr>
                        <a:t>2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329">
                <a:tc>
                  <a:txBody>
                    <a:bodyPr/>
                    <a:lstStyle/>
                    <a:p>
                      <a:pPr marL="0" marR="0">
                        <a:spcBef>
                          <a:spcPts val="0"/>
                        </a:spcBef>
                        <a:spcAft>
                          <a:spcPts val="0"/>
                        </a:spcAft>
                      </a:pPr>
                      <a:r>
                        <a:rPr lang="ru-RU" sz="1800" b="1" kern="50">
                          <a:solidFill>
                            <a:srgbClr val="000000"/>
                          </a:solidFill>
                          <a:latin typeface="Garamond"/>
                          <a:ea typeface="Lucida Sans Unicode"/>
                        </a:rPr>
                        <a:t>Methods in public health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50">
                          <a:solidFill>
                            <a:srgbClr val="000000"/>
                          </a:solidFill>
                          <a:latin typeface="Garamond"/>
                          <a:ea typeface="Lucida Sans Unicode"/>
                        </a:rPr>
                        <a:t>Epidemiological methods, biostatistical methods, qualitative research methods, survey methods </a:t>
                      </a: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800" kern="50">
                          <a:solidFill>
                            <a:srgbClr val="000000"/>
                          </a:solidFill>
                          <a:latin typeface="Garamond"/>
                          <a:ea typeface="Lucida Sans Unicode"/>
                        </a:rPr>
                        <a:t>18-20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5823">
                <a:tc>
                  <a:txBody>
                    <a:bodyPr/>
                    <a:lstStyle/>
                    <a:p>
                      <a:pPr marL="0" marR="0">
                        <a:spcBef>
                          <a:spcPts val="0"/>
                        </a:spcBef>
                        <a:spcAft>
                          <a:spcPts val="0"/>
                        </a:spcAft>
                      </a:pPr>
                      <a:r>
                        <a:rPr lang="en-US" sz="1800" b="1" kern="50">
                          <a:solidFill>
                            <a:srgbClr val="000000"/>
                          </a:solidFill>
                          <a:latin typeface="Garamond"/>
                          <a:ea typeface="Lucida Sans Unicode"/>
                        </a:rPr>
                        <a:t>Population health and its determinants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50">
                          <a:solidFill>
                            <a:srgbClr val="000000"/>
                          </a:solidFill>
                          <a:latin typeface="Garamond"/>
                          <a:ea typeface="Lucida Sans Unicode"/>
                        </a:rPr>
                        <a:t>Environmental sciences (including physical, chemical and biological factors), communicable and non-communicable disease, occupational health, social and behavioural sciences, health risk assessment, health inequalities along social gradient </a:t>
                      </a: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800" kern="50">
                          <a:solidFill>
                            <a:srgbClr val="000000"/>
                          </a:solidFill>
                          <a:latin typeface="Garamond"/>
                          <a:ea typeface="Lucida Sans Unicode"/>
                        </a:rPr>
                        <a:t>18-20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494">
                <a:tc>
                  <a:txBody>
                    <a:bodyPr/>
                    <a:lstStyle/>
                    <a:p>
                      <a:pPr marL="0" marR="0">
                        <a:spcBef>
                          <a:spcPts val="0"/>
                        </a:spcBef>
                        <a:spcAft>
                          <a:spcPts val="0"/>
                        </a:spcAft>
                      </a:pPr>
                      <a:r>
                        <a:rPr lang="en-US" sz="1800" b="1" kern="50">
                          <a:solidFill>
                            <a:srgbClr val="000000"/>
                          </a:solidFill>
                          <a:latin typeface="Garamond"/>
                          <a:ea typeface="Lucida Sans Unicode"/>
                        </a:rPr>
                        <a:t>Health policy, economics, and management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50">
                          <a:solidFill>
                            <a:srgbClr val="000000"/>
                          </a:solidFill>
                          <a:latin typeface="Garamond"/>
                          <a:ea typeface="Lucida Sans Unicode"/>
                        </a:rPr>
                        <a:t>Economics, healthcare systems planning, organisation and management, health policy, financing health services, health programme evaluation, health targets </a:t>
                      </a: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800" kern="50">
                          <a:solidFill>
                            <a:srgbClr val="000000"/>
                          </a:solidFill>
                          <a:latin typeface="Garamond"/>
                          <a:ea typeface="Lucida Sans Unicode"/>
                        </a:rPr>
                        <a:t>16-18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329">
                <a:tc>
                  <a:txBody>
                    <a:bodyPr/>
                    <a:lstStyle/>
                    <a:p>
                      <a:pPr marL="0" marR="0">
                        <a:spcBef>
                          <a:spcPts val="0"/>
                        </a:spcBef>
                        <a:spcAft>
                          <a:spcPts val="0"/>
                        </a:spcAft>
                      </a:pPr>
                      <a:r>
                        <a:rPr lang="ru-RU" sz="1800" b="1" kern="50">
                          <a:solidFill>
                            <a:srgbClr val="000000"/>
                          </a:solidFill>
                          <a:latin typeface="Garamond"/>
                          <a:ea typeface="Lucida Sans Unicode"/>
                        </a:rPr>
                        <a:t>Health education and promotion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50">
                          <a:solidFill>
                            <a:srgbClr val="000000"/>
                          </a:solidFill>
                          <a:latin typeface="Garamond"/>
                          <a:ea typeface="Lucida Sans Unicode"/>
                        </a:rPr>
                        <a:t>Health education, health promotion, health protection and regulation, disease prevention </a:t>
                      </a: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800" kern="50">
                          <a:solidFill>
                            <a:srgbClr val="000000"/>
                          </a:solidFill>
                          <a:latin typeface="Garamond"/>
                          <a:ea typeface="Lucida Sans Unicode"/>
                        </a:rPr>
                        <a:t>16-18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2152">
                <a:tc>
                  <a:txBody>
                    <a:bodyPr/>
                    <a:lstStyle/>
                    <a:p>
                      <a:pPr marL="0" marR="0">
                        <a:spcBef>
                          <a:spcPts val="0"/>
                        </a:spcBef>
                        <a:spcAft>
                          <a:spcPts val="0"/>
                        </a:spcAft>
                      </a:pPr>
                      <a:r>
                        <a:rPr lang="en-US" sz="1800" b="1" kern="50">
                          <a:solidFill>
                            <a:srgbClr val="000000"/>
                          </a:solidFill>
                          <a:latin typeface="Garamond"/>
                          <a:ea typeface="Lucida Sans Unicode"/>
                        </a:rPr>
                        <a:t>Other/Cross-disciplinary themes (mandatory and/or elective courses)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50">
                          <a:solidFill>
                            <a:srgbClr val="000000"/>
                          </a:solidFill>
                          <a:latin typeface="Garamond"/>
                          <a:ea typeface="Lucida Sans Unicode"/>
                        </a:rPr>
                        <a:t>Biology for public health, law, ethics, ageing, nutrition, maternal and child health, mental health, demography, IT use, health informatics, leadership and decision-making, social psychology, global public health, marketing, communication and advocacy, health anthropology, human rights, programme planning and development, public health genomics, technology assessment </a:t>
                      </a: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800" kern="50">
                          <a:solidFill>
                            <a:srgbClr val="000000"/>
                          </a:solidFill>
                          <a:latin typeface="Garamond"/>
                          <a:ea typeface="Lucida Sans Unicode"/>
                        </a:rPr>
                        <a:t>21-23 </a:t>
                      </a:r>
                      <a:endParaRPr lang="en-US" sz="1800" kern="5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494">
                <a:tc>
                  <a:txBody>
                    <a:bodyPr/>
                    <a:lstStyle/>
                    <a:p>
                      <a:pPr marL="0" marR="0">
                        <a:spcBef>
                          <a:spcPts val="0"/>
                        </a:spcBef>
                        <a:spcAft>
                          <a:spcPts val="0"/>
                        </a:spcAft>
                      </a:pPr>
                      <a:r>
                        <a:rPr lang="en-US" sz="1800" b="1" kern="50" dirty="0">
                          <a:solidFill>
                            <a:srgbClr val="000000"/>
                          </a:solidFill>
                          <a:latin typeface="Garamond"/>
                          <a:ea typeface="Lucida Sans Unicode"/>
                        </a:rPr>
                        <a:t>Internship/final </a:t>
                      </a:r>
                      <a:r>
                        <a:rPr lang="en-US" sz="1800" b="1" kern="50" dirty="0" smtClean="0">
                          <a:solidFill>
                            <a:srgbClr val="000000"/>
                          </a:solidFill>
                          <a:latin typeface="Garamond"/>
                          <a:ea typeface="Lucida Sans Unicode"/>
                        </a:rPr>
                        <a:t>project</a:t>
                      </a:r>
                      <a:endParaRPr lang="en-US" sz="1800" kern="50" dirty="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50">
                          <a:solidFill>
                            <a:srgbClr val="000000"/>
                          </a:solidFill>
                          <a:latin typeface="Garamond"/>
                          <a:ea typeface="Lucida Sans Unicode"/>
                        </a:rPr>
                        <a:t>Supervised by faculty (full time and/or adjunct) </a:t>
                      </a: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800" kern="50" dirty="0">
                          <a:solidFill>
                            <a:srgbClr val="000000"/>
                          </a:solidFill>
                          <a:latin typeface="Garamond"/>
                          <a:ea typeface="Lucida Sans Unicode"/>
                        </a:rPr>
                        <a:t>24-26 </a:t>
                      </a:r>
                      <a:endParaRPr lang="en-US" sz="1800" kern="50" dirty="0">
                        <a:solidFill>
                          <a:srgbClr val="000000"/>
                        </a:solidFill>
                        <a:latin typeface="Garamond"/>
                        <a:ea typeface="Lucida Sans Unicode"/>
                      </a:endParaRPr>
                    </a:p>
                  </a:txBody>
                  <a:tcPr marL="88761" marR="88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200" dirty="0" smtClean="0">
                <a:solidFill>
                  <a:srgbClr val="5D605E"/>
                </a:solidFill>
              </a:rPr>
              <a:t>2. The Association of Schools of Public Health in the European Region (ASPHER)</a:t>
            </a:r>
          </a:p>
          <a:p>
            <a:r>
              <a:rPr lang="en-US" sz="2200" dirty="0" smtClean="0">
                <a:solidFill>
                  <a:srgbClr val="5D605E"/>
                </a:solidFill>
              </a:rPr>
              <a:t>Also an independent European organization launched in 1996 to strengthen the role of public health by improving public health education and training. </a:t>
            </a:r>
          </a:p>
          <a:p>
            <a:r>
              <a:rPr lang="en-US" sz="2200" dirty="0" smtClean="0">
                <a:solidFill>
                  <a:srgbClr val="5D605E"/>
                </a:solidFill>
              </a:rPr>
              <a:t>Almost one hundred members located throughout the European Region of WHO. </a:t>
            </a:r>
          </a:p>
          <a:p>
            <a:r>
              <a:rPr lang="en-US" sz="2200" dirty="0" smtClean="0">
                <a:solidFill>
                  <a:srgbClr val="5D605E"/>
                </a:solidFill>
              </a:rPr>
              <a:t>To become a member, institutions must submit a request in writing and commit to paying an annual financial contribution. Institutional membership is priced at between five hundred and two thousand Euros per year. </a:t>
            </a:r>
          </a:p>
          <a:p>
            <a:r>
              <a:rPr lang="en-US" sz="2200" dirty="0" smtClean="0">
                <a:solidFill>
                  <a:srgbClr val="5D605E"/>
                </a:solidFill>
              </a:rPr>
              <a:t>In CIA countries, the only member to date is KSPH</a:t>
            </a:r>
          </a:p>
          <a:p>
            <a:r>
              <a:rPr lang="en-US" sz="2200" dirty="0" smtClean="0">
                <a:solidFill>
                  <a:srgbClr val="5D605E"/>
                </a:solidFill>
              </a:rPr>
              <a:t>Membership in ASPHER may be an achievable goal for SPH to reach within the end of the calendar year 2013. </a:t>
            </a: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European Experience cont… </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200" dirty="0" smtClean="0">
                <a:solidFill>
                  <a:srgbClr val="5D605E"/>
                </a:solidFill>
              </a:rPr>
              <a:t>3. The European Public Health Association (EUPHA) </a:t>
            </a:r>
          </a:p>
          <a:p>
            <a:r>
              <a:rPr lang="en-US" sz="2200" dirty="0" smtClean="0">
                <a:solidFill>
                  <a:srgbClr val="5D605E"/>
                </a:solidFill>
              </a:rPr>
              <a:t>Not restricted to educational institutions, composed largely of national public health associations in the WHO European Region. </a:t>
            </a:r>
          </a:p>
          <a:p>
            <a:r>
              <a:rPr lang="en-US" sz="2200" dirty="0" smtClean="0">
                <a:solidFill>
                  <a:srgbClr val="5D605E"/>
                </a:solidFill>
              </a:rPr>
              <a:t>Membership open to individuals, public health institutions, and international non-governmental organizations. </a:t>
            </a:r>
          </a:p>
          <a:p>
            <a:r>
              <a:rPr lang="en-US" sz="2200" dirty="0" smtClean="0">
                <a:solidFill>
                  <a:srgbClr val="5D605E"/>
                </a:solidFill>
              </a:rPr>
              <a:t>National and scientific associations for public health in Europe make up the primary composition of EUPHA, although institutional membership is open to all institutes that endorse the activities of EUPHA and desire to be included in the network. S</a:t>
            </a:r>
          </a:p>
          <a:p>
            <a:r>
              <a:rPr lang="en-US" sz="2200" dirty="0" smtClean="0">
                <a:solidFill>
                  <a:srgbClr val="5D605E"/>
                </a:solidFill>
              </a:rPr>
              <a:t>SPH or individual faculty members may consider joining EUPHA for the purpose of attending conferences and networking with European public health institutions. </a:t>
            </a: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European Experience cont… </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r>
              <a:rPr lang="en-US" sz="2200" dirty="0" smtClean="0">
                <a:solidFill>
                  <a:srgbClr val="5D605E"/>
                </a:solidFill>
              </a:rPr>
              <a:t>Three public health institutes in </a:t>
            </a:r>
            <a:r>
              <a:rPr lang="en-US" sz="2200" dirty="0" err="1" smtClean="0">
                <a:solidFill>
                  <a:srgbClr val="5D605E"/>
                </a:solidFill>
              </a:rPr>
              <a:t>Almaty</a:t>
            </a:r>
            <a:r>
              <a:rPr lang="en-US" sz="2200" dirty="0" smtClean="0">
                <a:solidFill>
                  <a:srgbClr val="5D605E"/>
                </a:solidFill>
              </a:rPr>
              <a:t> competing for government resources: </a:t>
            </a:r>
            <a:r>
              <a:rPr lang="en-US" sz="2200" dirty="0" err="1" smtClean="0">
                <a:solidFill>
                  <a:srgbClr val="5D605E"/>
                </a:solidFill>
              </a:rPr>
              <a:t>KazNMU</a:t>
            </a:r>
            <a:r>
              <a:rPr lang="en-US" sz="2200" dirty="0" smtClean="0">
                <a:solidFill>
                  <a:srgbClr val="5D605E"/>
                </a:solidFill>
              </a:rPr>
              <a:t> SPH, Kazakhstan High School of Public Health (KSPH), and the state institute for continuing medical education and qualification. </a:t>
            </a:r>
          </a:p>
          <a:p>
            <a:r>
              <a:rPr lang="en-US" sz="2200" dirty="0" smtClean="0">
                <a:solidFill>
                  <a:srgbClr val="5D605E"/>
                </a:solidFill>
              </a:rPr>
              <a:t>Opportunity for further specialization to access government funding for specific subject areas. </a:t>
            </a:r>
          </a:p>
          <a:p>
            <a:r>
              <a:rPr lang="en-US" sz="2200" dirty="0" smtClean="0">
                <a:solidFill>
                  <a:srgbClr val="5D605E"/>
                </a:solidFill>
              </a:rPr>
              <a:t>KSPH formed 15 years ago initially targeting non-medical managers and politicians to be trained in health topics; currently focuses on management with similar subjects as those provided by </a:t>
            </a:r>
            <a:r>
              <a:rPr lang="en-US" sz="2200" dirty="0" err="1" smtClean="0">
                <a:solidFill>
                  <a:srgbClr val="5D605E"/>
                </a:solidFill>
              </a:rPr>
              <a:t>KazNMU</a:t>
            </a:r>
            <a:r>
              <a:rPr lang="en-US" sz="2200" dirty="0" smtClean="0">
                <a:solidFill>
                  <a:srgbClr val="5D605E"/>
                </a:solidFill>
              </a:rPr>
              <a:t> today. </a:t>
            </a:r>
          </a:p>
          <a:p>
            <a:r>
              <a:rPr lang="en-US" sz="2200" dirty="0" smtClean="0">
                <a:solidFill>
                  <a:srgbClr val="5D605E"/>
                </a:solidFill>
              </a:rPr>
              <a:t>Collaborating with KSPH to identify key areas for specialization and joint projects is recommended to set the stage for securing further government funding. </a:t>
            </a: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Local Experience </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02080"/>
            <a:ext cx="9144000" cy="4937994"/>
          </a:xfrm>
        </p:spPr>
        <p:txBody>
          <a:bodyPr>
            <a:noAutofit/>
          </a:bodyPr>
          <a:lstStyle/>
          <a:p>
            <a:pPr marL="457200" lvl="0" indent="-457200">
              <a:buFont typeface="+mj-lt"/>
              <a:buAutoNum type="arabicPeriod"/>
            </a:pPr>
            <a:r>
              <a:rPr lang="en-US" sz="2400" dirty="0" smtClean="0">
                <a:solidFill>
                  <a:srgbClr val="5D605E"/>
                </a:solidFill>
              </a:rPr>
              <a:t>WORKING RELATIONSHIPS ON KEY PRIORITY AREAS FOR EXPANSION</a:t>
            </a:r>
          </a:p>
          <a:p>
            <a:pPr marL="457200" lvl="0" indent="-457200">
              <a:buFont typeface="+mj-lt"/>
              <a:buAutoNum type="arabicPeriod"/>
            </a:pPr>
            <a:endParaRPr lang="en-US" sz="2400" dirty="0" smtClean="0">
              <a:solidFill>
                <a:srgbClr val="5D605E"/>
              </a:solidFill>
            </a:endParaRPr>
          </a:p>
          <a:p>
            <a:pPr marL="457200" indent="-457200">
              <a:buFont typeface="+mj-lt"/>
              <a:buAutoNum type="arabicPeriod"/>
            </a:pPr>
            <a:r>
              <a:rPr lang="en-US" sz="2400" dirty="0" smtClean="0">
                <a:solidFill>
                  <a:srgbClr val="5D605E"/>
                </a:solidFill>
              </a:rPr>
              <a:t>VISIBILITY IN THE ENGLISH LANGUAGE &amp; RESEARCH PUBLICATION</a:t>
            </a:r>
          </a:p>
          <a:p>
            <a:pPr marL="457200" indent="-457200">
              <a:buFont typeface="+mj-lt"/>
              <a:buAutoNum type="arabicPeriod"/>
            </a:pPr>
            <a:endParaRPr lang="en-US" sz="2400" dirty="0" smtClean="0">
              <a:solidFill>
                <a:srgbClr val="5D605E"/>
              </a:solidFill>
            </a:endParaRPr>
          </a:p>
          <a:p>
            <a:pPr marL="457200" indent="-457200">
              <a:buFont typeface="+mj-lt"/>
              <a:buAutoNum type="arabicPeriod"/>
            </a:pPr>
            <a:r>
              <a:rPr lang="en-US" sz="2400" dirty="0" smtClean="0">
                <a:solidFill>
                  <a:srgbClr val="5D605E"/>
                </a:solidFill>
              </a:rPr>
              <a:t>EUROPEAN ACCREDITATION AND REGIONAL LEADERSHIP</a:t>
            </a:r>
          </a:p>
          <a:p>
            <a:pPr marL="457200" indent="-457200">
              <a:buFont typeface="+mj-lt"/>
              <a:buAutoNum type="arabicPeriod"/>
            </a:pPr>
            <a:endParaRPr lang="en-US" sz="2400" dirty="0" smtClean="0">
              <a:solidFill>
                <a:srgbClr val="5D605E"/>
              </a:solidFill>
            </a:endParaRPr>
          </a:p>
          <a:p>
            <a:pPr marL="457200" lvl="0" indent="-457200">
              <a:buFont typeface="+mj-lt"/>
              <a:buAutoNum type="arabicPeriod"/>
            </a:pPr>
            <a:r>
              <a:rPr lang="en-US" sz="2400" dirty="0" smtClean="0">
                <a:solidFill>
                  <a:srgbClr val="5D605E"/>
                </a:solidFill>
              </a:rPr>
              <a:t>BUILDING CAPACITY FOR A COMPETENCY BASED CURRICULUM</a:t>
            </a:r>
          </a:p>
          <a:p>
            <a:pPr marL="457200" lvl="0" indent="-457200">
              <a:buFont typeface="+mj-lt"/>
              <a:buAutoNum type="arabicPeriod"/>
            </a:pPr>
            <a:endParaRPr lang="en-US" sz="2400" dirty="0" smtClean="0">
              <a:solidFill>
                <a:srgbClr val="5D605E"/>
              </a:solidFill>
            </a:endParaRPr>
          </a:p>
          <a:p>
            <a:pPr marL="457200" lvl="0" indent="-457200">
              <a:buFont typeface="+mj-lt"/>
              <a:buAutoNum type="arabicPeriod"/>
            </a:pPr>
            <a:r>
              <a:rPr lang="en-US" sz="2400" dirty="0" smtClean="0">
                <a:solidFill>
                  <a:srgbClr val="5D605E"/>
                </a:solidFill>
              </a:rPr>
              <a:t>STRATEGIC STRUCTURE OF SPH</a:t>
            </a:r>
          </a:p>
          <a:p>
            <a:pPr marL="457200" lvl="0" indent="-457200">
              <a:buFont typeface="+mj-lt"/>
              <a:buAutoNum type="arabicPeriod"/>
            </a:pPr>
            <a:endParaRPr lang="en-US" sz="2400" dirty="0" smtClean="0">
              <a:solidFill>
                <a:srgbClr val="5D605E"/>
              </a:solidFill>
            </a:endParaRPr>
          </a:p>
          <a:p>
            <a:pPr marL="457200" indent="-457200">
              <a:buFont typeface="+mj-lt"/>
              <a:buAutoNum type="arabicPeriod"/>
            </a:pPr>
            <a:endParaRPr lang="en-US" sz="2400" dirty="0" smtClean="0">
              <a:solidFill>
                <a:srgbClr val="5D605E"/>
              </a:solidFill>
            </a:endParaRPr>
          </a:p>
          <a:p>
            <a:pPr marL="457200" lvl="0" indent="-457200">
              <a:buFont typeface="+mj-lt"/>
              <a:buAutoNum type="arabicPeriod"/>
            </a:pPr>
            <a:endParaRPr lang="en-US" sz="2400" dirty="0" smtClean="0">
              <a:solidFill>
                <a:srgbClr val="5D605E"/>
              </a:solidFill>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Roadmap to 2017: A Five Point Plan</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rot="5400000">
            <a:off x="7631816" y="3998528"/>
            <a:ext cx="270641" cy="2699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915800" y="4502297"/>
            <a:ext cx="1702675"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Decision/Policy Implementation</a:t>
            </a:r>
            <a:endParaRPr lang="en-US" dirty="0"/>
          </a:p>
        </p:txBody>
      </p:sp>
      <p:sp>
        <p:nvSpPr>
          <p:cNvPr id="12" name="TextBox 11"/>
          <p:cNvSpPr txBox="1"/>
          <p:nvPr/>
        </p:nvSpPr>
        <p:spPr>
          <a:xfrm>
            <a:off x="2896907" y="1991204"/>
            <a:ext cx="1279635"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Knowledge Translation</a:t>
            </a:r>
            <a:endParaRPr lang="en-US" dirty="0"/>
          </a:p>
        </p:txBody>
      </p:sp>
      <p:sp>
        <p:nvSpPr>
          <p:cNvPr id="13" name="TextBox 12"/>
          <p:cNvSpPr txBox="1"/>
          <p:nvPr/>
        </p:nvSpPr>
        <p:spPr>
          <a:xfrm>
            <a:off x="575230" y="3131633"/>
            <a:ext cx="1592318" cy="646331"/>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Knowledge Generation</a:t>
            </a:r>
            <a:endParaRPr lang="en-US" dirty="0"/>
          </a:p>
        </p:txBody>
      </p:sp>
      <p:sp>
        <p:nvSpPr>
          <p:cNvPr id="14" name="TextBox 13"/>
          <p:cNvSpPr txBox="1"/>
          <p:nvPr/>
        </p:nvSpPr>
        <p:spPr>
          <a:xfrm>
            <a:off x="5181599" y="1838804"/>
            <a:ext cx="155553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Transferability &amp; Knowledge Adaptation</a:t>
            </a:r>
            <a:endParaRPr lang="en-US" dirty="0"/>
          </a:p>
        </p:txBody>
      </p:sp>
      <p:sp>
        <p:nvSpPr>
          <p:cNvPr id="16" name="TextBox 15"/>
          <p:cNvSpPr txBox="1"/>
          <p:nvPr/>
        </p:nvSpPr>
        <p:spPr>
          <a:xfrm>
            <a:off x="6926313" y="2894415"/>
            <a:ext cx="1665891"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Evidence Based Decision/Policy Making</a:t>
            </a:r>
            <a:endParaRPr lang="en-US" dirty="0"/>
          </a:p>
        </p:txBody>
      </p:sp>
      <p:sp>
        <p:nvSpPr>
          <p:cNvPr id="17" name="TextBox 16"/>
          <p:cNvSpPr txBox="1"/>
          <p:nvPr/>
        </p:nvSpPr>
        <p:spPr>
          <a:xfrm>
            <a:off x="6915800" y="5759854"/>
            <a:ext cx="185901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Decision/Policy Review</a:t>
            </a:r>
            <a:endParaRPr lang="en-US" dirty="0"/>
          </a:p>
        </p:txBody>
      </p:sp>
      <p:sp>
        <p:nvSpPr>
          <p:cNvPr id="19" name="TextBox 18"/>
          <p:cNvSpPr txBox="1"/>
          <p:nvPr/>
        </p:nvSpPr>
        <p:spPr>
          <a:xfrm>
            <a:off x="5127727" y="5788277"/>
            <a:ext cx="1161393"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Policy  Reform</a:t>
            </a:r>
            <a:endParaRPr lang="en-US" dirty="0"/>
          </a:p>
        </p:txBody>
      </p:sp>
      <p:sp>
        <p:nvSpPr>
          <p:cNvPr id="20" name="TextBox 19"/>
          <p:cNvSpPr txBox="1"/>
          <p:nvPr/>
        </p:nvSpPr>
        <p:spPr>
          <a:xfrm>
            <a:off x="2896907" y="5688319"/>
            <a:ext cx="1618593"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Saudi Research &amp; Knowledge Generation</a:t>
            </a:r>
            <a:endParaRPr lang="en-US" dirty="0"/>
          </a:p>
        </p:txBody>
      </p:sp>
      <p:sp>
        <p:nvSpPr>
          <p:cNvPr id="22" name="TextBox 21"/>
          <p:cNvSpPr txBox="1"/>
          <p:nvPr/>
        </p:nvSpPr>
        <p:spPr>
          <a:xfrm>
            <a:off x="635852" y="4905312"/>
            <a:ext cx="1358465" cy="461665"/>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Research</a:t>
            </a:r>
            <a:endParaRPr lang="en-US" sz="2400" dirty="0"/>
          </a:p>
        </p:txBody>
      </p:sp>
      <p:cxnSp>
        <p:nvCxnSpPr>
          <p:cNvPr id="27" name="Straight Connector 26"/>
          <p:cNvCxnSpPr/>
          <p:nvPr/>
        </p:nvCxnSpPr>
        <p:spPr>
          <a:xfrm>
            <a:off x="2459421" y="1686404"/>
            <a:ext cx="15765" cy="4782552"/>
          </a:xfrm>
          <a:prstGeom prst="line">
            <a:avLst/>
          </a:prstGeom>
          <a:ln w="12700"/>
        </p:spPr>
        <p:style>
          <a:lnRef idx="3">
            <a:schemeClr val="dk1"/>
          </a:lnRef>
          <a:fillRef idx="0">
            <a:schemeClr val="dk1"/>
          </a:fillRef>
          <a:effectRef idx="2">
            <a:schemeClr val="dk1"/>
          </a:effectRef>
          <a:fontRef idx="minor">
            <a:schemeClr val="tx1"/>
          </a:fontRef>
        </p:style>
      </p:cxnSp>
      <p:sp>
        <p:nvSpPr>
          <p:cNvPr id="28" name="Right Arrow 27"/>
          <p:cNvSpPr/>
          <p:nvPr/>
        </p:nvSpPr>
        <p:spPr>
          <a:xfrm rot="5400000">
            <a:off x="7623937" y="5298017"/>
            <a:ext cx="270641" cy="2699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p:cNvSpPr/>
          <p:nvPr/>
        </p:nvSpPr>
        <p:spPr>
          <a:xfrm flipH="1" flipV="1">
            <a:off x="6365590" y="5965450"/>
            <a:ext cx="413060" cy="291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flipH="1" flipV="1">
            <a:off x="4598261" y="6003992"/>
            <a:ext cx="413060" cy="291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rot="10800000" flipH="1" flipV="1">
            <a:off x="4515500" y="2205494"/>
            <a:ext cx="413060" cy="291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rved Left Arrow 31"/>
          <p:cNvSpPr/>
          <p:nvPr/>
        </p:nvSpPr>
        <p:spPr>
          <a:xfrm rot="18699278">
            <a:off x="7079818" y="2017713"/>
            <a:ext cx="415408" cy="74182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Curved Left Arrow 32"/>
          <p:cNvSpPr/>
          <p:nvPr/>
        </p:nvSpPr>
        <p:spPr>
          <a:xfrm rot="7896787">
            <a:off x="1987335" y="5371625"/>
            <a:ext cx="470472" cy="1066175"/>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ight Arrow 33"/>
          <p:cNvSpPr/>
          <p:nvPr/>
        </p:nvSpPr>
        <p:spPr>
          <a:xfrm rot="5400000" flipH="1" flipV="1">
            <a:off x="1116499" y="4145834"/>
            <a:ext cx="526408" cy="390100"/>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rved Left Arrow 34"/>
          <p:cNvSpPr/>
          <p:nvPr/>
        </p:nvSpPr>
        <p:spPr>
          <a:xfrm rot="13487464">
            <a:off x="2044627" y="1964391"/>
            <a:ext cx="470472" cy="1066175"/>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259765" y="1133536"/>
            <a:ext cx="1962806" cy="461665"/>
          </a:xfrm>
          <a:prstGeom prst="rect">
            <a:avLst/>
          </a:prstGeom>
          <a:solidFill>
            <a:srgbClr val="C00000"/>
          </a:solidFill>
        </p:spPr>
        <p:style>
          <a:lnRef idx="0">
            <a:schemeClr val="dk1"/>
          </a:lnRef>
          <a:fillRef idx="1002">
            <a:schemeClr val="dk1"/>
          </a:fillRef>
          <a:effectRef idx="3">
            <a:schemeClr val="dk1"/>
          </a:effectRef>
          <a:fontRef idx="minor">
            <a:schemeClr val="lt1"/>
          </a:fontRef>
        </p:style>
        <p:txBody>
          <a:bodyPr wrap="square" rtlCol="0">
            <a:spAutoFit/>
          </a:bodyPr>
          <a:lstStyle/>
          <a:p>
            <a:pPr algn="ctr"/>
            <a:r>
              <a:rPr lang="en-US" sz="2400" dirty="0" smtClean="0"/>
              <a:t>International</a:t>
            </a:r>
            <a:endParaRPr lang="en-US" sz="2400" dirty="0"/>
          </a:p>
        </p:txBody>
      </p:sp>
      <p:sp>
        <p:nvSpPr>
          <p:cNvPr id="37" name="TextBox 36"/>
          <p:cNvSpPr txBox="1"/>
          <p:nvPr/>
        </p:nvSpPr>
        <p:spPr>
          <a:xfrm>
            <a:off x="4172327" y="1133536"/>
            <a:ext cx="2399793" cy="461665"/>
          </a:xfrm>
          <a:prstGeom prst="rect">
            <a:avLst/>
          </a:prstGeom>
          <a:solidFill>
            <a:srgbClr val="519DFF"/>
          </a:solidFill>
        </p:spPr>
        <p:style>
          <a:lnRef idx="0">
            <a:schemeClr val="dk1"/>
          </a:lnRef>
          <a:fillRef idx="1002">
            <a:schemeClr val="dk1"/>
          </a:fillRef>
          <a:effectRef idx="3">
            <a:schemeClr val="dk1"/>
          </a:effectRef>
          <a:fontRef idx="minor">
            <a:schemeClr val="lt1"/>
          </a:fontRef>
        </p:style>
        <p:txBody>
          <a:bodyPr wrap="square" rtlCol="0">
            <a:spAutoFit/>
          </a:bodyPr>
          <a:lstStyle/>
          <a:p>
            <a:pPr algn="ctr"/>
            <a:r>
              <a:rPr lang="en-US" sz="2400" dirty="0" err="1" smtClean="0"/>
              <a:t>KazNMU</a:t>
            </a:r>
            <a:endParaRPr lang="en-US" sz="2400" dirty="0"/>
          </a:p>
        </p:txBody>
      </p:sp>
      <p:graphicFrame>
        <p:nvGraphicFramePr>
          <p:cNvPr id="40" name="Diagram 39"/>
          <p:cNvGraphicFramePr/>
          <p:nvPr>
            <p:extLst>
              <p:ext uri="{D42A27DB-BD31-4B8C-83A1-F6EECF244321}">
                <p14:modId xmlns="" xmlns:p14="http://schemas.microsoft.com/office/powerpoint/2010/main" val="693619319"/>
              </p:ext>
            </p:extLst>
          </p:nvPr>
        </p:nvGraphicFramePr>
        <p:xfrm>
          <a:off x="2561787" y="2611685"/>
          <a:ext cx="4899067" cy="3043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1" name="Straight Connector 40"/>
          <p:cNvCxnSpPr/>
          <p:nvPr/>
        </p:nvCxnSpPr>
        <p:spPr>
          <a:xfrm flipH="1">
            <a:off x="141890" y="1686404"/>
            <a:ext cx="8450314" cy="0"/>
          </a:xfrm>
          <a:prstGeom prst="line">
            <a:avLst/>
          </a:prstGeom>
          <a:ln w="12700"/>
        </p:spPr>
        <p:style>
          <a:lnRef idx="3">
            <a:schemeClr val="dk1"/>
          </a:lnRef>
          <a:fillRef idx="0">
            <a:schemeClr val="dk1"/>
          </a:fillRef>
          <a:effectRef idx="2">
            <a:schemeClr val="dk1"/>
          </a:effectRef>
          <a:fontRef idx="minor">
            <a:schemeClr val="tx1"/>
          </a:fontRef>
        </p:style>
      </p:cxnSp>
      <p:sp>
        <p:nvSpPr>
          <p:cNvPr id="47" name="Rectangle 46"/>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itle 1"/>
          <p:cNvSpPr txBox="1">
            <a:spLocks/>
          </p:cNvSpPr>
          <p:nvPr/>
        </p:nvSpPr>
        <p:spPr>
          <a:xfrm>
            <a:off x="259765" y="8272"/>
            <a:ext cx="8884235" cy="95410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ea typeface="小塚ゴシック Pr6N EL"/>
                <a:cs typeface="Mic 32 New Medium"/>
              </a:rPr>
              <a:t>Strategy 2017 is aimed at Efficiently Completing  the Knowledge Cycle </a:t>
            </a:r>
            <a:endParaRPr lang="en-US" sz="2800" dirty="0">
              <a:solidFill>
                <a:schemeClr val="bg1"/>
              </a:solidFill>
              <a:ea typeface="小塚ゴシック Pr6N EL"/>
              <a:cs typeface="Mic 32 New Medium"/>
            </a:endParaRPr>
          </a:p>
        </p:txBody>
      </p:sp>
      <p:pic>
        <p:nvPicPr>
          <p:cNvPr id="50" name="Picture 49" descr="HSR-Logo-small.png"/>
          <p:cNvPicPr>
            <a:picLocks noChangeAspect="1"/>
          </p:cNvPicPr>
          <p:nvPr/>
        </p:nvPicPr>
        <p:blipFill>
          <a:blip r:embed="rId6"/>
          <a:stretch>
            <a:fillRect/>
          </a:stretch>
        </p:blipFill>
        <p:spPr>
          <a:xfrm>
            <a:off x="488312" y="6228342"/>
            <a:ext cx="1411318" cy="427370"/>
          </a:xfrm>
          <a:prstGeom prst="rect">
            <a:avLst/>
          </a:prstGeom>
        </p:spPr>
      </p:pic>
    </p:spTree>
    <p:extLst>
      <p:ext uri="{BB962C8B-B14F-4D97-AF65-F5344CB8AC3E}">
        <p14:creationId xmlns="" xmlns:p14="http://schemas.microsoft.com/office/powerpoint/2010/main" val="3409787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smtClean="0">
                <a:solidFill>
                  <a:srgbClr val="5D605E"/>
                </a:solidFill>
              </a:rPr>
              <a:t>By end of 2013, Establish working relationships with international partners on the five priority topics listed below.  </a:t>
            </a:r>
          </a:p>
          <a:p>
            <a:pPr marL="457200" lvl="0" indent="-457200">
              <a:buFont typeface="+mj-lt"/>
              <a:buAutoNum type="alphaLcPeriod"/>
            </a:pPr>
            <a:r>
              <a:rPr lang="en-US" sz="2400" dirty="0" smtClean="0">
                <a:solidFill>
                  <a:srgbClr val="5D605E"/>
                </a:solidFill>
              </a:rPr>
              <a:t>Chronic Disease Risk Factors</a:t>
            </a:r>
          </a:p>
          <a:p>
            <a:pPr marL="457200" lvl="0" indent="-457200">
              <a:buFont typeface="+mj-lt"/>
              <a:buAutoNum type="alphaLcPeriod"/>
            </a:pPr>
            <a:r>
              <a:rPr lang="en-US" sz="2400" dirty="0" smtClean="0">
                <a:solidFill>
                  <a:srgbClr val="5D605E"/>
                </a:solidFill>
              </a:rPr>
              <a:t>Infectious Disease Treatment and Prevention</a:t>
            </a:r>
          </a:p>
          <a:p>
            <a:pPr marL="457200" lvl="0" indent="-457200">
              <a:buFont typeface="+mj-lt"/>
              <a:buAutoNum type="alphaLcPeriod"/>
            </a:pPr>
            <a:r>
              <a:rPr lang="en-US" sz="2400" dirty="0" smtClean="0">
                <a:solidFill>
                  <a:srgbClr val="5D605E"/>
                </a:solidFill>
              </a:rPr>
              <a:t>Social and Environmental Determinants of Disease</a:t>
            </a:r>
          </a:p>
          <a:p>
            <a:pPr marL="457200" lvl="0" indent="-457200">
              <a:buFont typeface="+mj-lt"/>
              <a:buAutoNum type="alphaLcPeriod"/>
            </a:pPr>
            <a:r>
              <a:rPr lang="en-US" sz="2400" dirty="0" smtClean="0">
                <a:solidFill>
                  <a:srgbClr val="5D605E"/>
                </a:solidFill>
              </a:rPr>
              <a:t>Health Disparities and Health Equity</a:t>
            </a:r>
          </a:p>
          <a:p>
            <a:pPr marL="457200" lvl="0" indent="-457200">
              <a:buFont typeface="+mj-lt"/>
              <a:buAutoNum type="alphaLcPeriod"/>
            </a:pPr>
            <a:r>
              <a:rPr lang="en-US" sz="2400" dirty="0" smtClean="0">
                <a:solidFill>
                  <a:srgbClr val="5D605E"/>
                </a:solidFill>
              </a:rPr>
              <a:t>Comparative Health Systems</a:t>
            </a: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8271"/>
            <a:ext cx="8640802" cy="95410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1. WORKING RELATIONSHIPS </a:t>
            </a:r>
            <a:br>
              <a:rPr lang="en-US" sz="2800" b="1" dirty="0" smtClean="0">
                <a:solidFill>
                  <a:schemeClr val="bg1"/>
                </a:solidFill>
              </a:rPr>
            </a:br>
            <a:r>
              <a:rPr lang="en-US" sz="2800" b="1" dirty="0" smtClean="0">
                <a:solidFill>
                  <a:schemeClr val="bg1"/>
                </a:solidFill>
              </a:rPr>
              <a:t>ON KEY PRIORITY AREAS FOR EXPANSION</a:t>
            </a:r>
            <a:endParaRPr lang="en-US" sz="2800" dirty="0" smtClean="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000" dirty="0" smtClean="0">
                <a:solidFill>
                  <a:srgbClr val="5D605E"/>
                </a:solidFill>
              </a:rPr>
              <a:t>»  Working relationships may be represented by:</a:t>
            </a:r>
          </a:p>
          <a:p>
            <a:pPr lvl="1"/>
            <a:r>
              <a:rPr lang="en-US" sz="2000" dirty="0" smtClean="0">
                <a:solidFill>
                  <a:srgbClr val="5D605E"/>
                </a:solidFill>
              </a:rPr>
              <a:t>Memorandum of Understanding with an academic or scientific institution or</a:t>
            </a:r>
          </a:p>
          <a:p>
            <a:pPr lvl="1"/>
            <a:r>
              <a:rPr lang="en-US" sz="2000" dirty="0" smtClean="0">
                <a:solidFill>
                  <a:srgbClr val="5D605E"/>
                </a:solidFill>
              </a:rPr>
              <a:t>Individual collaboration. </a:t>
            </a:r>
          </a:p>
          <a:p>
            <a:pPr>
              <a:buNone/>
            </a:pPr>
            <a:r>
              <a:rPr lang="en-US" sz="2000" dirty="0" smtClean="0">
                <a:solidFill>
                  <a:srgbClr val="5D605E"/>
                </a:solidFill>
              </a:rPr>
              <a:t>»  Desired outcomes of working relationship are specified as:</a:t>
            </a:r>
          </a:p>
          <a:p>
            <a:pPr lvl="1"/>
            <a:r>
              <a:rPr lang="en-US" sz="2000" dirty="0" smtClean="0">
                <a:solidFill>
                  <a:srgbClr val="5D605E"/>
                </a:solidFill>
              </a:rPr>
              <a:t>Courses for graduate students at SPH beginning in the academic year 2014/15 </a:t>
            </a:r>
          </a:p>
          <a:p>
            <a:pPr lvl="1"/>
            <a:r>
              <a:rPr lang="en-US" sz="2000" dirty="0" smtClean="0">
                <a:solidFill>
                  <a:srgbClr val="5D605E"/>
                </a:solidFill>
              </a:rPr>
              <a:t>Three Year Publication Plan for 2014-2017</a:t>
            </a:r>
          </a:p>
          <a:p>
            <a:pPr lvl="1"/>
            <a:r>
              <a:rPr lang="en-US" sz="2000" dirty="0" smtClean="0">
                <a:solidFill>
                  <a:srgbClr val="5D605E"/>
                </a:solidFill>
              </a:rPr>
              <a:t>Annual joint applications for national and international sources of funding</a:t>
            </a:r>
          </a:p>
          <a:p>
            <a:pPr>
              <a:buNone/>
            </a:pPr>
            <a:r>
              <a:rPr lang="en-US" sz="2000" dirty="0" smtClean="0">
                <a:solidFill>
                  <a:srgbClr val="5D605E"/>
                </a:solidFill>
              </a:rPr>
              <a:t>» Collaboration with WHO European Region office must be emphasized throughout and following the execution of the five point plan, both with regards to newly identified priority areas (</a:t>
            </a:r>
            <a:r>
              <a:rPr lang="en-US" sz="2000" dirty="0" err="1" smtClean="0">
                <a:solidFill>
                  <a:srgbClr val="5D605E"/>
                </a:solidFill>
              </a:rPr>
              <a:t>eg</a:t>
            </a:r>
            <a:r>
              <a:rPr lang="en-US" sz="2000" dirty="0" smtClean="0">
                <a:solidFill>
                  <a:srgbClr val="5D605E"/>
                </a:solidFill>
              </a:rPr>
              <a:t>. environmental and social determinants of health) as well as the existing priority areas (</a:t>
            </a:r>
            <a:r>
              <a:rPr lang="en-US" sz="2000" dirty="0" err="1" smtClean="0">
                <a:solidFill>
                  <a:srgbClr val="5D605E"/>
                </a:solidFill>
              </a:rPr>
              <a:t>eg</a:t>
            </a:r>
            <a:r>
              <a:rPr lang="en-US" sz="2000" dirty="0" smtClean="0">
                <a:solidFill>
                  <a:srgbClr val="5D605E"/>
                </a:solidFill>
              </a:rPr>
              <a:t>. health policy and evidence based decision making).</a:t>
            </a:r>
          </a:p>
          <a:p>
            <a:pPr>
              <a:buNone/>
            </a:pPr>
            <a:endParaRPr lang="en-US" sz="2000" dirty="0" smtClean="0">
              <a:solidFill>
                <a:srgbClr val="5D605E"/>
              </a:solidFill>
              <a:latin typeface="+mj-lt"/>
            </a:endParaRPr>
          </a:p>
          <a:p>
            <a:pPr>
              <a:buNone/>
            </a:pPr>
            <a:endParaRPr lang="en-US" sz="2000" dirty="0" smtClean="0">
              <a:solidFill>
                <a:srgbClr val="5D605E"/>
              </a:solidFill>
              <a:latin typeface="+mj-lt"/>
            </a:endParaRPr>
          </a:p>
          <a:p>
            <a:pPr>
              <a:buNone/>
            </a:pPr>
            <a:endParaRPr lang="en-US" sz="20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8271"/>
            <a:ext cx="8640802" cy="95410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1. WORKING RELATIONSHIPS </a:t>
            </a:r>
            <a:br>
              <a:rPr lang="en-US" sz="2800" b="1" dirty="0" smtClean="0">
                <a:solidFill>
                  <a:schemeClr val="bg1"/>
                </a:solidFill>
              </a:rPr>
            </a:br>
            <a:r>
              <a:rPr lang="en-US" sz="2800" b="1" dirty="0" smtClean="0">
                <a:solidFill>
                  <a:schemeClr val="bg1"/>
                </a:solidFill>
              </a:rPr>
              <a:t>ON KEY PRIORITY AREAS FOR EXPANSION cont…</a:t>
            </a:r>
            <a:endParaRPr lang="en-US" sz="2800" dirty="0" smtClean="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331512"/>
            <a:ext cx="9144000" cy="77799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9861" r="41389"/>
          <a:stretch>
            <a:fillRect/>
          </a:stretch>
        </p:blipFill>
        <p:spPr bwMode="auto">
          <a:xfrm>
            <a:off x="302168" y="1187842"/>
            <a:ext cx="1159917" cy="1125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407986" y="49213"/>
            <a:ext cx="8248235" cy="954107"/>
          </a:xfrm>
          <a:prstGeom prst="rect">
            <a:avLst/>
          </a:prstGeom>
        </p:spPr>
        <p:txBody>
          <a:bodyPr vert="horz" wrap="square" lIns="91440" tIns="45720" rIns="91440" bIns="45720" rtlCol="0" anchor="ctr">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noProof="0" dirty="0" smtClean="0">
                <a:solidFill>
                  <a:schemeClr val="bg1"/>
                </a:solidFill>
                <a:latin typeface="+mj-lt"/>
                <a:ea typeface="小塚ゴシック Pr6N EL"/>
                <a:cs typeface="Mic 32 New Medium"/>
              </a:rPr>
              <a:t>SRG-</a:t>
            </a:r>
            <a:r>
              <a:rPr lang="en-US" sz="2800" noProof="0" dirty="0" err="1" smtClean="0">
                <a:solidFill>
                  <a:schemeClr val="bg1"/>
                </a:solidFill>
                <a:latin typeface="+mj-lt"/>
                <a:ea typeface="小塚ゴシック Pr6N EL"/>
                <a:cs typeface="Mic 32 New Medium"/>
              </a:rPr>
              <a:t>KazNMU</a:t>
            </a:r>
            <a:r>
              <a:rPr lang="en-US" sz="2800" noProof="0" dirty="0" smtClean="0">
                <a:solidFill>
                  <a:schemeClr val="bg1"/>
                </a:solidFill>
                <a:latin typeface="+mj-lt"/>
                <a:ea typeface="小塚ゴシック Pr6N EL"/>
                <a:cs typeface="Mic 32 New Medium"/>
              </a:rPr>
              <a:t> Collaboration: </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2800" noProof="0" dirty="0" smtClean="0">
                <a:solidFill>
                  <a:schemeClr val="bg1"/>
                </a:solidFill>
                <a:latin typeface="+mj-lt"/>
                <a:ea typeface="小塚ゴシック Pr6N EL"/>
                <a:cs typeface="Mic 32 New Medium"/>
              </a:rPr>
              <a:t>Achieving 2017 Vision </a:t>
            </a:r>
            <a:r>
              <a:rPr lang="en-US" sz="2800" dirty="0">
                <a:solidFill>
                  <a:schemeClr val="bg1"/>
                </a:solidFill>
                <a:latin typeface="+mj-lt"/>
                <a:ea typeface="小塚ゴシック Pr6N EL"/>
                <a:cs typeface="Mic 32 New Medium"/>
              </a:rPr>
              <a:t>&amp;</a:t>
            </a:r>
            <a:r>
              <a:rPr lang="en-US" sz="2800" noProof="0" dirty="0" smtClean="0">
                <a:solidFill>
                  <a:schemeClr val="bg1"/>
                </a:solidFill>
                <a:latin typeface="+mj-lt"/>
                <a:ea typeface="小塚ゴシック Pr6N EL"/>
                <a:cs typeface="Mic 32 New Medium"/>
              </a:rPr>
              <a:t> Strategy</a:t>
            </a:r>
            <a:endParaRPr kumimoji="0" lang="en-US" sz="2800" b="0" i="0" u="none" strike="noStrike" kern="1200" cap="none" spc="0" normalizeH="0" baseline="0" noProof="0" dirty="0">
              <a:ln>
                <a:noFill/>
              </a:ln>
              <a:solidFill>
                <a:schemeClr val="bg1"/>
              </a:solidFill>
              <a:effectLst/>
              <a:uLnTx/>
              <a:uFillTx/>
              <a:latin typeface="+mj-lt"/>
              <a:ea typeface="小塚ゴシック Pr6N EL"/>
              <a:cs typeface="Mic 32 New Medium"/>
            </a:endParaRPr>
          </a:p>
        </p:txBody>
      </p:sp>
      <p:sp>
        <p:nvSpPr>
          <p:cNvPr id="7" name="Rounded Rectangle 6"/>
          <p:cNvSpPr/>
          <p:nvPr/>
        </p:nvSpPr>
        <p:spPr>
          <a:xfrm>
            <a:off x="1538285" y="1483912"/>
            <a:ext cx="7491415" cy="554749"/>
          </a:xfrm>
          <a:prstGeom prst="roundRect">
            <a:avLst>
              <a:gd name="adj" fmla="val 4782"/>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Mic 32 New Bold"/>
            </a:endParaRPr>
          </a:p>
        </p:txBody>
      </p:sp>
      <p:sp>
        <p:nvSpPr>
          <p:cNvPr id="8" name="Rectangle 7"/>
          <p:cNvSpPr/>
          <p:nvPr/>
        </p:nvSpPr>
        <p:spPr>
          <a:xfrm>
            <a:off x="1436685" y="1509311"/>
            <a:ext cx="7885115" cy="377026"/>
          </a:xfrm>
          <a:prstGeom prst="rect">
            <a:avLst/>
          </a:prstGeom>
        </p:spPr>
        <p:txBody>
          <a:bodyPr wrap="square">
            <a:spAutoFit/>
          </a:bodyPr>
          <a:lstStyle/>
          <a:p>
            <a:pPr lvl="0">
              <a:spcBef>
                <a:spcPct val="20000"/>
              </a:spcBef>
            </a:pPr>
            <a:r>
              <a:rPr lang="en-US" sz="1850" dirty="0" smtClean="0">
                <a:solidFill>
                  <a:schemeClr val="bg1"/>
                </a:solidFill>
                <a:latin typeface="Mic 32 New Regular"/>
                <a:cs typeface="Mic 32 New Bold"/>
              </a:rPr>
              <a:t>HSR is global knowledge, access &amp; expertise at your hand</a:t>
            </a:r>
          </a:p>
        </p:txBody>
      </p:sp>
      <p:sp>
        <p:nvSpPr>
          <p:cNvPr id="9" name="Rectangle 8"/>
          <p:cNvSpPr/>
          <p:nvPr/>
        </p:nvSpPr>
        <p:spPr>
          <a:xfrm>
            <a:off x="1386698" y="2933781"/>
            <a:ext cx="1916115" cy="369332"/>
          </a:xfrm>
          <a:prstGeom prst="rect">
            <a:avLst/>
          </a:prstGeom>
        </p:spPr>
        <p:txBody>
          <a:bodyPr wrap="square">
            <a:spAutoFit/>
          </a:bodyPr>
          <a:lstStyle/>
          <a:p>
            <a:pPr lvl="0">
              <a:spcBef>
                <a:spcPct val="20000"/>
              </a:spcBef>
            </a:pPr>
            <a:r>
              <a:rPr lang="en-US" dirty="0" smtClean="0">
                <a:solidFill>
                  <a:srgbClr val="777877"/>
                </a:solidFill>
                <a:latin typeface="Mic 32 New Regular"/>
                <a:cs typeface="Mic 32 New Bold"/>
              </a:rPr>
              <a:t>2017 Strategy</a:t>
            </a:r>
          </a:p>
        </p:txBody>
      </p:sp>
      <p:sp>
        <p:nvSpPr>
          <p:cNvPr id="10" name="Rounded Rectangle 9"/>
          <p:cNvSpPr/>
          <p:nvPr/>
        </p:nvSpPr>
        <p:spPr>
          <a:xfrm>
            <a:off x="1375963" y="2825315"/>
            <a:ext cx="1616494" cy="554749"/>
          </a:xfrm>
          <a:prstGeom prst="roundRect">
            <a:avLst>
              <a:gd name="adj" fmla="val 4782"/>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Mic 32 New Bold"/>
            </a:endParaRPr>
          </a:p>
        </p:txBody>
      </p:sp>
      <p:sp>
        <p:nvSpPr>
          <p:cNvPr id="11" name="Rounded Rectangle 10"/>
          <p:cNvSpPr/>
          <p:nvPr/>
        </p:nvSpPr>
        <p:spPr>
          <a:xfrm>
            <a:off x="1975452" y="5731832"/>
            <a:ext cx="4750804" cy="554749"/>
          </a:xfrm>
          <a:prstGeom prst="roundRect">
            <a:avLst>
              <a:gd name="adj" fmla="val 4782"/>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bg1">
                  <a:lumMod val="50000"/>
                </a:schemeClr>
              </a:solidFill>
              <a:latin typeface="Mic 32 New Bold"/>
            </a:endParaRPr>
          </a:p>
        </p:txBody>
      </p:sp>
      <p:sp>
        <p:nvSpPr>
          <p:cNvPr id="12" name="Rounded Rectangle 11"/>
          <p:cNvSpPr/>
          <p:nvPr/>
        </p:nvSpPr>
        <p:spPr>
          <a:xfrm>
            <a:off x="5554263" y="2838015"/>
            <a:ext cx="1616494" cy="554749"/>
          </a:xfrm>
          <a:prstGeom prst="roundRect">
            <a:avLst>
              <a:gd name="adj" fmla="val 4782"/>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Mic 32 New Bold"/>
            </a:endParaRPr>
          </a:p>
        </p:txBody>
      </p:sp>
      <p:sp>
        <p:nvSpPr>
          <p:cNvPr id="14" name="Rectangle 13"/>
          <p:cNvSpPr/>
          <p:nvPr/>
        </p:nvSpPr>
        <p:spPr>
          <a:xfrm>
            <a:off x="2062724" y="5828349"/>
            <a:ext cx="4663532" cy="400110"/>
          </a:xfrm>
          <a:prstGeom prst="rect">
            <a:avLst/>
          </a:prstGeom>
        </p:spPr>
        <p:txBody>
          <a:bodyPr wrap="square">
            <a:spAutoFit/>
          </a:bodyPr>
          <a:lstStyle/>
          <a:p>
            <a:pPr lvl="0">
              <a:spcBef>
                <a:spcPct val="20000"/>
              </a:spcBef>
            </a:pPr>
            <a:r>
              <a:rPr lang="en-US" sz="2000" b="1" dirty="0" smtClean="0">
                <a:solidFill>
                  <a:srgbClr val="777877"/>
                </a:solidFill>
                <a:latin typeface="Mic 32 New Bold"/>
                <a:cs typeface="Mic 32 New Bold"/>
              </a:rPr>
              <a:t> </a:t>
            </a:r>
          </a:p>
        </p:txBody>
      </p:sp>
      <p:sp>
        <p:nvSpPr>
          <p:cNvPr id="16" name="Down Arrow 15"/>
          <p:cNvSpPr/>
          <p:nvPr/>
        </p:nvSpPr>
        <p:spPr>
          <a:xfrm>
            <a:off x="2039956" y="3477066"/>
            <a:ext cx="304800" cy="2057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343615" y="2806706"/>
            <a:ext cx="1916115" cy="667875"/>
          </a:xfrm>
          <a:prstGeom prst="rect">
            <a:avLst/>
          </a:prstGeom>
        </p:spPr>
        <p:txBody>
          <a:bodyPr wrap="square">
            <a:spAutoFit/>
          </a:bodyPr>
          <a:lstStyle/>
          <a:p>
            <a:pPr lvl="0" algn="ctr">
              <a:spcBef>
                <a:spcPct val="20000"/>
              </a:spcBef>
            </a:pPr>
            <a:r>
              <a:rPr lang="en-US" sz="1700" dirty="0" smtClean="0">
                <a:solidFill>
                  <a:srgbClr val="777877"/>
                </a:solidFill>
                <a:latin typeface="Mic 32 New Regular"/>
                <a:cs typeface="Mic 32 New Bold"/>
              </a:rPr>
              <a:t>Global </a:t>
            </a:r>
          </a:p>
          <a:p>
            <a:pPr lvl="0" algn="ctr">
              <a:spcBef>
                <a:spcPct val="20000"/>
              </a:spcBef>
            </a:pPr>
            <a:r>
              <a:rPr lang="en-US" sz="1700" dirty="0" smtClean="0">
                <a:solidFill>
                  <a:srgbClr val="777877"/>
                </a:solidFill>
                <a:latin typeface="Mic 32 New Regular"/>
                <a:cs typeface="Mic 32 New Bold"/>
              </a:rPr>
              <a:t>Outreach</a:t>
            </a:r>
          </a:p>
        </p:txBody>
      </p:sp>
      <p:sp>
        <p:nvSpPr>
          <p:cNvPr id="19" name="Rounded Rectangle 18"/>
          <p:cNvSpPr/>
          <p:nvPr/>
        </p:nvSpPr>
        <p:spPr>
          <a:xfrm>
            <a:off x="3269224" y="3839532"/>
            <a:ext cx="4004136" cy="666234"/>
          </a:xfrm>
          <a:prstGeom prst="roundRect">
            <a:avLst>
              <a:gd name="adj" fmla="val 4782"/>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Mic 32 New Bold"/>
            </a:endParaRPr>
          </a:p>
        </p:txBody>
      </p:sp>
      <p:sp>
        <p:nvSpPr>
          <p:cNvPr id="20" name="Rectangle 19"/>
          <p:cNvSpPr/>
          <p:nvPr/>
        </p:nvSpPr>
        <p:spPr>
          <a:xfrm>
            <a:off x="3302813" y="3849967"/>
            <a:ext cx="4663532" cy="701731"/>
          </a:xfrm>
          <a:prstGeom prst="rect">
            <a:avLst/>
          </a:prstGeom>
        </p:spPr>
        <p:txBody>
          <a:bodyPr wrap="square">
            <a:spAutoFit/>
          </a:bodyPr>
          <a:lstStyle/>
          <a:p>
            <a:pPr lvl="0">
              <a:spcBef>
                <a:spcPct val="20000"/>
              </a:spcBef>
            </a:pPr>
            <a:r>
              <a:rPr lang="en-US" dirty="0" smtClean="0">
                <a:solidFill>
                  <a:srgbClr val="777877"/>
                </a:solidFill>
                <a:latin typeface="Mic 32 New Bold"/>
                <a:cs typeface="Mic 32 New Bold"/>
              </a:rPr>
              <a:t>Strengthening </a:t>
            </a:r>
            <a:r>
              <a:rPr lang="en-US" dirty="0" err="1" smtClean="0">
                <a:solidFill>
                  <a:srgbClr val="777877"/>
                </a:solidFill>
                <a:latin typeface="Mic 32 New Bold"/>
                <a:cs typeface="Mic 32 New Bold"/>
              </a:rPr>
              <a:t>KazNMU</a:t>
            </a:r>
            <a:r>
              <a:rPr lang="en-US" dirty="0" smtClean="0">
                <a:solidFill>
                  <a:srgbClr val="777877"/>
                </a:solidFill>
                <a:latin typeface="Mic 32 New Bold"/>
                <a:cs typeface="Mic 32 New Bold"/>
              </a:rPr>
              <a:t> Sch. Public </a:t>
            </a:r>
          </a:p>
          <a:p>
            <a:pPr lvl="0">
              <a:spcBef>
                <a:spcPct val="20000"/>
              </a:spcBef>
            </a:pPr>
            <a:r>
              <a:rPr lang="en-US" dirty="0" smtClean="0">
                <a:solidFill>
                  <a:srgbClr val="777877"/>
                </a:solidFill>
                <a:latin typeface="Mic 32 New Bold"/>
                <a:cs typeface="Mic 32 New Bold"/>
              </a:rPr>
              <a:t>Health Capabilities</a:t>
            </a:r>
          </a:p>
        </p:txBody>
      </p:sp>
      <p:sp>
        <p:nvSpPr>
          <p:cNvPr id="21" name="Oval 20"/>
          <p:cNvSpPr/>
          <p:nvPr/>
        </p:nvSpPr>
        <p:spPr>
          <a:xfrm>
            <a:off x="3142224" y="2660214"/>
            <a:ext cx="2285038" cy="1049377"/>
          </a:xfrm>
          <a:prstGeom prst="ellipse">
            <a:avLst/>
          </a:prstGeom>
          <a:solidFill>
            <a:srgbClr val="FFC000">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193023" y="4535889"/>
            <a:ext cx="2285039" cy="1049377"/>
          </a:xfrm>
          <a:prstGeom prst="ellipse">
            <a:avLst/>
          </a:prstGeom>
          <a:solidFill>
            <a:srgbClr val="FFC000">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157556" y="4894383"/>
            <a:ext cx="2946400" cy="338554"/>
          </a:xfrm>
          <a:prstGeom prst="rect">
            <a:avLst/>
          </a:prstGeom>
        </p:spPr>
        <p:txBody>
          <a:bodyPr wrap="square">
            <a:spAutoFit/>
          </a:bodyPr>
          <a:lstStyle/>
          <a:p>
            <a:pPr lvl="0">
              <a:spcBef>
                <a:spcPct val="20000"/>
              </a:spcBef>
            </a:pPr>
            <a:r>
              <a:rPr lang="en-US" sz="1600" b="1" i="1" dirty="0" smtClean="0">
                <a:solidFill>
                  <a:schemeClr val="tx1">
                    <a:lumMod val="75000"/>
                    <a:lumOff val="25000"/>
                  </a:schemeClr>
                </a:solidFill>
                <a:latin typeface="Mic 32 New Regular"/>
                <a:cs typeface="Mic 32 New Bold"/>
              </a:rPr>
              <a:t>Knowledge Translation</a:t>
            </a:r>
          </a:p>
        </p:txBody>
      </p:sp>
      <p:sp>
        <p:nvSpPr>
          <p:cNvPr id="25" name="Rectangle 24"/>
          <p:cNvSpPr/>
          <p:nvPr/>
        </p:nvSpPr>
        <p:spPr>
          <a:xfrm>
            <a:off x="3170256" y="3002083"/>
            <a:ext cx="2946400" cy="338554"/>
          </a:xfrm>
          <a:prstGeom prst="rect">
            <a:avLst/>
          </a:prstGeom>
        </p:spPr>
        <p:txBody>
          <a:bodyPr wrap="square">
            <a:spAutoFit/>
          </a:bodyPr>
          <a:lstStyle/>
          <a:p>
            <a:pPr lvl="0">
              <a:spcBef>
                <a:spcPct val="20000"/>
              </a:spcBef>
            </a:pPr>
            <a:r>
              <a:rPr lang="en-US" sz="1600" b="1" i="1" dirty="0" smtClean="0">
                <a:solidFill>
                  <a:schemeClr val="tx1">
                    <a:lumMod val="75000"/>
                    <a:lumOff val="25000"/>
                  </a:schemeClr>
                </a:solidFill>
                <a:latin typeface="Mic 32 New Regular"/>
                <a:cs typeface="Mic 32 New Bold"/>
              </a:rPr>
              <a:t>Knowledge Exchange</a:t>
            </a:r>
          </a:p>
        </p:txBody>
      </p:sp>
      <p:sp>
        <p:nvSpPr>
          <p:cNvPr id="26" name="Down Arrow 25"/>
          <p:cNvSpPr/>
          <p:nvPr/>
        </p:nvSpPr>
        <p:spPr>
          <a:xfrm>
            <a:off x="6065856" y="4458237"/>
            <a:ext cx="304800" cy="11606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6053156" y="3434915"/>
            <a:ext cx="304800" cy="404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eft Arrow 27"/>
          <p:cNvSpPr/>
          <p:nvPr/>
        </p:nvSpPr>
        <p:spPr>
          <a:xfrm>
            <a:off x="2281255" y="3942915"/>
            <a:ext cx="911769" cy="38054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009812" y="5818560"/>
            <a:ext cx="4826626" cy="369332"/>
          </a:xfrm>
          <a:prstGeom prst="rect">
            <a:avLst/>
          </a:prstGeom>
          <a:noFill/>
        </p:spPr>
        <p:txBody>
          <a:bodyPr wrap="square" rtlCol="0">
            <a:spAutoFit/>
          </a:bodyPr>
          <a:lstStyle/>
          <a:p>
            <a:r>
              <a:rPr lang="en-US" b="1" dirty="0" smtClean="0">
                <a:solidFill>
                  <a:schemeClr val="bg1">
                    <a:lumMod val="50000"/>
                  </a:schemeClr>
                </a:solidFill>
              </a:rPr>
              <a:t>Center of Reference &amp; Excellence in Central Asia</a:t>
            </a:r>
            <a:endParaRPr lang="en-US" b="1" dirty="0">
              <a:solidFill>
                <a:schemeClr val="bg1">
                  <a:lumMod val="50000"/>
                </a:schemeClr>
              </a:solidFill>
            </a:endParaRPr>
          </a:p>
        </p:txBody>
      </p:sp>
      <p:sp>
        <p:nvSpPr>
          <p:cNvPr id="31" name="TextBox 30"/>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32" name="Picture 31" descr="HSR-Logo-small.png"/>
          <p:cNvPicPr>
            <a:picLocks noChangeAspect="1"/>
          </p:cNvPicPr>
          <p:nvPr/>
        </p:nvPicPr>
        <p:blipFill>
          <a:blip r:embed="rId3"/>
          <a:stretch>
            <a:fillRect/>
          </a:stretch>
        </p:blipFill>
        <p:spPr>
          <a:xfrm>
            <a:off x="488312" y="6228342"/>
            <a:ext cx="1411318" cy="427370"/>
          </a:xfrm>
          <a:prstGeom prst="rect">
            <a:avLst/>
          </a:prstGeom>
        </p:spPr>
      </p:pic>
      <p:pic>
        <p:nvPicPr>
          <p:cNvPr id="33" name="Picture 2" descr="Description: http://profile.ak.fbcdn.net/hprofile-ak-ash4/277043_243511885667409_6496535_n.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0067" y="2493287"/>
            <a:ext cx="1049377" cy="104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descr="HSR-Logo-small.png"/>
          <p:cNvPicPr>
            <a:picLocks noChangeAspect="1"/>
          </p:cNvPicPr>
          <p:nvPr/>
        </p:nvPicPr>
        <p:blipFill>
          <a:blip r:embed="rId3"/>
          <a:stretch>
            <a:fillRect/>
          </a:stretch>
        </p:blipFill>
        <p:spPr>
          <a:xfrm>
            <a:off x="7324917" y="2660215"/>
            <a:ext cx="1704783" cy="719850"/>
          </a:xfrm>
          <a:prstGeom prst="rect">
            <a:avLst/>
          </a:prstGeom>
        </p:spPr>
      </p:pic>
    </p:spTree>
    <p:extLst>
      <p:ext uri="{BB962C8B-B14F-4D97-AF65-F5344CB8AC3E}">
        <p14:creationId xmlns="" xmlns:p14="http://schemas.microsoft.com/office/powerpoint/2010/main" val="3457023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400" dirty="0" smtClean="0">
                <a:solidFill>
                  <a:srgbClr val="5D605E"/>
                </a:solidFill>
              </a:rPr>
              <a:t>By end of academic year 2013, Introduce English as a working language in SPH curriculum and research</a:t>
            </a:r>
          </a:p>
          <a:p>
            <a:pPr marL="457200" lvl="0" indent="-457200">
              <a:buFont typeface="+mj-lt"/>
              <a:buAutoNum type="alphaLcPeriod"/>
            </a:pPr>
            <a:r>
              <a:rPr lang="en-US" sz="2400" dirty="0" smtClean="0">
                <a:solidFill>
                  <a:srgbClr val="5D605E"/>
                </a:solidFill>
              </a:rPr>
              <a:t>Invite 4 visiting professors to conduct recurrent annual workshops on writing for public health in English on a quarterly  basis</a:t>
            </a:r>
          </a:p>
          <a:p>
            <a:pPr marL="457200" lvl="0" indent="-457200">
              <a:buFont typeface="+mj-lt"/>
              <a:buAutoNum type="alphaLcPeriod"/>
            </a:pPr>
            <a:r>
              <a:rPr lang="en-US" sz="2400" dirty="0" smtClean="0">
                <a:solidFill>
                  <a:srgbClr val="5D605E"/>
                </a:solidFill>
              </a:rPr>
              <a:t>Introduce entrance examinations for students on English levels (</a:t>
            </a:r>
            <a:r>
              <a:rPr lang="en-US" sz="2400" dirty="0" err="1" smtClean="0">
                <a:solidFill>
                  <a:srgbClr val="5D605E"/>
                </a:solidFill>
              </a:rPr>
              <a:t>eg</a:t>
            </a:r>
            <a:r>
              <a:rPr lang="en-US" sz="2400" dirty="0" smtClean="0">
                <a:solidFill>
                  <a:srgbClr val="5D605E"/>
                </a:solidFill>
              </a:rPr>
              <a:t>. TOEFL)</a:t>
            </a:r>
          </a:p>
          <a:p>
            <a:pPr marL="457200" lvl="0" indent="-457200">
              <a:buFont typeface="+mj-lt"/>
              <a:buAutoNum type="alphaLcPeriod"/>
            </a:pPr>
            <a:r>
              <a:rPr lang="en-US" sz="2400" dirty="0" smtClean="0">
                <a:solidFill>
                  <a:srgbClr val="5D605E"/>
                </a:solidFill>
              </a:rPr>
              <a:t>Introduce compulsory “e-journal” clubs for faculty, staff, and students on weekly basis using existing electronic journal resources of </a:t>
            </a:r>
            <a:r>
              <a:rPr lang="en-US" sz="2400" dirty="0" err="1" smtClean="0">
                <a:solidFill>
                  <a:srgbClr val="5D605E"/>
                </a:solidFill>
              </a:rPr>
              <a:t>KazNMU</a:t>
            </a:r>
            <a:endParaRPr lang="en-US" sz="2400" dirty="0" smtClean="0">
              <a:solidFill>
                <a:srgbClr val="5D605E"/>
              </a:solidFill>
            </a:endParaRPr>
          </a:p>
          <a:p>
            <a:pPr marL="457200" lvl="0" indent="-457200">
              <a:buFont typeface="+mj-lt"/>
              <a:buAutoNum type="alphaLcPeriod"/>
            </a:pPr>
            <a:r>
              <a:rPr lang="en-US" sz="2400" dirty="0" smtClean="0">
                <a:solidFill>
                  <a:srgbClr val="5D605E"/>
                </a:solidFill>
              </a:rPr>
              <a:t>Conduct continuing professional education for faculty and staff in written and spoken English </a:t>
            </a:r>
            <a:r>
              <a:rPr lang="en-US" sz="2400" dirty="0" smtClean="0">
                <a:solidFill>
                  <a:srgbClr val="5D605E"/>
                </a:solidFill>
                <a:sym typeface="Wingdings"/>
              </a:rPr>
              <a:t></a:t>
            </a:r>
            <a:r>
              <a:rPr lang="en-US" sz="2400" dirty="0" smtClean="0">
                <a:solidFill>
                  <a:srgbClr val="5D605E"/>
                </a:solidFill>
              </a:rPr>
              <a:t> Sub-contract local English teaching institution(s) in </a:t>
            </a:r>
            <a:r>
              <a:rPr lang="en-US" sz="2400" dirty="0" err="1" smtClean="0">
                <a:solidFill>
                  <a:srgbClr val="5D605E"/>
                </a:solidFill>
              </a:rPr>
              <a:t>Almaty</a:t>
            </a:r>
            <a:endParaRPr lang="en-US" sz="2400" dirty="0" smtClean="0">
              <a:solidFill>
                <a:srgbClr val="5D605E"/>
              </a:solidFill>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51793"/>
            <a:ext cx="8640802" cy="138499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2. VISIBILITY IN THE ENGLISH LANGUAGE </a:t>
            </a:r>
            <a:br>
              <a:rPr lang="en-US" sz="2800" b="1" dirty="0" smtClean="0">
                <a:solidFill>
                  <a:schemeClr val="bg1"/>
                </a:solidFill>
              </a:rPr>
            </a:br>
            <a:r>
              <a:rPr lang="en-US" sz="2800" b="1" dirty="0" smtClean="0">
                <a:solidFill>
                  <a:schemeClr val="bg1"/>
                </a:solidFill>
              </a:rPr>
              <a:t>AND RESEARCH PUBLICATION</a:t>
            </a:r>
            <a:endParaRPr lang="en-US" sz="2800" dirty="0" smtClean="0">
              <a:solidFill>
                <a:schemeClr val="bg1"/>
              </a:solidFill>
            </a:endParaRPr>
          </a:p>
          <a:p>
            <a:r>
              <a:rPr lang="en-US" sz="2800" b="1" dirty="0" smtClean="0">
                <a:solidFill>
                  <a:schemeClr val="bg1"/>
                </a:solidFill>
              </a:rPr>
              <a:t> </a:t>
            </a:r>
            <a:endParaRPr lang="en-US" sz="2800" dirty="0" smtClean="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buNone/>
            </a:pPr>
            <a:r>
              <a:rPr lang="en-US" sz="2200" dirty="0" smtClean="0">
                <a:solidFill>
                  <a:srgbClr val="5D605E"/>
                </a:solidFill>
                <a:latin typeface="+mj-lt"/>
              </a:rPr>
              <a:t>e. </a:t>
            </a:r>
            <a:r>
              <a:rPr lang="en-US" sz="2400" dirty="0" smtClean="0">
                <a:solidFill>
                  <a:srgbClr val="5D605E"/>
                </a:solidFill>
              </a:rPr>
              <a:t>Create an Awards System to Reward International Publication and Recognition  among SPH Faculty, Staff, and Students:</a:t>
            </a:r>
          </a:p>
          <a:p>
            <a:pPr>
              <a:buNone/>
            </a:pPr>
            <a:r>
              <a:rPr lang="en-US" sz="2400" dirty="0" smtClean="0">
                <a:solidFill>
                  <a:srgbClr val="5D605E"/>
                </a:solidFill>
              </a:rPr>
              <a:t>» Rewarding achievements such as impact factor publication or international conference</a:t>
            </a:r>
          </a:p>
          <a:p>
            <a:pPr>
              <a:buNone/>
            </a:pPr>
            <a:r>
              <a:rPr lang="en-US" sz="2400" dirty="0" smtClean="0">
                <a:solidFill>
                  <a:srgbClr val="5D605E"/>
                </a:solidFill>
              </a:rPr>
              <a:t>» Using existing university resources (using the example of </a:t>
            </a:r>
            <a:r>
              <a:rPr lang="en-US" sz="2400" dirty="0" err="1" smtClean="0">
                <a:solidFill>
                  <a:srgbClr val="5D605E"/>
                </a:solidFill>
              </a:rPr>
              <a:t>KazNMU’s</a:t>
            </a:r>
            <a:r>
              <a:rPr lang="en-US" sz="2400" dirty="0" smtClean="0">
                <a:solidFill>
                  <a:srgbClr val="5D605E"/>
                </a:solidFill>
              </a:rPr>
              <a:t> distribution of </a:t>
            </a:r>
            <a:r>
              <a:rPr lang="en-US" sz="2400" dirty="0" err="1" smtClean="0">
                <a:solidFill>
                  <a:srgbClr val="5D605E"/>
                </a:solidFill>
              </a:rPr>
              <a:t>netbooks</a:t>
            </a:r>
            <a:r>
              <a:rPr lang="en-US" sz="2400" dirty="0" smtClean="0">
                <a:solidFill>
                  <a:srgbClr val="5D605E"/>
                </a:solidFill>
              </a:rPr>
              <a:t> to highest performing students last year, can add new criteria to support this objective) </a:t>
            </a:r>
          </a:p>
          <a:p>
            <a:pPr>
              <a:buNone/>
            </a:pPr>
            <a:r>
              <a:rPr lang="en-US" sz="2400" dirty="0" smtClean="0">
                <a:solidFill>
                  <a:srgbClr val="5D605E"/>
                </a:solidFill>
              </a:rPr>
              <a:t>» Including travel awards, promotions and bonuses for faculty and staff</a:t>
            </a:r>
          </a:p>
          <a:p>
            <a:pPr>
              <a:buNone/>
            </a:pPr>
            <a:r>
              <a:rPr lang="en-US" sz="2400" dirty="0" smtClean="0">
                <a:solidFill>
                  <a:srgbClr val="5D605E"/>
                </a:solidFill>
              </a:rPr>
              <a:t>» Material and academic awards for students such as graduating with honor or distinction, traveling and participating in international conferences and/or student conventions</a:t>
            </a:r>
            <a:br>
              <a:rPr lang="en-US" sz="2400" dirty="0" smtClean="0">
                <a:solidFill>
                  <a:srgbClr val="5D605E"/>
                </a:solidFill>
              </a:rPr>
            </a:b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51793"/>
            <a:ext cx="8640802" cy="138499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2. VISIBILITY IN THE ENGLISH LANGUAGE </a:t>
            </a:r>
            <a:br>
              <a:rPr lang="en-US" sz="2800" b="1" dirty="0" smtClean="0">
                <a:solidFill>
                  <a:schemeClr val="bg1"/>
                </a:solidFill>
              </a:rPr>
            </a:br>
            <a:r>
              <a:rPr lang="en-US" sz="2800" b="1" dirty="0" smtClean="0">
                <a:solidFill>
                  <a:schemeClr val="bg1"/>
                </a:solidFill>
              </a:rPr>
              <a:t>AND RESEARCH PUBLICATION cont…</a:t>
            </a:r>
            <a:endParaRPr lang="en-US" sz="2800" dirty="0" smtClean="0">
              <a:solidFill>
                <a:schemeClr val="bg1"/>
              </a:solidFill>
            </a:endParaRPr>
          </a:p>
          <a:p>
            <a:r>
              <a:rPr lang="en-US" sz="2800" b="1" dirty="0" smtClean="0">
                <a:solidFill>
                  <a:schemeClr val="bg1"/>
                </a:solidFill>
              </a:rPr>
              <a:t> </a:t>
            </a:r>
            <a:endParaRPr lang="en-US" sz="2800" dirty="0" smtClean="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buNone/>
            </a:pPr>
            <a:r>
              <a:rPr lang="en-US" sz="2400" dirty="0" smtClean="0">
                <a:solidFill>
                  <a:srgbClr val="5D605E"/>
                </a:solidFill>
              </a:rPr>
              <a:t>a. European Associations listed above</a:t>
            </a:r>
          </a:p>
          <a:p>
            <a:pPr>
              <a:buNone/>
            </a:pPr>
            <a:r>
              <a:rPr lang="en-US" sz="2400" dirty="0" smtClean="0">
                <a:solidFill>
                  <a:srgbClr val="5D605E"/>
                </a:solidFill>
              </a:rPr>
              <a:t>» After adding required courses and competencies listed above in Step 1 and below in Step 4. </a:t>
            </a:r>
          </a:p>
          <a:p>
            <a:pPr lvl="0">
              <a:buNone/>
            </a:pPr>
            <a:r>
              <a:rPr lang="en-US" sz="2400" dirty="0" smtClean="0">
                <a:solidFill>
                  <a:srgbClr val="5D605E"/>
                </a:solidFill>
              </a:rPr>
              <a:t>b. Conferences organized and attended by above listed associations</a:t>
            </a:r>
          </a:p>
          <a:p>
            <a:pPr>
              <a:buNone/>
            </a:pPr>
            <a:r>
              <a:rPr lang="en-US" sz="2400" dirty="0" smtClean="0">
                <a:solidFill>
                  <a:srgbClr val="5D605E"/>
                </a:solidFill>
              </a:rPr>
              <a:t>» Based on ongoing SPH work and new collaborations listed in Step 1</a:t>
            </a:r>
          </a:p>
          <a:p>
            <a:pPr lvl="0">
              <a:buNone/>
            </a:pPr>
            <a:r>
              <a:rPr lang="en-US" sz="2400" dirty="0" smtClean="0">
                <a:solidFill>
                  <a:srgbClr val="5D605E"/>
                </a:solidFill>
              </a:rPr>
              <a:t>c. Rector recommended to publish Lancet Editorial on changing needs of public health in KH/CIS, in collaboration with international scholars by end of calendar year 2013</a:t>
            </a:r>
          </a:p>
          <a:p>
            <a:pPr lvl="0">
              <a:buNone/>
            </a:pPr>
            <a:r>
              <a:rPr lang="en-US" sz="2400" dirty="0" smtClean="0">
                <a:solidFill>
                  <a:srgbClr val="5D605E"/>
                </a:solidFill>
              </a:rPr>
              <a:t>d. SPH to propose new indicators for measuring population health based on preliminary comparison of KH vs. Eur. Indicators provided by faculty and staff</a:t>
            </a:r>
          </a:p>
          <a:p>
            <a:pPr>
              <a:buNone/>
            </a:pPr>
            <a:r>
              <a:rPr lang="en-US" sz="2400" dirty="0" smtClean="0">
                <a:solidFill>
                  <a:srgbClr val="5D605E"/>
                </a:solidFill>
              </a:rPr>
              <a:t/>
            </a:r>
            <a:br>
              <a:rPr lang="en-US" sz="2400" dirty="0" smtClean="0">
                <a:solidFill>
                  <a:srgbClr val="5D605E"/>
                </a:solidFill>
              </a:rPr>
            </a:b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163651"/>
            <a:ext cx="8640802" cy="95410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3.</a:t>
            </a:r>
            <a:br>
              <a:rPr lang="en-US" sz="2800" b="1" dirty="0" smtClean="0">
                <a:solidFill>
                  <a:schemeClr val="bg1"/>
                </a:solidFill>
              </a:rPr>
            </a:br>
            <a:r>
              <a:rPr lang="en-US" sz="2800" b="1" dirty="0" smtClean="0">
                <a:solidFill>
                  <a:schemeClr val="bg1"/>
                </a:solidFill>
              </a:rPr>
              <a:t>EUROPEAN ACCREDITATION AND REGIONAL LEADERSHIP </a:t>
            </a:r>
            <a:endParaRPr lang="en-US" sz="2800" dirty="0" smtClean="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buNone/>
            </a:pPr>
            <a:r>
              <a:rPr lang="en-US" sz="2400" dirty="0" smtClean="0">
                <a:solidFill>
                  <a:srgbClr val="5D605E"/>
                </a:solidFill>
              </a:rPr>
              <a:t>e. Host a regional conference on health systems in transition in former Soviet countries</a:t>
            </a:r>
          </a:p>
          <a:p>
            <a:pPr>
              <a:buNone/>
            </a:pPr>
            <a:r>
              <a:rPr lang="en-US" sz="2400" dirty="0" smtClean="0">
                <a:solidFill>
                  <a:srgbClr val="5D605E"/>
                </a:solidFill>
              </a:rPr>
              <a:t>» Identify partner institutions in CIS countries by end of calendar year 2013</a:t>
            </a:r>
          </a:p>
          <a:p>
            <a:pPr>
              <a:buNone/>
            </a:pPr>
            <a:r>
              <a:rPr lang="en-US" sz="2400" dirty="0" smtClean="0">
                <a:solidFill>
                  <a:srgbClr val="5D605E"/>
                </a:solidFill>
              </a:rPr>
              <a:t>» Create Health Systems Working Group to identify agenda and resources by end of academic year 2014</a:t>
            </a:r>
          </a:p>
          <a:p>
            <a:pPr>
              <a:buNone/>
            </a:pPr>
            <a:r>
              <a:rPr lang="en-US" sz="2400" dirty="0" smtClean="0">
                <a:solidFill>
                  <a:srgbClr val="5D605E"/>
                </a:solidFill>
              </a:rPr>
              <a:t>» Secure funding from WHO and/or other international organizations by fall 2014</a:t>
            </a:r>
          </a:p>
          <a:p>
            <a:pPr>
              <a:buNone/>
            </a:pPr>
            <a:r>
              <a:rPr lang="en-US" sz="2400" dirty="0" smtClean="0">
                <a:solidFill>
                  <a:srgbClr val="5D605E"/>
                </a:solidFill>
              </a:rPr>
              <a:t>» Rector is also recommended to allocated separate budget for regional activities</a:t>
            </a:r>
          </a:p>
          <a:p>
            <a:pPr>
              <a:buNone/>
            </a:pPr>
            <a:r>
              <a:rPr lang="en-US" sz="2400" dirty="0" smtClean="0">
                <a:solidFill>
                  <a:srgbClr val="5D605E"/>
                </a:solidFill>
              </a:rPr>
              <a:t/>
            </a:r>
            <a:br>
              <a:rPr lang="en-US" sz="2400" dirty="0" smtClean="0">
                <a:solidFill>
                  <a:srgbClr val="5D605E"/>
                </a:solidFill>
              </a:rPr>
            </a:b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163651"/>
            <a:ext cx="9144000" cy="95410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3.</a:t>
            </a:r>
            <a:br>
              <a:rPr lang="en-US" sz="2800" b="1" dirty="0" smtClean="0">
                <a:solidFill>
                  <a:schemeClr val="bg1"/>
                </a:solidFill>
              </a:rPr>
            </a:br>
            <a:r>
              <a:rPr lang="en-US" sz="2800" b="1" dirty="0" smtClean="0">
                <a:solidFill>
                  <a:schemeClr val="bg1"/>
                </a:solidFill>
              </a:rPr>
              <a:t>EUROPEAN ACCREDITATION &amp; REGIONAL LEADERSHIP cont…</a:t>
            </a:r>
            <a:endParaRPr lang="en-US" sz="2800" dirty="0" smtClean="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686800" cy="5193797"/>
          </a:xfrm>
        </p:spPr>
        <p:txBody>
          <a:bodyPr>
            <a:noAutofit/>
          </a:bodyPr>
          <a:lstStyle/>
          <a:p>
            <a:pPr lvl="0">
              <a:buNone/>
            </a:pPr>
            <a:r>
              <a:rPr lang="en-US" sz="2400" dirty="0" smtClean="0">
                <a:solidFill>
                  <a:srgbClr val="5D605E"/>
                </a:solidFill>
              </a:rPr>
              <a:t>f. Launch the SPH website for international brand recognition by spring 2014</a:t>
            </a:r>
          </a:p>
          <a:p>
            <a:pPr>
              <a:buNone/>
            </a:pPr>
            <a:r>
              <a:rPr lang="en-US" sz="2400" dirty="0" smtClean="0">
                <a:solidFill>
                  <a:srgbClr val="5D605E"/>
                </a:solidFill>
              </a:rPr>
              <a:t>» Include search engine optimization (SEO), keywords, and English language</a:t>
            </a:r>
          </a:p>
          <a:p>
            <a:pPr>
              <a:buNone/>
            </a:pPr>
            <a:r>
              <a:rPr lang="en-US" sz="2400" dirty="0" smtClean="0">
                <a:solidFill>
                  <a:srgbClr val="5D605E"/>
                </a:solidFill>
              </a:rPr>
              <a:t>» Include links to or uploads of publications to date, translated to English language</a:t>
            </a:r>
          </a:p>
          <a:p>
            <a:pPr>
              <a:buNone/>
            </a:pPr>
            <a:r>
              <a:rPr lang="en-US" sz="2400" dirty="0" smtClean="0">
                <a:solidFill>
                  <a:srgbClr val="5D605E"/>
                </a:solidFill>
              </a:rPr>
              <a:t>» Include a new SPH logo and “tagline” for the website, which are highly recommended by marketing and branding experts. A suggested logo will incorporate the </a:t>
            </a:r>
            <a:r>
              <a:rPr lang="en-US" sz="2400" dirty="0" err="1" smtClean="0">
                <a:solidFill>
                  <a:srgbClr val="5D605E"/>
                </a:solidFill>
              </a:rPr>
              <a:t>KazNMU</a:t>
            </a:r>
            <a:r>
              <a:rPr lang="en-US" sz="2400" dirty="0" smtClean="0">
                <a:solidFill>
                  <a:srgbClr val="5D605E"/>
                </a:solidFill>
              </a:rPr>
              <a:t> logo and add the letters “SPH.” A suggested tagline will consist of a short “</a:t>
            </a:r>
            <a:r>
              <a:rPr lang="en-US" sz="2400" dirty="0" err="1" smtClean="0">
                <a:solidFill>
                  <a:srgbClr val="5D605E"/>
                </a:solidFill>
              </a:rPr>
              <a:t>catchline</a:t>
            </a:r>
            <a:r>
              <a:rPr lang="en-US" sz="2400" dirty="0" smtClean="0">
                <a:solidFill>
                  <a:srgbClr val="5D605E"/>
                </a:solidFill>
              </a:rPr>
              <a:t>” phrase to follow the logo on the website and any future corporate communication, such as for example </a:t>
            </a:r>
            <a:r>
              <a:rPr lang="en-US" sz="2400" b="1" i="1" dirty="0" smtClean="0">
                <a:solidFill>
                  <a:srgbClr val="519DFF"/>
                </a:solidFill>
              </a:rPr>
              <a:t>“</a:t>
            </a:r>
            <a:r>
              <a:rPr lang="en-US" sz="2400" b="1" i="1" dirty="0" err="1" smtClean="0">
                <a:solidFill>
                  <a:srgbClr val="519DFF"/>
                </a:solidFill>
              </a:rPr>
              <a:t>KazNMU</a:t>
            </a:r>
            <a:r>
              <a:rPr lang="en-US" sz="2400" b="1" i="1" dirty="0" smtClean="0">
                <a:solidFill>
                  <a:srgbClr val="519DFF"/>
                </a:solidFill>
              </a:rPr>
              <a:t> School of Public Health – Above and Beyond the Requirements” </a:t>
            </a:r>
            <a:endParaRPr lang="en-US" sz="2400" dirty="0" smtClean="0">
              <a:solidFill>
                <a:srgbClr val="519DFF"/>
              </a:solidFill>
            </a:endParaRPr>
          </a:p>
          <a:p>
            <a:pPr>
              <a:buNone/>
            </a:pPr>
            <a:r>
              <a:rPr lang="en-US" sz="2400" dirty="0" smtClean="0">
                <a:solidFill>
                  <a:srgbClr val="5D605E"/>
                </a:solidFill>
              </a:rPr>
              <a:t/>
            </a:r>
            <a:br>
              <a:rPr lang="en-US" sz="2400" dirty="0" smtClean="0">
                <a:solidFill>
                  <a:srgbClr val="5D605E"/>
                </a:solidFill>
              </a:rPr>
            </a:br>
            <a:endParaRPr lang="en-US" sz="2200" dirty="0" smtClean="0">
              <a:solidFill>
                <a:srgbClr val="5D605E"/>
              </a:solidFill>
              <a:latin typeface="+mj-lt"/>
            </a:endParaRPr>
          </a:p>
          <a:p>
            <a:pPr>
              <a:buNone/>
            </a:pPr>
            <a:endParaRPr lang="en-US" sz="2200" dirty="0" smtClean="0">
              <a:solidFill>
                <a:srgbClr val="5D605E"/>
              </a:solidFill>
              <a:latin typeface="+mj-lt"/>
            </a:endParaRPr>
          </a:p>
          <a:p>
            <a:pPr>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163651"/>
            <a:ext cx="9144000" cy="95410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3.</a:t>
            </a:r>
            <a:br>
              <a:rPr lang="en-US" sz="2800" b="1" dirty="0" smtClean="0">
                <a:solidFill>
                  <a:schemeClr val="bg1"/>
                </a:solidFill>
              </a:rPr>
            </a:br>
            <a:r>
              <a:rPr lang="en-US" sz="2800" b="1" dirty="0" smtClean="0">
                <a:solidFill>
                  <a:schemeClr val="bg1"/>
                </a:solidFill>
              </a:rPr>
              <a:t>EUROPEAN ACCREDITATION &amp; REGIONAL LEADERSHIP cont…</a:t>
            </a:r>
            <a:endParaRPr lang="en-US" sz="2800" dirty="0" smtClean="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9117"/>
            <a:ext cx="8229600" cy="5193797"/>
          </a:xfrm>
        </p:spPr>
        <p:txBody>
          <a:bodyPr>
            <a:noAutofit/>
          </a:bodyPr>
          <a:lstStyle/>
          <a:p>
            <a:pPr marL="457200" lvl="0" indent="-457200">
              <a:buFont typeface="+mj-lt"/>
              <a:buAutoNum type="alphaLcPeriod"/>
            </a:pPr>
            <a:r>
              <a:rPr lang="en-US" sz="2200" dirty="0" smtClean="0">
                <a:solidFill>
                  <a:srgbClr val="5D605E"/>
                </a:solidFill>
              </a:rPr>
              <a:t>By end of calendar year 2013, integrate existing interdisciplinary topics from other departments at </a:t>
            </a:r>
            <a:r>
              <a:rPr lang="en-US" sz="2200" dirty="0" err="1" smtClean="0">
                <a:solidFill>
                  <a:srgbClr val="5D605E"/>
                </a:solidFill>
              </a:rPr>
              <a:t>KazNMU</a:t>
            </a:r>
            <a:r>
              <a:rPr lang="en-US" sz="2200" dirty="0" smtClean="0">
                <a:solidFill>
                  <a:srgbClr val="5D605E"/>
                </a:solidFill>
              </a:rPr>
              <a:t> into curriculum. (Recruit faculty for academic year 2013-2014) </a:t>
            </a:r>
          </a:p>
          <a:p>
            <a:pPr marL="457200" lvl="0" indent="-457200">
              <a:buFont typeface="+mj-lt"/>
              <a:buAutoNum type="alphaLcPeriod"/>
            </a:pPr>
            <a:endParaRPr lang="en-US" sz="2200" dirty="0" smtClean="0">
              <a:solidFill>
                <a:srgbClr val="5D605E"/>
              </a:solidFill>
            </a:endParaRPr>
          </a:p>
          <a:p>
            <a:pPr marL="457200" lvl="0" indent="-457200">
              <a:buFont typeface="+mj-lt"/>
              <a:buAutoNum type="alphaLcPeriod"/>
            </a:pPr>
            <a:r>
              <a:rPr lang="en-US" sz="2200" dirty="0" smtClean="0">
                <a:solidFill>
                  <a:srgbClr val="5D605E"/>
                </a:solidFill>
              </a:rPr>
              <a:t>By end of academic year 2014, secure budget for additional topics not currently provided at </a:t>
            </a:r>
            <a:r>
              <a:rPr lang="en-US" sz="2200" dirty="0" err="1" smtClean="0">
                <a:solidFill>
                  <a:srgbClr val="5D605E"/>
                </a:solidFill>
              </a:rPr>
              <a:t>KazNMU</a:t>
            </a:r>
            <a:r>
              <a:rPr lang="en-US" sz="2200" dirty="0" smtClean="0">
                <a:solidFill>
                  <a:srgbClr val="5D605E"/>
                </a:solidFill>
              </a:rPr>
              <a:t> and required for accreditation (see Step 1 above and Step 5 below). Please note this refers to securing budget for in-house capacity, not visiting professors.</a:t>
            </a:r>
          </a:p>
          <a:p>
            <a:pPr marL="457200" lvl="0" indent="-457200">
              <a:buFont typeface="+mj-lt"/>
              <a:buAutoNum type="alphaLcPeriod"/>
            </a:pPr>
            <a:endParaRPr lang="en-US" sz="2200" dirty="0" smtClean="0">
              <a:solidFill>
                <a:srgbClr val="5D605E"/>
              </a:solidFill>
            </a:endParaRPr>
          </a:p>
          <a:p>
            <a:pPr marL="457200" lvl="0" indent="-457200">
              <a:buFont typeface="+mj-lt"/>
              <a:buAutoNum type="alphaLcPeriod"/>
            </a:pPr>
            <a:r>
              <a:rPr lang="en-US" sz="2200" dirty="0" smtClean="0">
                <a:solidFill>
                  <a:srgbClr val="5D605E"/>
                </a:solidFill>
              </a:rPr>
              <a:t>Throughout academic year 2013-2014 including the summer, send SPH faculty abroad for placement in international institutions to achieve familiarity and training on required topics. Annual placements are recommended to continue building the capacity beyond 2017. Visiting professors program may also be utilized to provide supplementary on-site training.</a:t>
            </a:r>
            <a:br>
              <a:rPr lang="en-US" sz="2200" dirty="0" smtClean="0">
                <a:solidFill>
                  <a:srgbClr val="5D605E"/>
                </a:solidFill>
              </a:rPr>
            </a:br>
            <a:endParaRPr lang="en-US" sz="2200" dirty="0" smtClean="0">
              <a:solidFill>
                <a:srgbClr val="5D605E"/>
              </a:solidFill>
              <a:latin typeface="+mj-lt"/>
            </a:endParaRPr>
          </a:p>
          <a:p>
            <a:pPr marL="457200" indent="-457200">
              <a:buFont typeface="+mj-lt"/>
              <a:buAutoNum type="alphaLcPeriod"/>
            </a:pPr>
            <a:endParaRPr lang="en-US" sz="2200" dirty="0" smtClean="0">
              <a:solidFill>
                <a:srgbClr val="5D605E"/>
              </a:solidFill>
              <a:latin typeface="+mj-lt"/>
            </a:endParaRPr>
          </a:p>
          <a:p>
            <a:pPr marL="457200" indent="-457200">
              <a:buFont typeface="+mj-lt"/>
              <a:buAutoNum type="alphaLcPeriod"/>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163649"/>
            <a:ext cx="9144000" cy="95410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4.</a:t>
            </a:r>
            <a:br>
              <a:rPr lang="en-US" sz="2800" b="1" dirty="0" smtClean="0">
                <a:solidFill>
                  <a:schemeClr val="bg1"/>
                </a:solidFill>
              </a:rPr>
            </a:br>
            <a:r>
              <a:rPr lang="en-US" sz="2800" b="1" dirty="0" smtClean="0">
                <a:solidFill>
                  <a:schemeClr val="bg1"/>
                </a:solidFill>
              </a:rPr>
              <a:t>BUILDING CAPACITY FOR COMPETENCY BASED CURRICULUM</a:t>
            </a:r>
            <a:endParaRPr lang="en-US" sz="2800" dirty="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buNone/>
            </a:pPr>
            <a:r>
              <a:rPr lang="en-US" sz="3400" dirty="0" smtClean="0">
                <a:solidFill>
                  <a:srgbClr val="5D605E"/>
                </a:solidFill>
              </a:rPr>
              <a:t>cont…</a:t>
            </a:r>
          </a:p>
          <a:p>
            <a:pPr lvl="0">
              <a:buNone/>
            </a:pPr>
            <a:endParaRPr lang="en-US" sz="2200" dirty="0" smtClean="0">
              <a:solidFill>
                <a:srgbClr val="5D605E"/>
              </a:solidFill>
            </a:endParaRPr>
          </a:p>
          <a:p>
            <a:pPr lvl="0">
              <a:buNone/>
            </a:pPr>
            <a:r>
              <a:rPr lang="en-US" sz="2200" dirty="0" smtClean="0">
                <a:solidFill>
                  <a:srgbClr val="5D605E"/>
                </a:solidFill>
              </a:rPr>
              <a:t>e. Launch new courses during calendar year 2014-2015, in order to apply for accreditation in Spring 2015. </a:t>
            </a:r>
          </a:p>
          <a:p>
            <a:pPr lvl="0">
              <a:buNone/>
            </a:pPr>
            <a:endParaRPr lang="en-US" sz="2200" dirty="0" smtClean="0">
              <a:solidFill>
                <a:srgbClr val="5D605E"/>
              </a:solidFill>
            </a:endParaRPr>
          </a:p>
          <a:p>
            <a:pPr lvl="0">
              <a:buNone/>
            </a:pPr>
            <a:r>
              <a:rPr lang="en-US" sz="2200" dirty="0" smtClean="0">
                <a:solidFill>
                  <a:srgbClr val="5D605E"/>
                </a:solidFill>
              </a:rPr>
              <a:t>f. Provide continuing professional education for faculty of new and existing courses to integrate problem solving methodologies (</a:t>
            </a:r>
            <a:r>
              <a:rPr lang="en-US" sz="2200" dirty="0" err="1" smtClean="0">
                <a:solidFill>
                  <a:srgbClr val="5D605E"/>
                </a:solidFill>
              </a:rPr>
              <a:t>eg</a:t>
            </a:r>
            <a:r>
              <a:rPr lang="en-US" sz="2200" dirty="0" smtClean="0">
                <a:solidFill>
                  <a:srgbClr val="5D605E"/>
                </a:solidFill>
              </a:rPr>
              <a:t>. case method) into their classes (ongoing, beginning 2013-2014 as specified in point c above). Utilize available exchange program and travel budget to obtain continuous feedback from international partners. </a:t>
            </a:r>
            <a:endParaRPr lang="en-US" sz="2200" dirty="0" smtClean="0">
              <a:solidFill>
                <a:srgbClr val="5D605E"/>
              </a:solidFill>
              <a:latin typeface="+mj-lt"/>
            </a:endParaRPr>
          </a:p>
          <a:p>
            <a:pPr marL="457200" indent="-457200">
              <a:buFont typeface="+mj-lt"/>
              <a:buAutoNum type="alphaLcPeriod"/>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163648"/>
            <a:ext cx="9144000" cy="95410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4. </a:t>
            </a:r>
            <a:br>
              <a:rPr lang="en-US" sz="2800" b="1" dirty="0" smtClean="0">
                <a:solidFill>
                  <a:schemeClr val="bg1"/>
                </a:solidFill>
              </a:rPr>
            </a:br>
            <a:r>
              <a:rPr lang="en-US" sz="2800" b="1" dirty="0" smtClean="0">
                <a:solidFill>
                  <a:schemeClr val="bg1"/>
                </a:solidFill>
              </a:rPr>
              <a:t>BUILDING CAPACITY FOR COMPETENCY BASED CURRICULUM</a:t>
            </a:r>
            <a:endParaRPr lang="en-US" sz="2800" dirty="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200" dirty="0" smtClean="0">
                <a:solidFill>
                  <a:srgbClr val="5D605E"/>
                </a:solidFill>
              </a:rPr>
              <a:t>By end of academic year 2014, negotiate an updated strategic structure and function of SPH to complement and support the capacity and curriculum building needs within the context of optimizing allocation of </a:t>
            </a:r>
            <a:r>
              <a:rPr lang="en-US" sz="2200" dirty="0" err="1" smtClean="0">
                <a:solidFill>
                  <a:srgbClr val="5D605E"/>
                </a:solidFill>
              </a:rPr>
              <a:t>KazNMU</a:t>
            </a:r>
            <a:r>
              <a:rPr lang="en-US" sz="2200" dirty="0" smtClean="0">
                <a:solidFill>
                  <a:srgbClr val="5D605E"/>
                </a:solidFill>
              </a:rPr>
              <a:t> university level structure and function:</a:t>
            </a:r>
          </a:p>
          <a:p>
            <a:pPr lvl="0">
              <a:buNone/>
            </a:pPr>
            <a:r>
              <a:rPr lang="en-US" sz="2200" dirty="0" smtClean="0">
                <a:solidFill>
                  <a:srgbClr val="5D605E"/>
                </a:solidFill>
              </a:rPr>
              <a:t>a. Widening of the SPH umbrella must take place to include all </a:t>
            </a:r>
            <a:r>
              <a:rPr lang="en-US" sz="2200" dirty="0" err="1" smtClean="0">
                <a:solidFill>
                  <a:srgbClr val="5D605E"/>
                </a:solidFill>
              </a:rPr>
              <a:t>KazNMU</a:t>
            </a:r>
            <a:r>
              <a:rPr lang="en-US" sz="2200" dirty="0" smtClean="0">
                <a:solidFill>
                  <a:srgbClr val="5D605E"/>
                </a:solidFill>
              </a:rPr>
              <a:t> expertise related to the core competencies required for accreditation. See Appendix 4 for list of topics included in Academic Department of Public Health vs. School of Public Health. </a:t>
            </a:r>
          </a:p>
          <a:p>
            <a:pPr lvl="0">
              <a:buNone/>
            </a:pPr>
            <a:r>
              <a:rPr lang="en-US" sz="2200" dirty="0" smtClean="0">
                <a:solidFill>
                  <a:srgbClr val="5D605E"/>
                </a:solidFill>
              </a:rPr>
              <a:t>b. Multi-disciplinary centers of </a:t>
            </a:r>
            <a:r>
              <a:rPr lang="en-US" sz="2200" dirty="0" err="1" smtClean="0">
                <a:solidFill>
                  <a:srgbClr val="5D605E"/>
                </a:solidFill>
              </a:rPr>
              <a:t>KazNMU</a:t>
            </a:r>
            <a:r>
              <a:rPr lang="en-US" sz="2200" dirty="0" smtClean="0">
                <a:solidFill>
                  <a:srgbClr val="5D605E"/>
                </a:solidFill>
              </a:rPr>
              <a:t> such as the Center for Teaching Excellence must be included for the capacity building and competency-based learning curriculum development of Step 4. This will also provide the opportunity to leverage further university resources towards SPH activities, mission and vision. </a:t>
            </a:r>
          </a:p>
          <a:p>
            <a:pPr marL="457200" indent="-457200">
              <a:buFont typeface="+mj-lt"/>
              <a:buAutoNum type="alphaLcPeriod"/>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379091"/>
            <a:ext cx="9144000"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5. STRATEGIC STRUCTURE OF SPH</a:t>
            </a:r>
            <a:endParaRPr lang="en-US" sz="2800" dirty="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6277"/>
            <a:ext cx="9144000" cy="5193797"/>
          </a:xfrm>
        </p:spPr>
        <p:txBody>
          <a:bodyPr>
            <a:noAutofit/>
          </a:bodyPr>
          <a:lstStyle/>
          <a:p>
            <a:pPr lvl="0">
              <a:buNone/>
            </a:pPr>
            <a:r>
              <a:rPr lang="en-US" sz="2200" dirty="0" smtClean="0">
                <a:solidFill>
                  <a:srgbClr val="5D605E"/>
                </a:solidFill>
              </a:rPr>
              <a:t>c. Note that in order for SPH to achieve the competency based curriculum, capacity building, and visibility of the research publications, the leadership may wish to consider the possibility of specialization as a graduate school of public health:</a:t>
            </a:r>
          </a:p>
          <a:p>
            <a:pPr>
              <a:buNone/>
            </a:pPr>
            <a:r>
              <a:rPr lang="en-US" sz="2200" dirty="0" smtClean="0">
                <a:solidFill>
                  <a:srgbClr val="5D605E"/>
                </a:solidFill>
              </a:rPr>
              <a:t>» Combine masters’ and PhD students in the same classes as per current practices of leading graduate schools of public health worldwide, to reduce inefficiency in teaching hours and produce time budgets for faculty research</a:t>
            </a:r>
          </a:p>
          <a:p>
            <a:pPr>
              <a:buNone/>
            </a:pPr>
            <a:r>
              <a:rPr lang="en-US" sz="2200" dirty="0" smtClean="0">
                <a:solidFill>
                  <a:srgbClr val="5D605E"/>
                </a:solidFill>
              </a:rPr>
              <a:t>» By academic year 2013-2014, begin training of PhD students for support in teaching and future human resource pool</a:t>
            </a:r>
          </a:p>
          <a:p>
            <a:pPr>
              <a:buNone/>
            </a:pPr>
            <a:r>
              <a:rPr lang="en-US" sz="2200" dirty="0" smtClean="0">
                <a:solidFill>
                  <a:srgbClr val="5D605E"/>
                </a:solidFill>
              </a:rPr>
              <a:t>» By academic year 2015-2015, Recruitment of Interdisciplinary Faculty </a:t>
            </a:r>
          </a:p>
          <a:p>
            <a:pPr>
              <a:buNone/>
            </a:pPr>
            <a:r>
              <a:rPr lang="en-US" sz="2200" dirty="0" smtClean="0">
                <a:solidFill>
                  <a:srgbClr val="5D605E"/>
                </a:solidFill>
              </a:rPr>
              <a:t>» Allocate the public health education of </a:t>
            </a:r>
            <a:r>
              <a:rPr lang="en-US" sz="2200" dirty="0" err="1" smtClean="0">
                <a:solidFill>
                  <a:srgbClr val="5D605E"/>
                </a:solidFill>
              </a:rPr>
              <a:t>KazNMU</a:t>
            </a:r>
            <a:r>
              <a:rPr lang="en-US" sz="2200" dirty="0" smtClean="0">
                <a:solidFill>
                  <a:srgbClr val="5D605E"/>
                </a:solidFill>
              </a:rPr>
              <a:t> medical students to a separate department not included under umbrella of graduate school of public health</a:t>
            </a:r>
          </a:p>
          <a:p>
            <a:pPr lvl="0">
              <a:buNone/>
            </a:pPr>
            <a:endParaRPr lang="en-US" sz="2200" dirty="0" smtClean="0">
              <a:solidFill>
                <a:srgbClr val="5D605E"/>
              </a:solidFill>
            </a:endParaRPr>
          </a:p>
          <a:p>
            <a:pPr marL="457200" indent="-457200">
              <a:buFont typeface="+mj-lt"/>
              <a:buAutoNum type="alphaLcPeriod"/>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379091"/>
            <a:ext cx="9144000"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5. STRATEGIC STRUCTURE OF SPH cont…</a:t>
            </a:r>
            <a:endParaRPr lang="en-US" sz="2800" dirty="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6277"/>
            <a:ext cx="9144000" cy="5193797"/>
          </a:xfrm>
        </p:spPr>
        <p:txBody>
          <a:bodyPr>
            <a:noAutofit/>
          </a:bodyPr>
          <a:lstStyle/>
          <a:p>
            <a:pPr>
              <a:buNone/>
            </a:pPr>
            <a:r>
              <a:rPr lang="en-US" sz="2200" dirty="0" smtClean="0">
                <a:solidFill>
                  <a:srgbClr val="5D605E"/>
                </a:solidFill>
              </a:rPr>
              <a:t>» Based on current budget and time restrictions these steps may be necessary to increase the research output, capacity building and competency based curriculum of SPH to achieve international recognition and financial revenues for </a:t>
            </a:r>
            <a:r>
              <a:rPr lang="en-US" sz="2200" dirty="0" err="1" smtClean="0">
                <a:solidFill>
                  <a:srgbClr val="5D605E"/>
                </a:solidFill>
              </a:rPr>
              <a:t>KazNMU</a:t>
            </a:r>
            <a:r>
              <a:rPr lang="en-US" sz="2200" dirty="0" smtClean="0">
                <a:solidFill>
                  <a:srgbClr val="5D605E"/>
                </a:solidFill>
              </a:rPr>
              <a:t>. </a:t>
            </a:r>
          </a:p>
          <a:p>
            <a:pPr>
              <a:buNone/>
            </a:pPr>
            <a:endParaRPr lang="en-US" sz="2200" dirty="0" smtClean="0">
              <a:solidFill>
                <a:srgbClr val="5D605E"/>
              </a:solidFill>
            </a:endParaRPr>
          </a:p>
          <a:p>
            <a:pPr>
              <a:buNone/>
            </a:pPr>
            <a:r>
              <a:rPr lang="en-US" sz="2200" dirty="0" smtClean="0">
                <a:solidFill>
                  <a:srgbClr val="5D605E"/>
                </a:solidFill>
              </a:rPr>
              <a:t>» By Academic Year 2015-2016, Create Integrated MPH program with Corresponding Dean</a:t>
            </a:r>
          </a:p>
          <a:p>
            <a:pPr>
              <a:buNone/>
            </a:pPr>
            <a:endParaRPr lang="en-US" sz="2200" dirty="0" smtClean="0">
              <a:solidFill>
                <a:srgbClr val="5D605E"/>
              </a:solidFill>
            </a:endParaRPr>
          </a:p>
          <a:p>
            <a:pPr>
              <a:buNone/>
            </a:pPr>
            <a:endParaRPr lang="en-US" sz="2200" dirty="0" smtClean="0">
              <a:solidFill>
                <a:srgbClr val="5D605E"/>
              </a:solidFill>
            </a:endParaRPr>
          </a:p>
          <a:p>
            <a:pPr marL="457200" indent="-457200">
              <a:buNone/>
            </a:pPr>
            <a:endParaRPr lang="en-US" sz="22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379091"/>
            <a:ext cx="9144000"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5. STRATEGIC STRUCTURE OF SPH cont…</a:t>
            </a:r>
            <a:endParaRPr lang="en-US" sz="2800" dirty="0">
              <a:solidFill>
                <a:schemeClr val="bg1"/>
              </a:solidFill>
            </a:endParaRPr>
          </a:p>
        </p:txBody>
      </p:sp>
      <p:pic>
        <p:nvPicPr>
          <p:cNvPr id="10" name="Picture 9" descr="HSR-Logo-small.png"/>
          <p:cNvPicPr>
            <a:picLocks noChangeAspect="1"/>
          </p:cNvPicPr>
          <p:nvPr/>
        </p:nvPicPr>
        <p:blipFill>
          <a:blip r:embed="rId2"/>
          <a:stretch>
            <a:fillRect/>
          </a:stretch>
        </p:blipFill>
        <p:spPr>
          <a:xfrm>
            <a:off x="488312" y="6228342"/>
            <a:ext cx="1411318" cy="427370"/>
          </a:xfrm>
          <a:prstGeom prst="rect">
            <a:avLst/>
          </a:prstGeom>
        </p:spPr>
      </p:pic>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buFont typeface="+mj-lt"/>
              <a:buAutoNum type="arabicPeriod"/>
            </a:pPr>
            <a:r>
              <a:rPr lang="en-US" sz="2000" dirty="0" smtClean="0">
                <a:solidFill>
                  <a:srgbClr val="5D605E"/>
                </a:solidFill>
              </a:rPr>
              <a:t>Information gathering through:</a:t>
            </a:r>
          </a:p>
          <a:p>
            <a:pPr marL="800100" lvl="1" indent="-342900"/>
            <a:r>
              <a:rPr lang="en-US" sz="2000" dirty="0" smtClean="0">
                <a:solidFill>
                  <a:srgbClr val="5D605E"/>
                </a:solidFill>
              </a:rPr>
              <a:t>Interviews with SPH leadership, faculty, staff and students</a:t>
            </a:r>
          </a:p>
          <a:p>
            <a:pPr marL="800100" lvl="1" indent="-342900"/>
            <a:r>
              <a:rPr lang="en-US" sz="2000" dirty="0" smtClean="0">
                <a:solidFill>
                  <a:srgbClr val="5D605E"/>
                </a:solidFill>
              </a:rPr>
              <a:t>Document review on SPH and </a:t>
            </a:r>
            <a:r>
              <a:rPr lang="en-US" sz="2000" dirty="0" err="1" smtClean="0">
                <a:solidFill>
                  <a:srgbClr val="5D605E"/>
                </a:solidFill>
              </a:rPr>
              <a:t>KazNMU</a:t>
            </a:r>
            <a:endParaRPr lang="en-US" sz="2000" dirty="0" smtClean="0">
              <a:solidFill>
                <a:srgbClr val="5D605E"/>
              </a:solidFill>
            </a:endParaRPr>
          </a:p>
          <a:p>
            <a:pPr marL="800100" lvl="1" indent="-342900"/>
            <a:r>
              <a:rPr lang="en-US" sz="2000" dirty="0" smtClean="0">
                <a:solidFill>
                  <a:srgbClr val="5D605E"/>
                </a:solidFill>
              </a:rPr>
              <a:t>Meetings with former health ministers and local public health institution</a:t>
            </a:r>
          </a:p>
          <a:p>
            <a:pPr marL="800100" lvl="1" indent="-342900"/>
            <a:r>
              <a:rPr lang="en-US" sz="2000" dirty="0" smtClean="0">
                <a:solidFill>
                  <a:srgbClr val="5D605E"/>
                </a:solidFill>
              </a:rPr>
              <a:t>Internet research on competing institutions and international standards</a:t>
            </a:r>
          </a:p>
          <a:p>
            <a:pPr marL="800100" lvl="1" indent="-342900"/>
            <a:r>
              <a:rPr lang="en-US" sz="2000" dirty="0" smtClean="0">
                <a:solidFill>
                  <a:srgbClr val="5D605E"/>
                </a:solidFill>
              </a:rPr>
              <a:t>Experience of HSR team in strategy building for public health institutions worldwide. </a:t>
            </a:r>
            <a:endParaRPr lang="en-US" sz="2000" dirty="0">
              <a:solidFill>
                <a:srgbClr val="5D605E"/>
              </a:solidFill>
              <a:latin typeface="+mj-lt"/>
            </a:endParaRPr>
          </a:p>
          <a:p>
            <a:pPr>
              <a:buFont typeface="+mj-lt"/>
              <a:buAutoNum type="arabicPeriod"/>
            </a:pPr>
            <a:endParaRPr lang="en-US" sz="2000" dirty="0" smtClean="0">
              <a:solidFill>
                <a:schemeClr val="tx1">
                  <a:lumMod val="65000"/>
                  <a:lumOff val="35000"/>
                </a:schemeClr>
              </a:solidFill>
              <a:latin typeface="+mj-lt"/>
            </a:endParaRPr>
          </a:p>
          <a:p>
            <a:pPr>
              <a:buFont typeface="+mj-lt"/>
              <a:buAutoNum type="arabicPeriod"/>
            </a:pPr>
            <a:endParaRPr lang="en-US" sz="2000" dirty="0" smtClean="0">
              <a:solidFill>
                <a:schemeClr val="tx1">
                  <a:lumMod val="65000"/>
                  <a:lumOff val="35000"/>
                </a:schemeClr>
              </a:solidFill>
              <a:latin typeface="+mj-lt"/>
            </a:endParaRPr>
          </a:p>
          <a:p>
            <a:pPr>
              <a:buFont typeface="+mj-lt"/>
              <a:buAutoNum type="arabicPeriod"/>
            </a:pPr>
            <a:endParaRPr lang="en-US" sz="2000" dirty="0" smtClean="0">
              <a:solidFill>
                <a:schemeClr val="tx1">
                  <a:lumMod val="65000"/>
                  <a:lumOff val="35000"/>
                </a:schemeClr>
              </a:solidFill>
              <a:latin typeface="+mj-lt"/>
            </a:endParaRPr>
          </a:p>
          <a:p>
            <a:pPr>
              <a:buFont typeface="+mj-lt"/>
              <a:buAutoNum type="arabicPeriod"/>
            </a:pPr>
            <a:endParaRPr lang="en-US" sz="2000" dirty="0" smtClean="0">
              <a:solidFill>
                <a:schemeClr val="tx1">
                  <a:lumMod val="65000"/>
                  <a:lumOff val="35000"/>
                </a:schemeClr>
              </a:solidFill>
              <a:latin typeface="+mj-lt"/>
            </a:endParaRPr>
          </a:p>
          <a:p>
            <a:pPr>
              <a:buFont typeface="+mj-lt"/>
              <a:buAutoNum type="arabicPeriod"/>
            </a:pPr>
            <a:endParaRPr lang="en-US" sz="20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Methods</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4" name="Content Placeholder 5"/>
          <p:cNvGraphicFramePr>
            <a:graphicFrameLocks/>
          </p:cNvGraphicFramePr>
          <p:nvPr>
            <p:extLst>
              <p:ext uri="{D42A27DB-BD31-4B8C-83A1-F6EECF244321}">
                <p14:modId xmlns="" xmlns:p14="http://schemas.microsoft.com/office/powerpoint/2010/main" val="1470543987"/>
              </p:ext>
            </p:extLst>
          </p:nvPr>
        </p:nvGraphicFramePr>
        <p:xfrm>
          <a:off x="457200" y="1600200"/>
          <a:ext cx="8229599" cy="4572002"/>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9462">
                <a:tc>
                  <a:txBody>
                    <a:bodyPr/>
                    <a:lstStyle/>
                    <a:p>
                      <a:pPr algn="ctr"/>
                      <a:r>
                        <a:rPr lang="en-US" sz="1200" dirty="0" smtClean="0"/>
                        <a:t>DECEMBER</a:t>
                      </a:r>
                      <a:endParaRPr lang="en-US" sz="1200" b="1" dirty="0">
                        <a:latin typeface="+mj-lt"/>
                      </a:endParaRPr>
                    </a:p>
                  </a:txBody>
                  <a:tcPr anchor="ctr"/>
                </a:tc>
                <a:tc>
                  <a:txBody>
                    <a:bodyPr/>
                    <a:lstStyle/>
                    <a:p>
                      <a:pPr algn="ctr"/>
                      <a:r>
                        <a:rPr lang="en-US" sz="1200" dirty="0" smtClean="0"/>
                        <a:t>JANUARY</a:t>
                      </a:r>
                      <a:endParaRPr lang="en-US" sz="1200" b="1" dirty="0">
                        <a:latin typeface="+mj-lt"/>
                      </a:endParaRPr>
                    </a:p>
                  </a:txBody>
                  <a:tcPr anchor="ctr"/>
                </a:tc>
                <a:tc>
                  <a:txBody>
                    <a:bodyPr/>
                    <a:lstStyle/>
                    <a:p>
                      <a:pPr algn="ctr"/>
                      <a:r>
                        <a:rPr lang="en-US" sz="1200" dirty="0" smtClean="0"/>
                        <a:t>FEBRUARY</a:t>
                      </a:r>
                      <a:endParaRPr lang="en-US" sz="1200" b="1" dirty="0">
                        <a:latin typeface="+mj-lt"/>
                      </a:endParaRPr>
                    </a:p>
                  </a:txBody>
                  <a:tcPr anchor="ctr"/>
                </a:tc>
                <a:tc>
                  <a:txBody>
                    <a:bodyPr/>
                    <a:lstStyle/>
                    <a:p>
                      <a:pPr algn="ctr"/>
                      <a:r>
                        <a:rPr lang="en-US" sz="1200" dirty="0" smtClean="0"/>
                        <a:t>MARCH</a:t>
                      </a:r>
                      <a:endParaRPr lang="en-US" sz="1200" b="1" dirty="0">
                        <a:latin typeface="+mj-lt"/>
                      </a:endParaRPr>
                    </a:p>
                  </a:txBody>
                  <a:tcPr anchor="ctr"/>
                </a:tc>
                <a:tc>
                  <a:txBody>
                    <a:bodyPr/>
                    <a:lstStyle/>
                    <a:p>
                      <a:pPr algn="ctr"/>
                      <a:r>
                        <a:rPr lang="en-US" sz="1200" dirty="0" smtClean="0"/>
                        <a:t>APRIL</a:t>
                      </a:r>
                      <a:endParaRPr lang="en-US" sz="1200" b="1" dirty="0">
                        <a:latin typeface="+mj-lt"/>
                      </a:endParaRPr>
                    </a:p>
                  </a:txBody>
                  <a:tcPr anchor="ctr"/>
                </a:tc>
                <a:tc>
                  <a:txBody>
                    <a:bodyPr/>
                    <a:lstStyle/>
                    <a:p>
                      <a:pPr algn="ctr"/>
                      <a:r>
                        <a:rPr lang="en-US" sz="1200" dirty="0" smtClean="0"/>
                        <a:t>MAY</a:t>
                      </a:r>
                      <a:endParaRPr lang="en-US" sz="1200" b="1" dirty="0">
                        <a:latin typeface="+mj-lt"/>
                      </a:endParaRPr>
                    </a:p>
                  </a:txBody>
                  <a:tcPr anchor="ctr"/>
                </a:tc>
                <a:tc>
                  <a:txBody>
                    <a:bodyPr/>
                    <a:lstStyle/>
                    <a:p>
                      <a:pPr algn="ctr"/>
                      <a:r>
                        <a:rPr lang="en-US" sz="1200" dirty="0" smtClean="0"/>
                        <a:t>JUNE</a:t>
                      </a:r>
                      <a:endParaRPr lang="en-US" sz="1200" b="1" dirty="0">
                        <a:latin typeface="+mj-lt"/>
                      </a:endParaRPr>
                    </a:p>
                  </a:txBody>
                  <a:tcPr anchor="ctr"/>
                </a:tc>
              </a:tr>
              <a:tr h="8385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r>
              <a:tr h="8385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r>
              <a:tr h="8385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15</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15</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15</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15</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15</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15</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15</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r>
              <a:tr h="8385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22</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22</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22</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22</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22</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22</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22</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r>
              <a:tr h="8385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31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31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28</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31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30</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31</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30</a:t>
                      </a:r>
                      <a:endParaRPr kumimoji="0" lang="en-US" sz="1200" b="0" i="0" u="none" strike="noStrike" cap="none" normalizeH="0" baseline="0" dirty="0" smtClean="0">
                        <a:ln>
                          <a:noFill/>
                        </a:ln>
                        <a:solidFill>
                          <a:schemeClr val="accent3">
                            <a:lumMod val="50000"/>
                          </a:schemeClr>
                        </a:solidFill>
                        <a:effectLst/>
                        <a:latin typeface="+mn-lt"/>
                      </a:endParaRPr>
                    </a:p>
                  </a:txBody>
                  <a:tcPr horzOverflow="overflow"/>
                </a:tc>
              </a:tr>
            </a:tbl>
          </a:graphicData>
        </a:graphic>
      </p:graphicFrame>
      <p:sp>
        <p:nvSpPr>
          <p:cNvPr id="5" name="Rectangle 4"/>
          <p:cNvSpPr/>
          <p:nvPr/>
        </p:nvSpPr>
        <p:spPr>
          <a:xfrm>
            <a:off x="2786050" y="4221614"/>
            <a:ext cx="2359775" cy="285752"/>
          </a:xfrm>
          <a:prstGeom prst="rect">
            <a:avLst/>
          </a:prstGeom>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r>
              <a:rPr lang="en-US" sz="1400" dirty="0" smtClean="0"/>
              <a:t>Professor Development plan</a:t>
            </a:r>
            <a:endParaRPr lang="en-US" sz="1400" dirty="0"/>
          </a:p>
        </p:txBody>
      </p:sp>
      <p:sp>
        <p:nvSpPr>
          <p:cNvPr id="6" name="Rectangle 5"/>
          <p:cNvSpPr/>
          <p:nvPr/>
        </p:nvSpPr>
        <p:spPr>
          <a:xfrm>
            <a:off x="457200" y="2542087"/>
            <a:ext cx="3545617" cy="287338"/>
          </a:xfrm>
          <a:prstGeom prst="rect">
            <a:avLst/>
          </a:prstGeom>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r>
              <a:rPr lang="en-US" sz="1400" dirty="0" smtClean="0"/>
              <a:t>Develop and approve vision 2017</a:t>
            </a:r>
            <a:endParaRPr lang="en-US" sz="1400" dirty="0"/>
          </a:p>
        </p:txBody>
      </p:sp>
      <p:grpSp>
        <p:nvGrpSpPr>
          <p:cNvPr id="7" name="Group 52"/>
          <p:cNvGrpSpPr>
            <a:grpSpLocks/>
          </p:cNvGrpSpPr>
          <p:nvPr/>
        </p:nvGrpSpPr>
        <p:grpSpPr bwMode="auto">
          <a:xfrm>
            <a:off x="7049727" y="4039936"/>
            <a:ext cx="1204913" cy="1182688"/>
            <a:chOff x="3130550" y="3263900"/>
            <a:chExt cx="1204913" cy="1182684"/>
          </a:xfrm>
        </p:grpSpPr>
        <p:sp>
          <p:nvSpPr>
            <p:cNvPr id="8" name="Freeform 7"/>
            <p:cNvSpPr>
              <a:spLocks/>
            </p:cNvSpPr>
            <p:nvPr/>
          </p:nvSpPr>
          <p:spPr bwMode="auto">
            <a:xfrm rot="21163579">
              <a:off x="3130550" y="3278188"/>
              <a:ext cx="1204913" cy="1168396"/>
            </a:xfrm>
            <a:custGeom>
              <a:avLst/>
              <a:gdLst>
                <a:gd name="T0" fmla="*/ 985 w 1153"/>
                <a:gd name="T1" fmla="*/ 114 h 985"/>
                <a:gd name="T2" fmla="*/ 985 w 1153"/>
                <a:gd name="T3" fmla="*/ 114 h 985"/>
                <a:gd name="T4" fmla="*/ 1017 w 1153"/>
                <a:gd name="T5" fmla="*/ 242 h 985"/>
                <a:gd name="T6" fmla="*/ 1073 w 1153"/>
                <a:gd name="T7" fmla="*/ 462 h 985"/>
                <a:gd name="T8" fmla="*/ 1153 w 1153"/>
                <a:gd name="T9" fmla="*/ 763 h 985"/>
                <a:gd name="T10" fmla="*/ 180 w 1153"/>
                <a:gd name="T11" fmla="*/ 985 h 985"/>
                <a:gd name="T12" fmla="*/ 180 w 1153"/>
                <a:gd name="T13" fmla="*/ 985 h 985"/>
                <a:gd name="T14" fmla="*/ 104 w 1153"/>
                <a:gd name="T15" fmla="*/ 693 h 985"/>
                <a:gd name="T16" fmla="*/ 48 w 1153"/>
                <a:gd name="T17" fmla="*/ 478 h 985"/>
                <a:gd name="T18" fmla="*/ 16 w 1153"/>
                <a:gd name="T19" fmla="*/ 348 h 985"/>
                <a:gd name="T20" fmla="*/ 16 w 1153"/>
                <a:gd name="T21" fmla="*/ 348 h 985"/>
                <a:gd name="T22" fmla="*/ 6 w 1153"/>
                <a:gd name="T23" fmla="*/ 296 h 985"/>
                <a:gd name="T24" fmla="*/ 2 w 1153"/>
                <a:gd name="T25" fmla="*/ 252 h 985"/>
                <a:gd name="T26" fmla="*/ 0 w 1153"/>
                <a:gd name="T27" fmla="*/ 210 h 985"/>
                <a:gd name="T28" fmla="*/ 965 w 1153"/>
                <a:gd name="T29" fmla="*/ 0 h 985"/>
                <a:gd name="T30" fmla="*/ 965 w 1153"/>
                <a:gd name="T31" fmla="*/ 0 h 985"/>
                <a:gd name="T32" fmla="*/ 971 w 1153"/>
                <a:gd name="T33" fmla="*/ 36 h 985"/>
                <a:gd name="T34" fmla="*/ 977 w 1153"/>
                <a:gd name="T35" fmla="*/ 72 h 985"/>
                <a:gd name="T36" fmla="*/ 985 w 1153"/>
                <a:gd name="T37" fmla="*/ 114 h 985"/>
                <a:gd name="T38" fmla="*/ 985 w 1153"/>
                <a:gd name="T39" fmla="*/ 114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985"/>
                <a:gd name="T62" fmla="*/ 1153 w 1153"/>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985">
                  <a:moveTo>
                    <a:pt x="985" y="114"/>
                  </a:moveTo>
                  <a:lnTo>
                    <a:pt x="985" y="114"/>
                  </a:lnTo>
                  <a:lnTo>
                    <a:pt x="1017" y="242"/>
                  </a:lnTo>
                  <a:lnTo>
                    <a:pt x="1073" y="462"/>
                  </a:lnTo>
                  <a:lnTo>
                    <a:pt x="1153" y="763"/>
                  </a:lnTo>
                  <a:lnTo>
                    <a:pt x="180" y="985"/>
                  </a:lnTo>
                  <a:lnTo>
                    <a:pt x="104" y="693"/>
                  </a:lnTo>
                  <a:lnTo>
                    <a:pt x="48" y="478"/>
                  </a:lnTo>
                  <a:lnTo>
                    <a:pt x="16" y="348"/>
                  </a:lnTo>
                  <a:lnTo>
                    <a:pt x="6" y="296"/>
                  </a:lnTo>
                  <a:lnTo>
                    <a:pt x="2" y="252"/>
                  </a:lnTo>
                  <a:lnTo>
                    <a:pt x="0" y="210"/>
                  </a:lnTo>
                  <a:lnTo>
                    <a:pt x="965" y="0"/>
                  </a:lnTo>
                  <a:lnTo>
                    <a:pt x="971" y="36"/>
                  </a:lnTo>
                  <a:lnTo>
                    <a:pt x="977" y="72"/>
                  </a:lnTo>
                  <a:lnTo>
                    <a:pt x="985" y="114"/>
                  </a:lnTo>
                  <a:close/>
                </a:path>
              </a:pathLst>
            </a:custGeom>
            <a:gradFill flip="none" rotWithShape="1">
              <a:gsLst>
                <a:gs pos="100000">
                  <a:schemeClr val="bg1">
                    <a:lumMod val="75000"/>
                  </a:schemeClr>
                </a:gs>
                <a:gs pos="45000">
                  <a:schemeClr val="bg1"/>
                </a:gs>
              </a:gsLst>
              <a:lin ang="14400000" scaled="0"/>
              <a:tileRect/>
            </a:gradFill>
            <a:ln w="9525">
              <a:noFill/>
              <a:round/>
              <a:headEnd/>
              <a:tailEnd/>
            </a:ln>
            <a:effectLst>
              <a:outerShdw blurRad="63500" dist="38100" dir="5400000" algn="t" rotWithShape="0">
                <a:srgbClr val="000000">
                  <a:alpha val="39999"/>
                </a:srgbClr>
              </a:outerShdw>
            </a:effectLst>
          </p:spPr>
          <p:txBody>
            <a:bodyPr/>
            <a:lstStyle/>
            <a:p>
              <a:pPr fontAlgn="auto">
                <a:spcBef>
                  <a:spcPts val="0"/>
                </a:spcBef>
                <a:spcAft>
                  <a:spcPts val="0"/>
                </a:spcAft>
                <a:defRPr/>
              </a:pPr>
              <a:endParaRPr lang="da-DK" kern="0">
                <a:solidFill>
                  <a:sysClr val="windowText" lastClr="000000"/>
                </a:solidFill>
                <a:ea typeface="ＭＳ Ｐゴシック" pitchFamily="-97" charset="-128"/>
              </a:endParaRPr>
            </a:p>
          </p:txBody>
        </p:sp>
        <p:grpSp>
          <p:nvGrpSpPr>
            <p:cNvPr id="9" name="Gruppe 11"/>
            <p:cNvGrpSpPr>
              <a:grpSpLocks/>
            </p:cNvGrpSpPr>
            <p:nvPr/>
          </p:nvGrpSpPr>
          <p:grpSpPr bwMode="auto">
            <a:xfrm>
              <a:off x="3761015" y="3263887"/>
              <a:ext cx="241247" cy="400055"/>
              <a:chOff x="2260820" y="4553095"/>
              <a:chExt cx="449501" cy="744406"/>
            </a:xfrm>
          </p:grpSpPr>
          <p:sp>
            <p:nvSpPr>
              <p:cNvPr id="10" name="Freeform 14"/>
              <p:cNvSpPr>
                <a:spLocks/>
              </p:cNvSpPr>
              <p:nvPr/>
            </p:nvSpPr>
            <p:spPr bwMode="auto">
              <a:xfrm rot="2340000">
                <a:off x="2289976" y="4848502"/>
                <a:ext cx="136063" cy="448999"/>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ea typeface="ＭＳ Ｐゴシック" pitchFamily="-97" charset="-128"/>
                </a:endParaRPr>
              </a:p>
            </p:txBody>
          </p:sp>
          <p:grpSp>
            <p:nvGrpSpPr>
              <p:cNvPr id="11" name="Gruppe 86"/>
              <p:cNvGrpSpPr>
                <a:grpSpLocks/>
              </p:cNvGrpSpPr>
              <p:nvPr/>
            </p:nvGrpSpPr>
            <p:grpSpPr bwMode="auto">
              <a:xfrm>
                <a:off x="2260820" y="4553095"/>
                <a:ext cx="449501" cy="447522"/>
                <a:chOff x="3725857" y="1574800"/>
                <a:chExt cx="1696246" cy="1689079"/>
              </a:xfrm>
            </p:grpSpPr>
            <p:sp>
              <p:nvSpPr>
                <p:cNvPr id="12" name="Ellipse 5"/>
                <p:cNvSpPr>
                  <a:spLocks noChangeArrowheads="1"/>
                </p:cNvSpPr>
                <p:nvPr/>
              </p:nvSpPr>
              <p:spPr bwMode="auto">
                <a:xfrm>
                  <a:off x="3731985" y="1574800"/>
                  <a:ext cx="1690118" cy="1689079"/>
                </a:xfrm>
                <a:prstGeom prst="ellipse">
                  <a:avLst/>
                </a:prstGeom>
                <a:gradFill rotWithShape="1">
                  <a:gsLst>
                    <a:gs pos="0">
                      <a:srgbClr val="00F3F0"/>
                    </a:gs>
                    <a:gs pos="100000">
                      <a:srgbClr val="009593"/>
                    </a:gs>
                  </a:gsLst>
                  <a:path path="shape">
                    <a:fillToRect l="50000" t="50000" r="50000" b="50000"/>
                  </a:path>
                </a:gradFill>
                <a:ln w="9525">
                  <a:solidFill>
                    <a:srgbClr val="009593"/>
                  </a:solidFill>
                  <a:round/>
                  <a:headEnd/>
                  <a:tailEnd/>
                </a:ln>
              </p:spPr>
              <p:txBody>
                <a:bodyPr/>
                <a:lstStyle/>
                <a:p>
                  <a:endParaRPr lang="en-US"/>
                </a:p>
              </p:txBody>
            </p:sp>
            <p:grpSp>
              <p:nvGrpSpPr>
                <p:cNvPr id="13" name="Gruppe 91"/>
                <p:cNvGrpSpPr>
                  <a:grpSpLocks/>
                </p:cNvGrpSpPr>
                <p:nvPr/>
              </p:nvGrpSpPr>
              <p:grpSpPr bwMode="auto">
                <a:xfrm>
                  <a:off x="3725857" y="1630594"/>
                  <a:ext cx="1611741" cy="1631308"/>
                  <a:chOff x="1088055" y="2942423"/>
                  <a:chExt cx="1372317" cy="1389620"/>
                </a:xfrm>
              </p:grpSpPr>
              <p:sp>
                <p:nvSpPr>
                  <p:cNvPr id="14" name="Ellipse 45"/>
                  <p:cNvSpPr/>
                  <p:nvPr/>
                </p:nvSpPr>
                <p:spPr bwMode="auto">
                  <a:xfrm>
                    <a:off x="1295781" y="2942423"/>
                    <a:ext cx="1026418" cy="78826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endParaRPr>
                  </a:p>
                </p:txBody>
              </p:sp>
              <p:sp>
                <p:nvSpPr>
                  <p:cNvPr id="15" name="Måne 110"/>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endParaRPr>
                  </a:p>
                </p:txBody>
              </p:sp>
            </p:grpSp>
          </p:grpSp>
        </p:grpSp>
      </p:grpSp>
      <p:grpSp>
        <p:nvGrpSpPr>
          <p:cNvPr id="16" name="Group 52"/>
          <p:cNvGrpSpPr>
            <a:grpSpLocks/>
          </p:cNvGrpSpPr>
          <p:nvPr/>
        </p:nvGrpSpPr>
        <p:grpSpPr bwMode="auto">
          <a:xfrm>
            <a:off x="3152773" y="1950743"/>
            <a:ext cx="1204913" cy="1182688"/>
            <a:chOff x="3130550" y="3263900"/>
            <a:chExt cx="1204913" cy="1182684"/>
          </a:xfrm>
        </p:grpSpPr>
        <p:sp>
          <p:nvSpPr>
            <p:cNvPr id="17" name="Freeform 7"/>
            <p:cNvSpPr>
              <a:spLocks/>
            </p:cNvSpPr>
            <p:nvPr/>
          </p:nvSpPr>
          <p:spPr bwMode="auto">
            <a:xfrm rot="21163579">
              <a:off x="3130550" y="3278188"/>
              <a:ext cx="1204913" cy="1168396"/>
            </a:xfrm>
            <a:custGeom>
              <a:avLst/>
              <a:gdLst>
                <a:gd name="T0" fmla="*/ 985 w 1153"/>
                <a:gd name="T1" fmla="*/ 114 h 985"/>
                <a:gd name="T2" fmla="*/ 985 w 1153"/>
                <a:gd name="T3" fmla="*/ 114 h 985"/>
                <a:gd name="T4" fmla="*/ 1017 w 1153"/>
                <a:gd name="T5" fmla="*/ 242 h 985"/>
                <a:gd name="T6" fmla="*/ 1073 w 1153"/>
                <a:gd name="T7" fmla="*/ 462 h 985"/>
                <a:gd name="T8" fmla="*/ 1153 w 1153"/>
                <a:gd name="T9" fmla="*/ 763 h 985"/>
                <a:gd name="T10" fmla="*/ 180 w 1153"/>
                <a:gd name="T11" fmla="*/ 985 h 985"/>
                <a:gd name="T12" fmla="*/ 180 w 1153"/>
                <a:gd name="T13" fmla="*/ 985 h 985"/>
                <a:gd name="T14" fmla="*/ 104 w 1153"/>
                <a:gd name="T15" fmla="*/ 693 h 985"/>
                <a:gd name="T16" fmla="*/ 48 w 1153"/>
                <a:gd name="T17" fmla="*/ 478 h 985"/>
                <a:gd name="T18" fmla="*/ 16 w 1153"/>
                <a:gd name="T19" fmla="*/ 348 h 985"/>
                <a:gd name="T20" fmla="*/ 16 w 1153"/>
                <a:gd name="T21" fmla="*/ 348 h 985"/>
                <a:gd name="T22" fmla="*/ 6 w 1153"/>
                <a:gd name="T23" fmla="*/ 296 h 985"/>
                <a:gd name="T24" fmla="*/ 2 w 1153"/>
                <a:gd name="T25" fmla="*/ 252 h 985"/>
                <a:gd name="T26" fmla="*/ 0 w 1153"/>
                <a:gd name="T27" fmla="*/ 210 h 985"/>
                <a:gd name="T28" fmla="*/ 965 w 1153"/>
                <a:gd name="T29" fmla="*/ 0 h 985"/>
                <a:gd name="T30" fmla="*/ 965 w 1153"/>
                <a:gd name="T31" fmla="*/ 0 h 985"/>
                <a:gd name="T32" fmla="*/ 971 w 1153"/>
                <a:gd name="T33" fmla="*/ 36 h 985"/>
                <a:gd name="T34" fmla="*/ 977 w 1153"/>
                <a:gd name="T35" fmla="*/ 72 h 985"/>
                <a:gd name="T36" fmla="*/ 985 w 1153"/>
                <a:gd name="T37" fmla="*/ 114 h 985"/>
                <a:gd name="T38" fmla="*/ 985 w 1153"/>
                <a:gd name="T39" fmla="*/ 114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985"/>
                <a:gd name="T62" fmla="*/ 1153 w 1153"/>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985">
                  <a:moveTo>
                    <a:pt x="985" y="114"/>
                  </a:moveTo>
                  <a:lnTo>
                    <a:pt x="985" y="114"/>
                  </a:lnTo>
                  <a:lnTo>
                    <a:pt x="1017" y="242"/>
                  </a:lnTo>
                  <a:lnTo>
                    <a:pt x="1073" y="462"/>
                  </a:lnTo>
                  <a:lnTo>
                    <a:pt x="1153" y="763"/>
                  </a:lnTo>
                  <a:lnTo>
                    <a:pt x="180" y="985"/>
                  </a:lnTo>
                  <a:lnTo>
                    <a:pt x="104" y="693"/>
                  </a:lnTo>
                  <a:lnTo>
                    <a:pt x="48" y="478"/>
                  </a:lnTo>
                  <a:lnTo>
                    <a:pt x="16" y="348"/>
                  </a:lnTo>
                  <a:lnTo>
                    <a:pt x="6" y="296"/>
                  </a:lnTo>
                  <a:lnTo>
                    <a:pt x="2" y="252"/>
                  </a:lnTo>
                  <a:lnTo>
                    <a:pt x="0" y="210"/>
                  </a:lnTo>
                  <a:lnTo>
                    <a:pt x="965" y="0"/>
                  </a:lnTo>
                  <a:lnTo>
                    <a:pt x="971" y="36"/>
                  </a:lnTo>
                  <a:lnTo>
                    <a:pt x="977" y="72"/>
                  </a:lnTo>
                  <a:lnTo>
                    <a:pt x="985" y="114"/>
                  </a:lnTo>
                  <a:close/>
                </a:path>
              </a:pathLst>
            </a:custGeom>
            <a:gradFill flip="none" rotWithShape="1">
              <a:gsLst>
                <a:gs pos="100000">
                  <a:schemeClr val="bg1">
                    <a:lumMod val="75000"/>
                  </a:schemeClr>
                </a:gs>
                <a:gs pos="45000">
                  <a:schemeClr val="bg1"/>
                </a:gs>
              </a:gsLst>
              <a:lin ang="14400000" scaled="0"/>
              <a:tileRect/>
            </a:gradFill>
            <a:ln w="9525">
              <a:noFill/>
              <a:round/>
              <a:headEnd/>
              <a:tailEnd/>
            </a:ln>
            <a:effectLst>
              <a:outerShdw blurRad="63500" dist="38100" dir="5400000" algn="t" rotWithShape="0">
                <a:srgbClr val="000000">
                  <a:alpha val="39999"/>
                </a:srgbClr>
              </a:outerShdw>
            </a:effectLst>
          </p:spPr>
          <p:txBody>
            <a:bodyPr/>
            <a:lstStyle/>
            <a:p>
              <a:pPr fontAlgn="auto">
                <a:spcBef>
                  <a:spcPts val="0"/>
                </a:spcBef>
                <a:spcAft>
                  <a:spcPts val="0"/>
                </a:spcAft>
                <a:defRPr/>
              </a:pPr>
              <a:endParaRPr lang="da-DK" kern="0">
                <a:solidFill>
                  <a:sysClr val="windowText" lastClr="000000"/>
                </a:solidFill>
                <a:ea typeface="ＭＳ Ｐゴシック" pitchFamily="-97" charset="-128"/>
              </a:endParaRPr>
            </a:p>
          </p:txBody>
        </p:sp>
        <p:grpSp>
          <p:nvGrpSpPr>
            <p:cNvPr id="18" name="Gruppe 11"/>
            <p:cNvGrpSpPr>
              <a:grpSpLocks/>
            </p:cNvGrpSpPr>
            <p:nvPr/>
          </p:nvGrpSpPr>
          <p:grpSpPr bwMode="auto">
            <a:xfrm>
              <a:off x="3761015" y="3263887"/>
              <a:ext cx="241247" cy="400055"/>
              <a:chOff x="2260820" y="4553095"/>
              <a:chExt cx="449501" cy="744406"/>
            </a:xfrm>
          </p:grpSpPr>
          <p:sp>
            <p:nvSpPr>
              <p:cNvPr id="19" name="Freeform 14"/>
              <p:cNvSpPr>
                <a:spLocks/>
              </p:cNvSpPr>
              <p:nvPr/>
            </p:nvSpPr>
            <p:spPr bwMode="auto">
              <a:xfrm rot="2340000">
                <a:off x="2289976" y="4848502"/>
                <a:ext cx="136063" cy="448999"/>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ea typeface="ＭＳ Ｐゴシック" pitchFamily="-97" charset="-128"/>
                </a:endParaRPr>
              </a:p>
            </p:txBody>
          </p:sp>
          <p:grpSp>
            <p:nvGrpSpPr>
              <p:cNvPr id="20" name="Gruppe 86"/>
              <p:cNvGrpSpPr>
                <a:grpSpLocks/>
              </p:cNvGrpSpPr>
              <p:nvPr/>
            </p:nvGrpSpPr>
            <p:grpSpPr bwMode="auto">
              <a:xfrm>
                <a:off x="2260820" y="4553095"/>
                <a:ext cx="449501" cy="447522"/>
                <a:chOff x="3725857" y="1574800"/>
                <a:chExt cx="1696246" cy="1689079"/>
              </a:xfrm>
            </p:grpSpPr>
            <p:sp>
              <p:nvSpPr>
                <p:cNvPr id="21" name="Ellipse 5"/>
                <p:cNvSpPr>
                  <a:spLocks noChangeArrowheads="1"/>
                </p:cNvSpPr>
                <p:nvPr/>
              </p:nvSpPr>
              <p:spPr bwMode="auto">
                <a:xfrm>
                  <a:off x="3731985" y="1574800"/>
                  <a:ext cx="1690118" cy="1689079"/>
                </a:xfrm>
                <a:prstGeom prst="ellipse">
                  <a:avLst/>
                </a:prstGeom>
                <a:gradFill rotWithShape="1">
                  <a:gsLst>
                    <a:gs pos="0">
                      <a:srgbClr val="00F3F0"/>
                    </a:gs>
                    <a:gs pos="100000">
                      <a:srgbClr val="009593"/>
                    </a:gs>
                  </a:gsLst>
                  <a:path path="shape">
                    <a:fillToRect l="50000" t="50000" r="50000" b="50000"/>
                  </a:path>
                </a:gradFill>
                <a:ln w="9525">
                  <a:solidFill>
                    <a:srgbClr val="009593"/>
                  </a:solidFill>
                  <a:round/>
                  <a:headEnd/>
                  <a:tailEnd/>
                </a:ln>
              </p:spPr>
              <p:txBody>
                <a:bodyPr/>
                <a:lstStyle/>
                <a:p>
                  <a:endParaRPr lang="en-US"/>
                </a:p>
              </p:txBody>
            </p:sp>
            <p:grpSp>
              <p:nvGrpSpPr>
                <p:cNvPr id="22" name="Gruppe 91"/>
                <p:cNvGrpSpPr>
                  <a:grpSpLocks/>
                </p:cNvGrpSpPr>
                <p:nvPr/>
              </p:nvGrpSpPr>
              <p:grpSpPr bwMode="auto">
                <a:xfrm>
                  <a:off x="3725857" y="1630594"/>
                  <a:ext cx="1611741" cy="1631308"/>
                  <a:chOff x="1088055" y="2942423"/>
                  <a:chExt cx="1372317" cy="1389620"/>
                </a:xfrm>
              </p:grpSpPr>
              <p:sp>
                <p:nvSpPr>
                  <p:cNvPr id="23" name="Ellipse 45"/>
                  <p:cNvSpPr/>
                  <p:nvPr/>
                </p:nvSpPr>
                <p:spPr bwMode="auto">
                  <a:xfrm>
                    <a:off x="1295781" y="2942423"/>
                    <a:ext cx="1026418" cy="78826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endParaRPr>
                  </a:p>
                </p:txBody>
              </p:sp>
              <p:sp>
                <p:nvSpPr>
                  <p:cNvPr id="24" name="Måne 110"/>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endParaRPr>
                  </a:p>
                </p:txBody>
              </p:sp>
            </p:grpSp>
          </p:grpSp>
        </p:grpSp>
      </p:grpSp>
      <p:grpSp>
        <p:nvGrpSpPr>
          <p:cNvPr id="25" name="Group 52"/>
          <p:cNvGrpSpPr>
            <a:grpSpLocks/>
          </p:cNvGrpSpPr>
          <p:nvPr/>
        </p:nvGrpSpPr>
        <p:grpSpPr bwMode="auto">
          <a:xfrm>
            <a:off x="4868119" y="3446500"/>
            <a:ext cx="1204913" cy="1182701"/>
            <a:chOff x="3142404" y="3263887"/>
            <a:chExt cx="1204913" cy="1182697"/>
          </a:xfrm>
        </p:grpSpPr>
        <p:sp>
          <p:nvSpPr>
            <p:cNvPr id="26" name="Freeform 7"/>
            <p:cNvSpPr>
              <a:spLocks/>
            </p:cNvSpPr>
            <p:nvPr/>
          </p:nvSpPr>
          <p:spPr bwMode="auto">
            <a:xfrm rot="21163579">
              <a:off x="3142404" y="3278188"/>
              <a:ext cx="1204913" cy="1168396"/>
            </a:xfrm>
            <a:custGeom>
              <a:avLst/>
              <a:gdLst>
                <a:gd name="T0" fmla="*/ 985 w 1153"/>
                <a:gd name="T1" fmla="*/ 114 h 985"/>
                <a:gd name="T2" fmla="*/ 985 w 1153"/>
                <a:gd name="T3" fmla="*/ 114 h 985"/>
                <a:gd name="T4" fmla="*/ 1017 w 1153"/>
                <a:gd name="T5" fmla="*/ 242 h 985"/>
                <a:gd name="T6" fmla="*/ 1073 w 1153"/>
                <a:gd name="T7" fmla="*/ 462 h 985"/>
                <a:gd name="T8" fmla="*/ 1153 w 1153"/>
                <a:gd name="T9" fmla="*/ 763 h 985"/>
                <a:gd name="T10" fmla="*/ 180 w 1153"/>
                <a:gd name="T11" fmla="*/ 985 h 985"/>
                <a:gd name="T12" fmla="*/ 180 w 1153"/>
                <a:gd name="T13" fmla="*/ 985 h 985"/>
                <a:gd name="T14" fmla="*/ 104 w 1153"/>
                <a:gd name="T15" fmla="*/ 693 h 985"/>
                <a:gd name="T16" fmla="*/ 48 w 1153"/>
                <a:gd name="T17" fmla="*/ 478 h 985"/>
                <a:gd name="T18" fmla="*/ 16 w 1153"/>
                <a:gd name="T19" fmla="*/ 348 h 985"/>
                <a:gd name="T20" fmla="*/ 16 w 1153"/>
                <a:gd name="T21" fmla="*/ 348 h 985"/>
                <a:gd name="T22" fmla="*/ 6 w 1153"/>
                <a:gd name="T23" fmla="*/ 296 h 985"/>
                <a:gd name="T24" fmla="*/ 2 w 1153"/>
                <a:gd name="T25" fmla="*/ 252 h 985"/>
                <a:gd name="T26" fmla="*/ 0 w 1153"/>
                <a:gd name="T27" fmla="*/ 210 h 985"/>
                <a:gd name="T28" fmla="*/ 965 w 1153"/>
                <a:gd name="T29" fmla="*/ 0 h 985"/>
                <a:gd name="T30" fmla="*/ 965 w 1153"/>
                <a:gd name="T31" fmla="*/ 0 h 985"/>
                <a:gd name="T32" fmla="*/ 971 w 1153"/>
                <a:gd name="T33" fmla="*/ 36 h 985"/>
                <a:gd name="T34" fmla="*/ 977 w 1153"/>
                <a:gd name="T35" fmla="*/ 72 h 985"/>
                <a:gd name="T36" fmla="*/ 985 w 1153"/>
                <a:gd name="T37" fmla="*/ 114 h 985"/>
                <a:gd name="T38" fmla="*/ 985 w 1153"/>
                <a:gd name="T39" fmla="*/ 114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985"/>
                <a:gd name="T62" fmla="*/ 1153 w 1153"/>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985">
                  <a:moveTo>
                    <a:pt x="985" y="114"/>
                  </a:moveTo>
                  <a:lnTo>
                    <a:pt x="985" y="114"/>
                  </a:lnTo>
                  <a:lnTo>
                    <a:pt x="1017" y="242"/>
                  </a:lnTo>
                  <a:lnTo>
                    <a:pt x="1073" y="462"/>
                  </a:lnTo>
                  <a:lnTo>
                    <a:pt x="1153" y="763"/>
                  </a:lnTo>
                  <a:lnTo>
                    <a:pt x="180" y="985"/>
                  </a:lnTo>
                  <a:lnTo>
                    <a:pt x="104" y="693"/>
                  </a:lnTo>
                  <a:lnTo>
                    <a:pt x="48" y="478"/>
                  </a:lnTo>
                  <a:lnTo>
                    <a:pt x="16" y="348"/>
                  </a:lnTo>
                  <a:lnTo>
                    <a:pt x="6" y="296"/>
                  </a:lnTo>
                  <a:lnTo>
                    <a:pt x="2" y="252"/>
                  </a:lnTo>
                  <a:lnTo>
                    <a:pt x="0" y="210"/>
                  </a:lnTo>
                  <a:lnTo>
                    <a:pt x="965" y="0"/>
                  </a:lnTo>
                  <a:lnTo>
                    <a:pt x="971" y="36"/>
                  </a:lnTo>
                  <a:lnTo>
                    <a:pt x="977" y="72"/>
                  </a:lnTo>
                  <a:lnTo>
                    <a:pt x="985" y="114"/>
                  </a:lnTo>
                  <a:close/>
                </a:path>
              </a:pathLst>
            </a:custGeom>
            <a:gradFill flip="none" rotWithShape="1">
              <a:gsLst>
                <a:gs pos="100000">
                  <a:schemeClr val="bg1">
                    <a:lumMod val="75000"/>
                  </a:schemeClr>
                </a:gs>
                <a:gs pos="45000">
                  <a:schemeClr val="bg1"/>
                </a:gs>
              </a:gsLst>
              <a:lin ang="14400000" scaled="0"/>
              <a:tileRect/>
            </a:gradFill>
            <a:ln w="9525">
              <a:noFill/>
              <a:round/>
              <a:headEnd/>
              <a:tailEnd/>
            </a:ln>
            <a:effectLst>
              <a:outerShdw blurRad="63500" dist="38100" dir="5400000" algn="t" rotWithShape="0">
                <a:srgbClr val="000000">
                  <a:alpha val="39999"/>
                </a:srgbClr>
              </a:outerShdw>
            </a:effectLst>
          </p:spPr>
          <p:txBody>
            <a:bodyPr/>
            <a:lstStyle/>
            <a:p>
              <a:pPr fontAlgn="auto">
                <a:spcBef>
                  <a:spcPts val="0"/>
                </a:spcBef>
                <a:spcAft>
                  <a:spcPts val="0"/>
                </a:spcAft>
                <a:defRPr/>
              </a:pPr>
              <a:endParaRPr lang="da-DK" kern="0">
                <a:solidFill>
                  <a:sysClr val="windowText" lastClr="000000"/>
                </a:solidFill>
                <a:ea typeface="ＭＳ Ｐゴシック" pitchFamily="-97" charset="-128"/>
              </a:endParaRPr>
            </a:p>
          </p:txBody>
        </p:sp>
        <p:grpSp>
          <p:nvGrpSpPr>
            <p:cNvPr id="27" name="Gruppe 11"/>
            <p:cNvGrpSpPr>
              <a:grpSpLocks/>
            </p:cNvGrpSpPr>
            <p:nvPr/>
          </p:nvGrpSpPr>
          <p:grpSpPr bwMode="auto">
            <a:xfrm>
              <a:off x="3761009" y="3263887"/>
              <a:ext cx="241246" cy="400055"/>
              <a:chOff x="2260821" y="4553095"/>
              <a:chExt cx="449501" cy="744406"/>
            </a:xfrm>
          </p:grpSpPr>
          <p:sp>
            <p:nvSpPr>
              <p:cNvPr id="28" name="Freeform 14"/>
              <p:cNvSpPr>
                <a:spLocks/>
              </p:cNvSpPr>
              <p:nvPr/>
            </p:nvSpPr>
            <p:spPr bwMode="auto">
              <a:xfrm rot="2340000">
                <a:off x="2289976" y="4848502"/>
                <a:ext cx="136063" cy="448999"/>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ea typeface="ＭＳ Ｐゴシック" pitchFamily="-97" charset="-128"/>
                </a:endParaRPr>
              </a:p>
            </p:txBody>
          </p:sp>
          <p:grpSp>
            <p:nvGrpSpPr>
              <p:cNvPr id="29" name="Gruppe 86"/>
              <p:cNvGrpSpPr>
                <a:grpSpLocks/>
              </p:cNvGrpSpPr>
              <p:nvPr/>
            </p:nvGrpSpPr>
            <p:grpSpPr bwMode="auto">
              <a:xfrm>
                <a:off x="2260821" y="4553095"/>
                <a:ext cx="449501" cy="447522"/>
                <a:chOff x="3725857" y="1574800"/>
                <a:chExt cx="1696246" cy="1689079"/>
              </a:xfrm>
            </p:grpSpPr>
            <p:sp>
              <p:nvSpPr>
                <p:cNvPr id="30" name="Ellipse 5"/>
                <p:cNvSpPr>
                  <a:spLocks noChangeArrowheads="1"/>
                </p:cNvSpPr>
                <p:nvPr/>
              </p:nvSpPr>
              <p:spPr bwMode="auto">
                <a:xfrm>
                  <a:off x="3731985" y="1574800"/>
                  <a:ext cx="1690118" cy="1689079"/>
                </a:xfrm>
                <a:prstGeom prst="ellipse">
                  <a:avLst/>
                </a:prstGeom>
                <a:gradFill rotWithShape="1">
                  <a:gsLst>
                    <a:gs pos="0">
                      <a:srgbClr val="00F3F0"/>
                    </a:gs>
                    <a:gs pos="100000">
                      <a:srgbClr val="009593"/>
                    </a:gs>
                  </a:gsLst>
                  <a:path path="shape">
                    <a:fillToRect l="50000" t="50000" r="50000" b="50000"/>
                  </a:path>
                </a:gradFill>
                <a:ln w="9525">
                  <a:solidFill>
                    <a:srgbClr val="009593"/>
                  </a:solidFill>
                  <a:round/>
                  <a:headEnd/>
                  <a:tailEnd/>
                </a:ln>
              </p:spPr>
              <p:txBody>
                <a:bodyPr/>
                <a:lstStyle/>
                <a:p>
                  <a:endParaRPr lang="en-US"/>
                </a:p>
              </p:txBody>
            </p:sp>
            <p:grpSp>
              <p:nvGrpSpPr>
                <p:cNvPr id="31" name="Gruppe 91"/>
                <p:cNvGrpSpPr>
                  <a:grpSpLocks/>
                </p:cNvGrpSpPr>
                <p:nvPr/>
              </p:nvGrpSpPr>
              <p:grpSpPr bwMode="auto">
                <a:xfrm>
                  <a:off x="3725857" y="1630594"/>
                  <a:ext cx="1611741" cy="1631308"/>
                  <a:chOff x="1088055" y="2942423"/>
                  <a:chExt cx="1372317" cy="1389620"/>
                </a:xfrm>
              </p:grpSpPr>
              <p:sp>
                <p:nvSpPr>
                  <p:cNvPr id="32" name="Ellipse 45"/>
                  <p:cNvSpPr/>
                  <p:nvPr/>
                </p:nvSpPr>
                <p:spPr bwMode="auto">
                  <a:xfrm>
                    <a:off x="1295818" y="2942423"/>
                    <a:ext cx="1026422" cy="78826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endParaRPr>
                  </a:p>
                </p:txBody>
              </p:sp>
              <p:sp>
                <p:nvSpPr>
                  <p:cNvPr id="33" name="Måne 110"/>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endParaRPr>
                  </a:p>
                </p:txBody>
              </p:sp>
            </p:grpSp>
          </p:grpSp>
        </p:grpSp>
      </p:grpSp>
      <p:sp>
        <p:nvSpPr>
          <p:cNvPr id="34" name="Rektangel 41"/>
          <p:cNvSpPr>
            <a:spLocks noChangeArrowheads="1"/>
          </p:cNvSpPr>
          <p:nvPr/>
        </p:nvSpPr>
        <p:spPr bwMode="auto">
          <a:xfrm rot="20301519">
            <a:off x="3221507" y="2242005"/>
            <a:ext cx="1019175" cy="600164"/>
          </a:xfrm>
          <a:prstGeom prst="rect">
            <a:avLst/>
          </a:prstGeom>
          <a:noFill/>
          <a:ln w="9525">
            <a:noFill/>
            <a:miter lim="800000"/>
            <a:headEnd/>
            <a:tailEnd/>
          </a:ln>
        </p:spPr>
        <p:txBody>
          <a:bodyPr>
            <a:spAutoFit/>
          </a:bodyPr>
          <a:lstStyle/>
          <a:p>
            <a:pPr defTabSz="801688">
              <a:spcBef>
                <a:spcPct val="20000"/>
              </a:spcBef>
            </a:pPr>
            <a:r>
              <a:rPr lang="en-US" sz="1100" noProof="1" smtClean="0">
                <a:solidFill>
                  <a:srgbClr val="080808"/>
                </a:solidFill>
                <a:latin typeface="Calibri" pitchFamily="-108" charset="0"/>
                <a:cs typeface="Arial" charset="0"/>
              </a:rPr>
              <a:t>Strategy + action plan completed</a:t>
            </a:r>
            <a:endParaRPr lang="da-DK" sz="1100" dirty="0">
              <a:solidFill>
                <a:srgbClr val="000000"/>
              </a:solidFill>
              <a:latin typeface="Calibri" pitchFamily="-108" charset="0"/>
              <a:cs typeface="Arial" charset="0"/>
            </a:endParaRPr>
          </a:p>
        </p:txBody>
      </p:sp>
      <p:sp>
        <p:nvSpPr>
          <p:cNvPr id="35" name="Rektangel 41"/>
          <p:cNvSpPr>
            <a:spLocks noChangeArrowheads="1"/>
          </p:cNvSpPr>
          <p:nvPr/>
        </p:nvSpPr>
        <p:spPr bwMode="auto">
          <a:xfrm rot="20461680">
            <a:off x="4960987" y="3893156"/>
            <a:ext cx="1019175" cy="430887"/>
          </a:xfrm>
          <a:prstGeom prst="rect">
            <a:avLst/>
          </a:prstGeom>
          <a:noFill/>
          <a:ln w="9525">
            <a:noFill/>
            <a:miter lim="800000"/>
            <a:headEnd/>
            <a:tailEnd/>
          </a:ln>
        </p:spPr>
        <p:txBody>
          <a:bodyPr>
            <a:spAutoFit/>
          </a:bodyPr>
          <a:lstStyle/>
          <a:p>
            <a:pPr defTabSz="801688">
              <a:spcBef>
                <a:spcPct val="20000"/>
              </a:spcBef>
            </a:pPr>
            <a:r>
              <a:rPr lang="da-DK" sz="1100" dirty="0" smtClean="0">
                <a:solidFill>
                  <a:srgbClr val="000000"/>
                </a:solidFill>
                <a:latin typeface="Calibri" pitchFamily="-108" charset="0"/>
                <a:cs typeface="Arial" charset="0"/>
              </a:rPr>
              <a:t>Plans approved</a:t>
            </a:r>
            <a:endParaRPr lang="da-DK" sz="1100" dirty="0">
              <a:solidFill>
                <a:srgbClr val="000000"/>
              </a:solidFill>
              <a:latin typeface="Calibri" pitchFamily="-108" charset="0"/>
              <a:cs typeface="Arial" charset="0"/>
            </a:endParaRPr>
          </a:p>
        </p:txBody>
      </p:sp>
      <p:sp>
        <p:nvSpPr>
          <p:cNvPr id="46" name="Rektangel 41"/>
          <p:cNvSpPr>
            <a:spLocks noChangeArrowheads="1"/>
          </p:cNvSpPr>
          <p:nvPr/>
        </p:nvSpPr>
        <p:spPr bwMode="auto">
          <a:xfrm rot="-958124">
            <a:off x="7118462" y="4508213"/>
            <a:ext cx="1019175" cy="430887"/>
          </a:xfrm>
          <a:prstGeom prst="rect">
            <a:avLst/>
          </a:prstGeom>
          <a:noFill/>
          <a:ln w="9525">
            <a:noFill/>
            <a:miter lim="800000"/>
            <a:headEnd/>
            <a:tailEnd/>
          </a:ln>
        </p:spPr>
        <p:txBody>
          <a:bodyPr>
            <a:spAutoFit/>
          </a:bodyPr>
          <a:lstStyle/>
          <a:p>
            <a:pPr defTabSz="801688">
              <a:spcBef>
                <a:spcPct val="20000"/>
              </a:spcBef>
            </a:pPr>
            <a:r>
              <a:rPr lang="en-US" sz="1100" noProof="1" smtClean="0">
                <a:solidFill>
                  <a:srgbClr val="080808"/>
                </a:solidFill>
                <a:latin typeface="Calibri" pitchFamily="-108" charset="0"/>
                <a:cs typeface="Arial" charset="0"/>
              </a:rPr>
              <a:t>Insure proper invitations</a:t>
            </a:r>
            <a:endParaRPr lang="da-DK" sz="1100" dirty="0">
              <a:solidFill>
                <a:srgbClr val="000000"/>
              </a:solidFill>
              <a:latin typeface="Calibri" pitchFamily="-108" charset="0"/>
              <a:cs typeface="Arial" charset="0"/>
            </a:endParaRPr>
          </a:p>
        </p:txBody>
      </p:sp>
      <p:sp>
        <p:nvSpPr>
          <p:cNvPr id="47" name="Rectangle 46"/>
          <p:cNvSpPr/>
          <p:nvPr/>
        </p:nvSpPr>
        <p:spPr>
          <a:xfrm>
            <a:off x="5123657" y="5095631"/>
            <a:ext cx="3934350" cy="287338"/>
          </a:xfrm>
          <a:prstGeom prst="rect">
            <a:avLst/>
          </a:prstGeom>
          <a:solidFill>
            <a:schemeClr val="accent6"/>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Matching Professors &amp; International Universities</a:t>
            </a:r>
            <a:endParaRPr lang="en-US" sz="1400" dirty="0"/>
          </a:p>
        </p:txBody>
      </p:sp>
      <p:sp>
        <p:nvSpPr>
          <p:cNvPr id="48" name="Rectangle 4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457199" y="199180"/>
            <a:ext cx="7828199" cy="646331"/>
          </a:xfrm>
          <a:prstGeom prst="rect">
            <a:avLst/>
          </a:prstGeom>
          <a:noFill/>
        </p:spPr>
        <p:txBody>
          <a:bodyPr wrap="square" rtlCol="0">
            <a:spAutoFit/>
          </a:bodyPr>
          <a:lstStyle/>
          <a:p>
            <a:r>
              <a:rPr lang="en-US" sz="3600" dirty="0" smtClean="0">
                <a:solidFill>
                  <a:schemeClr val="bg1"/>
                </a:solidFill>
              </a:rPr>
              <a:t>Next Steps &amp; Short Term Deliverables </a:t>
            </a:r>
            <a:endParaRPr lang="en-US" sz="3600" dirty="0">
              <a:solidFill>
                <a:schemeClr val="bg1"/>
              </a:solidFill>
            </a:endParaRPr>
          </a:p>
        </p:txBody>
      </p:sp>
      <p:sp>
        <p:nvSpPr>
          <p:cNvPr id="39" name="Rectangle 38"/>
          <p:cNvSpPr/>
          <p:nvPr/>
        </p:nvSpPr>
        <p:spPr>
          <a:xfrm>
            <a:off x="5720669" y="5884864"/>
            <a:ext cx="3423331" cy="287338"/>
          </a:xfrm>
          <a:prstGeom prst="rect">
            <a:avLst/>
          </a:prstGeom>
          <a:solidFill>
            <a:schemeClr val="accent6"/>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Apply to </a:t>
            </a:r>
            <a:r>
              <a:rPr lang="en-US" sz="1400" dirty="0" err="1" smtClean="0"/>
              <a:t>Bolashak</a:t>
            </a:r>
            <a:r>
              <a:rPr lang="en-US" sz="1400" dirty="0" smtClean="0"/>
              <a:t> or other grants</a:t>
            </a:r>
            <a:endParaRPr lang="en-US" sz="1400" dirty="0"/>
          </a:p>
        </p:txBody>
      </p:sp>
      <p:grpSp>
        <p:nvGrpSpPr>
          <p:cNvPr id="40" name="Group 52"/>
          <p:cNvGrpSpPr>
            <a:grpSpLocks/>
          </p:cNvGrpSpPr>
          <p:nvPr/>
        </p:nvGrpSpPr>
        <p:grpSpPr bwMode="auto">
          <a:xfrm>
            <a:off x="8403058" y="4702176"/>
            <a:ext cx="1204913" cy="1182688"/>
            <a:chOff x="3130550" y="3263900"/>
            <a:chExt cx="1204913" cy="1182684"/>
          </a:xfrm>
        </p:grpSpPr>
        <p:sp>
          <p:nvSpPr>
            <p:cNvPr id="41" name="Freeform 40"/>
            <p:cNvSpPr>
              <a:spLocks/>
            </p:cNvSpPr>
            <p:nvPr/>
          </p:nvSpPr>
          <p:spPr bwMode="auto">
            <a:xfrm rot="21163579">
              <a:off x="3130550" y="3278188"/>
              <a:ext cx="1204913" cy="1168396"/>
            </a:xfrm>
            <a:custGeom>
              <a:avLst/>
              <a:gdLst>
                <a:gd name="T0" fmla="*/ 985 w 1153"/>
                <a:gd name="T1" fmla="*/ 114 h 985"/>
                <a:gd name="T2" fmla="*/ 985 w 1153"/>
                <a:gd name="T3" fmla="*/ 114 h 985"/>
                <a:gd name="T4" fmla="*/ 1017 w 1153"/>
                <a:gd name="T5" fmla="*/ 242 h 985"/>
                <a:gd name="T6" fmla="*/ 1073 w 1153"/>
                <a:gd name="T7" fmla="*/ 462 h 985"/>
                <a:gd name="T8" fmla="*/ 1153 w 1153"/>
                <a:gd name="T9" fmla="*/ 763 h 985"/>
                <a:gd name="T10" fmla="*/ 180 w 1153"/>
                <a:gd name="T11" fmla="*/ 985 h 985"/>
                <a:gd name="T12" fmla="*/ 180 w 1153"/>
                <a:gd name="T13" fmla="*/ 985 h 985"/>
                <a:gd name="T14" fmla="*/ 104 w 1153"/>
                <a:gd name="T15" fmla="*/ 693 h 985"/>
                <a:gd name="T16" fmla="*/ 48 w 1153"/>
                <a:gd name="T17" fmla="*/ 478 h 985"/>
                <a:gd name="T18" fmla="*/ 16 w 1153"/>
                <a:gd name="T19" fmla="*/ 348 h 985"/>
                <a:gd name="T20" fmla="*/ 16 w 1153"/>
                <a:gd name="T21" fmla="*/ 348 h 985"/>
                <a:gd name="T22" fmla="*/ 6 w 1153"/>
                <a:gd name="T23" fmla="*/ 296 h 985"/>
                <a:gd name="T24" fmla="*/ 2 w 1153"/>
                <a:gd name="T25" fmla="*/ 252 h 985"/>
                <a:gd name="T26" fmla="*/ 0 w 1153"/>
                <a:gd name="T27" fmla="*/ 210 h 985"/>
                <a:gd name="T28" fmla="*/ 965 w 1153"/>
                <a:gd name="T29" fmla="*/ 0 h 985"/>
                <a:gd name="T30" fmla="*/ 965 w 1153"/>
                <a:gd name="T31" fmla="*/ 0 h 985"/>
                <a:gd name="T32" fmla="*/ 971 w 1153"/>
                <a:gd name="T33" fmla="*/ 36 h 985"/>
                <a:gd name="T34" fmla="*/ 977 w 1153"/>
                <a:gd name="T35" fmla="*/ 72 h 985"/>
                <a:gd name="T36" fmla="*/ 985 w 1153"/>
                <a:gd name="T37" fmla="*/ 114 h 985"/>
                <a:gd name="T38" fmla="*/ 985 w 1153"/>
                <a:gd name="T39" fmla="*/ 114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985"/>
                <a:gd name="T62" fmla="*/ 1153 w 1153"/>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985">
                  <a:moveTo>
                    <a:pt x="985" y="114"/>
                  </a:moveTo>
                  <a:lnTo>
                    <a:pt x="985" y="114"/>
                  </a:lnTo>
                  <a:lnTo>
                    <a:pt x="1017" y="242"/>
                  </a:lnTo>
                  <a:lnTo>
                    <a:pt x="1073" y="462"/>
                  </a:lnTo>
                  <a:lnTo>
                    <a:pt x="1153" y="763"/>
                  </a:lnTo>
                  <a:lnTo>
                    <a:pt x="180" y="985"/>
                  </a:lnTo>
                  <a:lnTo>
                    <a:pt x="104" y="693"/>
                  </a:lnTo>
                  <a:lnTo>
                    <a:pt x="48" y="478"/>
                  </a:lnTo>
                  <a:lnTo>
                    <a:pt x="16" y="348"/>
                  </a:lnTo>
                  <a:lnTo>
                    <a:pt x="6" y="296"/>
                  </a:lnTo>
                  <a:lnTo>
                    <a:pt x="2" y="252"/>
                  </a:lnTo>
                  <a:lnTo>
                    <a:pt x="0" y="210"/>
                  </a:lnTo>
                  <a:lnTo>
                    <a:pt x="965" y="0"/>
                  </a:lnTo>
                  <a:lnTo>
                    <a:pt x="971" y="36"/>
                  </a:lnTo>
                  <a:lnTo>
                    <a:pt x="977" y="72"/>
                  </a:lnTo>
                  <a:lnTo>
                    <a:pt x="985" y="114"/>
                  </a:lnTo>
                  <a:close/>
                </a:path>
              </a:pathLst>
            </a:custGeom>
            <a:gradFill flip="none" rotWithShape="1">
              <a:gsLst>
                <a:gs pos="100000">
                  <a:schemeClr val="bg1">
                    <a:lumMod val="75000"/>
                  </a:schemeClr>
                </a:gs>
                <a:gs pos="45000">
                  <a:schemeClr val="bg1"/>
                </a:gs>
              </a:gsLst>
              <a:lin ang="14400000" scaled="0"/>
              <a:tileRect/>
            </a:gradFill>
            <a:ln w="9525">
              <a:noFill/>
              <a:round/>
              <a:headEnd/>
              <a:tailEnd/>
            </a:ln>
            <a:effectLst>
              <a:outerShdw blurRad="63500" dist="38100" dir="5400000" algn="t" rotWithShape="0">
                <a:srgbClr val="000000">
                  <a:alpha val="39999"/>
                </a:srgbClr>
              </a:outerShdw>
            </a:effectLst>
          </p:spPr>
          <p:txBody>
            <a:bodyPr/>
            <a:lstStyle/>
            <a:p>
              <a:pPr fontAlgn="auto">
                <a:spcBef>
                  <a:spcPts val="0"/>
                </a:spcBef>
                <a:spcAft>
                  <a:spcPts val="0"/>
                </a:spcAft>
                <a:defRPr/>
              </a:pPr>
              <a:endParaRPr lang="da-DK" kern="0">
                <a:solidFill>
                  <a:sysClr val="windowText" lastClr="000000"/>
                </a:solidFill>
                <a:ea typeface="ＭＳ Ｐゴシック" pitchFamily="-97" charset="-128"/>
              </a:endParaRPr>
            </a:p>
          </p:txBody>
        </p:sp>
        <p:grpSp>
          <p:nvGrpSpPr>
            <p:cNvPr id="42" name="Gruppe 11"/>
            <p:cNvGrpSpPr>
              <a:grpSpLocks/>
            </p:cNvGrpSpPr>
            <p:nvPr/>
          </p:nvGrpSpPr>
          <p:grpSpPr bwMode="auto">
            <a:xfrm>
              <a:off x="3761015" y="3263887"/>
              <a:ext cx="241247" cy="400055"/>
              <a:chOff x="2260820" y="4553095"/>
              <a:chExt cx="449501" cy="744406"/>
            </a:xfrm>
          </p:grpSpPr>
          <p:sp>
            <p:nvSpPr>
              <p:cNvPr id="43" name="Freeform 14"/>
              <p:cNvSpPr>
                <a:spLocks/>
              </p:cNvSpPr>
              <p:nvPr/>
            </p:nvSpPr>
            <p:spPr bwMode="auto">
              <a:xfrm rot="2340000">
                <a:off x="2289976" y="4848502"/>
                <a:ext cx="136063" cy="448999"/>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ea typeface="ＭＳ Ｐゴシック" pitchFamily="-97" charset="-128"/>
                </a:endParaRPr>
              </a:p>
            </p:txBody>
          </p:sp>
          <p:grpSp>
            <p:nvGrpSpPr>
              <p:cNvPr id="44" name="Gruppe 86"/>
              <p:cNvGrpSpPr>
                <a:grpSpLocks/>
              </p:cNvGrpSpPr>
              <p:nvPr/>
            </p:nvGrpSpPr>
            <p:grpSpPr bwMode="auto">
              <a:xfrm>
                <a:off x="2260820" y="4553095"/>
                <a:ext cx="449501" cy="447522"/>
                <a:chOff x="3725857" y="1574800"/>
                <a:chExt cx="1696246" cy="1689079"/>
              </a:xfrm>
            </p:grpSpPr>
            <p:sp>
              <p:nvSpPr>
                <p:cNvPr id="45" name="Ellipse 5"/>
                <p:cNvSpPr>
                  <a:spLocks noChangeArrowheads="1"/>
                </p:cNvSpPr>
                <p:nvPr/>
              </p:nvSpPr>
              <p:spPr bwMode="auto">
                <a:xfrm>
                  <a:off x="3731985" y="1574800"/>
                  <a:ext cx="1690118" cy="1689079"/>
                </a:xfrm>
                <a:prstGeom prst="ellipse">
                  <a:avLst/>
                </a:prstGeom>
                <a:gradFill rotWithShape="1">
                  <a:gsLst>
                    <a:gs pos="0">
                      <a:srgbClr val="00F3F0"/>
                    </a:gs>
                    <a:gs pos="100000">
                      <a:srgbClr val="009593"/>
                    </a:gs>
                  </a:gsLst>
                  <a:path path="shape">
                    <a:fillToRect l="50000" t="50000" r="50000" b="50000"/>
                  </a:path>
                </a:gradFill>
                <a:ln w="9525">
                  <a:solidFill>
                    <a:srgbClr val="009593"/>
                  </a:solidFill>
                  <a:round/>
                  <a:headEnd/>
                  <a:tailEnd/>
                </a:ln>
              </p:spPr>
              <p:txBody>
                <a:bodyPr/>
                <a:lstStyle/>
                <a:p>
                  <a:endParaRPr lang="en-US"/>
                </a:p>
              </p:txBody>
            </p:sp>
            <p:grpSp>
              <p:nvGrpSpPr>
                <p:cNvPr id="50" name="Gruppe 91"/>
                <p:cNvGrpSpPr>
                  <a:grpSpLocks/>
                </p:cNvGrpSpPr>
                <p:nvPr/>
              </p:nvGrpSpPr>
              <p:grpSpPr bwMode="auto">
                <a:xfrm>
                  <a:off x="3725857" y="1630594"/>
                  <a:ext cx="1611741" cy="1631308"/>
                  <a:chOff x="1088055" y="2942423"/>
                  <a:chExt cx="1372317" cy="1389620"/>
                </a:xfrm>
              </p:grpSpPr>
              <p:sp>
                <p:nvSpPr>
                  <p:cNvPr id="51" name="Ellipse 45"/>
                  <p:cNvSpPr/>
                  <p:nvPr/>
                </p:nvSpPr>
                <p:spPr bwMode="auto">
                  <a:xfrm>
                    <a:off x="1295781" y="2942423"/>
                    <a:ext cx="1026418" cy="78826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endParaRPr>
                  </a:p>
                </p:txBody>
              </p:sp>
              <p:sp>
                <p:nvSpPr>
                  <p:cNvPr id="52" name="Måne 110"/>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endParaRPr>
                  </a:p>
                </p:txBody>
              </p:sp>
            </p:grpSp>
          </p:grpSp>
        </p:grpSp>
      </p:grpSp>
      <p:sp>
        <p:nvSpPr>
          <p:cNvPr id="53" name="Rektangel 41"/>
          <p:cNvSpPr>
            <a:spLocks noChangeArrowheads="1"/>
          </p:cNvSpPr>
          <p:nvPr/>
        </p:nvSpPr>
        <p:spPr bwMode="auto">
          <a:xfrm rot="-958124">
            <a:off x="8471793" y="5170453"/>
            <a:ext cx="1019175" cy="430887"/>
          </a:xfrm>
          <a:prstGeom prst="rect">
            <a:avLst/>
          </a:prstGeom>
          <a:noFill/>
          <a:ln w="9525">
            <a:noFill/>
            <a:miter lim="800000"/>
            <a:headEnd/>
            <a:tailEnd/>
          </a:ln>
        </p:spPr>
        <p:txBody>
          <a:bodyPr>
            <a:spAutoFit/>
          </a:bodyPr>
          <a:lstStyle/>
          <a:p>
            <a:pPr defTabSz="801688">
              <a:spcBef>
                <a:spcPct val="20000"/>
              </a:spcBef>
            </a:pPr>
            <a:r>
              <a:rPr lang="en-US" sz="1100" noProof="1" smtClean="0">
                <a:solidFill>
                  <a:srgbClr val="080808"/>
                </a:solidFill>
                <a:latin typeface="Calibri" pitchFamily="-108" charset="0"/>
                <a:cs typeface="Arial" charset="0"/>
              </a:rPr>
              <a:t>Secure Financing</a:t>
            </a:r>
            <a:endParaRPr lang="da-DK" sz="1100" dirty="0">
              <a:solidFill>
                <a:srgbClr val="000000"/>
              </a:solidFill>
              <a:latin typeface="Calibri" pitchFamily="-108" charset="0"/>
              <a:cs typeface="Arial" charset="0"/>
            </a:endParaRPr>
          </a:p>
        </p:txBody>
      </p:sp>
    </p:spTree>
    <p:extLst>
      <p:ext uri="{BB962C8B-B14F-4D97-AF65-F5344CB8AC3E}">
        <p14:creationId xmlns="" xmlns:p14="http://schemas.microsoft.com/office/powerpoint/2010/main" val="810462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693"/>
            <a:ext cx="8229600" cy="5193797"/>
          </a:xfrm>
        </p:spPr>
        <p:txBody>
          <a:bodyPr>
            <a:noAutofit/>
          </a:bodyPr>
          <a:lstStyle/>
          <a:p>
            <a:pPr marL="0" indent="0">
              <a:buNone/>
            </a:pPr>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err="1" smtClean="0">
                <a:solidFill>
                  <a:schemeClr val="bg1"/>
                </a:solidFill>
                <a:ea typeface="小塚ゴシック Pr6N EL"/>
                <a:cs typeface="Mic 32 New Medium"/>
              </a:rPr>
              <a:t>KazNMU</a:t>
            </a:r>
            <a:r>
              <a:rPr lang="en-US" sz="2800" dirty="0" smtClean="0">
                <a:solidFill>
                  <a:schemeClr val="bg1"/>
                </a:solidFill>
                <a:ea typeface="小塚ゴシック Pr6N EL"/>
                <a:cs typeface="Mic 32 New Medium"/>
              </a:rPr>
              <a:t> School of Public Health: Roadmap to 2017</a:t>
            </a:r>
            <a:endParaRPr lang="en-US" sz="2800" dirty="0">
              <a:solidFill>
                <a:schemeClr val="bg1"/>
              </a:solidFill>
              <a:ea typeface="小塚ゴシック Pr6N EL"/>
              <a:cs typeface="Mic 32 New Medium"/>
            </a:endParaRPr>
          </a:p>
        </p:txBody>
      </p:sp>
      <p:graphicFrame>
        <p:nvGraphicFramePr>
          <p:cNvPr id="10" name="Table 9"/>
          <p:cNvGraphicFramePr>
            <a:graphicFrameLocks noGrp="1"/>
          </p:cNvGraphicFramePr>
          <p:nvPr>
            <p:extLst>
              <p:ext uri="{D42A27DB-BD31-4B8C-83A1-F6EECF244321}">
                <p14:modId xmlns="" xmlns:p14="http://schemas.microsoft.com/office/powerpoint/2010/main" val="1442541911"/>
              </p:ext>
            </p:extLst>
          </p:nvPr>
        </p:nvGraphicFramePr>
        <p:xfrm>
          <a:off x="148937" y="1184792"/>
          <a:ext cx="8695514" cy="5273844"/>
        </p:xfrm>
        <a:graphic>
          <a:graphicData uri="http://schemas.openxmlformats.org/drawingml/2006/table">
            <a:tbl>
              <a:tblPr/>
              <a:tblGrid>
                <a:gridCol w="414227"/>
                <a:gridCol w="2767283"/>
                <a:gridCol w="416135"/>
                <a:gridCol w="535031"/>
                <a:gridCol w="495398"/>
                <a:gridCol w="535031"/>
                <a:gridCol w="475582"/>
                <a:gridCol w="455767"/>
                <a:gridCol w="529936"/>
                <a:gridCol w="517781"/>
                <a:gridCol w="517781"/>
                <a:gridCol w="517781"/>
                <a:gridCol w="517781"/>
              </a:tblGrid>
              <a:tr h="1053911">
                <a:tc>
                  <a:txBody>
                    <a:bodyPr/>
                    <a:lstStyle/>
                    <a:p>
                      <a:pPr algn="ctr" fontAlgn="b"/>
                      <a:r>
                        <a:rPr lang="en-US" sz="1050" b="0" i="0" u="none" strike="noStrike" dirty="0">
                          <a:solidFill>
                            <a:srgbClr val="000000"/>
                          </a:solidFill>
                          <a:latin typeface="Arial"/>
                        </a:rPr>
                        <a:t>Task</a:t>
                      </a:r>
                      <a:r>
                        <a:rPr lang="en-US" sz="1000" b="0" i="0" u="none" strike="noStrike" dirty="0">
                          <a:solidFill>
                            <a:srgbClr val="000000"/>
                          </a:solidFill>
                          <a:latin typeface="Arial"/>
                        </a:rPr>
                        <a:t> </a:t>
                      </a:r>
                    </a:p>
                  </a:txBody>
                  <a:tcPr marL="5241" marR="5241" marT="5559" marB="0" vert="wordArtVert"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600" b="0" i="0" u="none" strike="noStrike" dirty="0">
                          <a:solidFill>
                            <a:srgbClr val="000000"/>
                          </a:solidFill>
                          <a:latin typeface="Calibri"/>
                        </a:rPr>
                        <a:t> </a:t>
                      </a:r>
                      <a:r>
                        <a:rPr lang="en-US" sz="1600" b="0" i="0" u="none" strike="noStrike" dirty="0" smtClean="0">
                          <a:solidFill>
                            <a:srgbClr val="000000"/>
                          </a:solidFill>
                          <a:latin typeface="Calibri"/>
                        </a:rPr>
                        <a:t>      Action</a:t>
                      </a:r>
                      <a:r>
                        <a:rPr lang="en-US" sz="1600" b="0" i="0" u="none" strike="noStrike" baseline="0" dirty="0" smtClean="0">
                          <a:solidFill>
                            <a:srgbClr val="000000"/>
                          </a:solidFill>
                          <a:latin typeface="Calibri"/>
                        </a:rPr>
                        <a:t> Plan</a:t>
                      </a:r>
                      <a:endParaRPr lang="en-US" sz="1600" b="0" i="0" u="none" strike="noStrike" dirty="0">
                        <a:solidFill>
                          <a:srgbClr val="000000"/>
                        </a:solidFill>
                        <a:latin typeface="Calibri"/>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Arial"/>
                        </a:rPr>
                        <a:t>      M1</a:t>
                      </a:r>
                      <a:r>
                        <a:rPr lang="en-US" sz="1200" b="0" i="0" u="none" strike="noStrike" baseline="0" dirty="0" smtClean="0">
                          <a:solidFill>
                            <a:srgbClr val="000000"/>
                          </a:solidFill>
                          <a:latin typeface="Arial"/>
                        </a:rPr>
                        <a:t> </a:t>
                      </a:r>
                      <a:r>
                        <a:rPr lang="en-US" sz="1200" b="0" i="0" u="none" strike="noStrike" dirty="0" smtClean="0">
                          <a:solidFill>
                            <a:srgbClr val="000000"/>
                          </a:solidFill>
                          <a:latin typeface="Arial"/>
                        </a:rPr>
                        <a:t>2013</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M2 2013</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M1 2014</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a:t>
                      </a:r>
                      <a:r>
                        <a:rPr lang="en-US" sz="1200" b="0" i="0" u="none" strike="noStrike" baseline="0" dirty="0" smtClean="0">
                          <a:solidFill>
                            <a:srgbClr val="000000"/>
                          </a:solidFill>
                          <a:latin typeface="Arial"/>
                        </a:rPr>
                        <a:t>   M2 2014</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M1 2015</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a:t>
                      </a:r>
                      <a:r>
                        <a:rPr lang="en-US" sz="1200" b="0" i="0" u="none" strike="noStrike" baseline="0" dirty="0" smtClean="0">
                          <a:solidFill>
                            <a:srgbClr val="000000"/>
                          </a:solidFill>
                          <a:latin typeface="Arial"/>
                        </a:rPr>
                        <a:t>   M2 2015</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a:t>
                      </a:r>
                      <a:r>
                        <a:rPr lang="en-US" sz="1200" b="0" i="0" u="none" strike="noStrike" baseline="0" dirty="0" smtClean="0">
                          <a:solidFill>
                            <a:srgbClr val="000000"/>
                          </a:solidFill>
                          <a:latin typeface="Arial"/>
                        </a:rPr>
                        <a:t>M1</a:t>
                      </a:r>
                      <a:r>
                        <a:rPr lang="en-US" sz="1200" b="0" i="0" u="none" strike="noStrike" dirty="0" smtClean="0">
                          <a:solidFill>
                            <a:srgbClr val="000000"/>
                          </a:solidFill>
                          <a:latin typeface="Arial"/>
                        </a:rPr>
                        <a:t> 2016</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M2 2016</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a:t>
                      </a:r>
                      <a:r>
                        <a:rPr lang="en-US" sz="1200" b="0" i="0" u="none" strike="noStrike" baseline="0" dirty="0" smtClean="0">
                          <a:solidFill>
                            <a:srgbClr val="000000"/>
                          </a:solidFill>
                          <a:latin typeface="Arial"/>
                        </a:rPr>
                        <a:t>     M1</a:t>
                      </a:r>
                      <a:r>
                        <a:rPr lang="en-US" sz="1200" b="0" i="0" u="none" strike="noStrike" dirty="0" smtClean="0">
                          <a:solidFill>
                            <a:srgbClr val="000000"/>
                          </a:solidFill>
                          <a:latin typeface="Arial"/>
                        </a:rPr>
                        <a:t> 2017</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M2</a:t>
                      </a:r>
                      <a:r>
                        <a:rPr lang="en-US" sz="1200" b="0" i="0" u="none" strike="noStrike" baseline="0" dirty="0" smtClean="0">
                          <a:solidFill>
                            <a:srgbClr val="000000"/>
                          </a:solidFill>
                          <a:latin typeface="Arial"/>
                        </a:rPr>
                        <a:t> </a:t>
                      </a:r>
                      <a:r>
                        <a:rPr lang="en-US" sz="1200" b="0" i="0" u="none" strike="noStrike" dirty="0" smtClean="0">
                          <a:solidFill>
                            <a:srgbClr val="000000"/>
                          </a:solidFill>
                          <a:latin typeface="Arial"/>
                        </a:rPr>
                        <a:t>2017</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Arial"/>
                        </a:rPr>
                        <a:t>        M1 2018</a:t>
                      </a:r>
                      <a:endParaRPr lang="en-US" sz="1200" b="0" i="0" u="none" strike="noStrike" dirty="0">
                        <a:solidFill>
                          <a:srgbClr val="000000"/>
                        </a:solidFill>
                        <a:latin typeface="Arial"/>
                      </a:endParaRPr>
                    </a:p>
                  </a:txBody>
                  <a:tcPr marL="5241" marR="5241" marT="5559"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962">
                <a:tc>
                  <a:txBody>
                    <a:bodyPr/>
                    <a:lstStyle/>
                    <a:p>
                      <a:pPr algn="ctr" fontAlgn="b"/>
                      <a:r>
                        <a:rPr lang="en-US" sz="1000" b="1" i="0" u="none" strike="noStrike">
                          <a:solidFill>
                            <a:srgbClr val="000000"/>
                          </a:solidFill>
                          <a:latin typeface="Arial"/>
                        </a:rPr>
                        <a:t>1</a:t>
                      </a: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dirty="0" smtClean="0">
                          <a:solidFill>
                            <a:srgbClr val="000000"/>
                          </a:solidFill>
                          <a:latin typeface="+mn-lt"/>
                        </a:rPr>
                        <a:t>Finalize </a:t>
                      </a:r>
                      <a:r>
                        <a:rPr lang="en-US" sz="1400" b="0" i="0" u="none" strike="noStrike" baseline="0" dirty="0" smtClean="0">
                          <a:solidFill>
                            <a:srgbClr val="000000"/>
                          </a:solidFill>
                          <a:latin typeface="+mn-lt"/>
                        </a:rPr>
                        <a:t> Vision, </a:t>
                      </a:r>
                      <a:r>
                        <a:rPr lang="en-US" sz="1400" b="0" i="0" u="none" strike="noStrike" dirty="0" smtClean="0">
                          <a:solidFill>
                            <a:srgbClr val="000000"/>
                          </a:solidFill>
                          <a:latin typeface="+mn-lt"/>
                        </a:rPr>
                        <a:t>Strategy</a:t>
                      </a:r>
                      <a:r>
                        <a:rPr lang="en-US" sz="1400" b="0" i="0" u="none" strike="noStrike" baseline="0" dirty="0" smtClean="0">
                          <a:solidFill>
                            <a:srgbClr val="000000"/>
                          </a:solidFill>
                          <a:latin typeface="+mn-lt"/>
                        </a:rPr>
                        <a:t> &amp; Business Plan</a:t>
                      </a:r>
                      <a:endParaRPr lang="en-US" sz="1400" b="0" i="0" u="none" strike="noStrike" dirty="0">
                        <a:solidFill>
                          <a:srgbClr val="000000"/>
                        </a:solidFill>
                        <a:latin typeface="+mn-lt"/>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latin typeface="Calibri"/>
                        </a:rPr>
                        <a:t> </a:t>
                      </a:r>
                    </a:p>
                  </a:txBody>
                  <a:tcPr marL="5241" marR="5241" marT="5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0225">
                <a:tc>
                  <a:txBody>
                    <a:bodyPr/>
                    <a:lstStyle/>
                    <a:p>
                      <a:pPr algn="ctr" fontAlgn="b"/>
                      <a:r>
                        <a:rPr lang="en-US" sz="1000" b="1" i="0" u="none" strike="noStrike">
                          <a:solidFill>
                            <a:srgbClr val="000000"/>
                          </a:solidFill>
                          <a:latin typeface="Arial"/>
                        </a:rPr>
                        <a:t>2</a:t>
                      </a: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dirty="0" smtClean="0">
                          <a:solidFill>
                            <a:srgbClr val="000000"/>
                          </a:solidFill>
                          <a:latin typeface="+mn-lt"/>
                        </a:rPr>
                        <a:t>Matching</a:t>
                      </a:r>
                      <a:r>
                        <a:rPr lang="en-US" sz="1400" b="0" i="0" u="none" strike="noStrike" baseline="0" dirty="0" smtClean="0">
                          <a:solidFill>
                            <a:srgbClr val="000000"/>
                          </a:solidFill>
                          <a:latin typeface="+mn-lt"/>
                        </a:rPr>
                        <a:t>  Professor with International Program</a:t>
                      </a:r>
                      <a:endParaRPr lang="en-US" sz="1400" b="0" i="0" u="none" strike="noStrike" dirty="0">
                        <a:solidFill>
                          <a:srgbClr val="000000"/>
                        </a:solidFill>
                        <a:latin typeface="+mn-lt"/>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0458">
                <a:tc>
                  <a:txBody>
                    <a:bodyPr/>
                    <a:lstStyle/>
                    <a:p>
                      <a:pPr algn="ctr" fontAlgn="b"/>
                      <a:r>
                        <a:rPr lang="en-US" sz="1000" b="1" i="0" u="none" strike="noStrike">
                          <a:solidFill>
                            <a:srgbClr val="000000"/>
                          </a:solidFill>
                          <a:latin typeface="Arial"/>
                        </a:rPr>
                        <a:t>3</a:t>
                      </a: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dirty="0" smtClean="0">
                          <a:solidFill>
                            <a:srgbClr val="000000"/>
                          </a:solidFill>
                          <a:latin typeface="+mn-lt"/>
                        </a:rPr>
                        <a:t>Sign</a:t>
                      </a:r>
                      <a:r>
                        <a:rPr lang="en-US" sz="1400" b="0" i="0" u="none" strike="noStrike" baseline="0" dirty="0" smtClean="0">
                          <a:solidFill>
                            <a:srgbClr val="000000"/>
                          </a:solidFill>
                          <a:latin typeface="+mn-lt"/>
                        </a:rPr>
                        <a:t> international partnerships</a:t>
                      </a:r>
                      <a:endParaRPr lang="en-US" sz="1400" b="0" i="0" u="none" strike="noStrike" dirty="0">
                        <a:solidFill>
                          <a:srgbClr val="000000"/>
                        </a:solidFill>
                        <a:latin typeface="+mn-lt"/>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FF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0458">
                <a:tc>
                  <a:txBody>
                    <a:bodyPr/>
                    <a:lstStyle/>
                    <a:p>
                      <a:pPr algn="ctr" fontAlgn="b"/>
                      <a:endParaRPr lang="en-US" sz="1000" b="1" i="0" u="none" strike="noStrike">
                        <a:solidFill>
                          <a:srgbClr val="000000"/>
                        </a:solidFill>
                        <a:latin typeface="Arial"/>
                      </a:endParaRP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Secure Financing</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Arial"/>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en-US" sz="1000" b="1" i="0" u="none" strike="noStrike" dirty="0">
                        <a:solidFill>
                          <a:srgbClr val="000000"/>
                        </a:solidFill>
                        <a:latin typeface="Arial"/>
                      </a:endParaRPr>
                    </a:p>
                  </a:txBody>
                  <a:tcPr marL="5241" marR="5241" marT="5559"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en-US" sz="1000" b="1" i="0" u="none" strike="noStrike" dirty="0">
                        <a:solidFill>
                          <a:srgbClr val="000000"/>
                        </a:solidFill>
                        <a:latin typeface="Arial"/>
                      </a:endParaRP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endParaRPr lang="en-US" sz="1000" b="1" i="0" u="none" strike="noStrike" dirty="0">
                        <a:solidFill>
                          <a:srgbClr val="000000"/>
                        </a:solidFill>
                        <a:latin typeface="Arial"/>
                      </a:endParaRP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US" sz="1000" b="1" i="0" u="none" strike="noStrike">
                        <a:solidFill>
                          <a:srgbClr val="000000"/>
                        </a:solidFill>
                        <a:latin typeface="Arial"/>
                      </a:endParaRP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000" b="1" i="0" u="none" strike="noStrike">
                        <a:solidFill>
                          <a:srgbClr val="000000"/>
                        </a:solidFill>
                        <a:latin typeface="Arial"/>
                      </a:endParaRP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000" b="1" i="0" u="none" strike="noStrike" dirty="0">
                        <a:solidFill>
                          <a:srgbClr val="000000"/>
                        </a:solidFill>
                        <a:latin typeface="Arial"/>
                      </a:endParaRP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000" b="1" i="0" u="none" strike="noStrike" dirty="0">
                        <a:solidFill>
                          <a:srgbClr val="000000"/>
                        </a:solidFill>
                        <a:latin typeface="Arial"/>
                      </a:endParaRP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000" b="1" i="0" u="none" strike="noStrike" dirty="0">
                        <a:solidFill>
                          <a:srgbClr val="000000"/>
                        </a:solidFill>
                        <a:latin typeface="Arial"/>
                      </a:endParaRP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000" b="1" i="0" u="none" strike="noStrike" dirty="0">
                        <a:solidFill>
                          <a:srgbClr val="000000"/>
                        </a:solidFill>
                        <a:latin typeface="Arial"/>
                      </a:endParaRP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000" b="1" i="0" u="none" strike="noStrike" dirty="0">
                        <a:solidFill>
                          <a:srgbClr val="000000"/>
                        </a:solidFill>
                        <a:latin typeface="Arial"/>
                      </a:endParaRPr>
                    </a:p>
                  </a:txBody>
                  <a:tcPr marL="5241" marR="5241" marT="5559"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8">
                <a:tc>
                  <a:txBody>
                    <a:bodyPr/>
                    <a:lstStyle/>
                    <a:p>
                      <a:pPr algn="ctr" fontAlgn="b"/>
                      <a:r>
                        <a:rPr lang="en-US" sz="1000" b="1" i="0" u="none" strike="noStrike">
                          <a:solidFill>
                            <a:srgbClr val="000000"/>
                          </a:solidFill>
                          <a:latin typeface="Arial"/>
                        </a:rPr>
                        <a:t>4</a:t>
                      </a: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Publications</a:t>
                      </a:r>
                      <a:r>
                        <a:rPr lang="en-US" sz="1400" b="0" i="0" u="none" strike="noStrike" baseline="0" dirty="0" smtClean="0">
                          <a:solidFill>
                            <a:srgbClr val="000000"/>
                          </a:solidFill>
                          <a:latin typeface="+mn-lt"/>
                        </a:rPr>
                        <a:t> (training)</a:t>
                      </a:r>
                      <a:endParaRPr lang="en-US" sz="1400" b="0" i="0" u="none" strike="noStrike" dirty="0" smtClean="0">
                        <a:solidFill>
                          <a:srgbClr val="000000"/>
                        </a:solidFill>
                        <a:latin typeface="+mn-lt"/>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1" i="0" u="none" strike="noStrike" dirty="0">
                          <a:solidFill>
                            <a:srgbClr val="000000"/>
                          </a:solidFill>
                          <a:latin typeface="Arial"/>
                        </a:rPr>
                        <a:t> </a:t>
                      </a:r>
                    </a:p>
                  </a:txBody>
                  <a:tcPr marL="5241" marR="5241" marT="5559"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000" b="1" i="0" u="none" strike="noStrike" dirty="0">
                          <a:solidFill>
                            <a:srgbClr val="000000"/>
                          </a:solidFill>
                          <a:latin typeface="Arial"/>
                        </a:rPr>
                        <a:t> </a:t>
                      </a: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1" i="0" u="none" strike="noStrike" dirty="0">
                          <a:solidFill>
                            <a:srgbClr val="000000"/>
                          </a:solidFill>
                          <a:latin typeface="Arial"/>
                        </a:rPr>
                        <a:t> </a:t>
                      </a: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1" i="0" u="none" strike="noStrike">
                          <a:solidFill>
                            <a:srgbClr val="000000"/>
                          </a:solidFill>
                          <a:latin typeface="Arial"/>
                        </a:rPr>
                        <a:t> </a:t>
                      </a: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a:solidFill>
                            <a:srgbClr val="000000"/>
                          </a:solidFill>
                          <a:latin typeface="Arial"/>
                        </a:rPr>
                        <a:t> </a:t>
                      </a: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dirty="0">
                          <a:solidFill>
                            <a:srgbClr val="000000"/>
                          </a:solidFill>
                          <a:latin typeface="Arial"/>
                        </a:rPr>
                        <a:t> </a:t>
                      </a: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dirty="0">
                          <a:solidFill>
                            <a:srgbClr val="000000"/>
                          </a:solidFill>
                          <a:latin typeface="Arial"/>
                        </a:rPr>
                        <a:t> </a:t>
                      </a: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dirty="0">
                          <a:solidFill>
                            <a:srgbClr val="000000"/>
                          </a:solidFill>
                          <a:latin typeface="Arial"/>
                        </a:rPr>
                        <a:t> </a:t>
                      </a: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dirty="0">
                          <a:solidFill>
                            <a:srgbClr val="000000"/>
                          </a:solidFill>
                          <a:latin typeface="Arial"/>
                        </a:rPr>
                        <a:t> </a:t>
                      </a:r>
                    </a:p>
                  </a:txBody>
                  <a:tcPr marL="5241" marR="5241" marT="555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dirty="0">
                          <a:solidFill>
                            <a:srgbClr val="000000"/>
                          </a:solidFill>
                          <a:latin typeface="Arial"/>
                        </a:rPr>
                        <a:t> </a:t>
                      </a:r>
                    </a:p>
                  </a:txBody>
                  <a:tcPr marL="5241" marR="5241" marT="5559"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990">
                <a:tc>
                  <a:txBody>
                    <a:bodyPr/>
                    <a:lstStyle/>
                    <a:p>
                      <a:pPr algn="ctr" fontAlgn="b"/>
                      <a:r>
                        <a:rPr lang="en-US" sz="1000" b="1" i="0" u="none" strike="noStrike">
                          <a:solidFill>
                            <a:srgbClr val="000000"/>
                          </a:solidFill>
                          <a:latin typeface="Arial"/>
                        </a:rPr>
                        <a:t>5</a:t>
                      </a: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dirty="0" smtClean="0">
                          <a:solidFill>
                            <a:srgbClr val="000000"/>
                          </a:solidFill>
                          <a:latin typeface="+mn-lt"/>
                        </a:rPr>
                        <a:t>Publications (research)</a:t>
                      </a:r>
                    </a:p>
                    <a:p>
                      <a:pPr algn="l" fontAlgn="ctr"/>
                      <a:endParaRPr lang="en-US" sz="1400" b="0" i="0" u="none" strike="noStrike" dirty="0">
                        <a:solidFill>
                          <a:srgbClr val="000000"/>
                        </a:solidFill>
                        <a:latin typeface="+mn-lt"/>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Calibri"/>
                        </a:rPr>
                        <a:t> </a:t>
                      </a:r>
                    </a:p>
                  </a:txBody>
                  <a:tcPr marL="5241" marR="5241" marT="5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dirty="0">
                          <a:solidFill>
                            <a:srgbClr val="000000"/>
                          </a:solidFill>
                          <a:latin typeface="Calibri"/>
                        </a:rPr>
                        <a:t> </a:t>
                      </a:r>
                    </a:p>
                  </a:txBody>
                  <a:tcPr marL="5241" marR="5241" marT="5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15962">
                <a:tc>
                  <a:txBody>
                    <a:bodyPr/>
                    <a:lstStyle/>
                    <a:p>
                      <a:pPr algn="ctr" fontAlgn="b"/>
                      <a:r>
                        <a:rPr lang="en-US" sz="1000" b="1" i="0" u="none" strike="noStrike">
                          <a:solidFill>
                            <a:srgbClr val="000000"/>
                          </a:solidFill>
                          <a:latin typeface="Arial"/>
                        </a:rPr>
                        <a:t>6</a:t>
                      </a: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dirty="0" smtClean="0">
                          <a:solidFill>
                            <a:srgbClr val="000000"/>
                          </a:solidFill>
                          <a:latin typeface="+mn-lt"/>
                        </a:rPr>
                        <a:t>Training of Professors in and out of </a:t>
                      </a:r>
                      <a:r>
                        <a:rPr lang="en-US" sz="1400" b="0" i="0" u="none" strike="noStrike" dirty="0" err="1" smtClean="0">
                          <a:solidFill>
                            <a:srgbClr val="000000"/>
                          </a:solidFill>
                          <a:latin typeface="+mn-lt"/>
                        </a:rPr>
                        <a:t>kaZNMU</a:t>
                      </a:r>
                      <a:endParaRPr lang="en-US" sz="1400" b="0" i="0" u="none" strike="noStrike" dirty="0" smtClean="0">
                        <a:solidFill>
                          <a:srgbClr val="000000"/>
                        </a:solidFill>
                        <a:latin typeface="+mn-lt"/>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Calibri"/>
                        </a:rPr>
                        <a:t> </a:t>
                      </a:r>
                    </a:p>
                  </a:txBody>
                  <a:tcPr marL="5241" marR="5241" marT="5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dirty="0">
                          <a:solidFill>
                            <a:srgbClr val="000000"/>
                          </a:solidFill>
                          <a:latin typeface="Calibri"/>
                        </a:rPr>
                        <a:t> </a:t>
                      </a:r>
                    </a:p>
                  </a:txBody>
                  <a:tcPr marL="5241" marR="5241" marT="5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30458">
                <a:tc>
                  <a:txBody>
                    <a:bodyPr/>
                    <a:lstStyle/>
                    <a:p>
                      <a:pPr algn="ctr" fontAlgn="b"/>
                      <a:r>
                        <a:rPr lang="en-US" sz="1000" b="1" i="0" u="none" strike="noStrike" dirty="0">
                          <a:solidFill>
                            <a:srgbClr val="000000"/>
                          </a:solidFill>
                          <a:latin typeface="Arial"/>
                        </a:rPr>
                        <a:t>8</a:t>
                      </a: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dirty="0" smtClean="0">
                          <a:solidFill>
                            <a:srgbClr val="000000"/>
                          </a:solidFill>
                          <a:latin typeface="+mn-lt"/>
                        </a:rPr>
                        <a:t>New</a:t>
                      </a:r>
                      <a:r>
                        <a:rPr lang="en-US" sz="1400" b="0" i="0" u="none" strike="noStrike" baseline="0" dirty="0" smtClean="0">
                          <a:solidFill>
                            <a:srgbClr val="000000"/>
                          </a:solidFill>
                          <a:latin typeface="+mn-lt"/>
                        </a:rPr>
                        <a:t> Curricula at </a:t>
                      </a:r>
                      <a:r>
                        <a:rPr lang="en-US" sz="1400" b="0" i="0" u="none" strike="noStrike" baseline="0" dirty="0" err="1" smtClean="0">
                          <a:solidFill>
                            <a:srgbClr val="000000"/>
                          </a:solidFill>
                          <a:latin typeface="+mn-lt"/>
                        </a:rPr>
                        <a:t>KazNMU</a:t>
                      </a:r>
                      <a:endParaRPr lang="en-US" sz="1400" b="0" i="0" u="none" strike="noStrike" dirty="0">
                        <a:solidFill>
                          <a:srgbClr val="000000"/>
                        </a:solidFill>
                        <a:latin typeface="+mn-lt"/>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Calibri"/>
                        </a:rPr>
                        <a:t> </a:t>
                      </a:r>
                    </a:p>
                  </a:txBody>
                  <a:tcPr marL="5241" marR="5241" marT="5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endParaRPr lang="en-US" dirty="0"/>
                    </a:p>
                  </a:txBody>
                  <a:tcPr marL="5241" marR="5241" marT="5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0412">
                <a:tc>
                  <a:txBody>
                    <a:bodyPr/>
                    <a:lstStyle/>
                    <a:p>
                      <a:pPr algn="ctr" fontAlgn="b"/>
                      <a:r>
                        <a:rPr lang="en-US" sz="1000" b="1" i="0" u="none" strike="noStrike">
                          <a:solidFill>
                            <a:srgbClr val="000000"/>
                          </a:solidFill>
                          <a:latin typeface="Arial"/>
                        </a:rPr>
                        <a:t>9</a:t>
                      </a: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dirty="0" smtClean="0">
                          <a:solidFill>
                            <a:srgbClr val="000000"/>
                          </a:solidFill>
                          <a:latin typeface="+mn-lt"/>
                        </a:rPr>
                        <a:t>Coaching/knowledge</a:t>
                      </a:r>
                      <a:r>
                        <a:rPr lang="en-US" sz="1400" b="0" i="0" u="none" strike="noStrike" baseline="0" dirty="0" smtClean="0">
                          <a:solidFill>
                            <a:srgbClr val="000000"/>
                          </a:solidFill>
                          <a:latin typeface="+mn-lt"/>
                        </a:rPr>
                        <a:t> exchange</a:t>
                      </a:r>
                      <a:endParaRPr lang="en-US" sz="1400" b="0" i="0" u="none" strike="noStrike" dirty="0">
                        <a:solidFill>
                          <a:srgbClr val="000000"/>
                        </a:solidFill>
                        <a:latin typeface="+mn-lt"/>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5241" marR="5241" marT="5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latin typeface="Calibri"/>
                      </a:endParaRPr>
                    </a:p>
                  </a:txBody>
                  <a:tcPr marL="5241" marR="5241" marT="5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30458">
                <a:tc>
                  <a:txBody>
                    <a:bodyPr/>
                    <a:lstStyle/>
                    <a:p>
                      <a:pPr algn="ctr" fontAlgn="b"/>
                      <a:r>
                        <a:rPr lang="en-US" sz="1000" b="1" i="0" u="none" strike="noStrike">
                          <a:solidFill>
                            <a:srgbClr val="000000"/>
                          </a:solidFill>
                          <a:latin typeface="Arial"/>
                        </a:rPr>
                        <a:t>10</a:t>
                      </a:r>
                    </a:p>
                  </a:txBody>
                  <a:tcPr marL="5241" marR="5241" marT="5559"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dirty="0" smtClean="0">
                          <a:solidFill>
                            <a:srgbClr val="000000"/>
                          </a:solidFill>
                          <a:latin typeface="+mn-lt"/>
                        </a:rPr>
                        <a:t>Consulting</a:t>
                      </a:r>
                      <a:r>
                        <a:rPr lang="en-US" sz="1400" b="0" i="0" u="none" strike="noStrike" baseline="0" dirty="0" smtClean="0">
                          <a:solidFill>
                            <a:srgbClr val="000000"/>
                          </a:solidFill>
                          <a:latin typeface="+mn-lt"/>
                        </a:rPr>
                        <a:t> with </a:t>
                      </a:r>
                      <a:r>
                        <a:rPr lang="en-US" sz="1400" b="0" i="0" u="none" strike="noStrike" baseline="0" dirty="0" err="1" smtClean="0">
                          <a:solidFill>
                            <a:srgbClr val="000000"/>
                          </a:solidFill>
                          <a:latin typeface="+mn-lt"/>
                        </a:rPr>
                        <a:t>MoH</a:t>
                      </a:r>
                      <a:endParaRPr lang="en-US" sz="1400" b="0" i="0" u="none" strike="noStrike" dirty="0">
                        <a:solidFill>
                          <a:srgbClr val="000000"/>
                        </a:solidFill>
                        <a:latin typeface="+mn-lt"/>
                      </a:endParaRP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5241" marR="5241" marT="55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Calibri"/>
                        </a:rPr>
                        <a:t> </a:t>
                      </a:r>
                    </a:p>
                  </a:txBody>
                  <a:tcPr marL="5241" marR="5241" marT="5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1000" b="0" i="0" u="none" strike="noStrike" dirty="0">
                        <a:solidFill>
                          <a:srgbClr val="000000"/>
                        </a:solidFill>
                        <a:latin typeface="Calibri"/>
                      </a:endParaRPr>
                    </a:p>
                  </a:txBody>
                  <a:tcPr marL="5241" marR="5241" marT="5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latin typeface="Calibri"/>
                        </a:rPr>
                        <a:t> </a:t>
                      </a:r>
                    </a:p>
                  </a:txBody>
                  <a:tcPr marL="5241" marR="5241" marT="55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30458">
                <a:tc>
                  <a:txBody>
                    <a:bodyPr/>
                    <a:lstStyle/>
                    <a:p>
                      <a:pPr algn="ctr" fontAlgn="ctr"/>
                      <a:r>
                        <a:rPr lang="en-US" sz="1000" b="0" i="0" u="none" strike="noStrike" dirty="0">
                          <a:solidFill>
                            <a:srgbClr val="000000"/>
                          </a:solidFill>
                          <a:latin typeface="Calibri"/>
                        </a:rPr>
                        <a:t> </a:t>
                      </a:r>
                    </a:p>
                  </a:txBody>
                  <a:tcPr marL="5241" marR="5241" marT="5559" marB="0" anchor="ctr">
                    <a:lnL>
                      <a:noFill/>
                    </a:lnL>
                    <a:lnR>
                      <a:noFill/>
                    </a:lnR>
                    <a:lnT>
                      <a:noFill/>
                    </a:lnT>
                    <a:lnB>
                      <a:noFill/>
                    </a:lnB>
                    <a:solidFill>
                      <a:srgbClr val="FFFFFF"/>
                    </a:solidFill>
                  </a:tcPr>
                </a:tc>
                <a:tc>
                  <a:txBody>
                    <a:bodyPr/>
                    <a:lstStyle/>
                    <a:p>
                      <a:pPr algn="l" fontAlgn="ctr"/>
                      <a:endParaRPr lang="en-US" sz="1400" b="0" i="0" u="none" strike="noStrike" dirty="0">
                        <a:solidFill>
                          <a:srgbClr val="000000"/>
                        </a:solidFill>
                        <a:latin typeface="Calibri"/>
                      </a:endParaRP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000" b="0" i="0" u="none" strike="noStrike">
                          <a:solidFill>
                            <a:srgbClr val="000000"/>
                          </a:solidFill>
                          <a:latin typeface="Arial"/>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dirty="0" smtClean="0">
                          <a:solidFill>
                            <a:srgbClr val="000000"/>
                          </a:solidFill>
                          <a:latin typeface="Calibri"/>
                        </a:rPr>
                        <a:t>       </a:t>
                      </a:r>
                      <a:r>
                        <a:rPr lang="en-US" sz="1000" b="0" i="0" u="none" strike="noStrike" dirty="0">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dirty="0">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dirty="0">
                          <a:solidFill>
                            <a:srgbClr val="000000"/>
                          </a:solidFill>
                          <a:latin typeface="Calibri"/>
                        </a:rPr>
                        <a:t> </a:t>
                      </a:r>
                    </a:p>
                  </a:txBody>
                  <a:tcPr marL="5241" marR="5241" marT="555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 xmlns:p14="http://schemas.microsoft.com/office/powerpoint/2010/main" val="266927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6277"/>
            <a:ext cx="9144000" cy="5193797"/>
          </a:xfrm>
        </p:spPr>
        <p:txBody>
          <a:bodyPr>
            <a:noAutofit/>
          </a:bodyPr>
          <a:lstStyle/>
          <a:p>
            <a:r>
              <a:rPr lang="en-US" sz="2200" dirty="0" smtClean="0">
                <a:solidFill>
                  <a:srgbClr val="5D605E"/>
                </a:solidFill>
              </a:rPr>
              <a:t>5 above are immediate short-term needs to achieve SPH’s priorities and goals of becoming an internationally recognized institute of public health education with the capacity to provide revenue for the university. </a:t>
            </a:r>
          </a:p>
          <a:p>
            <a:r>
              <a:rPr lang="en-US" sz="2200" dirty="0" smtClean="0">
                <a:solidFill>
                  <a:srgbClr val="5D605E"/>
                </a:solidFill>
              </a:rPr>
              <a:t>Long-term vision should also be considered for future roles of SPH, including an expanded role in health policy. </a:t>
            </a:r>
          </a:p>
          <a:p>
            <a:r>
              <a:rPr lang="en-US" sz="2200" dirty="0" smtClean="0">
                <a:solidFill>
                  <a:srgbClr val="5D605E"/>
                </a:solidFill>
              </a:rPr>
              <a:t>While today the more urgent need is to integrate further competencies into the curriculum and strengthen the research and publication arm of SPH, it must be noted that a strength of SPH is the existing curriculum in health policy and evidence based medicine. </a:t>
            </a:r>
          </a:p>
          <a:p>
            <a:r>
              <a:rPr lang="en-US" sz="2200" dirty="0" smtClean="0">
                <a:solidFill>
                  <a:srgbClr val="5D605E"/>
                </a:solidFill>
              </a:rPr>
              <a:t>Thus, a next stage for post-2017 is to serve as a national and regional health policy think tank. </a:t>
            </a:r>
          </a:p>
          <a:p>
            <a:r>
              <a:rPr lang="en-US" sz="2200" dirty="0" smtClean="0">
                <a:solidFill>
                  <a:srgbClr val="5D605E"/>
                </a:solidFill>
              </a:rPr>
              <a:t>The steps outlined above in Roadmap to 2017 will set the stage for the post-2017 vision by building international and regional collaboration and establishing SPH as a leading institute of public health in Kazakhstan &amp; CIS.</a:t>
            </a: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379091"/>
            <a:ext cx="9144000"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Post-2017 Vision</a:t>
            </a:r>
            <a:endParaRPr lang="en-US" sz="2800" dirty="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6277"/>
            <a:ext cx="9144000" cy="5193797"/>
          </a:xfrm>
        </p:spPr>
        <p:txBody>
          <a:bodyPr>
            <a:noAutofit/>
          </a:bodyPr>
          <a:lstStyle/>
          <a:p>
            <a:endParaRPr lang="en-US" sz="2200" dirty="0" smtClean="0">
              <a:solidFill>
                <a:srgbClr val="5D605E"/>
              </a:solidFill>
            </a:endParaRPr>
          </a:p>
          <a:p>
            <a:r>
              <a:rPr lang="en-US" sz="2200" dirty="0" smtClean="0">
                <a:solidFill>
                  <a:srgbClr val="5D605E"/>
                </a:solidFill>
              </a:rPr>
              <a:t>Legislative, mental, and cultural changes are slowly unfolding in Kazakhstan as the country slowly transitions from a Soviet to a more Western model of governance and health care. </a:t>
            </a:r>
          </a:p>
          <a:p>
            <a:endParaRPr lang="en-US" sz="2200" dirty="0" smtClean="0">
              <a:solidFill>
                <a:srgbClr val="5D605E"/>
              </a:solidFill>
            </a:endParaRPr>
          </a:p>
          <a:p>
            <a:r>
              <a:rPr lang="en-US" sz="2200" dirty="0" smtClean="0">
                <a:solidFill>
                  <a:srgbClr val="5D605E"/>
                </a:solidFill>
              </a:rPr>
              <a:t>While it may be too early at this time for SPH to propose changes in legislation and policy related to health, the stage can be set by building the presence and prominence of SPH in key dialogues related to these topics at a national and international level. </a:t>
            </a:r>
          </a:p>
          <a:p>
            <a:endParaRPr lang="en-US" sz="2200" dirty="0" smtClean="0">
              <a:solidFill>
                <a:srgbClr val="5D605E"/>
              </a:solidFill>
            </a:endParaRPr>
          </a:p>
          <a:p>
            <a:r>
              <a:rPr lang="en-US" sz="2200" dirty="0" smtClean="0">
                <a:solidFill>
                  <a:srgbClr val="5D605E"/>
                </a:solidFill>
              </a:rPr>
              <a:t>Involving health managers in reform and creating bridges with other sectors and institutions in public health and non-health leaders will pave the path towards SPH playing a leading role in health policy reform post-2017.  </a:t>
            </a: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379091"/>
            <a:ext cx="9144000"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Post-2017 Vision cont… </a:t>
            </a:r>
            <a:endParaRPr lang="en-US" sz="2800" dirty="0">
              <a:solidFill>
                <a:schemeClr val="bg1"/>
              </a:solidFill>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sp>
        <p:nvSpPr>
          <p:cNvPr id="8" name="Rectangle 7"/>
          <p:cNvSpPr/>
          <p:nvPr/>
        </p:nvSpPr>
        <p:spPr>
          <a:xfrm>
            <a:off x="0" y="1524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0" y="379091"/>
            <a:ext cx="9144000"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2800" b="1" dirty="0" smtClean="0">
                <a:solidFill>
                  <a:schemeClr val="bg1"/>
                </a:solidFill>
              </a:rPr>
              <a:t>Thank you to List of Interviewees</a:t>
            </a:r>
            <a:endParaRPr lang="en-US" sz="2800" dirty="0">
              <a:solidFill>
                <a:schemeClr val="bg1"/>
              </a:solidFill>
            </a:endParaRPr>
          </a:p>
        </p:txBody>
      </p:sp>
      <p:sp>
        <p:nvSpPr>
          <p:cNvPr id="12" name="Content Placeholder 2"/>
          <p:cNvSpPr>
            <a:spLocks noGrp="1"/>
          </p:cNvSpPr>
          <p:nvPr>
            <p:ph idx="1"/>
          </p:nvPr>
        </p:nvSpPr>
        <p:spPr>
          <a:xfrm>
            <a:off x="0" y="1054837"/>
            <a:ext cx="9144000" cy="5193797"/>
          </a:xfrm>
        </p:spPr>
        <p:txBody>
          <a:bodyPr numCol="2">
            <a:noAutofit/>
          </a:bodyPr>
          <a:lstStyle/>
          <a:p>
            <a:r>
              <a:rPr lang="ru-RU" sz="2400" dirty="0" smtClean="0"/>
              <a:t>Akanov Aikan Akanovich</a:t>
            </a:r>
            <a:endParaRPr lang="en-US" sz="2400" dirty="0" smtClean="0"/>
          </a:p>
          <a:p>
            <a:r>
              <a:rPr lang="en-US" sz="2400" dirty="0" err="1" smtClean="0"/>
              <a:t>Meimanaliev</a:t>
            </a:r>
            <a:r>
              <a:rPr lang="en-US" sz="2400" dirty="0" smtClean="0"/>
              <a:t> T.S.</a:t>
            </a:r>
          </a:p>
          <a:p>
            <a:r>
              <a:rPr lang="ru-RU" sz="2400" dirty="0" smtClean="0"/>
              <a:t>Ivanchenko Nelly</a:t>
            </a:r>
            <a:endParaRPr lang="en-US" sz="2400" dirty="0" smtClean="0"/>
          </a:p>
          <a:p>
            <a:r>
              <a:rPr lang="en-US" sz="2400" dirty="0" err="1" smtClean="0"/>
              <a:t>Turdaliveva</a:t>
            </a:r>
            <a:r>
              <a:rPr lang="en-US" sz="2400" dirty="0" smtClean="0"/>
              <a:t> </a:t>
            </a:r>
            <a:r>
              <a:rPr lang="en-US" sz="2400" dirty="0" err="1" smtClean="0"/>
              <a:t>Botagos</a:t>
            </a:r>
            <a:endParaRPr lang="en-US" sz="2400" dirty="0" smtClean="0"/>
          </a:p>
          <a:p>
            <a:r>
              <a:rPr lang="ru-RU" sz="2400" dirty="0" smtClean="0"/>
              <a:t>Kalmahanov Sundetgali</a:t>
            </a:r>
            <a:endParaRPr lang="en-US" sz="2400" dirty="0" smtClean="0"/>
          </a:p>
          <a:p>
            <a:r>
              <a:rPr lang="ru-RU" sz="2400" dirty="0" smtClean="0"/>
              <a:t>Aimbetova Gulshara</a:t>
            </a:r>
            <a:endParaRPr lang="en-US" sz="2400" dirty="0" smtClean="0"/>
          </a:p>
          <a:p>
            <a:r>
              <a:rPr lang="ru-RU" sz="2400" dirty="0" smtClean="0"/>
              <a:t>Ramazanova Manshuk</a:t>
            </a:r>
            <a:endParaRPr lang="en-US" sz="2400" dirty="0" smtClean="0"/>
          </a:p>
          <a:p>
            <a:r>
              <a:rPr lang="ru-RU" sz="2400" dirty="0" smtClean="0"/>
              <a:t>Koshimbekov Murat </a:t>
            </a:r>
            <a:endParaRPr lang="en-US" sz="2400" dirty="0" smtClean="0"/>
          </a:p>
          <a:p>
            <a:r>
              <a:rPr lang="ru-RU" sz="2400" dirty="0" smtClean="0"/>
              <a:t>Tretiakova</a:t>
            </a:r>
            <a:r>
              <a:rPr lang="en-US" sz="2400" dirty="0" smtClean="0"/>
              <a:t>  Svetlana</a:t>
            </a:r>
          </a:p>
          <a:p>
            <a:r>
              <a:rPr lang="en-US" sz="2400" dirty="0" err="1" smtClean="0"/>
              <a:t>Zhanturiyev</a:t>
            </a:r>
            <a:r>
              <a:rPr lang="en-US" sz="2400" dirty="0" smtClean="0"/>
              <a:t> </a:t>
            </a:r>
            <a:r>
              <a:rPr lang="en-US" sz="2400" dirty="0" err="1" smtClean="0"/>
              <a:t>Bolat</a:t>
            </a:r>
            <a:r>
              <a:rPr lang="en-US" sz="2400" dirty="0" smtClean="0"/>
              <a:t> </a:t>
            </a:r>
          </a:p>
          <a:p>
            <a:r>
              <a:rPr lang="en-US" sz="2400" smtClean="0"/>
              <a:t>Baisunova </a:t>
            </a:r>
            <a:r>
              <a:rPr lang="en-US" sz="2400" dirty="0" err="1" smtClean="0"/>
              <a:t>Gaukhar</a:t>
            </a:r>
            <a:r>
              <a:rPr lang="en-US" sz="2400" dirty="0" smtClean="0"/>
              <a:t> </a:t>
            </a:r>
          </a:p>
          <a:p>
            <a:r>
              <a:rPr lang="ru-RU" sz="2400" dirty="0" smtClean="0"/>
              <a:t>Sagyndykova Zarina </a:t>
            </a:r>
            <a:endParaRPr lang="en-US" sz="2400" dirty="0" smtClean="0"/>
          </a:p>
          <a:p>
            <a:r>
              <a:rPr lang="ru-RU" sz="2400" dirty="0" smtClean="0"/>
              <a:t>Aidaraliev Aizhan</a:t>
            </a:r>
            <a:endParaRPr lang="en-US" sz="2400" dirty="0" smtClean="0"/>
          </a:p>
          <a:p>
            <a:endParaRPr lang="en-US" sz="2400" dirty="0" smtClean="0"/>
          </a:p>
          <a:p>
            <a:endParaRPr lang="en-US" sz="2400" dirty="0" smtClean="0"/>
          </a:p>
          <a:p>
            <a:r>
              <a:rPr lang="en-US" sz="2400" dirty="0" err="1" smtClean="0"/>
              <a:t>Talapkali</a:t>
            </a:r>
            <a:r>
              <a:rPr lang="en-US" sz="2400" dirty="0" smtClean="0"/>
              <a:t> </a:t>
            </a:r>
            <a:r>
              <a:rPr lang="en-US" sz="2400" dirty="0" err="1" smtClean="0"/>
              <a:t>Izmukhambetov</a:t>
            </a:r>
            <a:endParaRPr lang="en-US" sz="2400" dirty="0" smtClean="0"/>
          </a:p>
          <a:p>
            <a:r>
              <a:rPr lang="en-US" sz="2400" dirty="0" err="1" smtClean="0"/>
              <a:t>Amantaevna</a:t>
            </a:r>
            <a:r>
              <a:rPr lang="en-US" sz="2400" dirty="0" smtClean="0"/>
              <a:t> </a:t>
            </a:r>
            <a:r>
              <a:rPr lang="en-US" sz="2400" dirty="0" err="1" smtClean="0"/>
              <a:t>Zhanna</a:t>
            </a:r>
            <a:r>
              <a:rPr lang="en-US" sz="2400" dirty="0" smtClean="0"/>
              <a:t>, PhD, Rector of Kazakhstan School of Public Health (KSPH)</a:t>
            </a:r>
          </a:p>
          <a:p>
            <a:r>
              <a:rPr lang="en-US" sz="2400" dirty="0" err="1" smtClean="0"/>
              <a:t>Kozhabekova</a:t>
            </a:r>
            <a:r>
              <a:rPr lang="en-US" sz="2400" dirty="0" smtClean="0"/>
              <a:t> </a:t>
            </a:r>
            <a:r>
              <a:rPr lang="en-US" sz="2400" dirty="0" err="1" smtClean="0"/>
              <a:t>Saule</a:t>
            </a:r>
            <a:r>
              <a:rPr lang="en-US" sz="2400" dirty="0" smtClean="0"/>
              <a:t>, Vice Rector, </a:t>
            </a:r>
          </a:p>
          <a:p>
            <a:r>
              <a:rPr lang="en-US" sz="2400" dirty="0" err="1" smtClean="0"/>
              <a:t>Aringazina</a:t>
            </a:r>
            <a:r>
              <a:rPr lang="en-US" sz="2400" dirty="0" smtClean="0"/>
              <a:t> </a:t>
            </a:r>
            <a:r>
              <a:rPr lang="en-US" sz="2400" dirty="0" err="1" smtClean="0"/>
              <a:t>Altyn</a:t>
            </a:r>
            <a:r>
              <a:rPr lang="en-US" sz="2400" dirty="0" smtClean="0"/>
              <a:t>, D.M.S., Head of Department of Population Health</a:t>
            </a:r>
          </a:p>
          <a:p>
            <a:r>
              <a:rPr lang="en-US" sz="2400" dirty="0" err="1" smtClean="0"/>
              <a:t>Hanclosky</a:t>
            </a:r>
            <a:r>
              <a:rPr lang="en-US" sz="2400" dirty="0" smtClean="0"/>
              <a:t> Walter, PhD, Visiting Professor</a:t>
            </a:r>
          </a:p>
          <a:p>
            <a:r>
              <a:rPr lang="en-US" sz="2400" dirty="0" err="1" smtClean="0"/>
              <a:t>Bartoccioni</a:t>
            </a:r>
            <a:r>
              <a:rPr lang="en-US" sz="2400" dirty="0" smtClean="0"/>
              <a:t> </a:t>
            </a:r>
            <a:r>
              <a:rPr lang="en-US" sz="2400" dirty="0" err="1" smtClean="0"/>
              <a:t>Filippo</a:t>
            </a:r>
            <a:r>
              <a:rPr lang="en-US" sz="2400" dirty="0" smtClean="0"/>
              <a:t>, MD, Visiting Professor</a:t>
            </a: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HSR-Funky-lines.jpg"/>
          <p:cNvPicPr>
            <a:picLocks/>
          </p:cNvPicPr>
          <p:nvPr/>
        </p:nvPicPr>
        <p:blipFill>
          <a:blip r:embed="rId2"/>
          <a:stretch>
            <a:fillRect/>
          </a:stretch>
        </p:blipFill>
        <p:spPr>
          <a:xfrm>
            <a:off x="-10826" y="6103185"/>
            <a:ext cx="9154826" cy="90671"/>
          </a:xfrm>
          <a:prstGeom prst="rect">
            <a:avLst/>
          </a:prstGeom>
        </p:spPr>
      </p:pic>
      <p:sp>
        <p:nvSpPr>
          <p:cNvPr id="14" name="Rectangle 13"/>
          <p:cNvSpPr/>
          <p:nvPr/>
        </p:nvSpPr>
        <p:spPr>
          <a:xfrm>
            <a:off x="-10826" y="3598351"/>
            <a:ext cx="9154826" cy="2504835"/>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p:nvPr>
        </p:nvSpPr>
        <p:spPr>
          <a:xfrm>
            <a:off x="162039" y="4172919"/>
            <a:ext cx="7772400" cy="969496"/>
          </a:xfrm>
        </p:spPr>
        <p:txBody>
          <a:bodyPr>
            <a:spAutoFit/>
          </a:bodyPr>
          <a:lstStyle/>
          <a:p>
            <a:pPr algn="l"/>
            <a:r>
              <a:rPr lang="en-US" sz="5700" dirty="0" smtClean="0">
                <a:solidFill>
                  <a:schemeClr val="bg1"/>
                </a:solidFill>
                <a:latin typeface="Times New Roman" pitchFamily="18" charset="0"/>
                <a:ea typeface="小塚ゴシック Pr6N EL"/>
                <a:cs typeface="Times New Roman" pitchFamily="18" charset="0"/>
              </a:rPr>
              <a:t>Thank you!</a:t>
            </a:r>
            <a:endParaRPr lang="en-US" sz="5700" dirty="0">
              <a:solidFill>
                <a:schemeClr val="bg1"/>
              </a:solidFill>
              <a:latin typeface="Times New Roman" pitchFamily="18" charset="0"/>
              <a:ea typeface="小塚ゴシック Pr6N EL"/>
              <a:cs typeface="Times New Roman" pitchFamily="18" charset="0"/>
            </a:endParaRPr>
          </a:p>
        </p:txBody>
      </p:sp>
      <p:sp>
        <p:nvSpPr>
          <p:cNvPr id="19" name="Subtitle 2"/>
          <p:cNvSpPr txBox="1">
            <a:spLocks/>
          </p:cNvSpPr>
          <p:nvPr/>
        </p:nvSpPr>
        <p:spPr>
          <a:xfrm>
            <a:off x="5613400" y="4657667"/>
            <a:ext cx="3327400" cy="823599"/>
          </a:xfrm>
          <a:prstGeom prst="rect">
            <a:avLst/>
          </a:prstGeom>
        </p:spPr>
        <p:txBody>
          <a:bodyPr vert="horz" lIns="91440" tIns="45720" rIns="91440" bIns="45720" rtlCol="0">
            <a:noAutofit/>
          </a:bodyPr>
          <a:lstStyle/>
          <a:p>
            <a:pPr lvl="0">
              <a:lnSpc>
                <a:spcPts val="1240"/>
              </a:lnSpc>
              <a:spcBef>
                <a:spcPct val="20000"/>
              </a:spcBef>
              <a:defRPr/>
            </a:pPr>
            <a:r>
              <a:rPr lang="en-US" sz="1500" dirty="0" smtClean="0">
                <a:solidFill>
                  <a:schemeClr val="bg1"/>
                </a:solidFill>
                <a:latin typeface="Mic 32 New Lt" pitchFamily="34" charset="0"/>
                <a:cs typeface="Mic 32 New Light"/>
              </a:rPr>
              <a:t>+961 3 343454/+13174591890</a:t>
            </a:r>
          </a:p>
          <a:p>
            <a:pPr lvl="0">
              <a:lnSpc>
                <a:spcPts val="1240"/>
              </a:lnSpc>
              <a:spcBef>
                <a:spcPct val="20000"/>
              </a:spcBef>
              <a:defRPr/>
            </a:pPr>
            <a:r>
              <a:rPr lang="en-US" sz="1500" dirty="0" smtClean="0">
                <a:solidFill>
                  <a:schemeClr val="bg1"/>
                </a:solidFill>
                <a:latin typeface="Mic 32 New Lt" pitchFamily="34" charset="0"/>
                <a:cs typeface="Mic 32 New Light"/>
              </a:rPr>
              <a:t>tchahine@systemsreformgroup.com</a:t>
            </a:r>
          </a:p>
          <a:p>
            <a:pPr lvl="0">
              <a:lnSpc>
                <a:spcPts val="1240"/>
              </a:lnSpc>
              <a:spcBef>
                <a:spcPct val="20000"/>
              </a:spcBef>
              <a:defRPr/>
            </a:pPr>
            <a:r>
              <a:rPr lang="en-US" sz="1500" dirty="0" smtClean="0">
                <a:solidFill>
                  <a:schemeClr val="bg1"/>
                </a:solidFill>
                <a:latin typeface="Mic 32 New Lt" pitchFamily="34" charset="0"/>
                <a:cs typeface="Mic 32 New Light"/>
              </a:rPr>
              <a:t>www.systemsreformgroup.com</a:t>
            </a:r>
            <a:endParaRPr kumimoji="0" lang="en-US" sz="1500" u="none" strike="noStrike" kern="1200" cap="none" spc="0" normalizeH="0" baseline="0" noProof="0" dirty="0" smtClean="0">
              <a:ln>
                <a:noFill/>
              </a:ln>
              <a:solidFill>
                <a:schemeClr val="bg1"/>
              </a:solidFill>
              <a:effectLst/>
              <a:uLnTx/>
              <a:uFillTx/>
              <a:latin typeface="Mic 32 New Lt" pitchFamily="34" charset="0"/>
              <a:cs typeface="Mic 32 New Light"/>
            </a:endParaRPr>
          </a:p>
        </p:txBody>
      </p:sp>
      <p:sp>
        <p:nvSpPr>
          <p:cNvPr id="10" name="TextBox 9"/>
          <p:cNvSpPr txBox="1"/>
          <p:nvPr/>
        </p:nvSpPr>
        <p:spPr>
          <a:xfrm>
            <a:off x="2550930" y="6353537"/>
            <a:ext cx="6149519" cy="338554"/>
          </a:xfrm>
          <a:prstGeom prst="rect">
            <a:avLst/>
          </a:prstGeom>
          <a:noFill/>
        </p:spPr>
        <p:txBody>
          <a:bodyPr wrap="square" rtlCol="0">
            <a:spAutoFit/>
          </a:bodyPr>
          <a:lstStyle/>
          <a:p>
            <a:pPr algn="r"/>
            <a:r>
              <a:rPr lang="en-US" sz="2400" baseline="6000" dirty="0" smtClean="0">
                <a:solidFill>
                  <a:srgbClr val="777877"/>
                </a:solidFill>
                <a:latin typeface="Mic 32 New Rg" pitchFamily="34" charset="0"/>
              </a:rPr>
              <a:t>15|03| 2015 · Almaty </a:t>
            </a:r>
            <a:endParaRPr lang="en-US" sz="2400" baseline="6000" dirty="0">
              <a:solidFill>
                <a:srgbClr val="5991C0"/>
              </a:solidFill>
              <a:latin typeface="Mic 32 New Rg" pitchFamily="34" charset="0"/>
            </a:endParaRPr>
          </a:p>
        </p:txBody>
      </p:sp>
      <p:sp>
        <p:nvSpPr>
          <p:cNvPr id="11" name="TextBox 10"/>
          <p:cNvSpPr txBox="1"/>
          <p:nvPr/>
        </p:nvSpPr>
        <p:spPr>
          <a:xfrm>
            <a:off x="579438" y="2625670"/>
            <a:ext cx="3750109" cy="338554"/>
          </a:xfrm>
          <a:prstGeom prst="rect">
            <a:avLst/>
          </a:prstGeom>
          <a:noFill/>
        </p:spPr>
        <p:txBody>
          <a:bodyPr wrap="square" rtlCol="0">
            <a:spAutoFit/>
          </a:bodyPr>
          <a:lstStyle/>
          <a:p>
            <a:r>
              <a:rPr lang="en-US" sz="2400" baseline="6000" dirty="0" smtClean="0">
                <a:solidFill>
                  <a:srgbClr val="5991C0"/>
                </a:solidFill>
                <a:latin typeface="Mic 32 New Lt" pitchFamily="34" charset="0"/>
              </a:rPr>
              <a:t>World class expertise for local solutions</a:t>
            </a:r>
            <a:endParaRPr lang="en-US" sz="2400" baseline="6000" dirty="0">
              <a:solidFill>
                <a:srgbClr val="5991C0"/>
              </a:solidFill>
              <a:latin typeface="Mic 32 New Lt" pitchFamily="34" charset="0"/>
            </a:endParaRPr>
          </a:p>
        </p:txBody>
      </p:sp>
      <p:pic>
        <p:nvPicPr>
          <p:cNvPr id="16" name="Picture 2" descr="Description: http://profile.ak.fbcdn.net/hprofile-ak-ash4/277043_243511885667409_6496535_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20311" y="237745"/>
            <a:ext cx="2538249" cy="253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HSR-Logo-small.png"/>
          <p:cNvPicPr>
            <a:picLocks noChangeAspect="1"/>
          </p:cNvPicPr>
          <p:nvPr/>
        </p:nvPicPr>
        <p:blipFill>
          <a:blip r:embed="rId4"/>
          <a:stretch>
            <a:fillRect/>
          </a:stretch>
        </p:blipFill>
        <p:spPr>
          <a:xfrm>
            <a:off x="579438" y="425975"/>
            <a:ext cx="3330410" cy="2161787"/>
          </a:xfrm>
          <a:prstGeom prst="rect">
            <a:avLst/>
          </a:prstGeom>
        </p:spPr>
      </p:pic>
    </p:spTree>
    <p:extLst>
      <p:ext uri="{BB962C8B-B14F-4D97-AF65-F5344CB8AC3E}">
        <p14:creationId xmlns="" xmlns:p14="http://schemas.microsoft.com/office/powerpoint/2010/main" val="322175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lvl="0">
              <a:buNone/>
            </a:pPr>
            <a:r>
              <a:rPr lang="en-US" sz="2000" dirty="0" smtClean="0">
                <a:solidFill>
                  <a:srgbClr val="5D605E"/>
                </a:solidFill>
              </a:rPr>
              <a:t>2. Based on the collected information, strategic priorities for SPH were identified. Priorities include those highlighted during interviews with SPH leadership, faculty, staff, students, and other stakeholders; as well as needs highlighted by international public health institutes and bodies of accreditation</a:t>
            </a:r>
          </a:p>
          <a:p>
            <a:pPr lvl="0">
              <a:buNone/>
            </a:pPr>
            <a:endParaRPr lang="en-US" sz="2000" dirty="0" smtClean="0">
              <a:solidFill>
                <a:srgbClr val="5D605E"/>
              </a:solidFill>
            </a:endParaRPr>
          </a:p>
          <a:p>
            <a:pPr lvl="0">
              <a:buNone/>
            </a:pPr>
            <a:r>
              <a:rPr lang="en-US" sz="2000" dirty="0" smtClean="0">
                <a:solidFill>
                  <a:srgbClr val="5D605E"/>
                </a:solidFill>
              </a:rPr>
              <a:t>3. To achieve the identified priorities, a roadmap was drafted using a “Five Point Plan” to guide SPH leadership and staff in achieving the vision for 2017. The roadmap is based on SPH’s vision, goals, and mission; as well as identified requirements for international recognition. </a:t>
            </a:r>
          </a:p>
          <a:p>
            <a:pPr lvl="0">
              <a:buNone/>
            </a:pPr>
            <a:endParaRPr lang="en-US" sz="2000" dirty="0" smtClean="0">
              <a:solidFill>
                <a:srgbClr val="5D605E"/>
              </a:solidFill>
            </a:endParaRPr>
          </a:p>
          <a:p>
            <a:pPr lvl="0">
              <a:buNone/>
            </a:pPr>
            <a:r>
              <a:rPr lang="en-US" sz="2000" dirty="0" smtClean="0">
                <a:solidFill>
                  <a:srgbClr val="5D605E"/>
                </a:solidFill>
              </a:rPr>
              <a:t>4. Results will be presented to SPH leadership and faculty on March 15, 2013 for feedback. Following the incorporation of internal feedback, HSR will obtain external input from its network of experts, to set the stage for implementation, monitoring and evaluation of the Roadmap. </a:t>
            </a:r>
          </a:p>
          <a:p>
            <a:pPr>
              <a:buFont typeface="+mj-lt"/>
              <a:buAutoNum type="arabicPeriod"/>
            </a:pPr>
            <a:endParaRPr lang="en-US" sz="2000" dirty="0">
              <a:solidFill>
                <a:srgbClr val="5D605E"/>
              </a:solidFill>
              <a:latin typeface="+mj-lt"/>
            </a:endParaRPr>
          </a:p>
          <a:p>
            <a:pPr>
              <a:buFont typeface="+mj-lt"/>
              <a:buAutoNum type="arabicPeriod"/>
            </a:pPr>
            <a:endParaRPr lang="en-US" sz="2000" dirty="0" smtClean="0">
              <a:solidFill>
                <a:srgbClr val="5D605E"/>
              </a:solidFill>
              <a:latin typeface="+mj-lt"/>
            </a:endParaRPr>
          </a:p>
          <a:p>
            <a:pPr>
              <a:buFont typeface="+mj-lt"/>
              <a:buAutoNum type="arabicPeriod"/>
            </a:pPr>
            <a:endParaRPr lang="en-US" sz="2000" dirty="0" smtClean="0">
              <a:solidFill>
                <a:srgbClr val="5D605E"/>
              </a:solidFill>
              <a:latin typeface="+mj-lt"/>
            </a:endParaRPr>
          </a:p>
          <a:p>
            <a:pPr>
              <a:buFont typeface="+mj-lt"/>
              <a:buAutoNum type="arabicPeriod"/>
            </a:pPr>
            <a:endParaRPr lang="en-US" sz="2000" dirty="0" smtClean="0">
              <a:solidFill>
                <a:srgbClr val="5D605E"/>
              </a:solidFill>
              <a:latin typeface="+mj-lt"/>
            </a:endParaRPr>
          </a:p>
          <a:p>
            <a:pPr>
              <a:buFont typeface="+mj-lt"/>
              <a:buAutoNum type="arabicPeriod"/>
            </a:pPr>
            <a:endParaRPr lang="en-US" sz="2000" dirty="0" smtClean="0">
              <a:solidFill>
                <a:srgbClr val="5D605E"/>
              </a:solidFill>
              <a:latin typeface="+mj-lt"/>
            </a:endParaRPr>
          </a:p>
          <a:p>
            <a:pPr>
              <a:buFont typeface="+mj-lt"/>
              <a:buAutoNum type="arabicPeriod"/>
            </a:pPr>
            <a:endParaRPr lang="en-US" sz="2000" dirty="0" smtClean="0">
              <a:solidFill>
                <a:srgbClr val="5D605E"/>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Methods cont… </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r>
              <a:rPr lang="en-US" sz="2300" dirty="0" smtClean="0">
                <a:solidFill>
                  <a:schemeClr val="tx1">
                    <a:lumMod val="65000"/>
                    <a:lumOff val="35000"/>
                  </a:schemeClr>
                </a:solidFill>
                <a:latin typeface="+mj-lt"/>
              </a:rPr>
              <a:t>Characteristics of </a:t>
            </a:r>
            <a:r>
              <a:rPr lang="en-US" sz="2300" dirty="0" err="1" smtClean="0">
                <a:solidFill>
                  <a:schemeClr val="tx1">
                    <a:lumMod val="65000"/>
                    <a:lumOff val="35000"/>
                  </a:schemeClr>
                </a:solidFill>
                <a:latin typeface="+mj-lt"/>
              </a:rPr>
              <a:t>KazNMU</a:t>
            </a:r>
            <a:r>
              <a:rPr lang="en-US" sz="2300" dirty="0" smtClean="0">
                <a:solidFill>
                  <a:schemeClr val="tx1">
                    <a:lumMod val="65000"/>
                    <a:lumOff val="35000"/>
                  </a:schemeClr>
                </a:solidFill>
                <a:latin typeface="+mj-lt"/>
              </a:rPr>
              <a:t> for consideration in drafting the plan of action for SPH</a:t>
            </a:r>
          </a:p>
          <a:p>
            <a:r>
              <a:rPr lang="en-US" sz="2300" dirty="0" smtClean="0">
                <a:solidFill>
                  <a:schemeClr val="tx1">
                    <a:lumMod val="65000"/>
                    <a:lumOff val="35000"/>
                  </a:schemeClr>
                </a:solidFill>
                <a:latin typeface="+mj-lt"/>
              </a:rPr>
              <a:t>Composition</a:t>
            </a:r>
          </a:p>
          <a:p>
            <a:r>
              <a:rPr lang="en-US" sz="2300" dirty="0" smtClean="0">
                <a:solidFill>
                  <a:schemeClr val="tx1">
                    <a:lumMod val="65000"/>
                    <a:lumOff val="35000"/>
                  </a:schemeClr>
                </a:solidFill>
                <a:latin typeface="+mj-lt"/>
              </a:rPr>
              <a:t>Ranking and Strengths</a:t>
            </a:r>
          </a:p>
          <a:p>
            <a:r>
              <a:rPr lang="en-US" sz="2300" dirty="0" smtClean="0">
                <a:solidFill>
                  <a:schemeClr val="tx1">
                    <a:lumMod val="65000"/>
                    <a:lumOff val="35000"/>
                  </a:schemeClr>
                </a:solidFill>
                <a:latin typeface="+mj-lt"/>
              </a:rPr>
              <a:t>Elective </a:t>
            </a:r>
            <a:r>
              <a:rPr lang="en-US" sz="2300" dirty="0" err="1" smtClean="0">
                <a:solidFill>
                  <a:schemeClr val="tx1">
                    <a:lumMod val="65000"/>
                    <a:lumOff val="35000"/>
                  </a:schemeClr>
                </a:solidFill>
                <a:latin typeface="+mj-lt"/>
              </a:rPr>
              <a:t>Discplines</a:t>
            </a:r>
            <a:endParaRPr lang="en-US" sz="2300" dirty="0" smtClean="0">
              <a:solidFill>
                <a:schemeClr val="tx1">
                  <a:lumMod val="65000"/>
                  <a:lumOff val="35000"/>
                </a:schemeClr>
              </a:solidFill>
              <a:latin typeface="+mj-lt"/>
            </a:endParaRPr>
          </a:p>
          <a:p>
            <a:r>
              <a:rPr lang="en-US" sz="2300" dirty="0" smtClean="0">
                <a:solidFill>
                  <a:schemeClr val="tx1">
                    <a:lumMod val="65000"/>
                    <a:lumOff val="35000"/>
                  </a:schemeClr>
                </a:solidFill>
                <a:latin typeface="+mj-lt"/>
              </a:rPr>
              <a:t>Core Disciplines</a:t>
            </a:r>
          </a:p>
          <a:p>
            <a:r>
              <a:rPr lang="en-US" sz="2300" dirty="0" smtClean="0">
                <a:solidFill>
                  <a:schemeClr val="tx1">
                    <a:lumMod val="65000"/>
                    <a:lumOff val="35000"/>
                  </a:schemeClr>
                </a:solidFill>
                <a:latin typeface="+mj-lt"/>
              </a:rPr>
              <a:t>Language</a:t>
            </a:r>
          </a:p>
          <a:p>
            <a:r>
              <a:rPr lang="en-US" sz="2300" dirty="0" smtClean="0">
                <a:solidFill>
                  <a:schemeClr val="tx1">
                    <a:lumMod val="65000"/>
                    <a:lumOff val="35000"/>
                  </a:schemeClr>
                </a:solidFill>
                <a:latin typeface="+mj-lt"/>
              </a:rPr>
              <a:t>Library and Electronic Resources</a:t>
            </a:r>
          </a:p>
          <a:p>
            <a:endParaRPr lang="en-US" sz="1900" dirty="0" smtClean="0">
              <a:solidFill>
                <a:schemeClr val="tx1">
                  <a:lumMod val="65000"/>
                  <a:lumOff val="35000"/>
                </a:schemeClr>
              </a:solidFill>
              <a:latin typeface="+mj-lt"/>
            </a:endParaRPr>
          </a:p>
          <a:p>
            <a:endParaRPr lang="en-US" sz="2300" dirty="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Background</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r>
              <a:rPr lang="en-US" sz="2300" dirty="0" smtClean="0">
                <a:solidFill>
                  <a:schemeClr val="tx1">
                    <a:lumMod val="65000"/>
                    <a:lumOff val="35000"/>
                  </a:schemeClr>
                </a:solidFill>
                <a:latin typeface="+mj-lt"/>
              </a:rPr>
              <a:t>Key Characteristics of SPH for consideration in formulating the strategy</a:t>
            </a:r>
          </a:p>
          <a:p>
            <a:r>
              <a:rPr lang="en-US" sz="2300" dirty="0" smtClean="0">
                <a:solidFill>
                  <a:schemeClr val="tx1">
                    <a:lumMod val="65000"/>
                    <a:lumOff val="35000"/>
                  </a:schemeClr>
                </a:solidFill>
                <a:latin typeface="+mj-lt"/>
              </a:rPr>
              <a:t>History and Purpose</a:t>
            </a:r>
          </a:p>
          <a:p>
            <a:r>
              <a:rPr lang="en-US" sz="2300" dirty="0" smtClean="0">
                <a:solidFill>
                  <a:schemeClr val="tx1">
                    <a:lumMod val="65000"/>
                    <a:lumOff val="35000"/>
                  </a:schemeClr>
                </a:solidFill>
                <a:latin typeface="+mj-lt"/>
              </a:rPr>
              <a:t>Financing</a:t>
            </a:r>
          </a:p>
          <a:p>
            <a:r>
              <a:rPr lang="en-US" sz="2300" dirty="0" smtClean="0">
                <a:solidFill>
                  <a:schemeClr val="tx1">
                    <a:lumMod val="65000"/>
                    <a:lumOff val="35000"/>
                  </a:schemeClr>
                </a:solidFill>
                <a:latin typeface="+mj-lt"/>
              </a:rPr>
              <a:t>Structure</a:t>
            </a:r>
          </a:p>
          <a:p>
            <a:r>
              <a:rPr lang="en-US" sz="2300" dirty="0" smtClean="0">
                <a:solidFill>
                  <a:schemeClr val="tx1">
                    <a:lumMod val="65000"/>
                    <a:lumOff val="35000"/>
                  </a:schemeClr>
                </a:solidFill>
                <a:latin typeface="+mj-lt"/>
              </a:rPr>
              <a:t>Functions</a:t>
            </a:r>
          </a:p>
          <a:p>
            <a:r>
              <a:rPr lang="en-US" sz="2300" dirty="0" smtClean="0">
                <a:solidFill>
                  <a:schemeClr val="tx1">
                    <a:lumMod val="65000"/>
                    <a:lumOff val="35000"/>
                  </a:schemeClr>
                </a:solidFill>
                <a:latin typeface="+mj-lt"/>
              </a:rPr>
              <a:t>Human resources</a:t>
            </a:r>
          </a:p>
          <a:p>
            <a:r>
              <a:rPr lang="en-US" sz="2300" dirty="0" smtClean="0">
                <a:solidFill>
                  <a:schemeClr val="tx1">
                    <a:lumMod val="65000"/>
                    <a:lumOff val="35000"/>
                  </a:schemeClr>
                </a:solidFill>
                <a:latin typeface="+mj-lt"/>
              </a:rPr>
              <a:t>Subject Areas of Focus</a:t>
            </a:r>
            <a:endParaRPr lang="en-US" sz="1900" dirty="0" smtClean="0">
              <a:solidFill>
                <a:schemeClr val="tx1">
                  <a:lumMod val="65000"/>
                  <a:lumOff val="35000"/>
                </a:schemeClr>
              </a:solidFill>
              <a:latin typeface="+mj-lt"/>
            </a:endParaRPr>
          </a:p>
          <a:p>
            <a:endParaRPr lang="en-US" sz="2300" dirty="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Background cont…</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6277"/>
            <a:ext cx="8229600" cy="5193797"/>
          </a:xfrm>
        </p:spPr>
        <p:txBody>
          <a:bodyPr>
            <a:noAutofit/>
          </a:bodyPr>
          <a:lstStyle/>
          <a:p>
            <a:pPr>
              <a:buNone/>
            </a:pPr>
            <a:r>
              <a:rPr lang="en-US" sz="2300" dirty="0" smtClean="0">
                <a:solidFill>
                  <a:schemeClr val="tx1">
                    <a:lumMod val="65000"/>
                    <a:lumOff val="35000"/>
                  </a:schemeClr>
                </a:solidFill>
                <a:latin typeface="+mj-lt"/>
              </a:rPr>
              <a:t>Points for Consideration:</a:t>
            </a:r>
          </a:p>
          <a:p>
            <a:r>
              <a:rPr lang="en-US" sz="2300" dirty="0" smtClean="0">
                <a:solidFill>
                  <a:schemeClr val="tx1">
                    <a:lumMod val="65000"/>
                    <a:lumOff val="35000"/>
                  </a:schemeClr>
                </a:solidFill>
                <a:latin typeface="+mj-lt"/>
              </a:rPr>
              <a:t>Degrees Granted</a:t>
            </a:r>
          </a:p>
          <a:p>
            <a:r>
              <a:rPr lang="en-US" sz="2300" dirty="0" smtClean="0">
                <a:solidFill>
                  <a:schemeClr val="tx1">
                    <a:lumMod val="65000"/>
                    <a:lumOff val="35000"/>
                  </a:schemeClr>
                </a:solidFill>
                <a:latin typeface="+mj-lt"/>
              </a:rPr>
              <a:t>Structure of Graduate Programs</a:t>
            </a:r>
          </a:p>
          <a:p>
            <a:r>
              <a:rPr lang="en-US" sz="2300" dirty="0" smtClean="0">
                <a:solidFill>
                  <a:schemeClr val="tx1">
                    <a:lumMod val="65000"/>
                    <a:lumOff val="35000"/>
                  </a:schemeClr>
                </a:solidFill>
                <a:latin typeface="+mj-lt"/>
              </a:rPr>
              <a:t>Courses of the Graduate Programs</a:t>
            </a:r>
          </a:p>
          <a:p>
            <a:r>
              <a:rPr lang="en-US" sz="2300" dirty="0" smtClean="0">
                <a:solidFill>
                  <a:schemeClr val="tx1">
                    <a:lumMod val="65000"/>
                    <a:lumOff val="35000"/>
                  </a:schemeClr>
                </a:solidFill>
                <a:latin typeface="+mj-lt"/>
              </a:rPr>
              <a:t>Undergraduate programs </a:t>
            </a:r>
          </a:p>
          <a:p>
            <a:r>
              <a:rPr lang="en-US" sz="2300" dirty="0" smtClean="0">
                <a:solidFill>
                  <a:schemeClr val="tx1">
                    <a:lumMod val="65000"/>
                    <a:lumOff val="35000"/>
                  </a:schemeClr>
                </a:solidFill>
                <a:latin typeface="+mj-lt"/>
              </a:rPr>
              <a:t>Postgraduate programs</a:t>
            </a:r>
          </a:p>
          <a:p>
            <a:r>
              <a:rPr lang="en-US" sz="2300" dirty="0" smtClean="0">
                <a:solidFill>
                  <a:schemeClr val="tx1">
                    <a:lumMod val="65000"/>
                    <a:lumOff val="35000"/>
                  </a:schemeClr>
                </a:solidFill>
                <a:latin typeface="+mj-lt"/>
              </a:rPr>
              <a:t>PhD Students</a:t>
            </a:r>
          </a:p>
          <a:p>
            <a:r>
              <a:rPr lang="en-US" sz="2300" dirty="0" smtClean="0">
                <a:solidFill>
                  <a:schemeClr val="tx1">
                    <a:lumMod val="65000"/>
                    <a:lumOff val="35000"/>
                  </a:schemeClr>
                </a:solidFill>
                <a:latin typeface="+mj-lt"/>
              </a:rPr>
              <a:t>SPH Students’ Education Backgrounds and Financing</a:t>
            </a:r>
          </a:p>
          <a:p>
            <a:r>
              <a:rPr lang="en-US" sz="2300" dirty="0" smtClean="0">
                <a:solidFill>
                  <a:schemeClr val="tx1">
                    <a:lumMod val="65000"/>
                    <a:lumOff val="35000"/>
                  </a:schemeClr>
                </a:solidFill>
                <a:latin typeface="+mj-lt"/>
              </a:rPr>
              <a:t>Teachers’ Background and Financing</a:t>
            </a:r>
          </a:p>
          <a:p>
            <a:endParaRPr lang="en-US" sz="2300" dirty="0" smtClean="0">
              <a:solidFill>
                <a:schemeClr val="tx1">
                  <a:lumMod val="65000"/>
                  <a:lumOff val="35000"/>
                </a:schemeClr>
              </a:solidFill>
              <a:latin typeface="+mj-lt"/>
            </a:endParaRPr>
          </a:p>
          <a:p>
            <a:endParaRPr lang="en-US" sz="2300" dirty="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a:p>
            <a:endParaRPr lang="en-US" sz="2300" dirty="0" smtClean="0">
              <a:solidFill>
                <a:schemeClr val="tx1">
                  <a:lumMod val="65000"/>
                  <a:lumOff val="35000"/>
                </a:schemeClr>
              </a:solidFill>
              <a:latin typeface="+mj-lt"/>
            </a:endParaRPr>
          </a:p>
        </p:txBody>
      </p:sp>
      <p:sp>
        <p:nvSpPr>
          <p:cNvPr id="6" name="TextBox 5"/>
          <p:cNvSpPr txBox="1"/>
          <p:nvPr/>
        </p:nvSpPr>
        <p:spPr>
          <a:xfrm>
            <a:off x="4610105" y="6360494"/>
            <a:ext cx="4533896" cy="338554"/>
          </a:xfrm>
          <a:prstGeom prst="rect">
            <a:avLst/>
          </a:prstGeom>
          <a:noFill/>
        </p:spPr>
        <p:txBody>
          <a:bodyPr wrap="square" rtlCol="0">
            <a:spAutoFit/>
          </a:bodyPr>
          <a:lstStyle/>
          <a:p>
            <a:pPr lvl="0"/>
            <a:r>
              <a:rPr lang="en-US" sz="1600" baseline="6000" dirty="0">
                <a:solidFill>
                  <a:schemeClr val="bg1">
                    <a:lumMod val="50000"/>
                  </a:schemeClr>
                </a:solidFill>
                <a:latin typeface="Mic 32 New Rg" pitchFamily="34" charset="0"/>
              </a:rPr>
              <a:t>w</a:t>
            </a:r>
            <a:r>
              <a:rPr lang="en-US" sz="1600" baseline="6000" dirty="0" smtClean="0">
                <a:solidFill>
                  <a:schemeClr val="bg1">
                    <a:lumMod val="50000"/>
                  </a:schemeClr>
                </a:solidFill>
                <a:latin typeface="Mic 32 New Rg" pitchFamily="34" charset="0"/>
              </a:rPr>
              <a:t>orld </a:t>
            </a:r>
            <a:r>
              <a:rPr lang="en-US" sz="1600" baseline="6000" dirty="0">
                <a:solidFill>
                  <a:schemeClr val="bg1">
                    <a:lumMod val="50000"/>
                  </a:schemeClr>
                </a:solidFill>
                <a:latin typeface="Mic 32 New Rg" pitchFamily="34" charset="0"/>
              </a:rPr>
              <a:t>class expertise for local </a:t>
            </a:r>
            <a:r>
              <a:rPr lang="en-US" sz="1600" baseline="6000" dirty="0" smtClean="0">
                <a:solidFill>
                  <a:schemeClr val="bg1">
                    <a:lumMod val="50000"/>
                  </a:schemeClr>
                </a:solidFill>
                <a:latin typeface="Mic 32 New Rg" pitchFamily="34" charset="0"/>
              </a:rPr>
              <a:t>solutions </a:t>
            </a:r>
            <a:r>
              <a:rPr lang="en-US" sz="1600" baseline="6000" dirty="0" smtClean="0">
                <a:solidFill>
                  <a:srgbClr val="6EA9FF"/>
                </a:solidFill>
                <a:latin typeface="Mic 32 New Rg" pitchFamily="34" charset="0"/>
              </a:rPr>
              <a:t>. www.healthsystemsreform.com</a:t>
            </a:r>
            <a:endParaRPr lang="en-US" sz="1100" dirty="0">
              <a:solidFill>
                <a:srgbClr val="6EA9FF"/>
              </a:solidFill>
              <a:latin typeface="Mic 32 New Rg" pitchFamily="34" charset="0"/>
            </a:endParaRPr>
          </a:p>
        </p:txBody>
      </p:sp>
      <p:pic>
        <p:nvPicPr>
          <p:cNvPr id="7" name="Picture 6" descr="HSR-Logo-small.png"/>
          <p:cNvPicPr>
            <a:picLocks noChangeAspect="1"/>
          </p:cNvPicPr>
          <p:nvPr/>
        </p:nvPicPr>
        <p:blipFill>
          <a:blip r:embed="rId2"/>
          <a:stretch>
            <a:fillRect/>
          </a:stretch>
        </p:blipFill>
        <p:spPr>
          <a:xfrm>
            <a:off x="488312" y="6228342"/>
            <a:ext cx="1411318" cy="427370"/>
          </a:xfrm>
          <a:prstGeom prst="rect">
            <a:avLst/>
          </a:prstGeom>
        </p:spPr>
      </p:pic>
      <p:sp>
        <p:nvSpPr>
          <p:cNvPr id="8" name="Rectangle 7"/>
          <p:cNvSpPr/>
          <p:nvPr/>
        </p:nvSpPr>
        <p:spPr>
          <a:xfrm>
            <a:off x="0" y="0"/>
            <a:ext cx="9144000" cy="1044693"/>
          </a:xfrm>
          <a:prstGeom prst="rect">
            <a:avLst/>
          </a:prstGeom>
          <a:solidFill>
            <a:srgbClr val="519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503198" y="223714"/>
            <a:ext cx="8640802" cy="52322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ea typeface="小塚ゴシック Pr6N EL"/>
                <a:cs typeface="Mic 32 New Medium"/>
              </a:rPr>
              <a:t>SPH Teaching Programs</a:t>
            </a:r>
            <a:endParaRPr lang="en-US" sz="2800" dirty="0">
              <a:solidFill>
                <a:schemeClr val="bg1"/>
              </a:solidFill>
              <a:ea typeface="小塚ゴシック Pr6N EL"/>
              <a:cs typeface="Mic 32 New Medium"/>
            </a:endParaRPr>
          </a:p>
        </p:txBody>
      </p:sp>
    </p:spTree>
    <p:extLst>
      <p:ext uri="{BB962C8B-B14F-4D97-AF65-F5344CB8AC3E}">
        <p14:creationId xmlns:p14="http://schemas.microsoft.com/office/powerpoint/2010/main" xmlns="" val="3902615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HSR-Presentation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HSR-Presentation02</Template>
  <TotalTime>10171</TotalTime>
  <Words>4422</Words>
  <Application>Microsoft Office PowerPoint</Application>
  <PresentationFormat>Экран (4:3)</PresentationFormat>
  <Paragraphs>774</Paragraphs>
  <Slides>55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HSR-Presentation02</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Thank you!</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User</dc:creator>
  <cp:lastModifiedBy>GGFFF</cp:lastModifiedBy>
  <cp:revision>501</cp:revision>
  <dcterms:created xsi:type="dcterms:W3CDTF">2011-12-26T17:33:08Z</dcterms:created>
  <dcterms:modified xsi:type="dcterms:W3CDTF">2013-03-26T03:03:09Z</dcterms:modified>
</cp:coreProperties>
</file>