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1" r:id="rId4"/>
    <p:sldId id="260" r:id="rId5"/>
    <p:sldId id="262" r:id="rId6"/>
    <p:sldId id="270" r:id="rId7"/>
    <p:sldId id="274" r:id="rId8"/>
    <p:sldId id="289" r:id="rId9"/>
    <p:sldId id="276" r:id="rId10"/>
    <p:sldId id="278" r:id="rId11"/>
    <p:sldId id="279" r:id="rId12"/>
    <p:sldId id="282" r:id="rId13"/>
    <p:sldId id="275" r:id="rId14"/>
    <p:sldId id="283" r:id="rId15"/>
    <p:sldId id="284" r:id="rId16"/>
    <p:sldId id="287" r:id="rId17"/>
    <p:sldId id="285" r:id="rId18"/>
  </p:sldIdLst>
  <p:sldSz cx="10287000" cy="6858000" type="35mm"/>
  <p:notesSz cx="6662738" cy="9832975"/>
  <p:defaultTextStyle>
    <a:defPPr>
      <a:defRPr lang="en-CA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ина" initials="Д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8C"/>
    <a:srgbClr val="0066FF"/>
    <a:srgbClr val="99FF66"/>
    <a:srgbClr val="FFFF00"/>
    <a:srgbClr val="FFFFCC"/>
    <a:srgbClr val="00007A"/>
    <a:srgbClr val="000099"/>
    <a:srgbClr val="000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206" y="-96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946" y="-90"/>
      </p:cViewPr>
      <p:guideLst>
        <p:guide orient="horz" pos="3097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3550"/>
            <a:ext cx="28987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2" tIns="45408" rIns="90822" bIns="45408" numCol="1" anchor="b" anchorCtr="0" compatLnSpc="1">
            <a:prstTxWarp prst="textNoShape">
              <a:avLst/>
            </a:prstTxWarp>
          </a:bodyPr>
          <a:lstStyle>
            <a:lvl1pPr algn="l" defTabSz="908050"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CA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353550"/>
            <a:ext cx="29003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2" tIns="45408" rIns="90822" bIns="4540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CA" dirty="0"/>
              <a:t>Page </a:t>
            </a:r>
            <a:fld id="{7EF7308E-5C7A-48C7-9141-F9BC5F560755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85237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2775" y="760413"/>
            <a:ext cx="5473700" cy="3649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39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640263"/>
            <a:ext cx="4894263" cy="44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39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3550"/>
            <a:ext cx="28606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353550"/>
            <a:ext cx="293528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BE4E2B58-D632-4B6E-9231-8DB186CB5649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080383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>
                <a:solidFill>
                  <a:srgbClr val="005DAD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>
                <a:solidFill>
                  <a:srgbClr val="005DAD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>
                <a:solidFill>
                  <a:srgbClr val="005DAD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>
                <a:solidFill>
                  <a:srgbClr val="005DAD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D5DB459-4F1B-4979-A002-45510E52995B}" type="slidenum">
              <a:rPr lang="en-US" sz="1200" smtClean="0"/>
              <a:pPr eaLnBrk="1" hangingPunct="1">
                <a:defRPr/>
              </a:pPr>
              <a:t>11</a:t>
            </a:fld>
            <a:endParaRPr lang="en-US" sz="1200" dirty="0" smtClean="0"/>
          </a:p>
        </p:txBody>
      </p:sp>
      <p:sp>
        <p:nvSpPr>
          <p:cNvPr id="870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9162" y="5213526"/>
            <a:ext cx="4886008" cy="101573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CA" b="1" dirty="0" smtClean="0"/>
              <a:t>Slide 17</a:t>
            </a:r>
          </a:p>
          <a:p>
            <a:pPr eaLnBrk="1" hangingPunct="1">
              <a:lnSpc>
                <a:spcPct val="80000"/>
              </a:lnSpc>
            </a:pPr>
            <a:endParaRPr lang="en-CA" dirty="0" smtClean="0"/>
          </a:p>
          <a:p>
            <a:pPr eaLnBrk="1" hangingPunct="1">
              <a:lnSpc>
                <a:spcPct val="80000"/>
              </a:lnSpc>
            </a:pPr>
            <a:r>
              <a:rPr lang="en-CA" dirty="0" smtClean="0"/>
              <a:t>LEADS as a construct has the attributes outlined on this slide.  It is for these reasons that the framework has been so positively received within the Canadian health sector. </a:t>
            </a:r>
            <a:endParaRPr lang="en-US" dirty="0" smtClean="0"/>
          </a:p>
        </p:txBody>
      </p:sp>
      <p:sp>
        <p:nvSpPr>
          <p:cNvPr id="87045" name="Slide Number Placeholder 3"/>
          <p:cNvSpPr txBox="1">
            <a:spLocks noGrp="1"/>
          </p:cNvSpPr>
          <p:nvPr/>
        </p:nvSpPr>
        <p:spPr bwMode="auto">
          <a:xfrm>
            <a:off x="3775552" y="9341326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A4AD69-E808-4FE5-94BA-E6CB0B9EC41D}" type="slidenum">
              <a:rPr lang="en-US" sz="1200">
                <a:solidFill>
                  <a:srgbClr val="005DAD"/>
                </a:solidFill>
                <a:latin typeface="Myriad Pro"/>
                <a:ea typeface="ＭＳ Ｐゴシック" pitchFamily="34" charset="-128"/>
              </a:rPr>
              <a:pPr algn="r"/>
              <a:t>11</a:t>
            </a:fld>
            <a:endParaRPr lang="en-US" sz="1200" dirty="0">
              <a:solidFill>
                <a:srgbClr val="005DAD"/>
              </a:solidFill>
              <a:latin typeface="Myriad Pro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1524000"/>
            <a:ext cx="85756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28850" y="3962400"/>
            <a:ext cx="73723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769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769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243638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769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5BC6F3-E150-4B27-AA6A-6B4433D6472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76935" name="Freeform 7"/>
          <p:cNvSpPr>
            <a:spLocks noChangeArrowheads="1"/>
          </p:cNvSpPr>
          <p:nvPr/>
        </p:nvSpPr>
        <p:spPr bwMode="auto">
          <a:xfrm>
            <a:off x="685800" y="1219200"/>
            <a:ext cx="89154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6936" name="Line 8"/>
          <p:cNvSpPr>
            <a:spLocks noChangeShapeType="1"/>
          </p:cNvSpPr>
          <p:nvPr/>
        </p:nvSpPr>
        <p:spPr bwMode="auto">
          <a:xfrm>
            <a:off x="2228850" y="3962400"/>
            <a:ext cx="73263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6937" name="Rectangle 9"/>
          <p:cNvSpPr>
            <a:spLocks noChangeArrowheads="1"/>
          </p:cNvSpPr>
          <p:nvPr/>
        </p:nvSpPr>
        <p:spPr bwMode="auto">
          <a:xfrm>
            <a:off x="1447800" y="6286500"/>
            <a:ext cx="5427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1200" i="1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  <a:r>
              <a:rPr kumimoji="1" lang="en-CA" sz="1200" b="0" i="1" dirty="0">
                <a:solidFill>
                  <a:schemeClr val="tx1"/>
                </a:solidFill>
                <a:effectLst/>
                <a:latin typeface="Tahoma" pitchFamily="34" charset="0"/>
              </a:rPr>
              <a:t>, Orvill Adams &amp; Associates B.V.</a:t>
            </a:r>
          </a:p>
        </p:txBody>
      </p:sp>
      <p:sp>
        <p:nvSpPr>
          <p:cNvPr id="1276938" name="Rectangle 10"/>
          <p:cNvSpPr>
            <a:spLocks noChangeArrowheads="1"/>
          </p:cNvSpPr>
          <p:nvPr/>
        </p:nvSpPr>
        <p:spPr bwMode="auto">
          <a:xfrm>
            <a:off x="2374900" y="4479925"/>
            <a:ext cx="54276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2400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</a:p>
          <a:p>
            <a:pPr eaLnBrk="1" hangingPunct="1"/>
            <a:endParaRPr kumimoji="1" lang="en-CA" sz="2400" b="0" dirty="0"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eaLnBrk="1" hangingPunct="1"/>
            <a:r>
              <a:rPr kumimoji="1" lang="en-CA" sz="2400" b="0" dirty="0">
                <a:solidFill>
                  <a:schemeClr val="tx1"/>
                </a:solidFill>
                <a:effectLst/>
                <a:latin typeface="Tahoma" pitchFamily="34" charset="0"/>
              </a:rPr>
              <a:t> Orvill Adams &amp; Associates B.V.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4091-E88D-45F7-AB9B-381F6EEC6C5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1605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7813"/>
            <a:ext cx="231457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7813"/>
            <a:ext cx="679132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BB875-DF11-40EC-9EE3-BDD6373897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1538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FD58C-1FCA-490E-8F80-1E61B2F5149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2504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45026-B21E-49D6-937F-648C3684C1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790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951F6-3CE1-4C4F-A0EC-9F4EF9F1298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5667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BF2D4-82A3-4D22-A1A8-6BB2FD8247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80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AA30B-1E1A-4B34-B420-006775E530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037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2ECB-1457-4F30-90D8-05A65EFD91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944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F6430-3571-4A29-B023-AF626432FEA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3950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048EB-3FCA-40AC-9881-433A7564D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9724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7813"/>
            <a:ext cx="9258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75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3638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275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275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3638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fld id="{F6329D7F-B7B7-443C-9AE8-47B5E439122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75911" name="Freeform 7"/>
          <p:cNvSpPr>
            <a:spLocks noChangeArrowheads="1"/>
          </p:cNvSpPr>
          <p:nvPr/>
        </p:nvSpPr>
        <p:spPr bwMode="auto">
          <a:xfrm>
            <a:off x="428625" y="228600"/>
            <a:ext cx="92583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5912" name="Line 8"/>
          <p:cNvSpPr>
            <a:spLocks noChangeShapeType="1"/>
          </p:cNvSpPr>
          <p:nvPr/>
        </p:nvSpPr>
        <p:spPr bwMode="auto">
          <a:xfrm>
            <a:off x="514350" y="6172200"/>
            <a:ext cx="92583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5913" name="Rectangle 9"/>
          <p:cNvSpPr>
            <a:spLocks noChangeArrowheads="1"/>
          </p:cNvSpPr>
          <p:nvPr/>
        </p:nvSpPr>
        <p:spPr bwMode="auto">
          <a:xfrm>
            <a:off x="1447800" y="6286500"/>
            <a:ext cx="5427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1200" i="1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  <a:r>
              <a:rPr kumimoji="1" lang="en-CA" sz="1200" b="0" i="1" dirty="0">
                <a:solidFill>
                  <a:schemeClr val="tx1"/>
                </a:solidFill>
                <a:effectLst/>
                <a:latin typeface="Tahoma" pitchFamily="34" charset="0"/>
              </a:rPr>
              <a:t>, Orvill Adams &amp; Associates B.V.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tholl@chlnet.ca" TargetMode="External"/><Relationship Id="rId2" Type="http://schemas.openxmlformats.org/officeDocument/2006/relationships/hyperlink" Target="mailto:Ellen.melis@unlimited-potential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aomi.Chambers@mbs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eadersforlife.ca/leads-caring-environment-framewor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Лидерство </a:t>
            </a:r>
            <a:r>
              <a:rPr lang="ru-RU" sz="4400" dirty="0" smtClean="0"/>
              <a:t>в системе здравоохранения и в медицинском образовании</a:t>
            </a:r>
            <a:r>
              <a:rPr lang="en-US" sz="4400" dirty="0" smtClean="0"/>
              <a:t>: </a:t>
            </a:r>
            <a:r>
              <a:rPr lang="ru-RU" sz="4400" dirty="0" smtClean="0"/>
              <a:t>некоторые идеи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4834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200150" y="685800"/>
            <a:ext cx="8743950" cy="6858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1C0288"/>
                </a:solidFill>
                <a:latin typeface="+mn-lt"/>
              </a:rPr>
              <a:t>Руководитель это…</a:t>
            </a:r>
            <a:endParaRPr lang="en-US" dirty="0" smtClean="0">
              <a:solidFill>
                <a:srgbClr val="1C0288"/>
              </a:solidFill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201812" y="1733551"/>
            <a:ext cx="4291607" cy="3433763"/>
          </a:xfrm>
        </p:spPr>
        <p:txBody>
          <a:bodyPr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rgbClr val="FF0000"/>
              </a:buClr>
              <a:buFontTx/>
              <a:buNone/>
              <a:defRPr/>
            </a:pPr>
            <a:r>
              <a:rPr lang="ru-RU" altLang="ja-JP" i="1" dirty="0" smtClean="0">
                <a:solidFill>
                  <a:srgbClr val="FF0000"/>
                </a:solidFill>
              </a:rPr>
              <a:t>«Руководитель» </a:t>
            </a:r>
            <a:r>
              <a:rPr lang="ru-RU" altLang="ja-JP" sz="3200" i="1" dirty="0" smtClean="0"/>
              <a:t>это – человек, способный работать над собой и влиять на других, объединяя всех для коллективной работы для достижения конструктивных целей</a:t>
            </a:r>
            <a:r>
              <a:rPr lang="en-US" altLang="ja-JP" sz="3200" i="1" dirty="0" smtClean="0"/>
              <a:t>”.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3200" i="1" dirty="0" smtClean="0">
              <a:solidFill>
                <a:srgbClr val="800000"/>
              </a:solidFill>
            </a:endParaRPr>
          </a:p>
        </p:txBody>
      </p:sp>
      <p:pic>
        <p:nvPicPr>
          <p:cNvPr id="25604" name="Picture 2" descr="http://www.cbc.ca/gfx/photos/foxterry_cp_17032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7" y="1762125"/>
            <a:ext cx="1516262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http://chipbruce.files.wordpress.com/2009/07/tommy_dougl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9569" y="3581401"/>
            <a:ext cx="148054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1"/>
          <p:cNvSpPr>
            <a:spLocks noChangeArrowheads="1"/>
          </p:cNvSpPr>
          <p:nvPr/>
        </p:nvSpPr>
        <p:spPr bwMode="auto">
          <a:xfrm>
            <a:off x="6252568" y="4621213"/>
            <a:ext cx="1871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 smtClean="0"/>
              <a:t>Достопочтенная</a:t>
            </a:r>
          </a:p>
          <a:p>
            <a:r>
              <a:rPr lang="ru-RU" sz="1200" dirty="0" smtClean="0"/>
              <a:t>Моник </a:t>
            </a:r>
            <a:r>
              <a:rPr lang="ru-RU" sz="1200" dirty="0" err="1" smtClean="0"/>
              <a:t>Бегин</a:t>
            </a:r>
            <a:r>
              <a:rPr lang="en-CA" sz="1200" dirty="0" smtClean="0"/>
              <a:t> </a:t>
            </a:r>
            <a:r>
              <a:rPr lang="en-CA" sz="1200" dirty="0"/>
              <a:t/>
            </a:r>
            <a:br>
              <a:rPr lang="en-CA" sz="1200" dirty="0"/>
            </a:br>
            <a:endParaRPr lang="en-CA" sz="1200" dirty="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8149233" y="2060576"/>
            <a:ext cx="1869876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 err="1" smtClean="0"/>
              <a:t>Терри</a:t>
            </a:r>
            <a:r>
              <a:rPr lang="ru-RU" sz="1200" dirty="0" smtClean="0"/>
              <a:t> Фок</a:t>
            </a:r>
            <a:endParaRPr lang="en-CA" sz="1200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979569" y="5678489"/>
            <a:ext cx="18716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200" dirty="0"/>
              <a:t>Tommy Douglas</a:t>
            </a:r>
          </a:p>
        </p:txBody>
      </p:sp>
      <p:pic>
        <p:nvPicPr>
          <p:cNvPr id="25609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5230" y="3900489"/>
            <a:ext cx="1605557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5757161"/>
            <a:ext cx="10277568" cy="11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6784607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282178" y="944860"/>
            <a:ext cx="4300538" cy="3924300"/>
          </a:xfrm>
        </p:spPr>
        <p:txBody>
          <a:bodyPr lIns="0" tIns="0" rIns="0" bIns="0">
            <a:normAutofit fontScale="85000" lnSpcReduction="20000"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endParaRPr lang="fr-CA" sz="2400" dirty="0" smtClean="0"/>
          </a:p>
          <a:p>
            <a:pPr eaLnBrk="1" hangingPunct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Может работать по всей стране (</a:t>
            </a:r>
            <a:r>
              <a:rPr lang="fr-CA" sz="2400" dirty="0" smtClean="0"/>
              <a:t>Pan-Canadian</a:t>
            </a:r>
            <a:r>
              <a:rPr lang="ru-RU" sz="2400" dirty="0" smtClean="0"/>
              <a:t>)</a:t>
            </a:r>
            <a:r>
              <a:rPr lang="fr-CA" sz="2400" dirty="0" smtClean="0"/>
              <a:t> 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При здравоохранении</a:t>
            </a:r>
            <a:r>
              <a:rPr lang="fr-CA" sz="2400" dirty="0" smtClean="0"/>
              <a:t>, </a:t>
            </a:r>
            <a:r>
              <a:rPr lang="ru-RU" sz="2400" dirty="0" smtClean="0"/>
              <a:t>для здравоохранения</a:t>
            </a:r>
            <a:endParaRPr lang="fr-CA" sz="2400" dirty="0" smtClean="0"/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Простая</a:t>
            </a:r>
            <a:r>
              <a:rPr lang="fr-CA" sz="2400" dirty="0" smtClean="0"/>
              <a:t>/</a:t>
            </a:r>
            <a:r>
              <a:rPr lang="ru-RU" sz="2400" dirty="0" smtClean="0"/>
              <a:t>запоминающаяся</a:t>
            </a:r>
            <a:endParaRPr lang="fr-CA" sz="2400" dirty="0" smtClean="0"/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Основана на научных данных</a:t>
            </a:r>
            <a:endParaRPr lang="fr-CA" sz="2400" dirty="0" smtClean="0"/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Системный уровень</a:t>
            </a:r>
            <a:endParaRPr lang="fr-CA" sz="2400" dirty="0" smtClean="0"/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Развитие </a:t>
            </a:r>
            <a:r>
              <a:rPr lang="ru-RU" sz="2400" dirty="0" smtClean="0"/>
              <a:t>качеств руководителя</a:t>
            </a:r>
            <a:endParaRPr lang="fr-CA" sz="2400" dirty="0" smtClean="0"/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Ориентирова</a:t>
            </a:r>
            <a:r>
              <a:rPr lang="ru-RU" sz="2400" dirty="0" smtClean="0"/>
              <a:t>на </a:t>
            </a:r>
            <a:r>
              <a:rPr lang="ru-RU" sz="2400" dirty="0" smtClean="0"/>
              <a:t>на результат и </a:t>
            </a:r>
            <a:r>
              <a:rPr lang="ru-RU" sz="2400" dirty="0" smtClean="0"/>
              <a:t>поведение</a:t>
            </a:r>
            <a:endParaRPr lang="fr-CA" sz="2400" dirty="0" smtClean="0"/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Гибкая в реализации</a:t>
            </a:r>
            <a:endParaRPr lang="fr-CA" sz="2400" dirty="0" smtClean="0"/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Возможности</a:t>
            </a:r>
            <a:endParaRPr lang="en-US" sz="2400" dirty="0" smtClean="0"/>
          </a:p>
        </p:txBody>
      </p:sp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5036344" y="725488"/>
            <a:ext cx="464343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/>
          <a:lstStyle/>
          <a:p>
            <a:pPr algn="r">
              <a:defRPr/>
            </a:pPr>
            <a:r>
              <a:rPr lang="ru-RU" sz="3200" b="1" dirty="0" smtClean="0">
                <a:solidFill>
                  <a:srgbClr val="1C0288"/>
                </a:solidFill>
                <a:latin typeface="+mn-lt"/>
                <a:ea typeface="Geneva" charset="0"/>
                <a:cs typeface="Times New Roman" pitchFamily="18" charset="0"/>
              </a:rPr>
              <a:t>Преимущества </a:t>
            </a:r>
            <a:r>
              <a:rPr lang="en-CA" sz="3200" b="1" dirty="0" smtClean="0">
                <a:solidFill>
                  <a:srgbClr val="1C0288"/>
                </a:solidFill>
                <a:latin typeface="+mn-lt"/>
                <a:ea typeface="Geneva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1C0288"/>
                </a:solidFill>
                <a:latin typeface="+mn-lt"/>
                <a:ea typeface="Geneva" charset="0"/>
                <a:cs typeface="Times New Roman" pitchFamily="18" charset="0"/>
              </a:rPr>
              <a:t>LEADS</a:t>
            </a:r>
            <a:endParaRPr lang="en-US" sz="3200" i="1" dirty="0">
              <a:solidFill>
                <a:srgbClr val="1C0288"/>
              </a:solidFill>
              <a:latin typeface="+mn-lt"/>
              <a:ea typeface="Geneva" charset="0"/>
              <a:cs typeface="Times New Roman" pitchFamily="18" charset="0"/>
            </a:endParaRPr>
          </a:p>
        </p:txBody>
      </p:sp>
      <p:pic>
        <p:nvPicPr>
          <p:cNvPr id="3277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2716" y="2133601"/>
            <a:ext cx="5550694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Callout 2"/>
          <p:cNvSpPr/>
          <p:nvPr/>
        </p:nvSpPr>
        <p:spPr>
          <a:xfrm rot="17169303">
            <a:off x="6790930" y="2160390"/>
            <a:ext cx="1598612" cy="224670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32774" name="TextBox 3"/>
          <p:cNvSpPr txBox="1">
            <a:spLocks noChangeArrowheads="1"/>
          </p:cNvSpPr>
          <p:nvPr/>
        </p:nvSpPr>
        <p:spPr bwMode="auto">
          <a:xfrm>
            <a:off x="6940832" y="2863850"/>
            <a:ext cx="1345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/>
              <a:t>LEADS has</a:t>
            </a:r>
          </a:p>
          <a:p>
            <a:pPr algn="ctr"/>
            <a:r>
              <a:rPr lang="en-CA" dirty="0"/>
              <a:t>many </a:t>
            </a:r>
          </a:p>
          <a:p>
            <a:pPr algn="ctr"/>
            <a:r>
              <a:rPr lang="en-CA" dirty="0"/>
              <a:t>advantages</a:t>
            </a:r>
          </a:p>
        </p:txBody>
      </p:sp>
      <p:pic>
        <p:nvPicPr>
          <p:cNvPr id="7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5757161"/>
            <a:ext cx="10277568" cy="11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295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3102" y="260648"/>
            <a:ext cx="92583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1C0288"/>
                </a:solidFill>
                <a:effectLst/>
                <a:latin typeface="+mn-lt"/>
              </a:rPr>
              <a:t>Модель развития лидера</a:t>
            </a:r>
            <a:endParaRPr lang="en-CA" dirty="0">
              <a:solidFill>
                <a:srgbClr val="1C0288"/>
              </a:solidFill>
              <a:latin typeface="+mn-lt"/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16200000">
            <a:off x="4614565" y="3251895"/>
            <a:ext cx="1066800" cy="230387"/>
          </a:xfrm>
          <a:prstGeom prst="rightArrow">
            <a:avLst>
              <a:gd name="adj1" fmla="val 50000"/>
              <a:gd name="adj2" fmla="val 49995"/>
            </a:avLst>
          </a:prstGeom>
          <a:solidFill>
            <a:schemeClr val="tx1"/>
          </a:solidFill>
          <a:ln>
            <a:noFill/>
          </a:ln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37892" name="Group 25"/>
          <p:cNvGrpSpPr>
            <a:grpSpLocks/>
          </p:cNvGrpSpPr>
          <p:nvPr/>
        </p:nvGrpSpPr>
        <p:grpSpPr bwMode="auto">
          <a:xfrm>
            <a:off x="3829548" y="1083212"/>
            <a:ext cx="2472778" cy="3739615"/>
            <a:chOff x="3799399" y="1511170"/>
            <a:chExt cx="1751410" cy="3311775"/>
          </a:xfrm>
        </p:grpSpPr>
        <p:grpSp>
          <p:nvGrpSpPr>
            <p:cNvPr id="4" name="Group 19"/>
            <p:cNvGrpSpPr/>
            <p:nvPr/>
          </p:nvGrpSpPr>
          <p:grpSpPr bwMode="auto">
            <a:xfrm>
              <a:off x="3799399" y="3849231"/>
              <a:ext cx="1751410" cy="973714"/>
              <a:chOff x="3660305" y="3596672"/>
              <a:chExt cx="2610946" cy="1143000"/>
            </a:xfrm>
            <a:solidFill>
              <a:schemeClr val="tx2"/>
            </a:solidFill>
          </p:grpSpPr>
          <p:sp>
            <p:nvSpPr>
              <p:cNvPr id="23" name="Oval 22"/>
              <p:cNvSpPr/>
              <p:nvPr/>
            </p:nvSpPr>
            <p:spPr bwMode="auto">
              <a:xfrm>
                <a:off x="4023428" y="3596672"/>
                <a:ext cx="1551879" cy="114300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342900" indent="-342900">
                  <a:spcBef>
                    <a:spcPct val="20000"/>
                  </a:spcBef>
                  <a:defRPr/>
                </a:pPr>
                <a:endParaRPr lang="en-US" dirty="0">
                  <a:latin typeface="+mn-lt"/>
                  <a:ea typeface="ＭＳ Ｐゴシック" pitchFamily="-128" charset="-128"/>
                </a:endParaRPr>
              </a:p>
            </p:txBody>
          </p:sp>
          <p:sp>
            <p:nvSpPr>
              <p:cNvPr id="24" name="TextBox 4"/>
              <p:cNvSpPr txBox="1"/>
              <p:nvPr/>
            </p:nvSpPr>
            <p:spPr>
              <a:xfrm>
                <a:off x="3660305" y="3886368"/>
                <a:ext cx="2610946" cy="297555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ru-RU" sz="1400" dirty="0" smtClean="0">
                    <a:solidFill>
                      <a:schemeClr val="bg1"/>
                    </a:solidFill>
                    <a:latin typeface="+mn-lt"/>
                    <a:ea typeface="ＭＳ Ｐゴシック" pitchFamily="-128" charset="-128"/>
                  </a:rPr>
                  <a:t>Нынешнее положение</a:t>
                </a:r>
                <a:endParaRPr lang="en-US" sz="1400" dirty="0">
                  <a:solidFill>
                    <a:schemeClr val="bg1"/>
                  </a:solidFill>
                  <a:latin typeface="+mn-lt"/>
                  <a:ea typeface="ＭＳ Ｐゴシック" pitchFamily="-128" charset="-128"/>
                </a:endParaRPr>
              </a:p>
            </p:txBody>
          </p:sp>
        </p:grpSp>
        <p:sp>
          <p:nvSpPr>
            <p:cNvPr id="22" name="TextBox 20"/>
            <p:cNvSpPr txBox="1">
              <a:spLocks noChangeArrowheads="1"/>
            </p:cNvSpPr>
            <p:nvPr/>
          </p:nvSpPr>
          <p:spPr bwMode="auto">
            <a:xfrm>
              <a:off x="3956597" y="1511170"/>
              <a:ext cx="1386935" cy="74410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ru-RU" sz="1800" dirty="0" smtClean="0">
                  <a:solidFill>
                    <a:schemeClr val="bg1"/>
                  </a:solidFill>
                  <a:latin typeface="+mn-lt"/>
                </a:rPr>
                <a:t>Возможности будущего положения</a:t>
              </a:r>
              <a:endParaRPr lang="en-CA" sz="1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4450556" y="2351089"/>
            <a:ext cx="1559124" cy="757130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CA" sz="800" dirty="0" smtClean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+mn-lt"/>
              </a:rPr>
              <a:t>Достижение результатов</a:t>
            </a:r>
            <a:endParaRPr lang="en-CA" sz="1600" dirty="0" smtClean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8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Left-Right Arrow 6"/>
          <p:cNvSpPr>
            <a:spLocks noChangeArrowheads="1"/>
          </p:cNvSpPr>
          <p:nvPr/>
        </p:nvSpPr>
        <p:spPr bwMode="auto">
          <a:xfrm>
            <a:off x="4051495" y="3038622"/>
            <a:ext cx="2131421" cy="958703"/>
          </a:xfrm>
          <a:prstGeom prst="leftRightArrow">
            <a:avLst>
              <a:gd name="adj1" fmla="val 50000"/>
              <a:gd name="adj2" fmla="val 49963"/>
            </a:avLst>
          </a:prstGeom>
          <a:solidFill>
            <a:srgbClr val="00B05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ct val="20000"/>
              </a:spcBef>
              <a:defRPr/>
            </a:pP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взаимоотношения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1897888" y="1979471"/>
            <a:ext cx="1521966" cy="3067216"/>
            <a:chOff x="938319" y="1419007"/>
            <a:chExt cx="1788498" cy="3601150"/>
          </a:xfrm>
          <a:solidFill>
            <a:srgbClr val="FFC000"/>
          </a:solidFill>
        </p:grpSpPr>
        <p:sp>
          <p:nvSpPr>
            <p:cNvPr id="18" name="TextBox 14"/>
            <p:cNvSpPr txBox="1"/>
            <p:nvPr/>
          </p:nvSpPr>
          <p:spPr>
            <a:xfrm rot="18767465">
              <a:off x="-645250" y="3002576"/>
              <a:ext cx="3601150" cy="434011"/>
            </a:xfrm>
            <a:prstGeom prst="rect">
              <a:avLst/>
            </a:prstGeom>
            <a:grpFill/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ru-RU" sz="2000" dirty="0" smtClean="0">
                  <a:latin typeface="+mn-lt"/>
                  <a:ea typeface="ＭＳ Ｐゴシック" pitchFamily="-128" charset="-128"/>
                </a:rPr>
                <a:t>Личностный рост</a:t>
              </a:r>
              <a:endParaRPr lang="en-US" sz="2000" dirty="0">
                <a:latin typeface="+mn-lt"/>
                <a:ea typeface="ＭＳ Ｐゴシック" pitchFamily="-128" charset="-128"/>
              </a:endParaRPr>
            </a:p>
          </p:txBody>
        </p:sp>
        <p:sp>
          <p:nvSpPr>
            <p:cNvPr id="19" name="Right Arrow 18"/>
            <p:cNvSpPr/>
            <p:nvPr/>
          </p:nvSpPr>
          <p:spPr bwMode="auto">
            <a:xfrm rot="18862460">
              <a:off x="2193418" y="1677115"/>
              <a:ext cx="533400" cy="533399"/>
            </a:xfrm>
            <a:prstGeom prst="right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342900" indent="-342900">
                <a:spcBef>
                  <a:spcPct val="20000"/>
                </a:spcBef>
                <a:defRPr/>
              </a:pPr>
              <a:endParaRPr lang="en-US" dirty="0">
                <a:solidFill>
                  <a:schemeClr val="bg1"/>
                </a:solidFill>
                <a:latin typeface="+mn-lt"/>
                <a:ea typeface="ＭＳ Ｐゴシック" pitchFamily="-128" charset="-128"/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2632472" y="3000375"/>
            <a:ext cx="1582341" cy="14287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Привлечение других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036469" y="3035300"/>
            <a:ext cx="1880593" cy="1363663"/>
            <a:chOff x="3397" y="2016"/>
            <a:chExt cx="1104" cy="976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496" y="2016"/>
              <a:ext cx="926" cy="976"/>
            </a:xfrm>
            <a:prstGeom prst="ellipse">
              <a:avLst/>
            </a:prstGeom>
            <a:solidFill>
              <a:srgbClr val="0B77AD"/>
            </a:solidFill>
            <a:ln w="25400">
              <a:solidFill>
                <a:srgbClr val="0B77AD"/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3397" y="2296"/>
              <a:ext cx="110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latin typeface="+mn-lt"/>
                </a:rPr>
                <a:t>Создание союзов</a:t>
              </a:r>
              <a:endParaRPr lang="en-US" sz="1400" b="1" dirty="0">
                <a:solidFill>
                  <a:schemeClr val="bg1"/>
                </a:solidFill>
                <a:latin typeface="+mn-lt"/>
              </a:endParaRPr>
            </a:p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1660922" y="4376738"/>
            <a:ext cx="1610916" cy="140811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b="1" dirty="0" err="1" smtClean="0">
                <a:solidFill>
                  <a:schemeClr val="tx1"/>
                </a:solidFill>
              </a:rPr>
              <a:t>Самодис</a:t>
            </a:r>
            <a:r>
              <a:rPr lang="ru-RU" sz="1400" b="1" dirty="0" smtClean="0">
                <a:solidFill>
                  <a:schemeClr val="tx1"/>
                </a:solidFill>
              </a:rPr>
              <a:t>-</a:t>
            </a:r>
          </a:p>
          <a:p>
            <a:pPr algn="ctr" eaLnBrk="0" hangingPunct="0">
              <a:defRPr/>
            </a:pPr>
            <a:r>
              <a:rPr lang="ru-RU" sz="1400" b="1" dirty="0" err="1" smtClean="0">
                <a:solidFill>
                  <a:schemeClr val="tx1"/>
                </a:solidFill>
              </a:rPr>
              <a:t>циплина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43737" y="4376738"/>
            <a:ext cx="1744862" cy="140811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Системы трансформации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4" name="Left-Right Arrow 13"/>
          <p:cNvSpPr>
            <a:spLocks noChangeArrowheads="1"/>
          </p:cNvSpPr>
          <p:nvPr/>
        </p:nvSpPr>
        <p:spPr bwMode="auto">
          <a:xfrm>
            <a:off x="3295055" y="4979988"/>
            <a:ext cx="3677245" cy="627062"/>
          </a:xfrm>
          <a:prstGeom prst="leftRightArrow">
            <a:avLst>
              <a:gd name="adj1" fmla="val 50000"/>
              <a:gd name="adj2" fmla="val 49954"/>
            </a:avLst>
          </a:prstGeom>
          <a:solidFill>
            <a:srgbClr val="00B05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ct val="20000"/>
              </a:spcBef>
              <a:defRPr/>
            </a:pPr>
            <a:r>
              <a:rPr lang="ru-RU" sz="1600" dirty="0" smtClean="0">
                <a:solidFill>
                  <a:schemeClr val="bg1"/>
                </a:solidFill>
                <a:latin typeface="+mn-lt"/>
              </a:rPr>
              <a:t>Динамика роста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6988376" y="2079626"/>
            <a:ext cx="1761738" cy="3219450"/>
            <a:chOff x="6147787" y="2154302"/>
            <a:chExt cx="1565858" cy="3219732"/>
          </a:xfrm>
        </p:grpSpPr>
        <p:sp>
          <p:nvSpPr>
            <p:cNvPr id="10" name="TextBox 24"/>
            <p:cNvSpPr txBox="1">
              <a:spLocks noChangeArrowheads="1"/>
            </p:cNvSpPr>
            <p:nvPr/>
          </p:nvSpPr>
          <p:spPr bwMode="auto">
            <a:xfrm rot="2832535" flipH="1">
              <a:off x="5816545" y="3476934"/>
              <a:ext cx="3219732" cy="574468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ru-RU" sz="2000" dirty="0" smtClean="0">
                  <a:solidFill>
                    <a:schemeClr val="bg1"/>
                  </a:solidFill>
                  <a:latin typeface="+mn-lt"/>
                </a:rPr>
                <a:t>стратегические процессы</a:t>
              </a:r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 rot="8528812">
              <a:off x="6147787" y="2417849"/>
              <a:ext cx="484146" cy="387384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/>
            </a:p>
          </p:txBody>
        </p:sp>
      </p:grpSp>
      <p:pic>
        <p:nvPicPr>
          <p:cNvPr id="25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89" y="5757161"/>
            <a:ext cx="10262780" cy="11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539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1C0288"/>
                </a:solidFill>
              </a:rPr>
              <a:t>Возможности систем трансформации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Успешные руководители</a:t>
            </a:r>
            <a:r>
              <a:rPr lang="en-US" sz="3600" b="1" dirty="0" smtClean="0">
                <a:solidFill>
                  <a:srgbClr val="FF0000"/>
                </a:solidFill>
              </a:rPr>
              <a:t>…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1800" b="1" dirty="0"/>
          </a:p>
          <a:p>
            <a:pPr marL="365760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ru-RU" sz="3200" dirty="0" smtClean="0"/>
              <a:t>Представляют системы</a:t>
            </a:r>
            <a:r>
              <a:rPr lang="en-US" sz="3200" dirty="0" smtClean="0"/>
              <a:t>/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демонстрируют способность к критическому мышлению</a:t>
            </a:r>
            <a:endParaRPr lang="en-US" sz="3200" dirty="0" smtClean="0"/>
          </a:p>
          <a:p>
            <a:pPr marL="365760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ru-RU" sz="3200" dirty="0" smtClean="0"/>
              <a:t>Поощряют и поддерживают новаторство</a:t>
            </a:r>
            <a:endParaRPr lang="en-US" sz="3200" dirty="0" smtClean="0"/>
          </a:p>
          <a:p>
            <a:pPr marL="365760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ru-RU" sz="3200" dirty="0" smtClean="0"/>
              <a:t>Работают на перспективу</a:t>
            </a:r>
            <a:endParaRPr lang="en-US" sz="3200" dirty="0" smtClean="0"/>
          </a:p>
          <a:p>
            <a:pPr marL="365760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ru-RU" sz="3200" dirty="0" smtClean="0"/>
              <a:t>Победители и руководят развитием</a:t>
            </a:r>
            <a:endParaRPr lang="en-US" sz="3200" dirty="0" smtClean="0"/>
          </a:p>
          <a:p>
            <a:pPr marL="2161223" lvl="5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en-US" sz="2600" dirty="0" smtClean="0"/>
              <a:t>(</a:t>
            </a:r>
            <a:r>
              <a:rPr lang="en-US" sz="2600" dirty="0" smtClean="0"/>
              <a:t>LEADS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513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B0F0"/>
                </a:solidFill>
              </a:rPr>
              <a:t>Лидерская модель в действии</a:t>
            </a:r>
            <a:endParaRPr lang="en-US" b="1" dirty="0" smtClean="0">
              <a:solidFill>
                <a:srgbClr val="00B0F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42975" y="3962400"/>
            <a:ext cx="1285875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600" b="1" dirty="0">
                <a:solidFill>
                  <a:schemeClr val="tx1"/>
                </a:solidFill>
                <a:ea typeface="ヒラギノ角ゴ Pro W3" pitchFamily="-123" charset="-128"/>
              </a:rPr>
              <a:t>Lead</a:t>
            </a:r>
          </a:p>
          <a:p>
            <a:pPr algn="ctr"/>
            <a:r>
              <a:rPr lang="en-CA" sz="1600" b="1" dirty="0">
                <a:solidFill>
                  <a:schemeClr val="tx1"/>
                </a:solidFill>
                <a:ea typeface="ヒラギノ角ゴ Pro W3" pitchFamily="-123" charset="-128"/>
              </a:rPr>
              <a:t>Self</a:t>
            </a:r>
            <a:endParaRPr lang="en-US" sz="1600" b="1" dirty="0">
              <a:solidFill>
                <a:schemeClr val="tx1"/>
              </a:solidFill>
              <a:ea typeface="ヒラギノ角ゴ Pro W3" pitchFamily="-123" charset="-128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1355771" y="3048001"/>
            <a:ext cx="2244679" cy="1042659"/>
            <a:chOff x="1205130" y="3048000"/>
            <a:chExt cx="1995270" cy="1042659"/>
          </a:xfrm>
          <a:solidFill>
            <a:schemeClr val="tx2"/>
          </a:solidFill>
        </p:grpSpPr>
        <p:sp>
          <p:nvSpPr>
            <p:cNvPr id="4" name="Circular Arrow 3"/>
            <p:cNvSpPr/>
            <p:nvPr/>
          </p:nvSpPr>
          <p:spPr bwMode="auto">
            <a:xfrm rot="19170379">
              <a:off x="1205130" y="3328659"/>
              <a:ext cx="910788" cy="762000"/>
            </a:xfrm>
            <a:prstGeom prst="circular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ea typeface="+mn-ea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05000" y="3048000"/>
              <a:ext cx="1295400" cy="83099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800" dirty="0">
                <a:solidFill>
                  <a:schemeClr val="bg1"/>
                </a:solidFill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chemeClr val="bg1"/>
                  </a:solidFill>
                  <a:latin typeface="+mn-lt"/>
                  <a:ea typeface="+mn-ea"/>
                </a:rPr>
                <a:t>Достижение результатов</a:t>
              </a:r>
              <a:endParaRPr lang="en-CA" sz="1600" dirty="0">
                <a:solidFill>
                  <a:schemeClr val="bg1"/>
                </a:solidFill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2896791" y="1905000"/>
            <a:ext cx="2246709" cy="1258888"/>
            <a:chOff x="2574629" y="1905000"/>
            <a:chExt cx="1997371" cy="1259264"/>
          </a:xfrm>
        </p:grpSpPr>
        <p:sp>
          <p:nvSpPr>
            <p:cNvPr id="5" name="Oval 4"/>
            <p:cNvSpPr/>
            <p:nvPr/>
          </p:nvSpPr>
          <p:spPr>
            <a:xfrm>
              <a:off x="3352619" y="1905000"/>
              <a:ext cx="1219381" cy="114334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ea typeface="ヒラギノ角ゴ Pro W3" pitchFamily="-123" charset="-128"/>
                </a:rPr>
                <a:t>Привлечение других</a:t>
              </a:r>
              <a:endParaRPr lang="en-US" sz="1200" b="1" dirty="0">
                <a:solidFill>
                  <a:schemeClr val="tx1"/>
                </a:solidFill>
                <a:ea typeface="ヒラギノ角ゴ Pro W3" pitchFamily="-123" charset="-128"/>
              </a:endParaRPr>
            </a:p>
          </p:txBody>
        </p:sp>
        <p:sp>
          <p:nvSpPr>
            <p:cNvPr id="7" name="Circular Arrow 6"/>
            <p:cNvSpPr/>
            <p:nvPr/>
          </p:nvSpPr>
          <p:spPr bwMode="auto">
            <a:xfrm rot="19496365">
              <a:off x="2574629" y="2402036"/>
              <a:ext cx="911360" cy="762228"/>
            </a:xfrm>
            <a:prstGeom prst="circular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4714876" y="1828800"/>
            <a:ext cx="2262783" cy="1352959"/>
            <a:chOff x="4160996" y="1763781"/>
            <a:chExt cx="2011204" cy="1353625"/>
          </a:xfrm>
        </p:grpSpPr>
        <p:sp>
          <p:nvSpPr>
            <p:cNvPr id="22548" name="TextBox 9"/>
            <p:cNvSpPr txBox="1">
              <a:spLocks noChangeArrowheads="1"/>
            </p:cNvSpPr>
            <p:nvPr/>
          </p:nvSpPr>
          <p:spPr bwMode="auto">
            <a:xfrm>
              <a:off x="4876800" y="2286000"/>
              <a:ext cx="1295400" cy="8314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9pPr>
            </a:lstStyle>
            <a:p>
              <a:pPr algn="ctr"/>
              <a:endParaRPr lang="en-CA" sz="8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Calibri" pitchFamily="34" charset="0"/>
                </a:rPr>
                <a:t>Достижение результатов</a:t>
              </a:r>
              <a:endParaRPr lang="en-CA" sz="16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8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5" name="Circular Arrow 14"/>
            <p:cNvSpPr/>
            <p:nvPr/>
          </p:nvSpPr>
          <p:spPr bwMode="auto">
            <a:xfrm rot="1596011">
              <a:off x="4160996" y="1763781"/>
              <a:ext cx="911153" cy="762375"/>
            </a:xfrm>
            <a:prstGeom prst="circular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13" name="Group 24"/>
          <p:cNvGrpSpPr>
            <a:grpSpLocks/>
          </p:cNvGrpSpPr>
          <p:nvPr/>
        </p:nvGrpSpPr>
        <p:grpSpPr bwMode="auto">
          <a:xfrm>
            <a:off x="6429375" y="2573338"/>
            <a:ext cx="2314575" cy="1846262"/>
            <a:chOff x="5981982" y="2574057"/>
            <a:chExt cx="1790418" cy="1845543"/>
          </a:xfrm>
        </p:grpSpPr>
        <p:sp>
          <p:nvSpPr>
            <p:cNvPr id="9" name="Oval 8"/>
            <p:cNvSpPr/>
            <p:nvPr/>
          </p:nvSpPr>
          <p:spPr>
            <a:xfrm>
              <a:off x="6400576" y="3200875"/>
              <a:ext cx="1371824" cy="1218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  <a:ea typeface="ヒラギノ角ゴ Pro W3" pitchFamily="-123" charset="-128"/>
                </a:rPr>
                <a:t>Создание союзов</a:t>
              </a:r>
              <a:endParaRPr lang="en-US" sz="1200" b="1" dirty="0">
                <a:solidFill>
                  <a:schemeClr val="tx1"/>
                </a:solidFill>
                <a:ea typeface="ヒラギノ角ゴ Pro W3" pitchFamily="-123" charset="-128"/>
              </a:endParaRPr>
            </a:p>
          </p:txBody>
        </p:sp>
        <p:sp>
          <p:nvSpPr>
            <p:cNvPr id="16" name="Circular Arrow 15"/>
            <p:cNvSpPr>
              <a:spLocks noChangeArrowheads="1"/>
            </p:cNvSpPr>
            <p:nvPr/>
          </p:nvSpPr>
          <p:spPr bwMode="auto">
            <a:xfrm rot="3333183">
              <a:off x="5907486" y="2648553"/>
              <a:ext cx="910870" cy="761880"/>
            </a:xfrm>
            <a:custGeom>
              <a:avLst/>
              <a:gdLst>
                <a:gd name="T0" fmla="*/ 95235 w 910870"/>
                <a:gd name="T1" fmla="*/ 380940 h 761880"/>
                <a:gd name="T2" fmla="*/ 880965 w 910870"/>
                <a:gd name="T3" fmla="*/ 266961 h 761880"/>
                <a:gd name="T4" fmla="*/ 815635 w 910870"/>
                <a:gd name="T5" fmla="*/ 380940 h 761880"/>
                <a:gd name="T6" fmla="*/ 690495 w 910870"/>
                <a:gd name="T7" fmla="*/ 266961 h 761880"/>
                <a:gd name="T8" fmla="*/ 1 60000 65536"/>
                <a:gd name="T9" fmla="*/ 0 60000 65536"/>
                <a:gd name="T10" fmla="*/ 1 60000 65536"/>
                <a:gd name="T11" fmla="*/ 2 60000 65536"/>
                <a:gd name="T12" fmla="*/ 167064 w 910870"/>
                <a:gd name="T13" fmla="*/ 145245 h 761880"/>
                <a:gd name="T14" fmla="*/ 743806 w 910870"/>
                <a:gd name="T15" fmla="*/ 616635 h 7618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0870" h="761880">
                  <a:moveTo>
                    <a:pt x="47618" y="380940"/>
                  </a:moveTo>
                  <a:lnTo>
                    <a:pt x="47618" y="380940"/>
                  </a:lnTo>
                  <a:cubicBezTo>
                    <a:pt x="47618" y="196850"/>
                    <a:pt x="230204" y="47617"/>
                    <a:pt x="455436" y="47617"/>
                  </a:cubicBezTo>
                  <a:cubicBezTo>
                    <a:pt x="626893" y="47617"/>
                    <a:pt x="780040" y="135270"/>
                    <a:pt x="838670" y="266960"/>
                  </a:cubicBezTo>
                  <a:lnTo>
                    <a:pt x="880965" y="266961"/>
                  </a:lnTo>
                  <a:lnTo>
                    <a:pt x="815635" y="380940"/>
                  </a:lnTo>
                  <a:lnTo>
                    <a:pt x="690495" y="266961"/>
                  </a:lnTo>
                  <a:lnTo>
                    <a:pt x="729871" y="266961"/>
                  </a:lnTo>
                  <a:lnTo>
                    <a:pt x="729870" y="266961"/>
                  </a:lnTo>
                  <a:cubicBezTo>
                    <a:pt x="675102" y="190455"/>
                    <a:pt x="569838" y="142852"/>
                    <a:pt x="455434" y="142852"/>
                  </a:cubicBezTo>
                  <a:cubicBezTo>
                    <a:pt x="282799" y="142852"/>
                    <a:pt x="142851" y="249447"/>
                    <a:pt x="142851" y="38094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6257925" y="4175123"/>
            <a:ext cx="2121695" cy="1304031"/>
            <a:chOff x="5562600" y="4174771"/>
            <a:chExt cx="1886669" cy="1305119"/>
          </a:xfrm>
        </p:grpSpPr>
        <p:sp>
          <p:nvSpPr>
            <p:cNvPr id="22544" name="TextBox 12"/>
            <p:cNvSpPr txBox="1">
              <a:spLocks noChangeArrowheads="1"/>
            </p:cNvSpPr>
            <p:nvPr/>
          </p:nvSpPr>
          <p:spPr bwMode="auto">
            <a:xfrm>
              <a:off x="5562600" y="4648200"/>
              <a:ext cx="1295400" cy="83169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9pPr>
            </a:lstStyle>
            <a:p>
              <a:pPr algn="ctr"/>
              <a:endParaRPr lang="en-CA" sz="8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Calibri" pitchFamily="34" charset="0"/>
                </a:rPr>
                <a:t>Достижение результатов</a:t>
              </a:r>
              <a:endParaRPr lang="en-CA" sz="16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en-US" sz="8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" name="Circular Arrow 16"/>
            <p:cNvSpPr/>
            <p:nvPr/>
          </p:nvSpPr>
          <p:spPr bwMode="auto">
            <a:xfrm rot="8090259">
              <a:off x="6612925" y="4248825"/>
              <a:ext cx="910397" cy="762290"/>
            </a:xfrm>
            <a:prstGeom prst="circular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4543425" y="4953000"/>
            <a:ext cx="2202062" cy="1143000"/>
            <a:chOff x="4038600" y="5029200"/>
            <a:chExt cx="1957816" cy="1143000"/>
          </a:xfrm>
        </p:grpSpPr>
        <p:sp>
          <p:nvSpPr>
            <p:cNvPr id="8" name="Oval 7"/>
            <p:cNvSpPr/>
            <p:nvPr/>
          </p:nvSpPr>
          <p:spPr>
            <a:xfrm>
              <a:off x="4038600" y="5029200"/>
              <a:ext cx="1219467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ea typeface="ヒラギノ角ゴ Pro W3" pitchFamily="-123" charset="-128"/>
                </a:rPr>
                <a:t>Трансформация системы</a:t>
              </a:r>
              <a:endParaRPr lang="en-US" sz="1200" b="1" dirty="0">
                <a:solidFill>
                  <a:schemeClr val="tx1"/>
                </a:solidFill>
                <a:ea typeface="ヒラギノ角ゴ Pro W3" pitchFamily="-123" charset="-128"/>
              </a:endParaRPr>
            </a:p>
          </p:txBody>
        </p:sp>
        <p:sp>
          <p:nvSpPr>
            <p:cNvPr id="18" name="Circular Arrow 17"/>
            <p:cNvSpPr>
              <a:spLocks noChangeArrowheads="1"/>
            </p:cNvSpPr>
            <p:nvPr/>
          </p:nvSpPr>
          <p:spPr bwMode="auto">
            <a:xfrm rot="8883024">
              <a:off x="5084992" y="5287963"/>
              <a:ext cx="911424" cy="762000"/>
            </a:xfrm>
            <a:custGeom>
              <a:avLst/>
              <a:gdLst>
                <a:gd name="T0" fmla="*/ 95250 w 911424"/>
                <a:gd name="T1" fmla="*/ 381000 h 762000"/>
                <a:gd name="T2" fmla="*/ 881467 w 911424"/>
                <a:gd name="T3" fmla="*/ 266948 h 762000"/>
                <a:gd name="T4" fmla="*/ 816174 w 911424"/>
                <a:gd name="T5" fmla="*/ 381000 h 762000"/>
                <a:gd name="T6" fmla="*/ 690967 w 911424"/>
                <a:gd name="T7" fmla="*/ 266948 h 762000"/>
                <a:gd name="T8" fmla="*/ 1 60000 65536"/>
                <a:gd name="T9" fmla="*/ 0 60000 65536"/>
                <a:gd name="T10" fmla="*/ 1 60000 65536"/>
                <a:gd name="T11" fmla="*/ 2 60000 65536"/>
                <a:gd name="T12" fmla="*/ 167151 w 911424"/>
                <a:gd name="T13" fmla="*/ 145268 h 762000"/>
                <a:gd name="T14" fmla="*/ 744273 w 911424"/>
                <a:gd name="T15" fmla="*/ 616732 h 762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1424" h="762000">
                  <a:moveTo>
                    <a:pt x="47625" y="381000"/>
                  </a:moveTo>
                  <a:lnTo>
                    <a:pt x="47625" y="381000"/>
                  </a:lnTo>
                  <a:cubicBezTo>
                    <a:pt x="47625" y="196882"/>
                    <a:pt x="230331" y="47625"/>
                    <a:pt x="455712" y="47625"/>
                  </a:cubicBezTo>
                  <a:cubicBezTo>
                    <a:pt x="627256" y="47625"/>
                    <a:pt x="780487" y="135265"/>
                    <a:pt x="839174" y="266948"/>
                  </a:cubicBezTo>
                  <a:lnTo>
                    <a:pt x="881467" y="266948"/>
                  </a:lnTo>
                  <a:lnTo>
                    <a:pt x="816174" y="381000"/>
                  </a:lnTo>
                  <a:lnTo>
                    <a:pt x="690967" y="266948"/>
                  </a:lnTo>
                  <a:lnTo>
                    <a:pt x="730332" y="266948"/>
                  </a:lnTo>
                  <a:lnTo>
                    <a:pt x="730332" y="266947"/>
                  </a:lnTo>
                  <a:cubicBezTo>
                    <a:pt x="675506" y="190461"/>
                    <a:pt x="570179" y="142875"/>
                    <a:pt x="455712" y="142875"/>
                  </a:cubicBezTo>
                  <a:cubicBezTo>
                    <a:pt x="282936" y="142875"/>
                    <a:pt x="142875" y="249487"/>
                    <a:pt x="142875" y="3810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23" name="Group 27"/>
          <p:cNvGrpSpPr/>
          <p:nvPr/>
        </p:nvGrpSpPr>
        <p:grpSpPr>
          <a:xfrm>
            <a:off x="2657475" y="4724400"/>
            <a:ext cx="2022099" cy="1386720"/>
            <a:chOff x="2362200" y="4724400"/>
            <a:chExt cx="1797421" cy="1386720"/>
          </a:xfrm>
          <a:solidFill>
            <a:schemeClr val="tx2"/>
          </a:solidFill>
        </p:grpSpPr>
        <p:sp>
          <p:nvSpPr>
            <p:cNvPr id="12" name="TextBox 11"/>
            <p:cNvSpPr txBox="1"/>
            <p:nvPr/>
          </p:nvSpPr>
          <p:spPr>
            <a:xfrm>
              <a:off x="2362200" y="4724400"/>
              <a:ext cx="1295400" cy="83099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800" dirty="0">
                <a:solidFill>
                  <a:schemeClr val="bg1"/>
                </a:solidFill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chemeClr val="bg1"/>
                  </a:solidFill>
                  <a:latin typeface="+mn-lt"/>
                  <a:ea typeface="+mn-ea"/>
                </a:rPr>
                <a:t>Достижение результатов</a:t>
              </a:r>
              <a:endParaRPr lang="en-CA" sz="1600" dirty="0">
                <a:solidFill>
                  <a:schemeClr val="bg1"/>
                </a:solidFill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Circular Arrow 18"/>
            <p:cNvSpPr/>
            <p:nvPr/>
          </p:nvSpPr>
          <p:spPr bwMode="auto">
            <a:xfrm rot="12454392">
              <a:off x="3248833" y="5349120"/>
              <a:ext cx="910788" cy="762000"/>
            </a:xfrm>
            <a:prstGeom prst="circular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ea typeface="+mn-ea"/>
              </a:endParaRPr>
            </a:p>
          </p:txBody>
        </p:sp>
      </p:grp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942975" y="3962400"/>
            <a:ext cx="1859162" cy="1631950"/>
            <a:chOff x="838200" y="3962400"/>
            <a:chExt cx="1653185" cy="1631442"/>
          </a:xfrm>
        </p:grpSpPr>
        <p:sp>
          <p:nvSpPr>
            <p:cNvPr id="20" name="Circular Arrow 19"/>
            <p:cNvSpPr/>
            <p:nvPr/>
          </p:nvSpPr>
          <p:spPr bwMode="auto">
            <a:xfrm rot="12724016">
              <a:off x="1579831" y="4832079"/>
              <a:ext cx="911554" cy="761763"/>
            </a:xfrm>
            <a:prstGeom prst="circular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 sz="18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38200" y="3962400"/>
              <a:ext cx="1143413" cy="11426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ea typeface="ヒラギノ角ゴ Pro W3" pitchFamily="-123" charset="-128"/>
                </a:rPr>
                <a:t>самодисциплина</a:t>
              </a:r>
              <a:endParaRPr lang="en-US" sz="1600" b="1" dirty="0">
                <a:solidFill>
                  <a:schemeClr val="tx1"/>
                </a:solidFill>
                <a:ea typeface="ヒラギノ角ゴ Pro W3" pitchFamily="-123" charset="-128"/>
              </a:endParaRPr>
            </a:p>
          </p:txBody>
        </p:sp>
      </p:grpSp>
      <p:pic>
        <p:nvPicPr>
          <p:cNvPr id="1026" name="Picture 2" descr="http://t1.gstatic.com/images?q=tbn:ANd9GcT-o3aQKmUdFhoNd7pxfPrH89vXZprOaJmBGptYn5XBbBzn2h0&amp;t=1&amp;usg=__ZgiGdFv6A2yqiYyRCuL-ePztZcM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200400"/>
            <a:ext cx="1714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6157145"/>
            <a:ext cx="10286999" cy="80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9581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01000"/>
    </mc:Choice>
    <mc:Fallback>
      <p:transition spd="slow" advTm="30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960" y="332656"/>
            <a:ext cx="9710143" cy="1143000"/>
          </a:xfrm>
          <a:solidFill>
            <a:srgbClr val="FFFFFF"/>
          </a:solidFill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1C0288"/>
                </a:solidFill>
                <a:latin typeface="+mn-lt"/>
              </a:rPr>
              <a:t>Самодисциплина</a:t>
            </a:r>
            <a:endParaRPr lang="en-US" dirty="0" smtClean="0">
              <a:solidFill>
                <a:srgbClr val="1C0288"/>
              </a:solidFill>
              <a:latin typeface="+mn-lt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812" y="1844676"/>
            <a:ext cx="9133284" cy="4714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Мотивированные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руководители</a:t>
            </a:r>
            <a:r>
              <a:rPr lang="en-US" sz="2800" b="1" dirty="0" smtClean="0">
                <a:solidFill>
                  <a:srgbClr val="FF0000"/>
                </a:solidFill>
              </a:rPr>
              <a:t>….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</a:pPr>
            <a:r>
              <a:rPr lang="ru-RU" sz="2800" dirty="0" smtClean="0"/>
              <a:t>Обладают самосознанием</a:t>
            </a:r>
            <a:endParaRPr lang="en-US" sz="2800" dirty="0" smtClean="0"/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</a:pPr>
            <a:r>
              <a:rPr lang="ru-RU" sz="2800" dirty="0" smtClean="0"/>
              <a:t>Управляют собой</a:t>
            </a:r>
            <a:endParaRPr lang="en-US" sz="2800" dirty="0" smtClean="0"/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</a:pPr>
            <a:r>
              <a:rPr lang="ru-RU" sz="2800" dirty="0" smtClean="0"/>
              <a:t>Проявляют характер</a:t>
            </a:r>
            <a:endParaRPr lang="en-US" sz="2800" dirty="0" smtClean="0"/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</a:pPr>
            <a:r>
              <a:rPr lang="ru-RU" sz="2800" dirty="0" smtClean="0"/>
              <a:t>Развиваются</a:t>
            </a:r>
            <a:endParaRPr lang="en-US" sz="2800" dirty="0" smtClean="0"/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US" sz="2800" dirty="0" smtClean="0"/>
          </a:p>
        </p:txBody>
      </p:sp>
      <p:pic>
        <p:nvPicPr>
          <p:cNvPr id="64516" name="Picture 2" descr="http://t0.gstatic.com/images?q=tbn:ANd9GcQQdJlcqTrN3p5-kCziPgv985yIwDCKDI5TR-Y6f3f156iXOBZ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1428" y="1844676"/>
            <a:ext cx="4021931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5805264"/>
            <a:ext cx="1028699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8237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Необходимые исследования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Республике Казахстан </a:t>
            </a:r>
            <a:r>
              <a:rPr lang="ru-RU" dirty="0" smtClean="0"/>
              <a:t>п</a:t>
            </a:r>
            <a:r>
              <a:rPr lang="ru-RU" dirty="0" smtClean="0"/>
              <a:t>редлагается провести исследования по лидерству в здравоохранении и разработать свою собственную модель с требующимися возможностями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b="1" dirty="0" smtClean="0"/>
              <a:t>Все системы здравоохранения требуют сильных лидеров с надлежащими возможностями 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08409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Благодарность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Ellen.melis@unlimited-potential.ca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btholl@chlnet.ca</a:t>
            </a:r>
            <a:endParaRPr lang="en-C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u="sng" dirty="0">
              <a:hlinkClick r:id="rId4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Naomi.Chambers@mbs.ac.uk. et. al.</a:t>
            </a:r>
            <a:endParaRPr lang="en-C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188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Руководящие работники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Термины Менеджмент и </a:t>
            </a:r>
            <a:r>
              <a:rPr lang="ru-RU" dirty="0" smtClean="0"/>
              <a:t>Руководство (Лидерство) </a:t>
            </a:r>
            <a:r>
              <a:rPr lang="ru-RU" dirty="0" smtClean="0"/>
              <a:t>часто употребляются как синонимы</a:t>
            </a:r>
            <a:endParaRPr lang="en-US" dirty="0" smtClean="0"/>
          </a:p>
          <a:p>
            <a:r>
              <a:rPr lang="ru-RU" dirty="0" smtClean="0"/>
              <a:t>Акцент на </a:t>
            </a:r>
            <a:r>
              <a:rPr lang="ru-RU" dirty="0" smtClean="0"/>
              <a:t>Руководстве (Лидерстве)</a:t>
            </a:r>
            <a:endParaRPr lang="en-US" dirty="0" smtClean="0"/>
          </a:p>
          <a:p>
            <a:r>
              <a:rPr lang="ru-RU" dirty="0" smtClean="0"/>
              <a:t>Важный элемент в понимании изменений и новаторских идей в медицинском образовании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692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Функции Руководящих работников и функции менеджеров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3200" b="1" dirty="0" smtClean="0"/>
              <a:t>Руководящие работники</a:t>
            </a:r>
            <a:endParaRPr lang="en-GB" sz="3200" b="1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(Лидеры)</a:t>
            </a:r>
            <a:endParaRPr lang="en-GB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Анализ</a:t>
            </a:r>
            <a:endParaRPr lang="en-GB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Установки</a:t>
            </a:r>
            <a:endParaRPr lang="en-GB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Корректировка</a:t>
            </a:r>
            <a:r>
              <a:rPr lang="en-GB" dirty="0" smtClean="0"/>
              <a:t>/</a:t>
            </a:r>
            <a:r>
              <a:rPr lang="ru-RU" dirty="0" smtClean="0"/>
              <a:t>привлечение к работе</a:t>
            </a:r>
            <a:endParaRPr lang="en-GB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Воодушевление</a:t>
            </a:r>
            <a:r>
              <a:rPr lang="en-GB" dirty="0" smtClean="0"/>
              <a:t>				</a:t>
            </a:r>
          </a:p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dirty="0" smtClean="0"/>
              <a:t>Менеджеры</a:t>
            </a:r>
            <a:endParaRPr lang="en-US" b="1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Планирование</a:t>
            </a: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Организационная работа</a:t>
            </a: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Исполнение</a:t>
            </a: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Контроль и оценка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105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Руководящий работник должен уметь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Вызывать доверие</a:t>
            </a:r>
            <a:endParaRPr lang="en-GB" sz="2400" i="1" dirty="0" smtClean="0"/>
          </a:p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Решать конфликты</a:t>
            </a:r>
            <a:endParaRPr lang="en-GB" sz="2400" i="1" dirty="0" smtClean="0"/>
          </a:p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Поощрять разнообразие взглядов</a:t>
            </a:r>
            <a:endParaRPr lang="en-GB" sz="2400" i="1" dirty="0" smtClean="0"/>
          </a:p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Развивать культуру коллективизма и коллективных ценностей</a:t>
            </a:r>
            <a:endParaRPr lang="en-GB" sz="2400" i="1" dirty="0" smtClean="0"/>
          </a:p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Быть победителем и обладать способностью видеть перспективу</a:t>
            </a:r>
            <a:endParaRPr lang="en-GB" sz="2400" i="1" dirty="0" smtClean="0"/>
          </a:p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Быть энергичным</a:t>
            </a:r>
            <a:endParaRPr lang="en-GB" sz="2400" i="1" dirty="0" smtClean="0"/>
          </a:p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Воодушевлять на работу</a:t>
            </a:r>
            <a:endParaRPr lang="en-GB" sz="2400" i="1" dirty="0" smtClean="0"/>
          </a:p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Развивать творческие методы руководства у сотрудников и не узурпировать власть</a:t>
            </a:r>
            <a:endParaRPr lang="en-GB" sz="2400" i="1" dirty="0" smtClean="0"/>
          </a:p>
          <a:p>
            <a:pPr marL="457200" indent="19050">
              <a:buFont typeface="Arial" charset="0"/>
              <a:buNone/>
            </a:pPr>
            <a:r>
              <a:rPr lang="ru-RU" sz="2400" i="1" dirty="0" smtClean="0"/>
              <a:t>Достигать взаимопонимания при общении</a:t>
            </a:r>
            <a:endParaRPr lang="en-GB" sz="2400" i="1" dirty="0" smtClean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871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Ключевые сферы компетенции для руководства (менеджеров и руководящих работников)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Перспективное мышление и прогрессивность</a:t>
            </a:r>
            <a:endParaRPr lang="en-US" sz="3200" dirty="0" smtClean="0"/>
          </a:p>
          <a:p>
            <a:r>
              <a:rPr lang="ru-RU" sz="3200" dirty="0" smtClean="0"/>
              <a:t>Коллективная работа</a:t>
            </a:r>
            <a:r>
              <a:rPr lang="en-US" sz="3200" dirty="0" smtClean="0"/>
              <a:t> </a:t>
            </a:r>
          </a:p>
          <a:p>
            <a:r>
              <a:rPr lang="ru-RU" sz="3200" dirty="0" smtClean="0"/>
              <a:t>Решение конфликтов и переговоры</a:t>
            </a:r>
            <a:r>
              <a:rPr lang="en-US" sz="3200" dirty="0" smtClean="0"/>
              <a:t>  </a:t>
            </a:r>
          </a:p>
          <a:p>
            <a:r>
              <a:rPr lang="ru-RU" sz="3200" dirty="0" smtClean="0"/>
              <a:t>Развитие организации на принципах нравственности и доверия</a:t>
            </a:r>
            <a:endParaRPr lang="en-US" sz="3200" dirty="0" smtClean="0"/>
          </a:p>
          <a:p>
            <a:r>
              <a:rPr lang="ru-RU" sz="3200" dirty="0" smtClean="0"/>
              <a:t>Навыки общения</a:t>
            </a:r>
            <a:endParaRPr lang="en-US" sz="3200" dirty="0" smtClean="0"/>
          </a:p>
          <a:p>
            <a:r>
              <a:rPr lang="ru-RU" sz="3200" dirty="0" smtClean="0"/>
              <a:t>Навыки составления бюджета и навыки управления финансами</a:t>
            </a:r>
            <a:endParaRPr lang="en-US" sz="32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950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80109"/>
            <a:ext cx="9258300" cy="1237529"/>
          </a:xfrm>
        </p:spPr>
        <p:txBody>
          <a:bodyPr/>
          <a:lstStyle/>
          <a:p>
            <a:r>
              <a:rPr lang="ru-RU" dirty="0" smtClean="0"/>
              <a:t>Характеристика</a:t>
            </a:r>
            <a:r>
              <a:rPr lang="ru-RU" dirty="0" smtClean="0"/>
              <a:t> </a:t>
            </a:r>
            <a:r>
              <a:rPr lang="ru-RU" dirty="0" smtClean="0"/>
              <a:t>моделей </a:t>
            </a:r>
            <a:r>
              <a:rPr lang="ru-RU" dirty="0" smtClean="0"/>
              <a:t>руководства (лидерства)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ru-RU" dirty="0" smtClean="0"/>
              <a:t>Ситуативная</a:t>
            </a:r>
            <a:r>
              <a:rPr lang="en-US" dirty="0" smtClean="0"/>
              <a:t>/</a:t>
            </a:r>
            <a:r>
              <a:rPr lang="ru-RU" dirty="0" smtClean="0"/>
              <a:t>непредвиденных ситуаций (</a:t>
            </a:r>
            <a:r>
              <a:rPr lang="en-GB" dirty="0" smtClean="0"/>
              <a:t>Situational/Contingency</a:t>
            </a:r>
            <a:r>
              <a:rPr lang="ru-RU" dirty="0" smtClean="0"/>
              <a:t>)</a:t>
            </a:r>
            <a:endParaRPr lang="en-GB" dirty="0" smtClean="0"/>
          </a:p>
          <a:p>
            <a:r>
              <a:rPr lang="ru-RU" dirty="0" smtClean="0"/>
              <a:t>Деловая (</a:t>
            </a:r>
            <a:r>
              <a:rPr lang="en-GB" dirty="0" smtClean="0"/>
              <a:t>Transactional</a:t>
            </a:r>
            <a:r>
              <a:rPr lang="ru-RU" dirty="0" smtClean="0"/>
              <a:t>)</a:t>
            </a:r>
            <a:endParaRPr lang="en-GB" dirty="0" smtClean="0"/>
          </a:p>
          <a:p>
            <a:r>
              <a:rPr lang="ru-RU" dirty="0" smtClean="0"/>
              <a:t>Трансформационная модель (</a:t>
            </a:r>
            <a:r>
              <a:rPr lang="en-GB" dirty="0" smtClean="0"/>
              <a:t>Transformational</a:t>
            </a:r>
            <a:r>
              <a:rPr lang="ru-RU" dirty="0" smtClean="0"/>
              <a:t>)</a:t>
            </a:r>
            <a:endParaRPr lang="en-GB" dirty="0" smtClean="0"/>
          </a:p>
          <a:p>
            <a:r>
              <a:rPr lang="ru-RU" dirty="0" smtClean="0"/>
              <a:t>Мотивационная (</a:t>
            </a:r>
            <a:r>
              <a:rPr lang="en-GB" dirty="0" smtClean="0"/>
              <a:t>Psychodynamic</a:t>
            </a:r>
            <a:r>
              <a:rPr lang="ru-RU" dirty="0" smtClean="0"/>
              <a:t>)</a:t>
            </a: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383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Трансформационная модель (</a:t>
            </a:r>
            <a:r>
              <a:rPr lang="en-GB" dirty="0" smtClean="0"/>
              <a:t>Transformational leadership</a:t>
            </a:r>
            <a:r>
              <a:rPr lang="ru-RU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3200" dirty="0" smtClean="0"/>
              <a:t>Основана на харизматическом, мотивирующем и доверительном стиле руководства, включающем</a:t>
            </a:r>
            <a:r>
              <a:rPr lang="en-GB" sz="3200" dirty="0" smtClean="0"/>
              <a:t>:</a:t>
            </a:r>
          </a:p>
          <a:p>
            <a:r>
              <a:rPr lang="ru-RU" sz="3200" dirty="0" smtClean="0"/>
              <a:t>Постановку и четкое объяснение целей</a:t>
            </a:r>
            <a:endParaRPr lang="en-GB" sz="3200" dirty="0" smtClean="0"/>
          </a:p>
          <a:p>
            <a:r>
              <a:rPr lang="ru-RU" sz="3200" dirty="0" smtClean="0"/>
              <a:t>Руководитель - яркая модель действий</a:t>
            </a:r>
            <a:endParaRPr lang="en-GB" sz="3200" dirty="0" smtClean="0"/>
          </a:p>
          <a:p>
            <a:r>
              <a:rPr lang="ru-RU" sz="3200" dirty="0" smtClean="0"/>
              <a:t>Доверие к окружающим</a:t>
            </a:r>
            <a:endParaRPr lang="en-GB" sz="3200" dirty="0" smtClean="0"/>
          </a:p>
          <a:p>
            <a:r>
              <a:rPr lang="ru-RU" sz="3200" dirty="0" smtClean="0"/>
              <a:t>Поощрение сотрудничества</a:t>
            </a:r>
            <a:endParaRPr lang="en-GB" sz="3200" dirty="0" smtClean="0"/>
          </a:p>
          <a:p>
            <a:r>
              <a:rPr lang="ru-RU" sz="3200" dirty="0" smtClean="0"/>
              <a:t>Создание атмосферы, в которой люди чувствуют свою надобность</a:t>
            </a:r>
            <a:endParaRPr lang="en-GB" sz="3200" dirty="0" smtClean="0"/>
          </a:p>
          <a:p>
            <a:endParaRPr lang="en-GB" sz="32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541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Новая канадская основа для лидерства в здравоохранении (</a:t>
            </a:r>
            <a:r>
              <a:rPr lang="en-US" sz="3600" dirty="0" smtClean="0"/>
              <a:t>LEADS)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361170" cy="4530725"/>
          </a:xfrm>
        </p:spPr>
        <p:txBody>
          <a:bodyPr/>
          <a:lstStyle/>
          <a:p>
            <a:endParaRPr lang="en-US" b="1" dirty="0" smtClean="0"/>
          </a:p>
          <a:p>
            <a:r>
              <a:rPr lang="ru-RU" b="1" dirty="0" smtClean="0"/>
              <a:t>Н</a:t>
            </a:r>
            <a:r>
              <a:rPr lang="ru-RU" dirty="0" smtClean="0"/>
              <a:t>аправлять себя</a:t>
            </a:r>
            <a:r>
              <a:rPr lang="en-US" dirty="0" smtClean="0"/>
              <a:t> (Lead Self)</a:t>
            </a:r>
            <a:endParaRPr lang="en-US" dirty="0" smtClean="0"/>
          </a:p>
          <a:p>
            <a:r>
              <a:rPr lang="ru-RU" b="1" dirty="0" smtClean="0"/>
              <a:t>В</a:t>
            </a:r>
            <a:r>
              <a:rPr lang="ru-RU" dirty="0" smtClean="0"/>
              <a:t>овлекать других</a:t>
            </a:r>
            <a:r>
              <a:rPr lang="en-US" dirty="0" smtClean="0"/>
              <a:t>  (Engage Others)</a:t>
            </a:r>
            <a:endParaRPr lang="en-US" dirty="0" smtClean="0"/>
          </a:p>
          <a:p>
            <a:r>
              <a:rPr lang="ru-RU" b="1" dirty="0" smtClean="0"/>
              <a:t>Д</a:t>
            </a:r>
            <a:r>
              <a:rPr lang="ru-RU" dirty="0" smtClean="0"/>
              <a:t>остигать результатов</a:t>
            </a:r>
            <a:r>
              <a:rPr lang="en-US" dirty="0" smtClean="0"/>
              <a:t> (Achieve Results)</a:t>
            </a:r>
            <a:endParaRPr lang="en-US" dirty="0" smtClean="0"/>
          </a:p>
          <a:p>
            <a:r>
              <a:rPr lang="ru-RU" b="1" dirty="0" smtClean="0"/>
              <a:t>С</a:t>
            </a:r>
            <a:r>
              <a:rPr lang="ru-RU" dirty="0" smtClean="0"/>
              <a:t>оздавать союзы</a:t>
            </a:r>
            <a:r>
              <a:rPr lang="en-US" dirty="0" smtClean="0"/>
              <a:t> (Develop Coalitions)</a:t>
            </a:r>
            <a:endParaRPr lang="en-US" dirty="0" smtClean="0"/>
          </a:p>
          <a:p>
            <a:r>
              <a:rPr lang="ru-RU" b="1" dirty="0" smtClean="0"/>
              <a:t>Т</a:t>
            </a:r>
            <a:r>
              <a:rPr lang="ru-RU" dirty="0" smtClean="0"/>
              <a:t>рансформация системы</a:t>
            </a:r>
            <a:r>
              <a:rPr lang="en-US" dirty="0" smtClean="0"/>
              <a:t> (System Transformation)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2471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>
          <a:xfrm>
            <a:off x="444700" y="1811338"/>
            <a:ext cx="5197078" cy="4525962"/>
          </a:xfrm>
        </p:spPr>
        <p:txBody>
          <a:bodyPr/>
          <a:lstStyle/>
          <a:p>
            <a:pPr eaLnBrk="1" hangingPunct="1"/>
            <a:r>
              <a:rPr lang="ru-RU" dirty="0" smtClean="0"/>
              <a:t>Пять сфер</a:t>
            </a:r>
            <a:endParaRPr lang="en-CA" dirty="0" smtClean="0"/>
          </a:p>
          <a:p>
            <a:pPr eaLnBrk="1" hangingPunct="1"/>
            <a:r>
              <a:rPr lang="en-CA" dirty="0" smtClean="0"/>
              <a:t>4 </a:t>
            </a:r>
            <a:r>
              <a:rPr lang="ru-RU" dirty="0" smtClean="0"/>
              <a:t>способности на каждую сферу</a:t>
            </a:r>
            <a:endParaRPr lang="en-CA" dirty="0" smtClean="0"/>
          </a:p>
          <a:p>
            <a:pPr eaLnBrk="1" hangingPunct="1"/>
            <a:r>
              <a:rPr lang="ru-RU" dirty="0" smtClean="0"/>
              <a:t>Всего</a:t>
            </a:r>
            <a:r>
              <a:rPr lang="en-CA" dirty="0" smtClean="0"/>
              <a:t> 20 </a:t>
            </a:r>
            <a:r>
              <a:rPr lang="ru-RU" dirty="0" smtClean="0"/>
              <a:t>способностей</a:t>
            </a:r>
            <a:endParaRPr lang="en-CA" dirty="0" smtClean="0"/>
          </a:p>
          <a:p>
            <a:pPr eaLnBrk="1" hangingPunct="1"/>
            <a:r>
              <a:rPr lang="ru-RU" dirty="0" smtClean="0"/>
              <a:t>Описание поведения на 4 уровнях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1C0288"/>
                </a:solidFill>
                <a:latin typeface="+mn-lt"/>
              </a:rPr>
              <a:t>Обзор типов руководителей</a:t>
            </a:r>
            <a:endParaRPr lang="en-CA" dirty="0">
              <a:solidFill>
                <a:srgbClr val="1C0288"/>
              </a:solidFill>
              <a:latin typeface="+mn-lt"/>
            </a:endParaRPr>
          </a:p>
        </p:txBody>
      </p:sp>
      <p:grpSp>
        <p:nvGrpSpPr>
          <p:cNvPr id="36868" name="Group 9"/>
          <p:cNvGrpSpPr>
            <a:grpSpLocks/>
          </p:cNvGrpSpPr>
          <p:nvPr/>
        </p:nvGrpSpPr>
        <p:grpSpPr bwMode="auto">
          <a:xfrm>
            <a:off x="5817797" y="1484313"/>
            <a:ext cx="4324540" cy="4725987"/>
            <a:chOff x="5171751" y="1484784"/>
            <a:chExt cx="3844036" cy="4725988"/>
          </a:xfrm>
        </p:grpSpPr>
        <p:pic>
          <p:nvPicPr>
            <p:cNvPr id="36869" name="Picture 5" descr="leads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5949" y="1484784"/>
              <a:ext cx="3779838" cy="472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0" name="TextBox 4"/>
            <p:cNvSpPr txBox="1">
              <a:spLocks noChangeArrowheads="1"/>
            </p:cNvSpPr>
            <p:nvPr/>
          </p:nvSpPr>
          <p:spPr bwMode="auto">
            <a:xfrm>
              <a:off x="5489542" y="2158334"/>
              <a:ext cx="788421" cy="4924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300" b="1" dirty="0" smtClean="0">
                  <a:solidFill>
                    <a:srgbClr val="236729"/>
                  </a:solidFill>
                </a:rPr>
                <a:t>Создание</a:t>
              </a:r>
            </a:p>
            <a:p>
              <a:r>
                <a:rPr lang="ru-RU" sz="1300" b="1" dirty="0" smtClean="0">
                  <a:solidFill>
                    <a:srgbClr val="236729"/>
                  </a:solidFill>
                </a:rPr>
                <a:t> союзов</a:t>
              </a:r>
              <a:endParaRPr lang="en-CA" sz="1300" b="1" dirty="0">
                <a:solidFill>
                  <a:srgbClr val="236729"/>
                </a:solidFill>
              </a:endParaRPr>
            </a:p>
          </p:txBody>
        </p:sp>
        <p:sp>
          <p:nvSpPr>
            <p:cNvPr id="36871" name="TextBox 5"/>
            <p:cNvSpPr txBox="1">
              <a:spLocks noChangeArrowheads="1"/>
            </p:cNvSpPr>
            <p:nvPr/>
          </p:nvSpPr>
          <p:spPr bwMode="auto">
            <a:xfrm>
              <a:off x="7236295" y="1808995"/>
              <a:ext cx="1368152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b="1" dirty="0" smtClean="0">
                  <a:solidFill>
                    <a:srgbClr val="236729"/>
                  </a:solidFill>
                </a:rPr>
                <a:t>Трансформация систем</a:t>
              </a:r>
              <a:endParaRPr lang="en-CA" sz="1200" b="1" dirty="0">
                <a:solidFill>
                  <a:srgbClr val="236729"/>
                </a:solidFill>
              </a:endParaRPr>
            </a:p>
          </p:txBody>
        </p:sp>
        <p:sp>
          <p:nvSpPr>
            <p:cNvPr id="36872" name="TextBox 6"/>
            <p:cNvSpPr txBox="1">
              <a:spLocks noChangeArrowheads="1"/>
            </p:cNvSpPr>
            <p:nvPr/>
          </p:nvSpPr>
          <p:spPr bwMode="auto">
            <a:xfrm>
              <a:off x="5171751" y="4005064"/>
              <a:ext cx="1324921" cy="2923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300" dirty="0" smtClean="0">
                  <a:solidFill>
                    <a:srgbClr val="236729"/>
                  </a:solidFill>
                </a:rPr>
                <a:t>Самодисциплина</a:t>
              </a:r>
              <a:endParaRPr lang="en-CA" sz="1300" b="1" dirty="0">
                <a:solidFill>
                  <a:srgbClr val="236729"/>
                </a:solidFill>
              </a:endParaRPr>
            </a:p>
          </p:txBody>
        </p:sp>
        <p:sp>
          <p:nvSpPr>
            <p:cNvPr id="36873" name="TextBox 7"/>
            <p:cNvSpPr txBox="1">
              <a:spLocks noChangeArrowheads="1"/>
            </p:cNvSpPr>
            <p:nvPr/>
          </p:nvSpPr>
          <p:spPr bwMode="auto">
            <a:xfrm>
              <a:off x="7452324" y="4543629"/>
              <a:ext cx="983814" cy="69249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300" b="1" dirty="0" err="1" smtClean="0">
                  <a:solidFill>
                    <a:srgbClr val="236729"/>
                  </a:solidFill>
                </a:rPr>
                <a:t>Привле</a:t>
              </a:r>
              <a:endParaRPr lang="ru-RU" sz="1300" b="1" dirty="0" smtClean="0">
                <a:solidFill>
                  <a:srgbClr val="236729"/>
                </a:solidFill>
              </a:endParaRPr>
            </a:p>
            <a:p>
              <a:r>
                <a:rPr lang="ru-RU" sz="1300" b="1" dirty="0" err="1" smtClean="0">
                  <a:solidFill>
                    <a:srgbClr val="236729"/>
                  </a:solidFill>
                </a:rPr>
                <a:t>чение</a:t>
              </a:r>
              <a:r>
                <a:rPr lang="ru-RU" sz="1300" b="1" dirty="0" smtClean="0">
                  <a:solidFill>
                    <a:srgbClr val="236729"/>
                  </a:solidFill>
                </a:rPr>
                <a:t> других</a:t>
              </a:r>
              <a:endParaRPr lang="en-CA" sz="1300" b="1" dirty="0">
                <a:solidFill>
                  <a:srgbClr val="236729"/>
                </a:solidFill>
              </a:endParaRPr>
            </a:p>
          </p:txBody>
        </p:sp>
        <p:sp>
          <p:nvSpPr>
            <p:cNvPr id="36874" name="TextBox 8"/>
            <p:cNvSpPr txBox="1">
              <a:spLocks noChangeArrowheads="1"/>
            </p:cNvSpPr>
            <p:nvPr/>
          </p:nvSpPr>
          <p:spPr bwMode="auto">
            <a:xfrm>
              <a:off x="7646510" y="2803177"/>
              <a:ext cx="997539" cy="4924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300" b="1" dirty="0" smtClean="0">
                  <a:solidFill>
                    <a:srgbClr val="236729"/>
                  </a:solidFill>
                </a:rPr>
                <a:t>Достижение</a:t>
              </a:r>
            </a:p>
            <a:p>
              <a:r>
                <a:rPr lang="ru-RU" sz="1300" b="1" dirty="0" smtClean="0">
                  <a:solidFill>
                    <a:srgbClr val="236729"/>
                  </a:solidFill>
                </a:rPr>
                <a:t> результатов</a:t>
              </a:r>
              <a:endParaRPr lang="en-CA" sz="1300" b="1" dirty="0">
                <a:solidFill>
                  <a:srgbClr val="236729"/>
                </a:solidFill>
              </a:endParaRPr>
            </a:p>
          </p:txBody>
        </p:sp>
      </p:grpSp>
      <p:pic>
        <p:nvPicPr>
          <p:cNvPr id="11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5757161"/>
            <a:ext cx="10277568" cy="11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8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18|22.9|25.6|50.9|30|20.9|32.6|10.5|25"/>
</p:tagLst>
</file>

<file path=ppt/theme/theme1.xml><?xml version="1.0" encoding="utf-8"?>
<a:theme xmlns:a="http://schemas.openxmlformats.org/drawingml/2006/main" name="blank">
  <a:themeElements>
    <a:clrScheme name="blank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lank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>
          <a:noFill/>
        </a:ln>
        <a:effectLst>
          <a:outerShdw dist="35921" dir="2700000" algn="ctr" rotWithShape="0">
            <a:schemeClr val="tx1"/>
          </a:outerShdw>
        </a:effectLst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>
          <a:noFill/>
        </a:ln>
        <a:effectLst>
          <a:outerShdw dist="35921" dir="2700000" algn="ctr" rotWithShape="0">
            <a:schemeClr val="tx1"/>
          </a:outerShdw>
        </a:effectLst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906</TotalTime>
  <Words>511</Words>
  <Application>Microsoft Office PowerPoint</Application>
  <PresentationFormat>Слайд 35 мм</PresentationFormat>
  <Paragraphs>160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blank</vt:lpstr>
      <vt:lpstr>Лидерство в системе здравоохранения и в медицинском образовании: некоторые идеи</vt:lpstr>
      <vt:lpstr>Руководящие работники</vt:lpstr>
      <vt:lpstr>Функции Руководящих работников и функции менеджеров</vt:lpstr>
      <vt:lpstr>Руководящий работник должен уметь</vt:lpstr>
      <vt:lpstr>Ключевые сферы компетенции для руководства (менеджеров и руководящих работников)</vt:lpstr>
      <vt:lpstr>Характеристика моделей руководства (лидерства)</vt:lpstr>
      <vt:lpstr>Трансформационная модель (Transformational leadership)</vt:lpstr>
      <vt:lpstr>Новая канадская основа для лидерства в здравоохранении (LEADS)</vt:lpstr>
      <vt:lpstr>Обзор типов руководителей</vt:lpstr>
      <vt:lpstr>Руководитель это…</vt:lpstr>
      <vt:lpstr>Слайд 11</vt:lpstr>
      <vt:lpstr>Модель развития лидера</vt:lpstr>
      <vt:lpstr>Возможности систем трансформации</vt:lpstr>
      <vt:lpstr>Лидерская модель в действии</vt:lpstr>
      <vt:lpstr>Самодисциплина</vt:lpstr>
      <vt:lpstr>Необходимые исследования</vt:lpstr>
      <vt:lpstr>Благодарность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the Health System and in Medical Education: Some Views</dc:title>
  <dc:creator>Orville</dc:creator>
  <cp:lastModifiedBy>Пользователь</cp:lastModifiedBy>
  <cp:revision>112</cp:revision>
  <cp:lastPrinted>2004-03-26T07:51:27Z</cp:lastPrinted>
  <dcterms:created xsi:type="dcterms:W3CDTF">2012-04-18T10:35:19Z</dcterms:created>
  <dcterms:modified xsi:type="dcterms:W3CDTF">2012-05-24T18:23:28Z</dcterms:modified>
</cp:coreProperties>
</file>