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61" r:id="rId4"/>
    <p:sldId id="260" r:id="rId5"/>
    <p:sldId id="262" r:id="rId6"/>
    <p:sldId id="270" r:id="rId7"/>
    <p:sldId id="274" r:id="rId8"/>
    <p:sldId id="286" r:id="rId9"/>
    <p:sldId id="276" r:id="rId10"/>
    <p:sldId id="278" r:id="rId11"/>
    <p:sldId id="279" r:id="rId12"/>
    <p:sldId id="282" r:id="rId13"/>
    <p:sldId id="275" r:id="rId14"/>
    <p:sldId id="283" r:id="rId15"/>
    <p:sldId id="284" r:id="rId16"/>
    <p:sldId id="287" r:id="rId17"/>
    <p:sldId id="285" r:id="rId18"/>
  </p:sldIdLst>
  <p:sldSz cx="10287000" cy="6858000" type="35mm"/>
  <p:notesSz cx="6662738" cy="9832975"/>
  <p:defaultTextStyle>
    <a:defPPr>
      <a:defRPr lang="en-CA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8C"/>
    <a:srgbClr val="0066FF"/>
    <a:srgbClr val="99FF66"/>
    <a:srgbClr val="FFFF00"/>
    <a:srgbClr val="FFFFCC"/>
    <a:srgbClr val="00007A"/>
    <a:srgbClr val="000099"/>
    <a:srgbClr val="000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158" y="-96"/>
      </p:cViewPr>
      <p:guideLst>
        <p:guide orient="horz" pos="216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-2994" y="-90"/>
      </p:cViewPr>
      <p:guideLst>
        <p:guide orient="horz" pos="3097"/>
        <p:guide pos="209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550" y="9353550"/>
            <a:ext cx="2900363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22" tIns="45408" rIns="90822" bIns="45408" numCol="1" anchor="b" anchorCtr="0" compatLnSpc="1">
            <a:prstTxWarp prst="textNoShape">
              <a:avLst/>
            </a:prstTxWarp>
          </a:bodyPr>
          <a:lstStyle>
            <a:lvl1pPr algn="r" defTabSz="908050">
              <a:defRPr sz="1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CA" dirty="0"/>
              <a:t>Page </a:t>
            </a:r>
            <a:fld id="{7EF7308E-5C7A-48C7-9141-F9BC5F560755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2376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1" tIns="45412" rIns="90831" bIns="45412" numCol="1" anchor="t" anchorCtr="0" compatLnSpc="1">
            <a:prstTxWarp prst="textNoShape">
              <a:avLst/>
            </a:prstTxWarp>
          </a:bodyPr>
          <a:lstStyle>
            <a:lvl1pPr algn="l" defTabSz="908050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CA" dirty="0"/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93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1" tIns="45412" rIns="90831" bIns="45412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CA" dirty="0"/>
          </a:p>
        </p:txBody>
      </p:sp>
      <p:sp>
        <p:nvSpPr>
          <p:cNvPr id="339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12775" y="760413"/>
            <a:ext cx="5473700" cy="3649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9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640263"/>
            <a:ext cx="4894263" cy="448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1" tIns="45412" rIns="90831" bIns="454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339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3550"/>
            <a:ext cx="286067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1" tIns="45412" rIns="90831" bIns="45412" numCol="1" anchor="b" anchorCtr="0" compatLnSpc="1">
            <a:prstTxWarp prst="textNoShape">
              <a:avLst/>
            </a:prstTxWarp>
          </a:bodyPr>
          <a:lstStyle>
            <a:lvl1pPr algn="l" defTabSz="908050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CA" dirty="0"/>
          </a:p>
        </p:txBody>
      </p:sp>
      <p:sp>
        <p:nvSpPr>
          <p:cNvPr id="339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353550"/>
            <a:ext cx="2935288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1" tIns="45412" rIns="90831" bIns="45412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fld id="{BE4E2B58-D632-4B6E-9231-8DB186CB5649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80383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 sz="5800">
                <a:solidFill>
                  <a:srgbClr val="005DAD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5800">
                <a:solidFill>
                  <a:srgbClr val="005DAD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5800">
                <a:solidFill>
                  <a:srgbClr val="005DAD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5800">
                <a:solidFill>
                  <a:srgbClr val="005DAD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5800">
                <a:solidFill>
                  <a:srgbClr val="005DAD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>
                <a:solidFill>
                  <a:srgbClr val="005DAD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>
                <a:solidFill>
                  <a:srgbClr val="005DAD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>
                <a:solidFill>
                  <a:srgbClr val="005DAD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>
                <a:solidFill>
                  <a:srgbClr val="005DAD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2D5DB459-4F1B-4979-A002-45510E52995B}" type="slidenum">
              <a:rPr lang="en-US" sz="1200" smtClean="0"/>
              <a:pPr eaLnBrk="1" hangingPunct="1">
                <a:defRPr/>
              </a:pPr>
              <a:t>11</a:t>
            </a:fld>
            <a:endParaRPr lang="en-US" sz="1200" dirty="0" smtClean="0"/>
          </a:p>
        </p:txBody>
      </p:sp>
      <p:sp>
        <p:nvSpPr>
          <p:cNvPr id="8704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899162" y="5213526"/>
            <a:ext cx="4886008" cy="101573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CA" b="1" dirty="0" smtClean="0"/>
              <a:t>Slide 17</a:t>
            </a:r>
          </a:p>
          <a:p>
            <a:pPr eaLnBrk="1" hangingPunct="1">
              <a:lnSpc>
                <a:spcPct val="80000"/>
              </a:lnSpc>
            </a:pPr>
            <a:endParaRPr lang="en-CA" dirty="0" smtClean="0"/>
          </a:p>
          <a:p>
            <a:pPr eaLnBrk="1" hangingPunct="1">
              <a:lnSpc>
                <a:spcPct val="80000"/>
              </a:lnSpc>
            </a:pPr>
            <a:r>
              <a:rPr lang="en-CA" dirty="0" smtClean="0"/>
              <a:t>LEADS as a construct has the attributes outlined on this slide.  It is for these reasons that the framework has been so positively received within the Canadian health sector. </a:t>
            </a:r>
            <a:endParaRPr lang="en-US" dirty="0" smtClean="0"/>
          </a:p>
        </p:txBody>
      </p:sp>
      <p:sp>
        <p:nvSpPr>
          <p:cNvPr id="87045" name="Slide Number Placeholder 3"/>
          <p:cNvSpPr txBox="1">
            <a:spLocks noGrp="1"/>
          </p:cNvSpPr>
          <p:nvPr/>
        </p:nvSpPr>
        <p:spPr bwMode="auto">
          <a:xfrm>
            <a:off x="3775552" y="9341326"/>
            <a:ext cx="2887186" cy="49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5A4AD69-E808-4FE5-94BA-E6CB0B9EC41D}" type="slidenum">
              <a:rPr lang="en-US" sz="1200">
                <a:solidFill>
                  <a:srgbClr val="005DAD"/>
                </a:solidFill>
                <a:latin typeface="Myriad Pro"/>
                <a:ea typeface="ＭＳ Ｐゴシック" pitchFamily="34" charset="-128"/>
              </a:rPr>
              <a:pPr algn="r"/>
              <a:t>11</a:t>
            </a:fld>
            <a:endParaRPr lang="en-US" sz="1200" dirty="0">
              <a:solidFill>
                <a:srgbClr val="005DAD"/>
              </a:solidFill>
              <a:latin typeface="Myriad Pro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6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8700" y="1524000"/>
            <a:ext cx="85756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276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28850" y="3962400"/>
            <a:ext cx="737235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2769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127693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14725" y="6243638"/>
            <a:ext cx="325755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12769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55BC6F3-E150-4B27-AA6A-6B4433D6472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276935" name="Freeform 7"/>
          <p:cNvSpPr>
            <a:spLocks noChangeArrowheads="1"/>
          </p:cNvSpPr>
          <p:nvPr/>
        </p:nvSpPr>
        <p:spPr bwMode="auto">
          <a:xfrm>
            <a:off x="685800" y="1219200"/>
            <a:ext cx="89154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 dirty="0"/>
          </a:p>
        </p:txBody>
      </p:sp>
      <p:sp>
        <p:nvSpPr>
          <p:cNvPr id="1276936" name="Line 8"/>
          <p:cNvSpPr>
            <a:spLocks noChangeShapeType="1"/>
          </p:cNvSpPr>
          <p:nvPr/>
        </p:nvSpPr>
        <p:spPr bwMode="auto">
          <a:xfrm>
            <a:off x="2228850" y="3962400"/>
            <a:ext cx="7326313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 dirty="0"/>
          </a:p>
        </p:txBody>
      </p:sp>
      <p:sp>
        <p:nvSpPr>
          <p:cNvPr id="1276937" name="Rectangle 9"/>
          <p:cNvSpPr>
            <a:spLocks noChangeArrowheads="1"/>
          </p:cNvSpPr>
          <p:nvPr/>
        </p:nvSpPr>
        <p:spPr bwMode="auto">
          <a:xfrm>
            <a:off x="1447800" y="6286500"/>
            <a:ext cx="54276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kumimoji="1" lang="en-CA" sz="1200" i="1" dirty="0">
                <a:solidFill>
                  <a:schemeClr val="tx1"/>
                </a:solidFill>
                <a:effectLst/>
                <a:latin typeface="Tahoma" pitchFamily="34" charset="0"/>
              </a:rPr>
              <a:t>Orvill Adams</a:t>
            </a:r>
            <a:r>
              <a:rPr kumimoji="1" lang="en-CA" sz="1200" b="0" i="1" dirty="0">
                <a:solidFill>
                  <a:schemeClr val="tx1"/>
                </a:solidFill>
                <a:effectLst/>
                <a:latin typeface="Tahoma" pitchFamily="34" charset="0"/>
              </a:rPr>
              <a:t>, Orvill Adams &amp; Associates B.V.</a:t>
            </a:r>
          </a:p>
        </p:txBody>
      </p:sp>
      <p:sp>
        <p:nvSpPr>
          <p:cNvPr id="1276938" name="Rectangle 10"/>
          <p:cNvSpPr>
            <a:spLocks noChangeArrowheads="1"/>
          </p:cNvSpPr>
          <p:nvPr/>
        </p:nvSpPr>
        <p:spPr bwMode="auto">
          <a:xfrm>
            <a:off x="2374900" y="4479925"/>
            <a:ext cx="54276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kumimoji="1" lang="en-CA" sz="2400" dirty="0">
                <a:solidFill>
                  <a:schemeClr val="tx1"/>
                </a:solidFill>
                <a:effectLst/>
                <a:latin typeface="Tahoma" pitchFamily="34" charset="0"/>
              </a:rPr>
              <a:t>Orvill Adams</a:t>
            </a:r>
          </a:p>
          <a:p>
            <a:pPr eaLnBrk="1" hangingPunct="1"/>
            <a:endParaRPr kumimoji="1" lang="en-CA" sz="2400" b="0" dirty="0"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eaLnBrk="1" hangingPunct="1"/>
            <a:r>
              <a:rPr kumimoji="1" lang="en-CA" sz="2400" b="0" dirty="0">
                <a:solidFill>
                  <a:schemeClr val="tx1"/>
                </a:solidFill>
                <a:effectLst/>
                <a:latin typeface="Tahoma" pitchFamily="34" charset="0"/>
              </a:rPr>
              <a:t> Orvill Adams &amp; Associates B.V.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04091-E88D-45F7-AB9B-381F6EEC6C5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605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7813"/>
            <a:ext cx="2314575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7813"/>
            <a:ext cx="6791325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BB875-DF11-40EC-9EE3-BDD6373897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538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FD58C-1FCA-490E-8F80-1E61B2F5149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04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45026-B21E-49D6-937F-648C3684C1C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90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951F6-3CE1-4C4F-A0EC-9F4EF9F1298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667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BF2D4-82A3-4D22-A1A8-6BB2FD82472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0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AA30B-1E1A-4B34-B420-006775E530C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037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52ECB-1457-4F30-90D8-05A65EFD91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447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F6430-3571-4A29-B023-AF626432FEA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950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048EB-3FCA-40AC-9881-433A7564D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9724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9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7813"/>
            <a:ext cx="92583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275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759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3638"/>
            <a:ext cx="2400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endParaRPr lang="en-US" altLang="en-US" dirty="0"/>
          </a:p>
        </p:txBody>
      </p:sp>
      <p:sp>
        <p:nvSpPr>
          <p:cNvPr id="12759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endParaRPr lang="en-US" altLang="en-US" dirty="0"/>
          </a:p>
        </p:txBody>
      </p:sp>
      <p:sp>
        <p:nvSpPr>
          <p:cNvPr id="12759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3638"/>
            <a:ext cx="2400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fld id="{F6329D7F-B7B7-443C-9AE8-47B5E439122D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275911" name="Freeform 7"/>
          <p:cNvSpPr>
            <a:spLocks noChangeArrowheads="1"/>
          </p:cNvSpPr>
          <p:nvPr/>
        </p:nvSpPr>
        <p:spPr bwMode="auto">
          <a:xfrm>
            <a:off x="428625" y="228600"/>
            <a:ext cx="92583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 dirty="0"/>
          </a:p>
        </p:txBody>
      </p:sp>
      <p:sp>
        <p:nvSpPr>
          <p:cNvPr id="1275912" name="Line 8"/>
          <p:cNvSpPr>
            <a:spLocks noChangeShapeType="1"/>
          </p:cNvSpPr>
          <p:nvPr/>
        </p:nvSpPr>
        <p:spPr bwMode="auto">
          <a:xfrm>
            <a:off x="514350" y="6172200"/>
            <a:ext cx="92583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 dirty="0"/>
          </a:p>
        </p:txBody>
      </p:sp>
      <p:sp>
        <p:nvSpPr>
          <p:cNvPr id="1275913" name="Rectangle 9"/>
          <p:cNvSpPr>
            <a:spLocks noChangeArrowheads="1"/>
          </p:cNvSpPr>
          <p:nvPr/>
        </p:nvSpPr>
        <p:spPr bwMode="auto">
          <a:xfrm>
            <a:off x="1447800" y="6286500"/>
            <a:ext cx="54276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kumimoji="1" lang="en-CA" sz="1200" i="1" dirty="0">
                <a:solidFill>
                  <a:schemeClr val="tx1"/>
                </a:solidFill>
                <a:effectLst/>
                <a:latin typeface="Tahoma" pitchFamily="34" charset="0"/>
              </a:rPr>
              <a:t>Orvill Adams</a:t>
            </a:r>
            <a:r>
              <a:rPr kumimoji="1" lang="en-CA" sz="1200" b="0" i="1" dirty="0">
                <a:solidFill>
                  <a:schemeClr val="tx1"/>
                </a:solidFill>
                <a:effectLst/>
                <a:latin typeface="Tahoma" pitchFamily="34" charset="0"/>
              </a:rPr>
              <a:t>, Orvill Adams &amp; Associates B.V.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btholl@chlnet.ca" TargetMode="External"/><Relationship Id="rId2" Type="http://schemas.openxmlformats.org/officeDocument/2006/relationships/hyperlink" Target="mailto:Ellen.melis@unlimited-potential.c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aomi.Chambers@mbs.ac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eadersforlife.ca/leads-caring-environment-framewor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Leadership in the Health System and in Medical Education: Some Views</a:t>
            </a:r>
            <a:endParaRPr lang="en-CA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348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>
          <a:xfrm>
            <a:off x="1200150" y="685800"/>
            <a:ext cx="8743950" cy="6858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1C0288"/>
                </a:solidFill>
                <a:latin typeface="+mn-lt"/>
              </a:rPr>
              <a:t>Leadership Defined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201812" y="1733551"/>
            <a:ext cx="4291607" cy="3433763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rgbClr val="FF0000"/>
              </a:buClr>
              <a:buFontTx/>
              <a:buNone/>
              <a:defRPr/>
            </a:pPr>
            <a:r>
              <a:rPr lang="en-US" altLang="ja-JP" i="1" dirty="0" smtClean="0">
                <a:solidFill>
                  <a:srgbClr val="FF0000"/>
                </a:solidFill>
              </a:rPr>
              <a:t>“</a:t>
            </a:r>
            <a:r>
              <a:rPr lang="en-US" altLang="ja-JP" sz="3200" i="1" dirty="0" smtClean="0">
                <a:solidFill>
                  <a:srgbClr val="FF0000"/>
                </a:solidFill>
              </a:rPr>
              <a:t>Leadership </a:t>
            </a:r>
            <a:r>
              <a:rPr lang="en-US" altLang="ja-JP" sz="3200" i="1" dirty="0" smtClean="0"/>
              <a:t>is the capacity to influence self and others to work together to achieve a constructive purpose”.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sz="3200" i="1" dirty="0" smtClean="0">
              <a:solidFill>
                <a:srgbClr val="800000"/>
              </a:solidFill>
            </a:endParaRPr>
          </a:p>
        </p:txBody>
      </p:sp>
      <p:pic>
        <p:nvPicPr>
          <p:cNvPr id="25604" name="Picture 2" descr="http://www.cbc.ca/gfx/photos/foxterry_cp_17032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7" y="1762125"/>
            <a:ext cx="1516262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4" descr="http://chipbruce.files.wordpress.com/2009/07/tommy_dougl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9569" y="3581401"/>
            <a:ext cx="1480543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Rectangle 1"/>
          <p:cNvSpPr>
            <a:spLocks noChangeArrowheads="1"/>
          </p:cNvSpPr>
          <p:nvPr/>
        </p:nvSpPr>
        <p:spPr bwMode="auto">
          <a:xfrm>
            <a:off x="6252568" y="4621213"/>
            <a:ext cx="18716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200" dirty="0"/>
              <a:t>The Honourable Monique Begin</a:t>
            </a:r>
            <a:br>
              <a:rPr lang="en-CA" sz="1200" dirty="0"/>
            </a:br>
            <a:endParaRPr lang="en-CA" sz="1200" dirty="0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8149233" y="2060576"/>
            <a:ext cx="1869876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200" dirty="0"/>
              <a:t>Terry Fox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979569" y="5678489"/>
            <a:ext cx="18716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200" dirty="0"/>
              <a:t>Tommy Douglas</a:t>
            </a:r>
          </a:p>
        </p:txBody>
      </p:sp>
      <p:pic>
        <p:nvPicPr>
          <p:cNvPr id="25609" name="Picture 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95230" y="3900489"/>
            <a:ext cx="1605557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C:\Users\William\AppData\Local\Microsoft\Windows\Temporary Internet Files\Content.Outlook\379FBYU2\Ontario LHIN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57161"/>
            <a:ext cx="10277568" cy="11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784607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>
          <a:xfrm>
            <a:off x="282178" y="944860"/>
            <a:ext cx="4300538" cy="3924300"/>
          </a:xfrm>
        </p:spPr>
        <p:txBody>
          <a:bodyPr lIns="0" tIns="0" rIns="0" bIns="0"/>
          <a:lstStyle/>
          <a:p>
            <a:pPr marL="109537" indent="0" eaLnBrk="1" hangingPunct="1">
              <a:buFont typeface="Wingdings 3" pitchFamily="18" charset="2"/>
              <a:buNone/>
              <a:defRPr/>
            </a:pPr>
            <a:endParaRPr lang="fr-CA" sz="2400" dirty="0" smtClean="0"/>
          </a:p>
          <a:p>
            <a:pPr eaLnBrk="1" hangingPunct="1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fr-CA" sz="2400" dirty="0" smtClean="0"/>
              <a:t>Pan-</a:t>
            </a:r>
            <a:r>
              <a:rPr lang="fr-CA" sz="2400" dirty="0"/>
              <a:t>C</a:t>
            </a:r>
            <a:r>
              <a:rPr lang="fr-CA" sz="2400" dirty="0" smtClean="0"/>
              <a:t>anadian </a:t>
            </a:r>
          </a:p>
          <a:p>
            <a:pPr eaLnBrk="1" hangingPunct="1">
              <a:spcBef>
                <a:spcPts val="500"/>
              </a:spcBef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fr-CA" sz="2400" dirty="0" smtClean="0"/>
              <a:t>By health, for health</a:t>
            </a:r>
          </a:p>
          <a:p>
            <a:pPr eaLnBrk="1" hangingPunct="1">
              <a:spcBef>
                <a:spcPts val="500"/>
              </a:spcBef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fr-CA" sz="2400" dirty="0" smtClean="0"/>
              <a:t>Simple/memorable</a:t>
            </a:r>
          </a:p>
          <a:p>
            <a:pPr eaLnBrk="1" hangingPunct="1">
              <a:spcBef>
                <a:spcPts val="500"/>
              </a:spcBef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fr-CA" sz="2400" dirty="0"/>
              <a:t>G</a:t>
            </a:r>
            <a:r>
              <a:rPr lang="fr-CA" sz="2400" dirty="0" smtClean="0"/>
              <a:t>rounded in research</a:t>
            </a:r>
          </a:p>
          <a:p>
            <a:pPr eaLnBrk="1" hangingPunct="1">
              <a:spcBef>
                <a:spcPts val="500"/>
              </a:spcBef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fr-CA" sz="2400" dirty="0" smtClean="0"/>
              <a:t>Systems-level</a:t>
            </a:r>
          </a:p>
          <a:p>
            <a:pPr eaLnBrk="1" hangingPunct="1">
              <a:spcBef>
                <a:spcPts val="500"/>
              </a:spcBef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fr-CA" sz="2400" dirty="0"/>
              <a:t>C</a:t>
            </a:r>
            <a:r>
              <a:rPr lang="fr-CA" sz="2400" dirty="0" smtClean="0"/>
              <a:t>hange leadership</a:t>
            </a:r>
          </a:p>
          <a:p>
            <a:pPr eaLnBrk="1" hangingPunct="1">
              <a:spcBef>
                <a:spcPts val="500"/>
              </a:spcBef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fr-CA" sz="2400" dirty="0" smtClean="0"/>
              <a:t>Focus on results and behaviour</a:t>
            </a:r>
          </a:p>
          <a:p>
            <a:pPr eaLnBrk="1" hangingPunct="1">
              <a:spcBef>
                <a:spcPts val="500"/>
              </a:spcBef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fr-CA" sz="2400" dirty="0" smtClean="0"/>
              <a:t>Flexible re implementation</a:t>
            </a:r>
          </a:p>
          <a:p>
            <a:pPr eaLnBrk="1" hangingPunct="1">
              <a:spcBef>
                <a:spcPts val="500"/>
              </a:spcBef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fr-CA" sz="2400" dirty="0" smtClean="0"/>
              <a:t>Capabilities</a:t>
            </a:r>
            <a:endParaRPr lang="en-US" sz="2400" dirty="0" smtClean="0"/>
          </a:p>
        </p:txBody>
      </p:sp>
      <p:sp>
        <p:nvSpPr>
          <p:cNvPr id="13315" name="Rectangle 12"/>
          <p:cNvSpPr>
            <a:spLocks noChangeArrowheads="1"/>
          </p:cNvSpPr>
          <p:nvPr/>
        </p:nvSpPr>
        <p:spPr bwMode="auto">
          <a:xfrm>
            <a:off x="5036344" y="725488"/>
            <a:ext cx="4643438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anchor="ctr"/>
          <a:lstStyle/>
          <a:p>
            <a:pPr algn="r">
              <a:defRPr/>
            </a:pPr>
            <a:r>
              <a:rPr lang="en-CA" sz="3200" b="1" dirty="0">
                <a:solidFill>
                  <a:srgbClr val="1C0288"/>
                </a:solidFill>
                <a:latin typeface="+mn-lt"/>
                <a:ea typeface="Geneva" charset="0"/>
                <a:cs typeface="Times New Roman" pitchFamily="18" charset="0"/>
              </a:rPr>
              <a:t>Advantages of  LEADS</a:t>
            </a:r>
            <a:endParaRPr lang="en-US" sz="3200" i="1" dirty="0">
              <a:solidFill>
                <a:srgbClr val="1C0288"/>
              </a:solidFill>
              <a:latin typeface="+mn-lt"/>
              <a:ea typeface="Geneva" charset="0"/>
              <a:cs typeface="Times New Roman" pitchFamily="18" charset="0"/>
            </a:endParaRPr>
          </a:p>
        </p:txBody>
      </p:sp>
      <p:pic>
        <p:nvPicPr>
          <p:cNvPr id="32772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2716" y="2133601"/>
            <a:ext cx="5550694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Callout 2"/>
          <p:cNvSpPr/>
          <p:nvPr/>
        </p:nvSpPr>
        <p:spPr>
          <a:xfrm rot="17169303">
            <a:off x="6790930" y="2160390"/>
            <a:ext cx="1598612" cy="2246709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32774" name="TextBox 3"/>
          <p:cNvSpPr txBox="1">
            <a:spLocks noChangeArrowheads="1"/>
          </p:cNvSpPr>
          <p:nvPr/>
        </p:nvSpPr>
        <p:spPr bwMode="auto">
          <a:xfrm>
            <a:off x="6940832" y="2863850"/>
            <a:ext cx="134524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dirty="0"/>
              <a:t>LEADS has</a:t>
            </a:r>
          </a:p>
          <a:p>
            <a:pPr algn="ctr"/>
            <a:r>
              <a:rPr lang="en-CA" dirty="0"/>
              <a:t>many </a:t>
            </a:r>
          </a:p>
          <a:p>
            <a:pPr algn="ctr"/>
            <a:r>
              <a:rPr lang="en-CA" dirty="0"/>
              <a:t>advantages</a:t>
            </a:r>
          </a:p>
        </p:txBody>
      </p:sp>
      <p:pic>
        <p:nvPicPr>
          <p:cNvPr id="7" name="Picture 2" descr="C:\Users\William\AppData\Local\Microsoft\Windows\Temporary Internet Files\Content.Outlook\379FBYU2\Ontario LHIN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57161"/>
            <a:ext cx="10277568" cy="11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958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3102" y="260648"/>
            <a:ext cx="92583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1C0288"/>
                </a:solidFill>
                <a:effectLst/>
                <a:latin typeface="+mn-lt"/>
              </a:rPr>
              <a:t>T</a:t>
            </a:r>
            <a:r>
              <a:rPr lang="en-US" dirty="0" smtClean="0">
                <a:solidFill>
                  <a:srgbClr val="1C0288"/>
                </a:solidFill>
                <a:effectLst/>
                <a:latin typeface="+mn-lt"/>
              </a:rPr>
              <a:t>he </a:t>
            </a:r>
            <a:r>
              <a:rPr lang="en-US" dirty="0">
                <a:solidFill>
                  <a:srgbClr val="1C0288"/>
                </a:solidFill>
                <a:effectLst/>
                <a:latin typeface="+mn-lt"/>
              </a:rPr>
              <a:t>LEADS </a:t>
            </a:r>
            <a:r>
              <a:rPr lang="en-US" dirty="0" smtClean="0">
                <a:solidFill>
                  <a:srgbClr val="1C0288"/>
                </a:solidFill>
                <a:effectLst/>
                <a:latin typeface="+mn-lt"/>
              </a:rPr>
              <a:t>Change Model</a:t>
            </a:r>
            <a:endParaRPr lang="en-CA" dirty="0">
              <a:solidFill>
                <a:srgbClr val="1C0288"/>
              </a:solidFill>
              <a:latin typeface="+mn-lt"/>
            </a:endParaRPr>
          </a:p>
        </p:txBody>
      </p:sp>
      <p:sp>
        <p:nvSpPr>
          <p:cNvPr id="21" name="Right Arrow 20"/>
          <p:cNvSpPr>
            <a:spLocks noChangeArrowheads="1"/>
          </p:cNvSpPr>
          <p:nvPr/>
        </p:nvSpPr>
        <p:spPr bwMode="auto">
          <a:xfrm rot="16200000">
            <a:off x="4614565" y="3251895"/>
            <a:ext cx="1066800" cy="230387"/>
          </a:xfrm>
          <a:prstGeom prst="rightArrow">
            <a:avLst>
              <a:gd name="adj1" fmla="val 50000"/>
              <a:gd name="adj2" fmla="val 49995"/>
            </a:avLst>
          </a:prstGeom>
          <a:solidFill>
            <a:schemeClr val="tx1"/>
          </a:solidFill>
          <a:ln>
            <a:noFill/>
          </a:ln>
          <a:extLst/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37892" name="Group 25"/>
          <p:cNvGrpSpPr>
            <a:grpSpLocks/>
          </p:cNvGrpSpPr>
          <p:nvPr/>
        </p:nvGrpSpPr>
        <p:grpSpPr bwMode="auto">
          <a:xfrm>
            <a:off x="4450556" y="1511301"/>
            <a:ext cx="1559124" cy="3311525"/>
            <a:chOff x="3956597" y="1511170"/>
            <a:chExt cx="1386935" cy="3311775"/>
          </a:xfrm>
        </p:grpSpPr>
        <p:grpSp>
          <p:nvGrpSpPr>
            <p:cNvPr id="4" name="Group 19"/>
            <p:cNvGrpSpPr/>
            <p:nvPr/>
          </p:nvGrpSpPr>
          <p:grpSpPr bwMode="auto">
            <a:xfrm>
              <a:off x="4042980" y="3849231"/>
              <a:ext cx="1040993" cy="973714"/>
              <a:chOff x="4023428" y="3596672"/>
              <a:chExt cx="1551879" cy="1143000"/>
            </a:xfrm>
            <a:solidFill>
              <a:schemeClr val="tx2"/>
            </a:solidFill>
          </p:grpSpPr>
          <p:sp>
            <p:nvSpPr>
              <p:cNvPr id="23" name="Oval 22"/>
              <p:cNvSpPr/>
              <p:nvPr/>
            </p:nvSpPr>
            <p:spPr bwMode="auto">
              <a:xfrm>
                <a:off x="4023428" y="3596672"/>
                <a:ext cx="1551879" cy="1143000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342900" indent="-342900">
                  <a:spcBef>
                    <a:spcPct val="20000"/>
                  </a:spcBef>
                  <a:defRPr/>
                </a:pPr>
                <a:endParaRPr lang="en-US" dirty="0">
                  <a:latin typeface="+mn-lt"/>
                  <a:ea typeface="ＭＳ Ｐゴシック" pitchFamily="-128" charset="-128"/>
                </a:endParaRPr>
              </a:p>
            </p:txBody>
          </p:sp>
          <p:sp>
            <p:nvSpPr>
              <p:cNvPr id="24" name="TextBox 4"/>
              <p:cNvSpPr txBox="1"/>
              <p:nvPr/>
            </p:nvSpPr>
            <p:spPr>
              <a:xfrm>
                <a:off x="4214562" y="3886370"/>
                <a:ext cx="1169609" cy="563647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5800" kern="1200">
                    <a:solidFill>
                      <a:srgbClr val="005DAD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CA" sz="1400" dirty="0" smtClean="0">
                    <a:solidFill>
                      <a:schemeClr val="bg1"/>
                    </a:solidFill>
                    <a:latin typeface="+mn-lt"/>
                    <a:ea typeface="ＭＳ Ｐゴシック" pitchFamily="-128" charset="-128"/>
                  </a:rPr>
                  <a:t>Current </a:t>
                </a:r>
              </a:p>
              <a:p>
                <a:pPr algn="ctr" eaLnBrk="0" hangingPunct="0">
                  <a:defRPr/>
                </a:pPr>
                <a:r>
                  <a:rPr lang="en-CA" sz="1400" dirty="0" smtClean="0">
                    <a:solidFill>
                      <a:schemeClr val="bg1"/>
                    </a:solidFill>
                    <a:latin typeface="+mn-lt"/>
                    <a:ea typeface="ＭＳ Ｐゴシック" pitchFamily="-128" charset="-128"/>
                  </a:rPr>
                  <a:t>State</a:t>
                </a:r>
                <a:endParaRPr lang="en-US" sz="1400" dirty="0">
                  <a:solidFill>
                    <a:schemeClr val="bg1"/>
                  </a:solidFill>
                  <a:latin typeface="+mn-lt"/>
                  <a:ea typeface="ＭＳ Ｐゴシック" pitchFamily="-128" charset="-128"/>
                </a:endParaRPr>
              </a:p>
            </p:txBody>
          </p:sp>
        </p:grpSp>
        <p:sp>
          <p:nvSpPr>
            <p:cNvPr id="22" name="TextBox 20"/>
            <p:cNvSpPr txBox="1">
              <a:spLocks noChangeArrowheads="1"/>
            </p:cNvSpPr>
            <p:nvPr/>
          </p:nvSpPr>
          <p:spPr bwMode="auto">
            <a:xfrm>
              <a:off x="3956597" y="1511170"/>
              <a:ext cx="1386935" cy="590976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 eaLnBrk="0" hangingPunct="0">
                <a:defRPr/>
              </a:pPr>
              <a:r>
                <a:rPr lang="en-CA" sz="1800" dirty="0" smtClean="0">
                  <a:solidFill>
                    <a:schemeClr val="bg1"/>
                  </a:solidFill>
                  <a:latin typeface="+mn-lt"/>
                </a:rPr>
                <a:t>Future state</a:t>
              </a:r>
            </a:p>
            <a:p>
              <a:pPr algn="ctr" eaLnBrk="0" hangingPunct="0">
                <a:defRPr/>
              </a:pPr>
              <a:r>
                <a:rPr lang="en-CA" sz="1800" dirty="0" smtClean="0">
                  <a:solidFill>
                    <a:schemeClr val="bg1"/>
                  </a:solidFill>
                  <a:latin typeface="+mn-lt"/>
                </a:rPr>
                <a:t>Outcomes</a:t>
              </a:r>
              <a:endParaRPr lang="en-CA" sz="1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4450556" y="2351089"/>
            <a:ext cx="1559124" cy="757237"/>
          </a:xfrm>
          <a:prstGeom prst="rect">
            <a:avLst/>
          </a:prstGeom>
          <a:solidFill>
            <a:schemeClr val="accent6"/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CA" sz="800" dirty="0" smtClean="0">
              <a:solidFill>
                <a:schemeClr val="bg1"/>
              </a:solidFill>
              <a:latin typeface="+mn-lt"/>
            </a:endParaRPr>
          </a:p>
          <a:p>
            <a:pPr algn="ctr">
              <a:defRPr/>
            </a:pPr>
            <a:r>
              <a:rPr lang="en-CA" sz="1600" dirty="0" smtClean="0">
                <a:solidFill>
                  <a:schemeClr val="bg1"/>
                </a:solidFill>
                <a:latin typeface="+mn-lt"/>
              </a:rPr>
              <a:t>Achieve </a:t>
            </a:r>
          </a:p>
          <a:p>
            <a:pPr algn="ctr">
              <a:defRPr/>
            </a:pPr>
            <a:r>
              <a:rPr lang="en-CA" sz="1600" dirty="0" smtClean="0">
                <a:solidFill>
                  <a:schemeClr val="bg1"/>
                </a:solidFill>
                <a:latin typeface="+mn-lt"/>
              </a:rPr>
              <a:t>Results</a:t>
            </a:r>
          </a:p>
          <a:p>
            <a:pPr algn="ctr">
              <a:defRPr/>
            </a:pPr>
            <a:endParaRPr lang="en-US" sz="8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Left-Right Arrow 6"/>
          <p:cNvSpPr>
            <a:spLocks noChangeArrowheads="1"/>
          </p:cNvSpPr>
          <p:nvPr/>
        </p:nvSpPr>
        <p:spPr bwMode="auto">
          <a:xfrm>
            <a:off x="4214813" y="3370263"/>
            <a:ext cx="1968103" cy="627062"/>
          </a:xfrm>
          <a:prstGeom prst="leftRightArrow">
            <a:avLst>
              <a:gd name="adj1" fmla="val 50000"/>
              <a:gd name="adj2" fmla="val 49963"/>
            </a:avLst>
          </a:prstGeom>
          <a:solidFill>
            <a:srgbClr val="00B050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342900" indent="-342900" algn="ctr">
              <a:spcBef>
                <a:spcPct val="20000"/>
              </a:spcBef>
              <a:defRPr/>
            </a:pPr>
            <a:r>
              <a:rPr lang="en-CA" sz="1400" dirty="0">
                <a:solidFill>
                  <a:schemeClr val="bg1"/>
                </a:solidFill>
                <a:latin typeface="+mn-lt"/>
              </a:rPr>
              <a:t>Relationships</a:t>
            </a:r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5" name="Group 7"/>
          <p:cNvGrpSpPr/>
          <p:nvPr/>
        </p:nvGrpSpPr>
        <p:grpSpPr>
          <a:xfrm>
            <a:off x="1897888" y="1979472"/>
            <a:ext cx="1521967" cy="3067216"/>
            <a:chOff x="938318" y="1419008"/>
            <a:chExt cx="1788499" cy="3601150"/>
          </a:xfrm>
          <a:solidFill>
            <a:srgbClr val="FFC000"/>
          </a:solidFill>
        </p:grpSpPr>
        <p:sp>
          <p:nvSpPr>
            <p:cNvPr id="18" name="TextBox 14"/>
            <p:cNvSpPr txBox="1"/>
            <p:nvPr/>
          </p:nvSpPr>
          <p:spPr>
            <a:xfrm rot="18767465">
              <a:off x="-645251" y="3002577"/>
              <a:ext cx="3601150" cy="434011"/>
            </a:xfrm>
            <a:prstGeom prst="rect">
              <a:avLst/>
            </a:prstGeom>
            <a:grpFill/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 eaLnBrk="0" hangingPunct="0">
                <a:defRPr/>
              </a:pPr>
              <a:r>
                <a:rPr lang="en-CA" sz="2000" dirty="0">
                  <a:latin typeface="+mn-lt"/>
                  <a:ea typeface="ＭＳ Ｐゴシック" pitchFamily="-128" charset="-128"/>
                </a:rPr>
                <a:t>Personal Processes</a:t>
              </a:r>
              <a:endParaRPr lang="en-US" sz="2000" dirty="0">
                <a:latin typeface="+mn-lt"/>
                <a:ea typeface="ＭＳ Ｐゴシック" pitchFamily="-128" charset="-128"/>
              </a:endParaRPr>
            </a:p>
          </p:txBody>
        </p:sp>
        <p:sp>
          <p:nvSpPr>
            <p:cNvPr id="19" name="Right Arrow 18"/>
            <p:cNvSpPr/>
            <p:nvPr/>
          </p:nvSpPr>
          <p:spPr bwMode="auto">
            <a:xfrm rot="18862460">
              <a:off x="2193418" y="1677115"/>
              <a:ext cx="533400" cy="533399"/>
            </a:xfrm>
            <a:prstGeom prst="rightArrow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defPPr>
                <a:defRPr lang="en-US"/>
              </a:defPPr>
              <a:lvl1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342900" indent="-342900">
                <a:spcBef>
                  <a:spcPct val="20000"/>
                </a:spcBef>
                <a:defRPr/>
              </a:pPr>
              <a:endParaRPr lang="en-US" dirty="0">
                <a:solidFill>
                  <a:schemeClr val="bg1"/>
                </a:solidFill>
                <a:latin typeface="+mn-lt"/>
                <a:ea typeface="ＭＳ Ｐゴシック" pitchFamily="-128" charset="-128"/>
              </a:endParaRPr>
            </a:p>
          </p:txBody>
        </p:sp>
      </p:grpSp>
      <p:sp>
        <p:nvSpPr>
          <p:cNvPr id="9" name="Oval 8"/>
          <p:cNvSpPr/>
          <p:nvPr/>
        </p:nvSpPr>
        <p:spPr>
          <a:xfrm>
            <a:off x="2632472" y="3000375"/>
            <a:ext cx="1582341" cy="14287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CA" sz="1400" b="1" dirty="0">
                <a:solidFill>
                  <a:schemeClr val="tx1"/>
                </a:solidFill>
              </a:rPr>
              <a:t>Engage</a:t>
            </a:r>
          </a:p>
          <a:p>
            <a:pPr algn="ctr" eaLnBrk="0" hangingPunct="0">
              <a:defRPr/>
            </a:pPr>
            <a:r>
              <a:rPr lang="en-CA" sz="1400" b="1" dirty="0">
                <a:solidFill>
                  <a:schemeClr val="tx1"/>
                </a:solidFill>
              </a:rPr>
              <a:t>Others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6036469" y="3035300"/>
            <a:ext cx="1880593" cy="1363663"/>
            <a:chOff x="3397" y="2016"/>
            <a:chExt cx="1104" cy="976"/>
          </a:xfrm>
        </p:grpSpPr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3496" y="2016"/>
              <a:ext cx="926" cy="976"/>
            </a:xfrm>
            <a:prstGeom prst="ellipse">
              <a:avLst/>
            </a:prstGeom>
            <a:solidFill>
              <a:srgbClr val="0B77AD"/>
            </a:solidFill>
            <a:ln w="25400">
              <a:solidFill>
                <a:srgbClr val="0B77AD"/>
              </a:solidFill>
              <a:round/>
              <a:headEnd/>
              <a:tailEnd/>
            </a:ln>
          </p:spPr>
          <p:txBody>
            <a:bodyPr anchor="ctr"/>
            <a:lstStyle>
              <a:defPPr>
                <a:defRPr lang="en-US"/>
              </a:defPPr>
              <a:lvl1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 eaLnBrk="0" hangingPunct="0">
                <a:defRPr/>
              </a:pPr>
              <a:endParaRPr lang="en-US" sz="1800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7" name="TextBox 27"/>
            <p:cNvSpPr txBox="1">
              <a:spLocks noChangeArrowheads="1"/>
            </p:cNvSpPr>
            <p:nvPr/>
          </p:nvSpPr>
          <p:spPr bwMode="auto">
            <a:xfrm>
              <a:off x="3397" y="2296"/>
              <a:ext cx="1104" cy="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 eaLnBrk="0" hangingPunct="0">
                <a:defRPr/>
              </a:pPr>
              <a:r>
                <a:rPr lang="en-CA" sz="1400" b="1" dirty="0">
                  <a:solidFill>
                    <a:schemeClr val="bg1"/>
                  </a:solidFill>
                  <a:latin typeface="+mn-lt"/>
                </a:rPr>
                <a:t>Develop</a:t>
              </a:r>
            </a:p>
            <a:p>
              <a:pPr algn="ctr" eaLnBrk="0" hangingPunct="0">
                <a:defRPr/>
              </a:pPr>
              <a:r>
                <a:rPr lang="en-CA" sz="1400" b="1" dirty="0">
                  <a:solidFill>
                    <a:schemeClr val="bg1"/>
                  </a:solidFill>
                  <a:latin typeface="+mn-lt"/>
                </a:rPr>
                <a:t>Coalitions</a:t>
              </a:r>
              <a:endParaRPr lang="en-US" sz="1400" b="1" dirty="0">
                <a:solidFill>
                  <a:schemeClr val="bg1"/>
                </a:solidFill>
                <a:latin typeface="+mn-lt"/>
              </a:endParaRPr>
            </a:p>
            <a:p>
              <a:pPr eaLnBrk="0" hangingPunct="0">
                <a:defRPr/>
              </a:pPr>
              <a:endParaRPr lang="en-US" sz="1400" dirty="0">
                <a:latin typeface="+mn-lt"/>
              </a:endParaRPr>
            </a:p>
          </p:txBody>
        </p:sp>
      </p:grpSp>
      <p:sp>
        <p:nvSpPr>
          <p:cNvPr id="12" name="Oval 11"/>
          <p:cNvSpPr/>
          <p:nvPr/>
        </p:nvSpPr>
        <p:spPr>
          <a:xfrm>
            <a:off x="1660922" y="4376738"/>
            <a:ext cx="1610916" cy="140811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CA" sz="1400" b="1" dirty="0">
                <a:solidFill>
                  <a:schemeClr val="tx1"/>
                </a:solidFill>
              </a:rPr>
              <a:t>Lead</a:t>
            </a:r>
          </a:p>
          <a:p>
            <a:pPr algn="ctr" eaLnBrk="0" hangingPunct="0">
              <a:defRPr/>
            </a:pPr>
            <a:r>
              <a:rPr lang="en-CA" sz="1400" b="1" dirty="0">
                <a:solidFill>
                  <a:schemeClr val="tx1"/>
                </a:solidFill>
              </a:rPr>
              <a:t>Self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7043737" y="4376738"/>
            <a:ext cx="1744862" cy="140811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5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CA" sz="1400" b="1" dirty="0">
                <a:solidFill>
                  <a:srgbClr val="FFFFFF"/>
                </a:solidFill>
              </a:rPr>
              <a:t>Systems</a:t>
            </a:r>
          </a:p>
          <a:p>
            <a:pPr algn="ctr" eaLnBrk="0" hangingPunct="0">
              <a:defRPr/>
            </a:pPr>
            <a:r>
              <a:rPr lang="en-CA" sz="1400" b="1" dirty="0" smtClean="0">
                <a:solidFill>
                  <a:srgbClr val="FFFFFF"/>
                </a:solidFill>
              </a:rPr>
              <a:t>Transformation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4" name="Left-Right Arrow 13"/>
          <p:cNvSpPr>
            <a:spLocks noChangeArrowheads="1"/>
          </p:cNvSpPr>
          <p:nvPr/>
        </p:nvSpPr>
        <p:spPr bwMode="auto">
          <a:xfrm>
            <a:off x="3295055" y="4979988"/>
            <a:ext cx="3677245" cy="627062"/>
          </a:xfrm>
          <a:prstGeom prst="leftRightArrow">
            <a:avLst>
              <a:gd name="adj1" fmla="val 50000"/>
              <a:gd name="adj2" fmla="val 49954"/>
            </a:avLst>
          </a:prstGeom>
          <a:solidFill>
            <a:srgbClr val="00B050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5800" kern="1200">
                <a:solidFill>
                  <a:srgbClr val="005DAD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342900" indent="-342900" algn="ctr">
              <a:spcBef>
                <a:spcPct val="20000"/>
              </a:spcBef>
              <a:defRPr/>
            </a:pPr>
            <a:r>
              <a:rPr lang="en-CA" sz="1600" dirty="0">
                <a:solidFill>
                  <a:schemeClr val="bg1"/>
                </a:solidFill>
                <a:latin typeface="+mn-lt"/>
              </a:rPr>
              <a:t>Change Dynamics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1" name="Group 24"/>
          <p:cNvGrpSpPr>
            <a:grpSpLocks/>
          </p:cNvGrpSpPr>
          <p:nvPr/>
        </p:nvGrpSpPr>
        <p:grpSpPr bwMode="auto">
          <a:xfrm>
            <a:off x="6988376" y="2079626"/>
            <a:ext cx="1623239" cy="3219450"/>
            <a:chOff x="6147787" y="2154302"/>
            <a:chExt cx="1442758" cy="3219732"/>
          </a:xfrm>
        </p:grpSpPr>
        <p:sp>
          <p:nvSpPr>
            <p:cNvPr id="10" name="TextBox 24"/>
            <p:cNvSpPr txBox="1">
              <a:spLocks noChangeArrowheads="1"/>
            </p:cNvSpPr>
            <p:nvPr/>
          </p:nvSpPr>
          <p:spPr bwMode="auto">
            <a:xfrm rot="2832535" flipH="1">
              <a:off x="5816545" y="3600034"/>
              <a:ext cx="3219732" cy="328268"/>
            </a:xfrm>
            <a:prstGeom prst="rect">
              <a:avLst/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5800" kern="1200">
                  <a:solidFill>
                    <a:srgbClr val="005DAD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 eaLnBrk="0" hangingPunct="0">
                <a:defRPr/>
              </a:pPr>
              <a:r>
                <a:rPr lang="en-CA" sz="2000" dirty="0">
                  <a:solidFill>
                    <a:schemeClr val="bg1"/>
                  </a:solidFill>
                  <a:latin typeface="+mn-lt"/>
                </a:rPr>
                <a:t>Strategic Processes</a:t>
              </a:r>
              <a:endParaRPr lang="en-US" sz="20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5" name="Down Arrow 14"/>
            <p:cNvSpPr/>
            <p:nvPr/>
          </p:nvSpPr>
          <p:spPr>
            <a:xfrm rot="8528812">
              <a:off x="6147787" y="2417849"/>
              <a:ext cx="484146" cy="387384"/>
            </a:xfrm>
            <a:prstGeom prst="down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dirty="0"/>
            </a:p>
          </p:txBody>
        </p:sp>
      </p:grpSp>
      <p:pic>
        <p:nvPicPr>
          <p:cNvPr id="25" name="Picture 2" descr="C:\Users\William\AppData\Local\Microsoft\Windows\Temporary Internet Files\Content.Outlook\379FBYU2\Ontario LHIN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9" y="5757161"/>
            <a:ext cx="10262780" cy="11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39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1C0288"/>
                </a:solidFill>
              </a:rPr>
              <a:t>Systems Transformation</a:t>
            </a:r>
            <a:br>
              <a:rPr lang="en-US" sz="4000" dirty="0" smtClean="0">
                <a:solidFill>
                  <a:srgbClr val="1C0288"/>
                </a:solidFill>
              </a:rPr>
            </a:br>
            <a:r>
              <a:rPr lang="en-US" sz="4000" dirty="0" smtClean="0">
                <a:solidFill>
                  <a:srgbClr val="1C0288"/>
                </a:solidFill>
              </a:rPr>
              <a:t>Capabilities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3600" b="1" dirty="0">
                <a:solidFill>
                  <a:srgbClr val="FF0000"/>
                </a:solidFill>
              </a:rPr>
              <a:t>Successful Leaders…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1800" b="1" dirty="0"/>
          </a:p>
          <a:p>
            <a:pPr marL="365760" indent="-256032" fontAlgn="auto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0000"/>
              </a:buClr>
              <a:buFont typeface="Wingdings 3"/>
              <a:buChar char=""/>
              <a:defRPr/>
            </a:pPr>
            <a:r>
              <a:rPr lang="en-US" sz="3200" dirty="0"/>
              <a:t>Demonstrate systems/</a:t>
            </a:r>
            <a:br>
              <a:rPr lang="en-US" sz="3200" dirty="0"/>
            </a:br>
            <a:r>
              <a:rPr lang="en-US" sz="3200" dirty="0"/>
              <a:t>critical thinking</a:t>
            </a:r>
          </a:p>
          <a:p>
            <a:pPr marL="365760" indent="-256032" fontAlgn="auto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0000"/>
              </a:buClr>
              <a:buFont typeface="Wingdings 3"/>
              <a:buChar char=""/>
              <a:defRPr/>
            </a:pPr>
            <a:r>
              <a:rPr lang="en-US" sz="3200" dirty="0"/>
              <a:t>Encourage and support innovation</a:t>
            </a:r>
          </a:p>
          <a:p>
            <a:pPr marL="365760" indent="-256032" fontAlgn="auto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0000"/>
              </a:buClr>
              <a:buFont typeface="Wingdings 3"/>
              <a:buChar char=""/>
              <a:defRPr/>
            </a:pPr>
            <a:r>
              <a:rPr lang="en-US" sz="3200" dirty="0"/>
              <a:t>Orient themselves strategically to the future</a:t>
            </a:r>
          </a:p>
          <a:p>
            <a:pPr marL="365760" indent="-256032" fontAlgn="auto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0000"/>
              </a:buClr>
              <a:buFont typeface="Wingdings 3"/>
              <a:buChar char=""/>
              <a:defRPr/>
            </a:pPr>
            <a:r>
              <a:rPr lang="en-US" sz="3200" dirty="0"/>
              <a:t>Champion and orchestrate </a:t>
            </a:r>
            <a:r>
              <a:rPr lang="en-US" sz="3200" dirty="0" smtClean="0"/>
              <a:t>change</a:t>
            </a:r>
          </a:p>
          <a:p>
            <a:pPr marL="2161223" lvl="5" indent="-256032" fontAlgn="auto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0000"/>
              </a:buClr>
              <a:buFont typeface="Wingdings 3"/>
              <a:buChar char=""/>
              <a:defRPr/>
            </a:pPr>
            <a:r>
              <a:rPr lang="en-US" sz="2600" dirty="0" smtClean="0"/>
              <a:t>(LEADS)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D58C-1FCA-490E-8F80-1E61B2F51492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1385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solidFill>
                  <a:srgbClr val="00B0F0"/>
                </a:solidFill>
              </a:rPr>
              <a:t>The LEADS model in action</a:t>
            </a:r>
            <a:endParaRPr lang="en-US" b="1" dirty="0" smtClean="0">
              <a:solidFill>
                <a:srgbClr val="00B0F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942975" y="3962400"/>
            <a:ext cx="1285875" cy="1143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CA" sz="1600" b="1" dirty="0">
                <a:solidFill>
                  <a:schemeClr val="tx1"/>
                </a:solidFill>
                <a:ea typeface="ヒラギノ角ゴ Pro W3" pitchFamily="-123" charset="-128"/>
              </a:rPr>
              <a:t>Lead</a:t>
            </a:r>
          </a:p>
          <a:p>
            <a:pPr algn="ctr"/>
            <a:r>
              <a:rPr lang="en-CA" sz="1600" b="1" dirty="0">
                <a:solidFill>
                  <a:schemeClr val="tx1"/>
                </a:solidFill>
                <a:ea typeface="ヒラギノ角ゴ Pro W3" pitchFamily="-123" charset="-128"/>
              </a:rPr>
              <a:t>Self</a:t>
            </a:r>
            <a:endParaRPr lang="en-US" sz="1600" b="1" dirty="0">
              <a:solidFill>
                <a:schemeClr val="tx1"/>
              </a:solidFill>
              <a:ea typeface="ヒラギノ角ゴ Pro W3" pitchFamily="-123" charset="-128"/>
            </a:endParaRPr>
          </a:p>
        </p:txBody>
      </p:sp>
      <p:grpSp>
        <p:nvGrpSpPr>
          <p:cNvPr id="2" name="Group 21"/>
          <p:cNvGrpSpPr/>
          <p:nvPr/>
        </p:nvGrpSpPr>
        <p:grpSpPr>
          <a:xfrm>
            <a:off x="1355771" y="3048001"/>
            <a:ext cx="2244679" cy="1042659"/>
            <a:chOff x="1205130" y="3048000"/>
            <a:chExt cx="1995270" cy="1042659"/>
          </a:xfrm>
          <a:solidFill>
            <a:schemeClr val="tx2"/>
          </a:solidFill>
        </p:grpSpPr>
        <p:sp>
          <p:nvSpPr>
            <p:cNvPr id="4" name="Circular Arrow 3"/>
            <p:cNvSpPr/>
            <p:nvPr/>
          </p:nvSpPr>
          <p:spPr bwMode="auto">
            <a:xfrm rot="19170379">
              <a:off x="1205130" y="3328659"/>
              <a:ext cx="910788" cy="762000"/>
            </a:xfrm>
            <a:prstGeom prst="circularArrow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ea typeface="+mn-ea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05000" y="3048000"/>
              <a:ext cx="1295400" cy="83099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800" dirty="0">
                <a:solidFill>
                  <a:schemeClr val="bg1"/>
                </a:solidFill>
                <a:latin typeface="+mn-lt"/>
                <a:ea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CA" sz="1600" dirty="0">
                  <a:solidFill>
                    <a:schemeClr val="bg1"/>
                  </a:solidFill>
                  <a:latin typeface="+mn-lt"/>
                  <a:ea typeface="+mn-ea"/>
                </a:rPr>
                <a:t>Achieve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CA" sz="1600" dirty="0">
                  <a:solidFill>
                    <a:schemeClr val="bg1"/>
                  </a:solidFill>
                  <a:latin typeface="+mn-lt"/>
                  <a:ea typeface="+mn-ea"/>
                </a:rPr>
                <a:t>Results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10" name="Group 22"/>
          <p:cNvGrpSpPr>
            <a:grpSpLocks/>
          </p:cNvGrpSpPr>
          <p:nvPr/>
        </p:nvGrpSpPr>
        <p:grpSpPr bwMode="auto">
          <a:xfrm>
            <a:off x="2896791" y="1905000"/>
            <a:ext cx="2246709" cy="1258888"/>
            <a:chOff x="2574629" y="1905000"/>
            <a:chExt cx="1997371" cy="1259264"/>
          </a:xfrm>
        </p:grpSpPr>
        <p:sp>
          <p:nvSpPr>
            <p:cNvPr id="5" name="Oval 4"/>
            <p:cNvSpPr/>
            <p:nvPr/>
          </p:nvSpPr>
          <p:spPr>
            <a:xfrm>
              <a:off x="3352619" y="1905000"/>
              <a:ext cx="1219381" cy="1143341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CA" sz="1200" b="1" dirty="0">
                  <a:solidFill>
                    <a:schemeClr val="tx1"/>
                  </a:solidFill>
                  <a:ea typeface="ヒラギノ角ゴ Pro W3" pitchFamily="-123" charset="-128"/>
                </a:rPr>
                <a:t>Engage others</a:t>
              </a:r>
              <a:endParaRPr lang="en-US" sz="1200" b="1" dirty="0">
                <a:solidFill>
                  <a:schemeClr val="tx1"/>
                </a:solidFill>
                <a:ea typeface="ヒラギノ角ゴ Pro W3" pitchFamily="-123" charset="-128"/>
              </a:endParaRPr>
            </a:p>
          </p:txBody>
        </p:sp>
        <p:sp>
          <p:nvSpPr>
            <p:cNvPr id="7" name="Circular Arrow 6"/>
            <p:cNvSpPr/>
            <p:nvPr/>
          </p:nvSpPr>
          <p:spPr bwMode="auto">
            <a:xfrm rot="19496365">
              <a:off x="2574629" y="2402036"/>
              <a:ext cx="911360" cy="762228"/>
            </a:xfrm>
            <a:prstGeom prst="circular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 sz="1800" dirty="0"/>
            </a:p>
          </p:txBody>
        </p:sp>
      </p:grpSp>
      <p:grpSp>
        <p:nvGrpSpPr>
          <p:cNvPr id="11" name="Group 23"/>
          <p:cNvGrpSpPr>
            <a:grpSpLocks/>
          </p:cNvGrpSpPr>
          <p:nvPr/>
        </p:nvGrpSpPr>
        <p:grpSpPr bwMode="auto">
          <a:xfrm>
            <a:off x="4714876" y="1828800"/>
            <a:ext cx="2262783" cy="1352550"/>
            <a:chOff x="4160996" y="1763781"/>
            <a:chExt cx="2011204" cy="1353216"/>
          </a:xfrm>
        </p:grpSpPr>
        <p:sp>
          <p:nvSpPr>
            <p:cNvPr id="22548" name="TextBox 9"/>
            <p:cNvSpPr txBox="1">
              <a:spLocks noChangeArrowheads="1"/>
            </p:cNvSpPr>
            <p:nvPr/>
          </p:nvSpPr>
          <p:spPr bwMode="auto">
            <a:xfrm>
              <a:off x="4876800" y="2286000"/>
              <a:ext cx="1295400" cy="83099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9pPr>
            </a:lstStyle>
            <a:p>
              <a:pPr algn="ctr"/>
              <a:endParaRPr lang="en-CA" sz="800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r>
                <a:rPr lang="en-CA" sz="1600" dirty="0">
                  <a:solidFill>
                    <a:schemeClr val="bg1"/>
                  </a:solidFill>
                  <a:latin typeface="Calibri" pitchFamily="34" charset="0"/>
                </a:rPr>
                <a:t>Achieve </a:t>
              </a:r>
            </a:p>
            <a:p>
              <a:pPr algn="ctr"/>
              <a:r>
                <a:rPr lang="en-CA" sz="1600" dirty="0">
                  <a:solidFill>
                    <a:schemeClr val="bg1"/>
                  </a:solidFill>
                  <a:latin typeface="Calibri" pitchFamily="34" charset="0"/>
                </a:rPr>
                <a:t>Results</a:t>
              </a:r>
            </a:p>
            <a:p>
              <a:pPr algn="ctr"/>
              <a:endParaRPr lang="en-US" sz="8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5" name="Circular Arrow 14"/>
            <p:cNvSpPr/>
            <p:nvPr/>
          </p:nvSpPr>
          <p:spPr bwMode="auto">
            <a:xfrm rot="1596011">
              <a:off x="4160996" y="1763781"/>
              <a:ext cx="911153" cy="762375"/>
            </a:xfrm>
            <a:prstGeom prst="circular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 sz="1800" dirty="0"/>
            </a:p>
          </p:txBody>
        </p:sp>
      </p:grpSp>
      <p:grpSp>
        <p:nvGrpSpPr>
          <p:cNvPr id="13" name="Group 24"/>
          <p:cNvGrpSpPr>
            <a:grpSpLocks/>
          </p:cNvGrpSpPr>
          <p:nvPr/>
        </p:nvGrpSpPr>
        <p:grpSpPr bwMode="auto">
          <a:xfrm>
            <a:off x="6429375" y="2573338"/>
            <a:ext cx="2314575" cy="1846262"/>
            <a:chOff x="5981982" y="2574057"/>
            <a:chExt cx="1790418" cy="1845543"/>
          </a:xfrm>
        </p:grpSpPr>
        <p:sp>
          <p:nvSpPr>
            <p:cNvPr id="9" name="Oval 8"/>
            <p:cNvSpPr/>
            <p:nvPr/>
          </p:nvSpPr>
          <p:spPr>
            <a:xfrm>
              <a:off x="6400576" y="3200875"/>
              <a:ext cx="1371824" cy="121872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CA" sz="1200" b="1" dirty="0">
                  <a:solidFill>
                    <a:schemeClr val="tx1"/>
                  </a:solidFill>
                  <a:ea typeface="ヒラギノ角ゴ Pro W3" pitchFamily="-123" charset="-128"/>
                </a:rPr>
                <a:t>Develop</a:t>
              </a:r>
            </a:p>
            <a:p>
              <a:pPr algn="ctr"/>
              <a:r>
                <a:rPr lang="en-CA" sz="1200" b="1" dirty="0">
                  <a:solidFill>
                    <a:schemeClr val="tx1"/>
                  </a:solidFill>
                  <a:ea typeface="ヒラギノ角ゴ Pro W3" pitchFamily="-123" charset="-128"/>
                </a:rPr>
                <a:t>Coalitions</a:t>
              </a:r>
              <a:endParaRPr lang="en-US" sz="1200" b="1" dirty="0">
                <a:solidFill>
                  <a:schemeClr val="tx1"/>
                </a:solidFill>
                <a:ea typeface="ヒラギノ角ゴ Pro W3" pitchFamily="-123" charset="-128"/>
              </a:endParaRPr>
            </a:p>
          </p:txBody>
        </p:sp>
        <p:sp>
          <p:nvSpPr>
            <p:cNvPr id="16" name="Circular Arrow 15"/>
            <p:cNvSpPr>
              <a:spLocks noChangeArrowheads="1"/>
            </p:cNvSpPr>
            <p:nvPr/>
          </p:nvSpPr>
          <p:spPr bwMode="auto">
            <a:xfrm rot="3333183">
              <a:off x="5907486" y="2648553"/>
              <a:ext cx="910870" cy="761880"/>
            </a:xfrm>
            <a:custGeom>
              <a:avLst/>
              <a:gdLst>
                <a:gd name="T0" fmla="*/ 95235 w 910870"/>
                <a:gd name="T1" fmla="*/ 380940 h 761880"/>
                <a:gd name="T2" fmla="*/ 880965 w 910870"/>
                <a:gd name="T3" fmla="*/ 266961 h 761880"/>
                <a:gd name="T4" fmla="*/ 815635 w 910870"/>
                <a:gd name="T5" fmla="*/ 380940 h 761880"/>
                <a:gd name="T6" fmla="*/ 690495 w 910870"/>
                <a:gd name="T7" fmla="*/ 266961 h 761880"/>
                <a:gd name="T8" fmla="*/ 1 60000 65536"/>
                <a:gd name="T9" fmla="*/ 0 60000 65536"/>
                <a:gd name="T10" fmla="*/ 1 60000 65536"/>
                <a:gd name="T11" fmla="*/ 2 60000 65536"/>
                <a:gd name="T12" fmla="*/ 167064 w 910870"/>
                <a:gd name="T13" fmla="*/ 145245 h 761880"/>
                <a:gd name="T14" fmla="*/ 743806 w 910870"/>
                <a:gd name="T15" fmla="*/ 616635 h 7618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0870" h="761880">
                  <a:moveTo>
                    <a:pt x="47618" y="380940"/>
                  </a:moveTo>
                  <a:lnTo>
                    <a:pt x="47618" y="380940"/>
                  </a:lnTo>
                  <a:cubicBezTo>
                    <a:pt x="47618" y="196850"/>
                    <a:pt x="230204" y="47617"/>
                    <a:pt x="455436" y="47617"/>
                  </a:cubicBezTo>
                  <a:cubicBezTo>
                    <a:pt x="626893" y="47617"/>
                    <a:pt x="780040" y="135270"/>
                    <a:pt x="838670" y="266960"/>
                  </a:cubicBezTo>
                  <a:lnTo>
                    <a:pt x="880965" y="266961"/>
                  </a:lnTo>
                  <a:lnTo>
                    <a:pt x="815635" y="380940"/>
                  </a:lnTo>
                  <a:lnTo>
                    <a:pt x="690495" y="266961"/>
                  </a:lnTo>
                  <a:lnTo>
                    <a:pt x="729871" y="266961"/>
                  </a:lnTo>
                  <a:lnTo>
                    <a:pt x="729870" y="266961"/>
                  </a:lnTo>
                  <a:cubicBezTo>
                    <a:pt x="675102" y="190455"/>
                    <a:pt x="569838" y="142852"/>
                    <a:pt x="455434" y="142852"/>
                  </a:cubicBezTo>
                  <a:cubicBezTo>
                    <a:pt x="282799" y="142852"/>
                    <a:pt x="142851" y="249447"/>
                    <a:pt x="142851" y="38094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/>
            <a:lstStyle/>
            <a:p>
              <a:pPr eaLnBrk="0" hangingPunct="0"/>
              <a:endParaRPr lang="en-US" sz="1800" dirty="0"/>
            </a:p>
          </p:txBody>
        </p:sp>
      </p:grpSp>
      <p:grpSp>
        <p:nvGrpSpPr>
          <p:cNvPr id="14" name="Group 25"/>
          <p:cNvGrpSpPr>
            <a:grpSpLocks/>
          </p:cNvGrpSpPr>
          <p:nvPr/>
        </p:nvGrpSpPr>
        <p:grpSpPr bwMode="auto">
          <a:xfrm>
            <a:off x="6257925" y="4175125"/>
            <a:ext cx="2121694" cy="1303338"/>
            <a:chOff x="5562600" y="4174772"/>
            <a:chExt cx="1886668" cy="1304425"/>
          </a:xfrm>
        </p:grpSpPr>
        <p:sp>
          <p:nvSpPr>
            <p:cNvPr id="22544" name="TextBox 12"/>
            <p:cNvSpPr txBox="1">
              <a:spLocks noChangeArrowheads="1"/>
            </p:cNvSpPr>
            <p:nvPr/>
          </p:nvSpPr>
          <p:spPr bwMode="auto">
            <a:xfrm>
              <a:off x="5562600" y="4648200"/>
              <a:ext cx="1295400" cy="83099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ヒラギノ角ゴ Pro W3" pitchFamily="-123" charset="-128"/>
                </a:defRPr>
              </a:lvl9pPr>
            </a:lstStyle>
            <a:p>
              <a:pPr algn="ctr"/>
              <a:endParaRPr lang="en-CA" sz="800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r>
                <a:rPr lang="en-CA" sz="1600" dirty="0">
                  <a:solidFill>
                    <a:schemeClr val="bg1"/>
                  </a:solidFill>
                  <a:latin typeface="Calibri" pitchFamily="34" charset="0"/>
                </a:rPr>
                <a:t>Achieve </a:t>
              </a:r>
            </a:p>
            <a:p>
              <a:pPr algn="ctr"/>
              <a:r>
                <a:rPr lang="en-CA" sz="1600" dirty="0">
                  <a:solidFill>
                    <a:schemeClr val="bg1"/>
                  </a:solidFill>
                  <a:latin typeface="Calibri" pitchFamily="34" charset="0"/>
                </a:rPr>
                <a:t>Results</a:t>
              </a:r>
            </a:p>
            <a:p>
              <a:pPr algn="ctr"/>
              <a:endParaRPr lang="en-US" sz="8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7" name="Circular Arrow 16"/>
            <p:cNvSpPr/>
            <p:nvPr/>
          </p:nvSpPr>
          <p:spPr bwMode="auto">
            <a:xfrm rot="8090259">
              <a:off x="6612925" y="4248825"/>
              <a:ext cx="910397" cy="762290"/>
            </a:xfrm>
            <a:prstGeom prst="circular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 sz="1800" dirty="0"/>
            </a:p>
          </p:txBody>
        </p:sp>
      </p:grpSp>
      <p:grpSp>
        <p:nvGrpSpPr>
          <p:cNvPr id="22" name="Group 26"/>
          <p:cNvGrpSpPr>
            <a:grpSpLocks/>
          </p:cNvGrpSpPr>
          <p:nvPr/>
        </p:nvGrpSpPr>
        <p:grpSpPr bwMode="auto">
          <a:xfrm>
            <a:off x="4543425" y="4953000"/>
            <a:ext cx="2202062" cy="1143000"/>
            <a:chOff x="4038600" y="5029200"/>
            <a:chExt cx="1957816" cy="1143000"/>
          </a:xfrm>
        </p:grpSpPr>
        <p:sp>
          <p:nvSpPr>
            <p:cNvPr id="8" name="Oval 7"/>
            <p:cNvSpPr/>
            <p:nvPr/>
          </p:nvSpPr>
          <p:spPr>
            <a:xfrm>
              <a:off x="4038600" y="5029200"/>
              <a:ext cx="1219467" cy="1143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CA" sz="1200" b="1" dirty="0">
                  <a:solidFill>
                    <a:schemeClr val="tx1"/>
                  </a:solidFill>
                  <a:ea typeface="ヒラギノ角ゴ Pro W3" pitchFamily="-123" charset="-128"/>
                </a:rPr>
                <a:t>System</a:t>
              </a:r>
            </a:p>
            <a:p>
              <a:pPr algn="ctr"/>
              <a:r>
                <a:rPr lang="en-CA" sz="1200" b="1" dirty="0">
                  <a:solidFill>
                    <a:schemeClr val="tx1"/>
                  </a:solidFill>
                  <a:ea typeface="ヒラギノ角ゴ Pro W3" pitchFamily="-123" charset="-128"/>
                </a:rPr>
                <a:t>Trans</a:t>
              </a:r>
            </a:p>
            <a:p>
              <a:pPr algn="ctr"/>
              <a:r>
                <a:rPr lang="en-CA" sz="1200" b="1" dirty="0" smtClean="0">
                  <a:solidFill>
                    <a:schemeClr val="tx1"/>
                  </a:solidFill>
                  <a:ea typeface="ヒラギノ角ゴ Pro W3" pitchFamily="-123" charset="-128"/>
                </a:rPr>
                <a:t>For-</a:t>
              </a:r>
              <a:endParaRPr lang="en-CA" sz="1200" b="1" dirty="0">
                <a:solidFill>
                  <a:schemeClr val="tx1"/>
                </a:solidFill>
                <a:ea typeface="ヒラギノ角ゴ Pro W3" pitchFamily="-123" charset="-128"/>
              </a:endParaRPr>
            </a:p>
            <a:p>
              <a:pPr algn="ctr"/>
              <a:r>
                <a:rPr lang="en-CA" sz="1200" b="1" dirty="0">
                  <a:solidFill>
                    <a:schemeClr val="tx1"/>
                  </a:solidFill>
                  <a:ea typeface="ヒラギノ角ゴ Pro W3" pitchFamily="-123" charset="-128"/>
                </a:rPr>
                <a:t>mation</a:t>
              </a:r>
              <a:endParaRPr lang="en-US" sz="1200" b="1" dirty="0">
                <a:solidFill>
                  <a:schemeClr val="tx1"/>
                </a:solidFill>
                <a:ea typeface="ヒラギノ角ゴ Pro W3" pitchFamily="-123" charset="-128"/>
              </a:endParaRPr>
            </a:p>
          </p:txBody>
        </p:sp>
        <p:sp>
          <p:nvSpPr>
            <p:cNvPr id="18" name="Circular Arrow 17"/>
            <p:cNvSpPr>
              <a:spLocks noChangeArrowheads="1"/>
            </p:cNvSpPr>
            <p:nvPr/>
          </p:nvSpPr>
          <p:spPr bwMode="auto">
            <a:xfrm rot="8883024">
              <a:off x="5084992" y="5287963"/>
              <a:ext cx="911424" cy="762000"/>
            </a:xfrm>
            <a:custGeom>
              <a:avLst/>
              <a:gdLst>
                <a:gd name="T0" fmla="*/ 95250 w 911424"/>
                <a:gd name="T1" fmla="*/ 381000 h 762000"/>
                <a:gd name="T2" fmla="*/ 881467 w 911424"/>
                <a:gd name="T3" fmla="*/ 266948 h 762000"/>
                <a:gd name="T4" fmla="*/ 816174 w 911424"/>
                <a:gd name="T5" fmla="*/ 381000 h 762000"/>
                <a:gd name="T6" fmla="*/ 690967 w 911424"/>
                <a:gd name="T7" fmla="*/ 266948 h 762000"/>
                <a:gd name="T8" fmla="*/ 1 60000 65536"/>
                <a:gd name="T9" fmla="*/ 0 60000 65536"/>
                <a:gd name="T10" fmla="*/ 1 60000 65536"/>
                <a:gd name="T11" fmla="*/ 2 60000 65536"/>
                <a:gd name="T12" fmla="*/ 167151 w 911424"/>
                <a:gd name="T13" fmla="*/ 145268 h 762000"/>
                <a:gd name="T14" fmla="*/ 744273 w 911424"/>
                <a:gd name="T15" fmla="*/ 616732 h 762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1424" h="762000">
                  <a:moveTo>
                    <a:pt x="47625" y="381000"/>
                  </a:moveTo>
                  <a:lnTo>
                    <a:pt x="47625" y="381000"/>
                  </a:lnTo>
                  <a:cubicBezTo>
                    <a:pt x="47625" y="196882"/>
                    <a:pt x="230331" y="47625"/>
                    <a:pt x="455712" y="47625"/>
                  </a:cubicBezTo>
                  <a:cubicBezTo>
                    <a:pt x="627256" y="47625"/>
                    <a:pt x="780487" y="135265"/>
                    <a:pt x="839174" y="266948"/>
                  </a:cubicBezTo>
                  <a:lnTo>
                    <a:pt x="881467" y="266948"/>
                  </a:lnTo>
                  <a:lnTo>
                    <a:pt x="816174" y="381000"/>
                  </a:lnTo>
                  <a:lnTo>
                    <a:pt x="690967" y="266948"/>
                  </a:lnTo>
                  <a:lnTo>
                    <a:pt x="730332" y="266948"/>
                  </a:lnTo>
                  <a:lnTo>
                    <a:pt x="730332" y="266947"/>
                  </a:lnTo>
                  <a:cubicBezTo>
                    <a:pt x="675506" y="190461"/>
                    <a:pt x="570179" y="142875"/>
                    <a:pt x="455712" y="142875"/>
                  </a:cubicBezTo>
                  <a:cubicBezTo>
                    <a:pt x="282936" y="142875"/>
                    <a:pt x="142875" y="249487"/>
                    <a:pt x="142875" y="3810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/>
            <a:lstStyle/>
            <a:p>
              <a:pPr eaLnBrk="0" hangingPunct="0"/>
              <a:endParaRPr lang="en-US" sz="1800" dirty="0"/>
            </a:p>
          </p:txBody>
        </p:sp>
      </p:grpSp>
      <p:grpSp>
        <p:nvGrpSpPr>
          <p:cNvPr id="23" name="Group 27"/>
          <p:cNvGrpSpPr/>
          <p:nvPr/>
        </p:nvGrpSpPr>
        <p:grpSpPr>
          <a:xfrm>
            <a:off x="2657475" y="4724400"/>
            <a:ext cx="2022099" cy="1386720"/>
            <a:chOff x="2362200" y="4724400"/>
            <a:chExt cx="1797421" cy="1386720"/>
          </a:xfrm>
          <a:solidFill>
            <a:schemeClr val="tx2"/>
          </a:solidFill>
        </p:grpSpPr>
        <p:sp>
          <p:nvSpPr>
            <p:cNvPr id="12" name="TextBox 11"/>
            <p:cNvSpPr txBox="1"/>
            <p:nvPr/>
          </p:nvSpPr>
          <p:spPr>
            <a:xfrm>
              <a:off x="2362200" y="4724400"/>
              <a:ext cx="1295400" cy="83099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800" dirty="0">
                <a:solidFill>
                  <a:schemeClr val="bg1"/>
                </a:solidFill>
                <a:latin typeface="+mn-lt"/>
                <a:ea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CA" sz="1600" dirty="0">
                  <a:solidFill>
                    <a:schemeClr val="bg1"/>
                  </a:solidFill>
                  <a:latin typeface="+mn-lt"/>
                  <a:ea typeface="+mn-ea"/>
                </a:rPr>
                <a:t>Achieve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CA" sz="1600" dirty="0">
                  <a:solidFill>
                    <a:schemeClr val="bg1"/>
                  </a:solidFill>
                  <a:latin typeface="+mn-lt"/>
                  <a:ea typeface="+mn-ea"/>
                </a:rPr>
                <a:t>Results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19" name="Circular Arrow 18"/>
            <p:cNvSpPr/>
            <p:nvPr/>
          </p:nvSpPr>
          <p:spPr bwMode="auto">
            <a:xfrm rot="12454392">
              <a:off x="3248833" y="5349120"/>
              <a:ext cx="910788" cy="762000"/>
            </a:xfrm>
            <a:prstGeom prst="circularArrow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ea typeface="+mn-ea"/>
              </a:endParaRPr>
            </a:p>
          </p:txBody>
        </p:sp>
      </p:grpSp>
      <p:grpSp>
        <p:nvGrpSpPr>
          <p:cNvPr id="24" name="Group 28"/>
          <p:cNvGrpSpPr>
            <a:grpSpLocks/>
          </p:cNvGrpSpPr>
          <p:nvPr/>
        </p:nvGrpSpPr>
        <p:grpSpPr bwMode="auto">
          <a:xfrm>
            <a:off x="942975" y="3962400"/>
            <a:ext cx="1859162" cy="1631950"/>
            <a:chOff x="838200" y="3962400"/>
            <a:chExt cx="1653185" cy="1631442"/>
          </a:xfrm>
        </p:grpSpPr>
        <p:sp>
          <p:nvSpPr>
            <p:cNvPr id="20" name="Circular Arrow 19"/>
            <p:cNvSpPr/>
            <p:nvPr/>
          </p:nvSpPr>
          <p:spPr bwMode="auto">
            <a:xfrm rot="12724016">
              <a:off x="1579831" y="4832079"/>
              <a:ext cx="911554" cy="761763"/>
            </a:xfrm>
            <a:prstGeom prst="circular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 sz="1800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838200" y="3962400"/>
              <a:ext cx="1143413" cy="114264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CA" sz="1400" b="1" dirty="0">
                  <a:solidFill>
                    <a:schemeClr val="tx1"/>
                  </a:solidFill>
                  <a:ea typeface="ヒラギノ角ゴ Pro W3" pitchFamily="-123" charset="-128"/>
                </a:rPr>
                <a:t>Lead</a:t>
              </a:r>
            </a:p>
            <a:p>
              <a:pPr algn="ctr"/>
              <a:r>
                <a:rPr lang="en-CA" sz="1600" b="1" dirty="0">
                  <a:solidFill>
                    <a:schemeClr val="tx1"/>
                  </a:solidFill>
                  <a:ea typeface="ヒラギノ角ゴ Pro W3" pitchFamily="-123" charset="-128"/>
                </a:rPr>
                <a:t>Self</a:t>
              </a:r>
              <a:endParaRPr lang="en-US" sz="1600" b="1" dirty="0">
                <a:solidFill>
                  <a:schemeClr val="tx1"/>
                </a:solidFill>
                <a:ea typeface="ヒラギノ角ゴ Pro W3" pitchFamily="-123" charset="-128"/>
              </a:endParaRPr>
            </a:p>
          </p:txBody>
        </p:sp>
      </p:grpSp>
      <p:pic>
        <p:nvPicPr>
          <p:cNvPr id="1026" name="Picture 2" descr="http://t1.gstatic.com/images?q=tbn:ANd9GcT-o3aQKmUdFhoNd7pxfPrH89vXZprOaJmBGptYn5XBbBzn2h0&amp;t=1&amp;usg=__ZgiGdFv6A2yqiYyRCuL-ePztZcM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075" y="3200400"/>
            <a:ext cx="17145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 descr="C:\Users\William\AppData\Local\Microsoft\Windows\Temporary Internet Files\Content.Outlook\379FBYU2\Ontario LHIN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157145"/>
            <a:ext cx="10286999" cy="800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581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1000"/>
    </mc:Choice>
    <mc:Fallback xmlns="">
      <p:transition spd="slow" advTm="30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960" y="332656"/>
            <a:ext cx="9710143" cy="1143000"/>
          </a:xfrm>
          <a:solidFill>
            <a:srgbClr val="FFFFFF"/>
          </a:solidFill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1C0288"/>
                </a:solidFill>
                <a:latin typeface="+mn-lt"/>
              </a:rPr>
              <a:t>Lead Self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1812" y="1844676"/>
            <a:ext cx="9133284" cy="47148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Self-Motivated Leaders….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b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  <a:buClr>
                <a:srgbClr val="FF0000"/>
              </a:buClr>
            </a:pPr>
            <a:r>
              <a:rPr lang="en-US" sz="2800" dirty="0" smtClean="0"/>
              <a:t>Are self aware</a:t>
            </a:r>
          </a:p>
          <a:p>
            <a:pPr eaLnBrk="1" hangingPunct="1">
              <a:spcBef>
                <a:spcPct val="25000"/>
              </a:spcBef>
              <a:spcAft>
                <a:spcPct val="25000"/>
              </a:spcAft>
              <a:buClr>
                <a:srgbClr val="FF0000"/>
              </a:buClr>
            </a:pPr>
            <a:r>
              <a:rPr lang="en-US" sz="2800" dirty="0" smtClean="0"/>
              <a:t>Manage themselves</a:t>
            </a:r>
          </a:p>
          <a:p>
            <a:pPr eaLnBrk="1" hangingPunct="1">
              <a:spcBef>
                <a:spcPct val="25000"/>
              </a:spcBef>
              <a:spcAft>
                <a:spcPct val="25000"/>
              </a:spcAft>
              <a:buClr>
                <a:srgbClr val="FF0000"/>
              </a:buClr>
            </a:pPr>
            <a:r>
              <a:rPr lang="en-US" sz="2800" dirty="0" smtClean="0"/>
              <a:t>Demonstrate character</a:t>
            </a:r>
          </a:p>
          <a:p>
            <a:pPr eaLnBrk="1" hangingPunct="1">
              <a:spcBef>
                <a:spcPct val="25000"/>
              </a:spcBef>
              <a:spcAft>
                <a:spcPct val="25000"/>
              </a:spcAft>
              <a:buClr>
                <a:srgbClr val="FF0000"/>
              </a:buClr>
            </a:pPr>
            <a:r>
              <a:rPr lang="en-US" sz="2800" dirty="0" smtClean="0"/>
              <a:t>Develop themselves</a:t>
            </a:r>
          </a:p>
          <a:p>
            <a:pPr eaLnBrk="1" hangingPunct="1">
              <a:spcBef>
                <a:spcPct val="25000"/>
              </a:spcBef>
              <a:spcAft>
                <a:spcPct val="25000"/>
              </a:spcAft>
              <a:buFontTx/>
              <a:buNone/>
            </a:pPr>
            <a:endParaRPr lang="en-US" sz="2800" dirty="0" smtClean="0"/>
          </a:p>
        </p:txBody>
      </p:sp>
      <p:pic>
        <p:nvPicPr>
          <p:cNvPr id="64516" name="Picture 2" descr="http://t0.gstatic.com/images?q=tbn:ANd9GcQQdJlcqTrN3p5-kCziPgv985yIwDCKDI5TR-Y6f3f156iXOBZ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1428" y="1844676"/>
            <a:ext cx="4021931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William\AppData\Local\Microsoft\Windows\Temporary Internet Files\Content.Outlook\379FBYU2\Ontario LHIN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805264"/>
            <a:ext cx="10286999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237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required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suggested that the Republic of Kazakhstan </a:t>
            </a:r>
          </a:p>
          <a:p>
            <a:pPr marL="0" indent="0">
              <a:buNone/>
            </a:pPr>
            <a:r>
              <a:rPr lang="en-US" dirty="0" smtClean="0"/>
              <a:t>conduct research on leadership in health care and develop its own model of required capabilities.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All health care systems require strong leaders with appropriate capabilities</a:t>
            </a:r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D58C-1FCA-490E-8F80-1E61B2F51492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8409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Ellen.melis@unlimited-potential.ca</a:t>
            </a:r>
            <a:endParaRPr lang="en-CA" dirty="0">
              <a:solidFill>
                <a:schemeClr val="accent1">
                  <a:lumMod val="7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btholl@chlnet.ca</a:t>
            </a:r>
            <a:endParaRPr lang="en-C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GB" u="sng" dirty="0">
              <a:hlinkClick r:id="rId4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Naomi.Chambers@mbs.ac.uk. et. al.</a:t>
            </a:r>
            <a:endParaRPr lang="en-CA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>
              <a:solidFill>
                <a:schemeClr val="accent1">
                  <a:lumMod val="7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D58C-1FCA-490E-8F80-1E61B2F51492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8853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Leadership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Management and Leadership often used interchangeably</a:t>
            </a:r>
          </a:p>
          <a:p>
            <a:r>
              <a:rPr lang="en-US" dirty="0" smtClean="0"/>
              <a:t>Growing emphasis on leadership</a:t>
            </a:r>
          </a:p>
          <a:p>
            <a:r>
              <a:rPr lang="en-US" dirty="0" smtClean="0"/>
              <a:t>Important element in realizing change and innovation in medical education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D58C-1FCA-490E-8F80-1E61B2F51492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929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Leading and Managing Framework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GB" sz="3200" b="1" dirty="0" smtClean="0"/>
              <a:t>Leading</a:t>
            </a:r>
          </a:p>
          <a:p>
            <a:pPr marL="0" indent="0">
              <a:buFont typeface="Arial" charset="0"/>
              <a:buNone/>
            </a:pPr>
            <a:endParaRPr lang="en-GB" dirty="0" smtClean="0"/>
          </a:p>
          <a:p>
            <a:pPr marL="0" indent="0">
              <a:buFont typeface="Arial" charset="0"/>
              <a:buNone/>
            </a:pPr>
            <a:r>
              <a:rPr lang="en-GB" dirty="0" smtClean="0"/>
              <a:t>Scanning</a:t>
            </a:r>
          </a:p>
          <a:p>
            <a:pPr marL="0" indent="0">
              <a:buFont typeface="Arial" charset="0"/>
              <a:buNone/>
            </a:pPr>
            <a:r>
              <a:rPr lang="en-GB" dirty="0" smtClean="0"/>
              <a:t>Focussing</a:t>
            </a:r>
          </a:p>
          <a:p>
            <a:pPr marL="0" indent="0">
              <a:buFont typeface="Arial" charset="0"/>
              <a:buNone/>
            </a:pPr>
            <a:r>
              <a:rPr lang="en-GB" dirty="0" smtClean="0"/>
              <a:t>Aligning/mobilizing</a:t>
            </a:r>
          </a:p>
          <a:p>
            <a:pPr marL="0" indent="0">
              <a:buFont typeface="Arial" charset="0"/>
              <a:buNone/>
            </a:pPr>
            <a:r>
              <a:rPr lang="en-GB" dirty="0" smtClean="0"/>
              <a:t>Inspiring				</a:t>
            </a:r>
          </a:p>
          <a:p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b="1" dirty="0" smtClean="0"/>
              <a:t>Managing</a:t>
            </a:r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r>
              <a:rPr lang="en-US" dirty="0" smtClean="0"/>
              <a:t>Planning</a:t>
            </a:r>
          </a:p>
          <a:p>
            <a:pPr marL="0" indent="0">
              <a:buFont typeface="Arial" charset="0"/>
              <a:buNone/>
            </a:pPr>
            <a:r>
              <a:rPr lang="en-US" dirty="0" smtClean="0"/>
              <a:t>Organizing</a:t>
            </a:r>
          </a:p>
          <a:p>
            <a:pPr marL="0" indent="0">
              <a:buFont typeface="Arial" charset="0"/>
              <a:buNone/>
            </a:pPr>
            <a:r>
              <a:rPr lang="en-US" dirty="0" smtClean="0"/>
              <a:t>Implementing</a:t>
            </a:r>
          </a:p>
          <a:p>
            <a:pPr marL="0" indent="0">
              <a:buFont typeface="Arial" charset="0"/>
              <a:buNone/>
            </a:pPr>
            <a:r>
              <a:rPr lang="en-US" dirty="0" smtClean="0"/>
              <a:t>Monitoring and evaluation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D58C-1FCA-490E-8F80-1E61B2F51492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057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/>
              <a:t>Leaders must be able to: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19050">
              <a:buFont typeface="Arial" charset="0"/>
              <a:buNone/>
            </a:pPr>
            <a:r>
              <a:rPr lang="en-GB" sz="2400" i="1" dirty="0" smtClean="0"/>
              <a:t>Build Trust</a:t>
            </a:r>
          </a:p>
          <a:p>
            <a:pPr marL="457200" indent="19050">
              <a:buFont typeface="Arial" charset="0"/>
              <a:buNone/>
            </a:pPr>
            <a:r>
              <a:rPr lang="en-GB" sz="2400" i="1" dirty="0" smtClean="0"/>
              <a:t>Manage conflict</a:t>
            </a:r>
          </a:p>
          <a:p>
            <a:pPr marL="457200" indent="19050">
              <a:buFont typeface="Arial" charset="0"/>
              <a:buNone/>
            </a:pPr>
            <a:r>
              <a:rPr lang="en-GB" sz="2400" i="1" dirty="0" smtClean="0"/>
              <a:t>Encourage divergent views</a:t>
            </a:r>
          </a:p>
          <a:p>
            <a:pPr marL="457200" indent="19050">
              <a:buFont typeface="Arial" charset="0"/>
              <a:buNone/>
            </a:pPr>
            <a:r>
              <a:rPr lang="en-GB" sz="2400" i="1" dirty="0" smtClean="0"/>
              <a:t>Build shared culture and values</a:t>
            </a:r>
          </a:p>
          <a:p>
            <a:pPr marL="457200" indent="19050">
              <a:buFont typeface="Arial" charset="0"/>
              <a:buNone/>
            </a:pPr>
            <a:r>
              <a:rPr lang="en-GB" sz="2400" i="1" dirty="0" smtClean="0"/>
              <a:t>Be a visionary, a champion</a:t>
            </a:r>
          </a:p>
          <a:p>
            <a:pPr marL="457200" indent="19050">
              <a:buFont typeface="Arial" charset="0"/>
              <a:buNone/>
            </a:pPr>
            <a:r>
              <a:rPr lang="en-GB" sz="2400" i="1" dirty="0" smtClean="0"/>
              <a:t>Be enthusiastic</a:t>
            </a:r>
          </a:p>
          <a:p>
            <a:pPr marL="457200" indent="19050">
              <a:buFont typeface="Arial" charset="0"/>
              <a:buNone/>
            </a:pPr>
            <a:r>
              <a:rPr lang="en-GB" sz="2400" i="1" dirty="0" smtClean="0"/>
              <a:t>Mobilize others</a:t>
            </a:r>
          </a:p>
          <a:p>
            <a:pPr marL="457200" indent="19050">
              <a:buFont typeface="Arial" charset="0"/>
              <a:buNone/>
            </a:pPr>
            <a:r>
              <a:rPr lang="en-GB" sz="2400" i="1" dirty="0" smtClean="0"/>
              <a:t>Cultivate creative leadership in others and be willing to share leadership</a:t>
            </a:r>
          </a:p>
          <a:p>
            <a:pPr marL="457200" indent="19050">
              <a:buFont typeface="Arial" charset="0"/>
              <a:buNone/>
            </a:pPr>
            <a:r>
              <a:rPr lang="en-GB" sz="2400" i="1" dirty="0" smtClean="0"/>
              <a:t>Communicate effectively</a:t>
            </a:r>
          </a:p>
          <a:p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D58C-1FCA-490E-8F80-1E61B2F51492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713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Key areas for development of leaders and managers in Medical Faculties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Looking to the future and promoting change</a:t>
            </a:r>
          </a:p>
          <a:p>
            <a:r>
              <a:rPr lang="en-US" sz="3200" dirty="0" smtClean="0"/>
              <a:t>Teamwork </a:t>
            </a:r>
          </a:p>
          <a:p>
            <a:r>
              <a:rPr lang="en-US" sz="3200" dirty="0" smtClean="0"/>
              <a:t>Conflict resolution and negotiations  </a:t>
            </a:r>
          </a:p>
          <a:p>
            <a:r>
              <a:rPr lang="en-US" sz="3200" dirty="0" smtClean="0"/>
              <a:t>Building trust and an ethical organization </a:t>
            </a:r>
          </a:p>
          <a:p>
            <a:r>
              <a:rPr lang="en-US" sz="3200" dirty="0" smtClean="0"/>
              <a:t>Communication skills</a:t>
            </a:r>
          </a:p>
          <a:p>
            <a:r>
              <a:rPr lang="en-US" sz="3200" dirty="0" smtClean="0"/>
              <a:t>Understanding budgeting and financial management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D58C-1FCA-490E-8F80-1E61B2F51492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505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80109"/>
            <a:ext cx="9258300" cy="1237529"/>
          </a:xfrm>
        </p:spPr>
        <p:txBody>
          <a:bodyPr/>
          <a:lstStyle/>
          <a:p>
            <a:r>
              <a:rPr lang="en-US" dirty="0" smtClean="0"/>
              <a:t>C</a:t>
            </a:r>
            <a:r>
              <a:rPr lang="en-US" dirty="0" smtClean="0"/>
              <a:t>haracterizations </a:t>
            </a:r>
            <a:r>
              <a:rPr lang="en-US" dirty="0" smtClean="0"/>
              <a:t>of leadership models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Situational/Contingency</a:t>
            </a:r>
          </a:p>
          <a:p>
            <a:r>
              <a:rPr lang="en-GB" dirty="0" smtClean="0"/>
              <a:t>Transactional</a:t>
            </a:r>
          </a:p>
          <a:p>
            <a:r>
              <a:rPr lang="en-GB" b="1" dirty="0" smtClean="0"/>
              <a:t>Transformational</a:t>
            </a:r>
          </a:p>
          <a:p>
            <a:r>
              <a:rPr lang="en-GB" dirty="0" smtClean="0"/>
              <a:t>Psychodynamic</a:t>
            </a:r>
          </a:p>
          <a:p>
            <a:pPr>
              <a:buFontTx/>
              <a:buNone/>
            </a:pPr>
            <a:endParaRPr lang="en-GB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D58C-1FCA-490E-8F80-1E61B2F51492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839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Transformational leadership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3200" dirty="0" smtClean="0"/>
              <a:t>Focuses on a charismatic, motivating and empowering style of leadership &amp; includes:</a:t>
            </a:r>
          </a:p>
          <a:p>
            <a:r>
              <a:rPr lang="en-GB" sz="3200" dirty="0" smtClean="0"/>
              <a:t>Creating &amp; communicating a clear vision</a:t>
            </a:r>
          </a:p>
          <a:p>
            <a:r>
              <a:rPr lang="en-GB" sz="3200" dirty="0" smtClean="0"/>
              <a:t>Being a strong role model</a:t>
            </a:r>
          </a:p>
          <a:p>
            <a:r>
              <a:rPr lang="en-GB" sz="3200" dirty="0" smtClean="0"/>
              <a:t>Empowering others</a:t>
            </a:r>
          </a:p>
          <a:p>
            <a:r>
              <a:rPr lang="en-GB" sz="3200" dirty="0" smtClean="0"/>
              <a:t>Encouraging collaboration</a:t>
            </a:r>
          </a:p>
          <a:p>
            <a:r>
              <a:rPr lang="en-GB" sz="3200" dirty="0" smtClean="0"/>
              <a:t>Making people feel good about themselves</a:t>
            </a:r>
          </a:p>
          <a:p>
            <a:endParaRPr lang="en-GB" sz="320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D58C-1FCA-490E-8F80-1E61B2F51492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418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New Canadian Framework to Leadership in Health Care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L</a:t>
            </a:r>
            <a:r>
              <a:rPr lang="en-US" dirty="0" smtClean="0"/>
              <a:t>ead Self</a:t>
            </a:r>
          </a:p>
          <a:p>
            <a:r>
              <a:rPr lang="en-US" b="1" dirty="0" smtClean="0"/>
              <a:t>E</a:t>
            </a:r>
            <a:r>
              <a:rPr lang="en-US" dirty="0" smtClean="0"/>
              <a:t>ngage Others</a:t>
            </a:r>
          </a:p>
          <a:p>
            <a:r>
              <a:rPr lang="en-US" b="1" dirty="0" smtClean="0"/>
              <a:t>A</a:t>
            </a:r>
            <a:r>
              <a:rPr lang="en-US" dirty="0" smtClean="0"/>
              <a:t>chieve Results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evelop Coalitions</a:t>
            </a:r>
          </a:p>
          <a:p>
            <a:r>
              <a:rPr lang="en-US" b="1" dirty="0" smtClean="0"/>
              <a:t>S</a:t>
            </a:r>
            <a:r>
              <a:rPr lang="en-US" dirty="0" smtClean="0"/>
              <a:t>ystems Transformation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D58C-1FCA-490E-8F80-1E61B2F51492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4713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1"/>
          <p:cNvSpPr>
            <a:spLocks noGrp="1"/>
          </p:cNvSpPr>
          <p:nvPr>
            <p:ph idx="1"/>
          </p:nvPr>
        </p:nvSpPr>
        <p:spPr>
          <a:xfrm>
            <a:off x="444700" y="1811338"/>
            <a:ext cx="5197078" cy="4525962"/>
          </a:xfrm>
        </p:spPr>
        <p:txBody>
          <a:bodyPr/>
          <a:lstStyle/>
          <a:p>
            <a:pPr eaLnBrk="1" hangingPunct="1"/>
            <a:r>
              <a:rPr lang="en-CA" dirty="0" smtClean="0"/>
              <a:t>Five domains</a:t>
            </a:r>
          </a:p>
          <a:p>
            <a:pPr eaLnBrk="1" hangingPunct="1"/>
            <a:r>
              <a:rPr lang="en-CA" dirty="0" smtClean="0"/>
              <a:t>4 capabilities per domain</a:t>
            </a:r>
          </a:p>
          <a:p>
            <a:pPr eaLnBrk="1" hangingPunct="1"/>
            <a:r>
              <a:rPr lang="en-CA" dirty="0" smtClean="0"/>
              <a:t>Total 20 capabilities</a:t>
            </a:r>
          </a:p>
          <a:p>
            <a:pPr eaLnBrk="1" hangingPunct="1"/>
            <a:r>
              <a:rPr lang="en-CA" dirty="0" smtClean="0"/>
              <a:t>Behavioural descriptors at four levels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rgbClr val="1C0288"/>
                </a:solidFill>
                <a:latin typeface="+mn-lt"/>
              </a:rPr>
              <a:t>Overview of LEADS</a:t>
            </a:r>
            <a:endParaRPr lang="en-CA" dirty="0">
              <a:solidFill>
                <a:srgbClr val="1C0288"/>
              </a:solidFill>
              <a:latin typeface="+mn-lt"/>
            </a:endParaRPr>
          </a:p>
        </p:txBody>
      </p:sp>
      <p:grpSp>
        <p:nvGrpSpPr>
          <p:cNvPr id="36868" name="Group 9"/>
          <p:cNvGrpSpPr>
            <a:grpSpLocks/>
          </p:cNvGrpSpPr>
          <p:nvPr/>
        </p:nvGrpSpPr>
        <p:grpSpPr bwMode="auto">
          <a:xfrm>
            <a:off x="5890022" y="1484313"/>
            <a:ext cx="4252318" cy="4725987"/>
            <a:chOff x="5235949" y="1484784"/>
            <a:chExt cx="3779838" cy="4725988"/>
          </a:xfrm>
        </p:grpSpPr>
        <p:pic>
          <p:nvPicPr>
            <p:cNvPr id="36869" name="Picture 5" descr="leads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35949" y="1484784"/>
              <a:ext cx="3779838" cy="4725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870" name="TextBox 4"/>
            <p:cNvSpPr txBox="1">
              <a:spLocks noChangeArrowheads="1"/>
            </p:cNvSpPr>
            <p:nvPr/>
          </p:nvSpPr>
          <p:spPr bwMode="auto">
            <a:xfrm>
              <a:off x="5480361" y="2158334"/>
              <a:ext cx="806774" cy="49244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300" b="1" dirty="0">
                  <a:solidFill>
                    <a:srgbClr val="236729"/>
                  </a:solidFill>
                </a:rPr>
                <a:t>Develop</a:t>
              </a:r>
            </a:p>
            <a:p>
              <a:r>
                <a:rPr lang="en-CA" sz="1300" b="1" dirty="0">
                  <a:solidFill>
                    <a:srgbClr val="236729"/>
                  </a:solidFill>
                </a:rPr>
                <a:t>Coalitions</a:t>
              </a:r>
            </a:p>
          </p:txBody>
        </p:sp>
        <p:sp>
          <p:nvSpPr>
            <p:cNvPr id="36871" name="TextBox 5"/>
            <p:cNvSpPr txBox="1">
              <a:spLocks noChangeArrowheads="1"/>
            </p:cNvSpPr>
            <p:nvPr/>
          </p:nvSpPr>
          <p:spPr bwMode="auto">
            <a:xfrm>
              <a:off x="7236296" y="1808995"/>
              <a:ext cx="1368152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1200" b="1" dirty="0">
                  <a:solidFill>
                    <a:srgbClr val="236729"/>
                  </a:solidFill>
                </a:rPr>
                <a:t>Systems</a:t>
              </a:r>
            </a:p>
            <a:p>
              <a:r>
                <a:rPr lang="en-CA" sz="1200" b="1" dirty="0">
                  <a:solidFill>
                    <a:srgbClr val="236729"/>
                  </a:solidFill>
                </a:rPr>
                <a:t>Transformation</a:t>
              </a:r>
            </a:p>
          </p:txBody>
        </p:sp>
        <p:sp>
          <p:nvSpPr>
            <p:cNvPr id="36872" name="TextBox 6"/>
            <p:cNvSpPr txBox="1">
              <a:spLocks noChangeArrowheads="1"/>
            </p:cNvSpPr>
            <p:nvPr/>
          </p:nvSpPr>
          <p:spPr bwMode="auto">
            <a:xfrm>
              <a:off x="5573310" y="4005064"/>
              <a:ext cx="521795" cy="49244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300" b="1" dirty="0">
                  <a:solidFill>
                    <a:srgbClr val="236729"/>
                  </a:solidFill>
                </a:rPr>
                <a:t>Lead </a:t>
              </a:r>
            </a:p>
            <a:p>
              <a:r>
                <a:rPr lang="en-CA" sz="1300" b="1" dirty="0">
                  <a:solidFill>
                    <a:srgbClr val="236729"/>
                  </a:solidFill>
                </a:rPr>
                <a:t>Self</a:t>
              </a:r>
            </a:p>
          </p:txBody>
        </p:sp>
        <p:sp>
          <p:nvSpPr>
            <p:cNvPr id="36873" name="TextBox 7"/>
            <p:cNvSpPr txBox="1">
              <a:spLocks noChangeArrowheads="1"/>
            </p:cNvSpPr>
            <p:nvPr/>
          </p:nvSpPr>
          <p:spPr bwMode="auto">
            <a:xfrm>
              <a:off x="7452321" y="4543629"/>
              <a:ext cx="983814" cy="49244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1300" b="1" dirty="0">
                  <a:solidFill>
                    <a:srgbClr val="236729"/>
                  </a:solidFill>
                </a:rPr>
                <a:t>Engage </a:t>
              </a:r>
            </a:p>
            <a:p>
              <a:r>
                <a:rPr lang="en-CA" sz="1300" b="1" dirty="0">
                  <a:solidFill>
                    <a:srgbClr val="236729"/>
                  </a:solidFill>
                </a:rPr>
                <a:t>Others</a:t>
              </a:r>
            </a:p>
          </p:txBody>
        </p:sp>
        <p:sp>
          <p:nvSpPr>
            <p:cNvPr id="36874" name="TextBox 8"/>
            <p:cNvSpPr txBox="1">
              <a:spLocks noChangeArrowheads="1"/>
            </p:cNvSpPr>
            <p:nvPr/>
          </p:nvSpPr>
          <p:spPr bwMode="auto">
            <a:xfrm>
              <a:off x="7812416" y="2803177"/>
              <a:ext cx="665709" cy="49244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300" b="1" dirty="0">
                  <a:solidFill>
                    <a:srgbClr val="236729"/>
                  </a:solidFill>
                </a:rPr>
                <a:t>Achieve</a:t>
              </a:r>
            </a:p>
            <a:p>
              <a:r>
                <a:rPr lang="en-CA" sz="1300" b="1" dirty="0">
                  <a:solidFill>
                    <a:srgbClr val="236729"/>
                  </a:solidFill>
                </a:rPr>
                <a:t>Results</a:t>
              </a:r>
            </a:p>
          </p:txBody>
        </p:sp>
      </p:grpSp>
      <p:pic>
        <p:nvPicPr>
          <p:cNvPr id="11" name="Picture 2" descr="C:\Users\William\AppData\Local\Microsoft\Windows\Temporary Internet Files\Content.Outlook\379FBYU2\Ontario LHIN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57161"/>
            <a:ext cx="10277568" cy="11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9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3|18|22.9|25.6|50.9|30|20.9|32.6|10.5|25"/>
</p:tagLst>
</file>

<file path=ppt/theme/theme1.xml><?xml version="1.0" encoding="utf-8"?>
<a:theme xmlns:a="http://schemas.openxmlformats.org/drawingml/2006/main" name="blank">
  <a:themeElements>
    <a:clrScheme name="blank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lank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99"/>
        </a:solidFill>
        <a:ln>
          <a:noFill/>
        </a:ln>
        <a:effectLst>
          <a:outerShdw dist="35921" dir="2700000" algn="ctr" rotWithShape="0">
            <a:schemeClr val="tx1"/>
          </a:outerShdw>
        </a:effectLst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99"/>
        </a:solidFill>
        <a:ln>
          <a:noFill/>
        </a:ln>
        <a:effectLst>
          <a:outerShdw dist="35921" dir="2700000" algn="ctr" rotWithShape="0">
            <a:schemeClr val="tx1"/>
          </a:outerShdw>
        </a:effectLst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blank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330</TotalTime>
  <Words>437</Words>
  <Application>Microsoft Office PowerPoint</Application>
  <PresentationFormat>35mm Slides</PresentationFormat>
  <Paragraphs>175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</vt:lpstr>
      <vt:lpstr>Leadership in the Health System and in Medical Education: Some Views</vt:lpstr>
      <vt:lpstr>Leadership</vt:lpstr>
      <vt:lpstr>Leading and Managing Framework</vt:lpstr>
      <vt:lpstr>Leaders must be able to:</vt:lpstr>
      <vt:lpstr>Key areas for development of leaders and managers in Medical Faculties</vt:lpstr>
      <vt:lpstr>Characterizations of leadership models</vt:lpstr>
      <vt:lpstr>Transformational leadership</vt:lpstr>
      <vt:lpstr>New Canadian Framework to Leadership in Health Care</vt:lpstr>
      <vt:lpstr>Overview of LEADS</vt:lpstr>
      <vt:lpstr>Leadership Defined</vt:lpstr>
      <vt:lpstr>PowerPoint Presentation</vt:lpstr>
      <vt:lpstr>The LEADS Change Model</vt:lpstr>
      <vt:lpstr>Systems Transformation Capabilities</vt:lpstr>
      <vt:lpstr>The LEADS model in action</vt:lpstr>
      <vt:lpstr>Lead Self</vt:lpstr>
      <vt:lpstr>Research required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in the Health System and in Medical Education: Some Views</dc:title>
  <dc:creator>Orville</dc:creator>
  <cp:lastModifiedBy>Orville</cp:lastModifiedBy>
  <cp:revision>58</cp:revision>
  <cp:lastPrinted>2004-03-26T07:51:27Z</cp:lastPrinted>
  <dcterms:created xsi:type="dcterms:W3CDTF">2012-04-18T10:35:19Z</dcterms:created>
  <dcterms:modified xsi:type="dcterms:W3CDTF">2012-05-24T03:59:09Z</dcterms:modified>
</cp:coreProperties>
</file>