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3" r:id="rId3"/>
    <p:sldId id="284" r:id="rId4"/>
    <p:sldId id="287" r:id="rId5"/>
    <p:sldId id="259" r:id="rId6"/>
    <p:sldId id="288" r:id="rId7"/>
    <p:sldId id="279" r:id="rId8"/>
    <p:sldId id="258" r:id="rId9"/>
    <p:sldId id="260" r:id="rId10"/>
    <p:sldId id="280" r:id="rId11"/>
    <p:sldId id="281" r:id="rId12"/>
    <p:sldId id="282" r:id="rId13"/>
    <p:sldId id="262" r:id="rId14"/>
    <p:sldId id="263" r:id="rId15"/>
    <p:sldId id="266" r:id="rId16"/>
    <p:sldId id="269" r:id="rId17"/>
    <p:sldId id="290" r:id="rId18"/>
    <p:sldId id="276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11418-CAAA-456B-A1D8-81B85CBB8EC7}" type="doc">
      <dgm:prSet loTypeId="urn:microsoft.com/office/officeart/2005/8/layout/hList7#1" loCatId="list" qsTypeId="urn:microsoft.com/office/officeart/2005/8/quickstyle/simple1" qsCatId="simple" csTypeId="urn:microsoft.com/office/officeart/2005/8/colors/accent6_1" csCatId="accent6" phldr="1"/>
      <dgm:spPr/>
    </dgm:pt>
    <dgm:pt modelId="{E22A2733-9161-45EE-9A2F-0E4D679B2A1C}">
      <dgm:prSet phldrT="[Текст]"/>
      <dgm:spPr/>
      <dgm:t>
        <a:bodyPr/>
        <a:lstStyle/>
        <a:p>
          <a:r>
            <a:rPr lang="ru-RU" dirty="0" smtClean="0"/>
            <a:t>От рождения пациента(иногда и дородовой период) </a:t>
          </a:r>
          <a:endParaRPr lang="ru-RU" dirty="0"/>
        </a:p>
      </dgm:t>
    </dgm:pt>
    <dgm:pt modelId="{02A5B79B-A619-417E-88DE-A613F0F0870D}" type="parTrans" cxnId="{B1F644C2-B20E-400D-A843-46197EE76B7E}">
      <dgm:prSet/>
      <dgm:spPr/>
      <dgm:t>
        <a:bodyPr/>
        <a:lstStyle/>
        <a:p>
          <a:endParaRPr lang="ru-RU"/>
        </a:p>
      </dgm:t>
    </dgm:pt>
    <dgm:pt modelId="{20E05BC5-4C1E-4EA1-B538-BAC743CFB611}" type="sibTrans" cxnId="{B1F644C2-B20E-400D-A843-46197EE76B7E}">
      <dgm:prSet/>
      <dgm:spPr/>
      <dgm:t>
        <a:bodyPr/>
        <a:lstStyle/>
        <a:p>
          <a:endParaRPr lang="ru-RU"/>
        </a:p>
      </dgm:t>
    </dgm:pt>
    <dgm:pt modelId="{F15AFE4C-B592-44C8-BE8F-A829920AE850}">
      <dgm:prSet phldrT="[Текст]"/>
      <dgm:spPr/>
      <dgm:t>
        <a:bodyPr/>
        <a:lstStyle/>
        <a:p>
          <a:r>
            <a:rPr lang="ru-RU" dirty="0" smtClean="0"/>
            <a:t>До смерти пациента</a:t>
          </a:r>
          <a:endParaRPr lang="ru-RU" dirty="0"/>
        </a:p>
      </dgm:t>
    </dgm:pt>
    <dgm:pt modelId="{72322F1A-F4C2-418A-978B-32A6E82D9981}" type="parTrans" cxnId="{8F49CFFB-8C6F-4258-BAAD-74E52EDE48D8}">
      <dgm:prSet/>
      <dgm:spPr/>
      <dgm:t>
        <a:bodyPr/>
        <a:lstStyle/>
        <a:p>
          <a:endParaRPr lang="ru-RU"/>
        </a:p>
      </dgm:t>
    </dgm:pt>
    <dgm:pt modelId="{2B30866E-2044-458B-9F4F-979D98023901}" type="sibTrans" cxnId="{8F49CFFB-8C6F-4258-BAAD-74E52EDE48D8}">
      <dgm:prSet/>
      <dgm:spPr/>
      <dgm:t>
        <a:bodyPr/>
        <a:lstStyle/>
        <a:p>
          <a:endParaRPr lang="ru-RU"/>
        </a:p>
      </dgm:t>
    </dgm:pt>
    <dgm:pt modelId="{6BBE1C0B-FE71-4445-A34E-C110E58B0FC2}" type="pres">
      <dgm:prSet presAssocID="{3ED11418-CAAA-456B-A1D8-81B85CBB8EC7}" presName="Name0" presStyleCnt="0">
        <dgm:presLayoutVars>
          <dgm:dir/>
          <dgm:resizeHandles val="exact"/>
        </dgm:presLayoutVars>
      </dgm:prSet>
      <dgm:spPr/>
    </dgm:pt>
    <dgm:pt modelId="{E3E67784-C02F-4986-B1DD-1AAF0778C1F3}" type="pres">
      <dgm:prSet presAssocID="{3ED11418-CAAA-456B-A1D8-81B85CBB8EC7}" presName="fgShape" presStyleLbl="fgShp" presStyleIdx="0" presStyleCnt="1"/>
      <dgm:spPr/>
    </dgm:pt>
    <dgm:pt modelId="{5946012F-D499-4FCE-A2ED-1316A07347F7}" type="pres">
      <dgm:prSet presAssocID="{3ED11418-CAAA-456B-A1D8-81B85CBB8EC7}" presName="linComp" presStyleCnt="0"/>
      <dgm:spPr/>
    </dgm:pt>
    <dgm:pt modelId="{732F5CBA-F8B6-48D1-A368-6A0F2B524F9B}" type="pres">
      <dgm:prSet presAssocID="{E22A2733-9161-45EE-9A2F-0E4D679B2A1C}" presName="compNode" presStyleCnt="0"/>
      <dgm:spPr/>
    </dgm:pt>
    <dgm:pt modelId="{8BA77E3B-F37F-4807-A7F9-8106D081D5EB}" type="pres">
      <dgm:prSet presAssocID="{E22A2733-9161-45EE-9A2F-0E4D679B2A1C}" presName="bkgdShape" presStyleLbl="node1" presStyleIdx="0" presStyleCnt="2"/>
      <dgm:spPr/>
      <dgm:t>
        <a:bodyPr/>
        <a:lstStyle/>
        <a:p>
          <a:endParaRPr lang="ru-RU"/>
        </a:p>
      </dgm:t>
    </dgm:pt>
    <dgm:pt modelId="{1C6C42BA-0CA9-43E6-B64B-EDC44A2196B1}" type="pres">
      <dgm:prSet presAssocID="{E22A2733-9161-45EE-9A2F-0E4D679B2A1C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C9334-E046-4AE2-9828-FEA63D9A9289}" type="pres">
      <dgm:prSet presAssocID="{E22A2733-9161-45EE-9A2F-0E4D679B2A1C}" presName="invisiNode" presStyleLbl="node1" presStyleIdx="0" presStyleCnt="2"/>
      <dgm:spPr/>
    </dgm:pt>
    <dgm:pt modelId="{3FDAB538-794D-4BDF-8A8D-E166C97D42B9}" type="pres">
      <dgm:prSet presAssocID="{E22A2733-9161-45EE-9A2F-0E4D679B2A1C}" presName="imagNode" presStyleLbl="fgImgPlace1" presStyleIdx="0" presStyleCnt="2" custScaleX="154455" custScaleY="1207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022AC5-63B9-4073-A3F6-CD651BCBC635}" type="pres">
      <dgm:prSet presAssocID="{20E05BC5-4C1E-4EA1-B538-BAC743CFB6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3E858E-9BC7-4719-A25B-BA40D8DF7459}" type="pres">
      <dgm:prSet presAssocID="{F15AFE4C-B592-44C8-BE8F-A829920AE850}" presName="compNode" presStyleCnt="0"/>
      <dgm:spPr/>
    </dgm:pt>
    <dgm:pt modelId="{1C6287D6-31C4-45EF-A0C7-0DA77A8B67CC}" type="pres">
      <dgm:prSet presAssocID="{F15AFE4C-B592-44C8-BE8F-A829920AE850}" presName="bkgdShape" presStyleLbl="node1" presStyleIdx="1" presStyleCnt="2"/>
      <dgm:spPr/>
      <dgm:t>
        <a:bodyPr/>
        <a:lstStyle/>
        <a:p>
          <a:endParaRPr lang="ru-RU"/>
        </a:p>
      </dgm:t>
    </dgm:pt>
    <dgm:pt modelId="{D414A458-D752-4E57-A62E-5571A80E0338}" type="pres">
      <dgm:prSet presAssocID="{F15AFE4C-B592-44C8-BE8F-A829920AE85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AC77E-0F0C-4DA0-8C13-F70659975AE4}" type="pres">
      <dgm:prSet presAssocID="{F15AFE4C-B592-44C8-BE8F-A829920AE850}" presName="invisiNode" presStyleLbl="node1" presStyleIdx="1" presStyleCnt="2"/>
      <dgm:spPr/>
    </dgm:pt>
    <dgm:pt modelId="{38B6EB47-FBA4-42F0-BE3D-07C09C6781D8}" type="pres">
      <dgm:prSet presAssocID="{F15AFE4C-B592-44C8-BE8F-A829920AE850}" presName="imagNode" presStyleLbl="fgImgPlace1" presStyleIdx="1" presStyleCnt="2" custScaleX="151713" custScaleY="12602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892015B-F0E0-4824-972B-00C90A3DC152}" type="presOf" srcId="{E22A2733-9161-45EE-9A2F-0E4D679B2A1C}" destId="{8BA77E3B-F37F-4807-A7F9-8106D081D5EB}" srcOrd="0" destOrd="0" presId="urn:microsoft.com/office/officeart/2005/8/layout/hList7#1"/>
    <dgm:cxn modelId="{B1F644C2-B20E-400D-A843-46197EE76B7E}" srcId="{3ED11418-CAAA-456B-A1D8-81B85CBB8EC7}" destId="{E22A2733-9161-45EE-9A2F-0E4D679B2A1C}" srcOrd="0" destOrd="0" parTransId="{02A5B79B-A619-417E-88DE-A613F0F0870D}" sibTransId="{20E05BC5-4C1E-4EA1-B538-BAC743CFB611}"/>
    <dgm:cxn modelId="{8F49CFFB-8C6F-4258-BAAD-74E52EDE48D8}" srcId="{3ED11418-CAAA-456B-A1D8-81B85CBB8EC7}" destId="{F15AFE4C-B592-44C8-BE8F-A829920AE850}" srcOrd="1" destOrd="0" parTransId="{72322F1A-F4C2-418A-978B-32A6E82D9981}" sibTransId="{2B30866E-2044-458B-9F4F-979D98023901}"/>
    <dgm:cxn modelId="{6FB3BC96-9CE6-499F-9B91-8232EBFEDB5A}" type="presOf" srcId="{E22A2733-9161-45EE-9A2F-0E4D679B2A1C}" destId="{1C6C42BA-0CA9-43E6-B64B-EDC44A2196B1}" srcOrd="1" destOrd="0" presId="urn:microsoft.com/office/officeart/2005/8/layout/hList7#1"/>
    <dgm:cxn modelId="{64FFDE92-9BCD-4065-B2DA-8A77C0B78770}" type="presOf" srcId="{F15AFE4C-B592-44C8-BE8F-A829920AE850}" destId="{D414A458-D752-4E57-A62E-5571A80E0338}" srcOrd="1" destOrd="0" presId="urn:microsoft.com/office/officeart/2005/8/layout/hList7#1"/>
    <dgm:cxn modelId="{7E19F939-55ED-490D-AF01-AF972E48466E}" type="presOf" srcId="{20E05BC5-4C1E-4EA1-B538-BAC743CFB611}" destId="{41022AC5-63B9-4073-A3F6-CD651BCBC635}" srcOrd="0" destOrd="0" presId="urn:microsoft.com/office/officeart/2005/8/layout/hList7#1"/>
    <dgm:cxn modelId="{5070CBAF-0A67-4E71-8165-0769C2E4B318}" type="presOf" srcId="{F15AFE4C-B592-44C8-BE8F-A829920AE850}" destId="{1C6287D6-31C4-45EF-A0C7-0DA77A8B67CC}" srcOrd="0" destOrd="0" presId="urn:microsoft.com/office/officeart/2005/8/layout/hList7#1"/>
    <dgm:cxn modelId="{EA3B3E2E-737F-4667-BBB5-7BC7A3620EFE}" type="presOf" srcId="{3ED11418-CAAA-456B-A1D8-81B85CBB8EC7}" destId="{6BBE1C0B-FE71-4445-A34E-C110E58B0FC2}" srcOrd="0" destOrd="0" presId="urn:microsoft.com/office/officeart/2005/8/layout/hList7#1"/>
    <dgm:cxn modelId="{3CED08C0-14AA-4CAA-B142-AF0E95DBC5B2}" type="presParOf" srcId="{6BBE1C0B-FE71-4445-A34E-C110E58B0FC2}" destId="{E3E67784-C02F-4986-B1DD-1AAF0778C1F3}" srcOrd="0" destOrd="0" presId="urn:microsoft.com/office/officeart/2005/8/layout/hList7#1"/>
    <dgm:cxn modelId="{C36830B1-7E13-4F1D-B4A9-AF42851E2E19}" type="presParOf" srcId="{6BBE1C0B-FE71-4445-A34E-C110E58B0FC2}" destId="{5946012F-D499-4FCE-A2ED-1316A07347F7}" srcOrd="1" destOrd="0" presId="urn:microsoft.com/office/officeart/2005/8/layout/hList7#1"/>
    <dgm:cxn modelId="{3E764F97-574B-4FD8-BCB8-07638E0CE6B1}" type="presParOf" srcId="{5946012F-D499-4FCE-A2ED-1316A07347F7}" destId="{732F5CBA-F8B6-48D1-A368-6A0F2B524F9B}" srcOrd="0" destOrd="0" presId="urn:microsoft.com/office/officeart/2005/8/layout/hList7#1"/>
    <dgm:cxn modelId="{718D399E-54B3-4812-9729-BE81EA9BB88B}" type="presParOf" srcId="{732F5CBA-F8B6-48D1-A368-6A0F2B524F9B}" destId="{8BA77E3B-F37F-4807-A7F9-8106D081D5EB}" srcOrd="0" destOrd="0" presId="urn:microsoft.com/office/officeart/2005/8/layout/hList7#1"/>
    <dgm:cxn modelId="{9FD19927-2E85-4EAF-96F1-678FDACEF588}" type="presParOf" srcId="{732F5CBA-F8B6-48D1-A368-6A0F2B524F9B}" destId="{1C6C42BA-0CA9-43E6-B64B-EDC44A2196B1}" srcOrd="1" destOrd="0" presId="urn:microsoft.com/office/officeart/2005/8/layout/hList7#1"/>
    <dgm:cxn modelId="{2C42EB07-66D6-40E9-85DF-B07E360A3413}" type="presParOf" srcId="{732F5CBA-F8B6-48D1-A368-6A0F2B524F9B}" destId="{F77C9334-E046-4AE2-9828-FEA63D9A9289}" srcOrd="2" destOrd="0" presId="urn:microsoft.com/office/officeart/2005/8/layout/hList7#1"/>
    <dgm:cxn modelId="{AC825158-7E7A-4E6E-B230-2941B10FD748}" type="presParOf" srcId="{732F5CBA-F8B6-48D1-A368-6A0F2B524F9B}" destId="{3FDAB538-794D-4BDF-8A8D-E166C97D42B9}" srcOrd="3" destOrd="0" presId="urn:microsoft.com/office/officeart/2005/8/layout/hList7#1"/>
    <dgm:cxn modelId="{A3FC9E9B-CB59-47B3-84C2-E9524A1B0457}" type="presParOf" srcId="{5946012F-D499-4FCE-A2ED-1316A07347F7}" destId="{41022AC5-63B9-4073-A3F6-CD651BCBC635}" srcOrd="1" destOrd="0" presId="urn:microsoft.com/office/officeart/2005/8/layout/hList7#1"/>
    <dgm:cxn modelId="{5E082D55-09AC-4F6C-95BC-504E68401117}" type="presParOf" srcId="{5946012F-D499-4FCE-A2ED-1316A07347F7}" destId="{053E858E-9BC7-4719-A25B-BA40D8DF7459}" srcOrd="2" destOrd="0" presId="urn:microsoft.com/office/officeart/2005/8/layout/hList7#1"/>
    <dgm:cxn modelId="{35DCE31B-787F-4786-9F67-492B947C6B68}" type="presParOf" srcId="{053E858E-9BC7-4719-A25B-BA40D8DF7459}" destId="{1C6287D6-31C4-45EF-A0C7-0DA77A8B67CC}" srcOrd="0" destOrd="0" presId="urn:microsoft.com/office/officeart/2005/8/layout/hList7#1"/>
    <dgm:cxn modelId="{F8348213-D9E1-447F-BA64-6006AFD3BE5A}" type="presParOf" srcId="{053E858E-9BC7-4719-A25B-BA40D8DF7459}" destId="{D414A458-D752-4E57-A62E-5571A80E0338}" srcOrd="1" destOrd="0" presId="urn:microsoft.com/office/officeart/2005/8/layout/hList7#1"/>
    <dgm:cxn modelId="{CAFFB8B4-3803-4A27-A3DB-CE4398149643}" type="presParOf" srcId="{053E858E-9BC7-4719-A25B-BA40D8DF7459}" destId="{F8BAC77E-0F0C-4DA0-8C13-F70659975AE4}" srcOrd="2" destOrd="0" presId="urn:microsoft.com/office/officeart/2005/8/layout/hList7#1"/>
    <dgm:cxn modelId="{04B9C31C-F48D-440D-AE80-F06429D01ECE}" type="presParOf" srcId="{053E858E-9BC7-4719-A25B-BA40D8DF7459}" destId="{38B6EB47-FBA4-42F0-BE3D-07C09C6781D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62DFD2-4D2A-48FB-9B00-9B1DD4A011B3}" type="doc">
      <dgm:prSet loTypeId="urn:microsoft.com/office/officeart/2005/8/layout/arrow2" loCatId="process" qsTypeId="urn:microsoft.com/office/officeart/2005/8/quickstyle/simple1" qsCatId="simple" csTypeId="urn:microsoft.com/office/officeart/2005/8/colors/accent4_1" csCatId="accent4" phldr="1"/>
      <dgm:spPr/>
    </dgm:pt>
    <dgm:pt modelId="{6A793E04-4D63-48D9-BCBF-BE52112A7993}">
      <dgm:prSet phldrT="[Текст]" custT="1"/>
      <dgm:spPr/>
      <dgm:t>
        <a:bodyPr/>
        <a:lstStyle/>
        <a:p>
          <a:r>
            <a:rPr lang="ru-RU" sz="2000" dirty="0" err="1" smtClean="0"/>
            <a:t>Додипломная</a:t>
          </a:r>
          <a:endParaRPr lang="ru-RU" sz="2000" dirty="0"/>
        </a:p>
      </dgm:t>
    </dgm:pt>
    <dgm:pt modelId="{D7E988A5-46F1-45AE-AFD0-5E76B9B29607}" type="parTrans" cxnId="{5238C25C-45DB-4534-ADC7-0C1D5F9D7703}">
      <dgm:prSet/>
      <dgm:spPr/>
      <dgm:t>
        <a:bodyPr/>
        <a:lstStyle/>
        <a:p>
          <a:endParaRPr lang="ru-RU"/>
        </a:p>
      </dgm:t>
    </dgm:pt>
    <dgm:pt modelId="{AC676479-B175-461D-BE70-71D7DDE0552E}" type="sibTrans" cxnId="{5238C25C-45DB-4534-ADC7-0C1D5F9D7703}">
      <dgm:prSet/>
      <dgm:spPr/>
      <dgm:t>
        <a:bodyPr/>
        <a:lstStyle/>
        <a:p>
          <a:endParaRPr lang="ru-RU"/>
        </a:p>
      </dgm:t>
    </dgm:pt>
    <dgm:pt modelId="{1554BEBE-129D-4A1D-8E87-E64218C57B67}">
      <dgm:prSet phldrT="[Текст]" custT="1"/>
      <dgm:spPr/>
      <dgm:t>
        <a:bodyPr/>
        <a:lstStyle/>
        <a:p>
          <a:r>
            <a:rPr lang="ru-RU" sz="2000" dirty="0" smtClean="0"/>
            <a:t>Последипломная</a:t>
          </a:r>
          <a:endParaRPr lang="ru-RU" sz="2000" dirty="0"/>
        </a:p>
      </dgm:t>
    </dgm:pt>
    <dgm:pt modelId="{65988FE7-F83B-4DB5-AF2D-97B82A5252DE}" type="parTrans" cxnId="{14C00787-52FF-4C5B-9240-2EDB62818DA0}">
      <dgm:prSet/>
      <dgm:spPr/>
      <dgm:t>
        <a:bodyPr/>
        <a:lstStyle/>
        <a:p>
          <a:endParaRPr lang="ru-RU"/>
        </a:p>
      </dgm:t>
    </dgm:pt>
    <dgm:pt modelId="{769D44EA-1E5A-4969-A6E3-0474605018AC}" type="sibTrans" cxnId="{14C00787-52FF-4C5B-9240-2EDB62818DA0}">
      <dgm:prSet/>
      <dgm:spPr/>
      <dgm:t>
        <a:bodyPr/>
        <a:lstStyle/>
        <a:p>
          <a:endParaRPr lang="ru-RU"/>
        </a:p>
      </dgm:t>
    </dgm:pt>
    <dgm:pt modelId="{60833651-A9E3-479F-8E02-6948EF1990B6}">
      <dgm:prSet phldrT="[Текст]" custT="1"/>
      <dgm:spPr/>
      <dgm:t>
        <a:bodyPr/>
        <a:lstStyle/>
        <a:p>
          <a:r>
            <a:rPr lang="ru-RU" sz="2000" dirty="0" smtClean="0"/>
            <a:t>Непрерывное профессиональное образование</a:t>
          </a:r>
          <a:endParaRPr lang="ru-RU" sz="2000" dirty="0"/>
        </a:p>
      </dgm:t>
    </dgm:pt>
    <dgm:pt modelId="{1236F4C7-7F09-47C7-AB1C-A257B265E821}" type="parTrans" cxnId="{318085E3-D177-4CC8-A8D9-7D4746EC6BB9}">
      <dgm:prSet/>
      <dgm:spPr/>
      <dgm:t>
        <a:bodyPr/>
        <a:lstStyle/>
        <a:p>
          <a:endParaRPr lang="ru-RU"/>
        </a:p>
      </dgm:t>
    </dgm:pt>
    <dgm:pt modelId="{F015E44F-E95C-4C08-8DE2-99D4E0E46FCC}" type="sibTrans" cxnId="{318085E3-D177-4CC8-A8D9-7D4746EC6BB9}">
      <dgm:prSet/>
      <dgm:spPr/>
      <dgm:t>
        <a:bodyPr/>
        <a:lstStyle/>
        <a:p>
          <a:endParaRPr lang="ru-RU"/>
        </a:p>
      </dgm:t>
    </dgm:pt>
    <dgm:pt modelId="{98C414A5-282C-419F-8684-25C45DEEE4C2}" type="pres">
      <dgm:prSet presAssocID="{3F62DFD2-4D2A-48FB-9B00-9B1DD4A011B3}" presName="arrowDiagram" presStyleCnt="0">
        <dgm:presLayoutVars>
          <dgm:chMax val="5"/>
          <dgm:dir/>
          <dgm:resizeHandles val="exact"/>
        </dgm:presLayoutVars>
      </dgm:prSet>
      <dgm:spPr/>
    </dgm:pt>
    <dgm:pt modelId="{44D10BA2-7AF2-47A0-933D-1FAB16600DC4}" type="pres">
      <dgm:prSet presAssocID="{3F62DFD2-4D2A-48FB-9B00-9B1DD4A011B3}" presName="arrow" presStyleLbl="bgShp" presStyleIdx="0" presStyleCnt="1"/>
      <dgm:spPr/>
    </dgm:pt>
    <dgm:pt modelId="{913F36A4-9127-45DD-9B89-7BEB7BF4FDE6}" type="pres">
      <dgm:prSet presAssocID="{3F62DFD2-4D2A-48FB-9B00-9B1DD4A011B3}" presName="arrowDiagram3" presStyleCnt="0"/>
      <dgm:spPr/>
    </dgm:pt>
    <dgm:pt modelId="{89286C0F-9341-4AAD-AD26-E58641E61DF5}" type="pres">
      <dgm:prSet presAssocID="{6A793E04-4D63-48D9-BCBF-BE52112A7993}" presName="bullet3a" presStyleLbl="node1" presStyleIdx="0" presStyleCnt="3"/>
      <dgm:spPr/>
    </dgm:pt>
    <dgm:pt modelId="{C58EC1B1-0179-4259-86C2-95CD5CFF61C1}" type="pres">
      <dgm:prSet presAssocID="{6A793E04-4D63-48D9-BCBF-BE52112A7993}" presName="textBox3a" presStyleLbl="revTx" presStyleIdx="0" presStyleCnt="3" custLinFactNeighborX="5820" custLinFactNeighborY="4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6FDF2-18FF-46E7-A52C-EF1AB206A1C1}" type="pres">
      <dgm:prSet presAssocID="{1554BEBE-129D-4A1D-8E87-E64218C57B67}" presName="bullet3b" presStyleLbl="node1" presStyleIdx="1" presStyleCnt="3"/>
      <dgm:spPr/>
    </dgm:pt>
    <dgm:pt modelId="{8B85CC93-AE67-47B3-BD60-9AAF105E24AA}" type="pres">
      <dgm:prSet presAssocID="{1554BEBE-129D-4A1D-8E87-E64218C57B67}" presName="textBox3b" presStyleLbl="revTx" presStyleIdx="1" presStyleCnt="3" custAng="10800000" custFlipVert="1" custScaleX="125857" custScaleY="34346" custLinFactNeighborX="5218" custLinFactNeighborY="-16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90A84-58AD-4E46-97E5-196E376116D8}" type="pres">
      <dgm:prSet presAssocID="{60833651-A9E3-479F-8E02-6948EF1990B6}" presName="bullet3c" presStyleLbl="node1" presStyleIdx="2" presStyleCnt="3"/>
      <dgm:spPr/>
    </dgm:pt>
    <dgm:pt modelId="{B8819D07-4DCD-4505-8599-5D6C81EE6807}" type="pres">
      <dgm:prSet presAssocID="{60833651-A9E3-479F-8E02-6948EF1990B6}" presName="textBox3c" presStyleLbl="revTx" presStyleIdx="2" presStyleCnt="3" custScaleX="150956" custScaleY="57681" custLinFactNeighborX="19917" custLinFactNeighborY="-10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322D57-31A1-4153-9B34-9743AAF8AE45}" type="presOf" srcId="{3F62DFD2-4D2A-48FB-9B00-9B1DD4A011B3}" destId="{98C414A5-282C-419F-8684-25C45DEEE4C2}" srcOrd="0" destOrd="0" presId="urn:microsoft.com/office/officeart/2005/8/layout/arrow2"/>
    <dgm:cxn modelId="{F78A1694-A273-4906-BF59-CE9EE2532D50}" type="presOf" srcId="{6A793E04-4D63-48D9-BCBF-BE52112A7993}" destId="{C58EC1B1-0179-4259-86C2-95CD5CFF61C1}" srcOrd="0" destOrd="0" presId="urn:microsoft.com/office/officeart/2005/8/layout/arrow2"/>
    <dgm:cxn modelId="{14C00787-52FF-4C5B-9240-2EDB62818DA0}" srcId="{3F62DFD2-4D2A-48FB-9B00-9B1DD4A011B3}" destId="{1554BEBE-129D-4A1D-8E87-E64218C57B67}" srcOrd="1" destOrd="0" parTransId="{65988FE7-F83B-4DB5-AF2D-97B82A5252DE}" sibTransId="{769D44EA-1E5A-4969-A6E3-0474605018AC}"/>
    <dgm:cxn modelId="{5238C25C-45DB-4534-ADC7-0C1D5F9D7703}" srcId="{3F62DFD2-4D2A-48FB-9B00-9B1DD4A011B3}" destId="{6A793E04-4D63-48D9-BCBF-BE52112A7993}" srcOrd="0" destOrd="0" parTransId="{D7E988A5-46F1-45AE-AFD0-5E76B9B29607}" sibTransId="{AC676479-B175-461D-BE70-71D7DDE0552E}"/>
    <dgm:cxn modelId="{4B91C62F-E539-43E4-B720-6211B78C3BC3}" type="presOf" srcId="{60833651-A9E3-479F-8E02-6948EF1990B6}" destId="{B8819D07-4DCD-4505-8599-5D6C81EE6807}" srcOrd="0" destOrd="0" presId="urn:microsoft.com/office/officeart/2005/8/layout/arrow2"/>
    <dgm:cxn modelId="{318085E3-D177-4CC8-A8D9-7D4746EC6BB9}" srcId="{3F62DFD2-4D2A-48FB-9B00-9B1DD4A011B3}" destId="{60833651-A9E3-479F-8E02-6948EF1990B6}" srcOrd="2" destOrd="0" parTransId="{1236F4C7-7F09-47C7-AB1C-A257B265E821}" sibTransId="{F015E44F-E95C-4C08-8DE2-99D4E0E46FCC}"/>
    <dgm:cxn modelId="{D845D1D2-F753-4B84-83E7-EE677D01DE72}" type="presOf" srcId="{1554BEBE-129D-4A1D-8E87-E64218C57B67}" destId="{8B85CC93-AE67-47B3-BD60-9AAF105E24AA}" srcOrd="0" destOrd="0" presId="urn:microsoft.com/office/officeart/2005/8/layout/arrow2"/>
    <dgm:cxn modelId="{6E883930-24CD-4B1B-9DFE-0B46EBB0C4B8}" type="presParOf" srcId="{98C414A5-282C-419F-8684-25C45DEEE4C2}" destId="{44D10BA2-7AF2-47A0-933D-1FAB16600DC4}" srcOrd="0" destOrd="0" presId="urn:microsoft.com/office/officeart/2005/8/layout/arrow2"/>
    <dgm:cxn modelId="{3CC68CF7-116A-49AF-A27E-AE7A5DCF60AE}" type="presParOf" srcId="{98C414A5-282C-419F-8684-25C45DEEE4C2}" destId="{913F36A4-9127-45DD-9B89-7BEB7BF4FDE6}" srcOrd="1" destOrd="0" presId="urn:microsoft.com/office/officeart/2005/8/layout/arrow2"/>
    <dgm:cxn modelId="{A650A72D-60DE-4E42-8A21-7B45FC57FC08}" type="presParOf" srcId="{913F36A4-9127-45DD-9B89-7BEB7BF4FDE6}" destId="{89286C0F-9341-4AAD-AD26-E58641E61DF5}" srcOrd="0" destOrd="0" presId="urn:microsoft.com/office/officeart/2005/8/layout/arrow2"/>
    <dgm:cxn modelId="{BC0EB057-453F-4337-94E8-914FC1B29A44}" type="presParOf" srcId="{913F36A4-9127-45DD-9B89-7BEB7BF4FDE6}" destId="{C58EC1B1-0179-4259-86C2-95CD5CFF61C1}" srcOrd="1" destOrd="0" presId="urn:microsoft.com/office/officeart/2005/8/layout/arrow2"/>
    <dgm:cxn modelId="{15995036-E9BD-40AD-9279-BFA4C2ED8051}" type="presParOf" srcId="{913F36A4-9127-45DD-9B89-7BEB7BF4FDE6}" destId="{6046FDF2-18FF-46E7-A52C-EF1AB206A1C1}" srcOrd="2" destOrd="0" presId="urn:microsoft.com/office/officeart/2005/8/layout/arrow2"/>
    <dgm:cxn modelId="{8D5F5AAE-D630-4F24-A8EC-F2A1307C8950}" type="presParOf" srcId="{913F36A4-9127-45DD-9B89-7BEB7BF4FDE6}" destId="{8B85CC93-AE67-47B3-BD60-9AAF105E24AA}" srcOrd="3" destOrd="0" presId="urn:microsoft.com/office/officeart/2005/8/layout/arrow2"/>
    <dgm:cxn modelId="{5123EC11-8ECD-45DA-89C3-217E0F18E885}" type="presParOf" srcId="{913F36A4-9127-45DD-9B89-7BEB7BF4FDE6}" destId="{0B590A84-58AD-4E46-97E5-196E376116D8}" srcOrd="4" destOrd="0" presId="urn:microsoft.com/office/officeart/2005/8/layout/arrow2"/>
    <dgm:cxn modelId="{635A0DE0-D5E8-4875-8FD0-21D04171805D}" type="presParOf" srcId="{913F36A4-9127-45DD-9B89-7BEB7BF4FDE6}" destId="{B8819D07-4DCD-4505-8599-5D6C81EE680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C7105B-9D9C-4A65-BA68-6DDB90426F78}" type="doc">
      <dgm:prSet loTypeId="urn:microsoft.com/office/officeart/2005/8/layout/default#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F08B0BE-78CF-4AAD-8DDF-34E2D2A124A8}">
      <dgm:prSet/>
      <dgm:spPr/>
      <dgm:t>
        <a:bodyPr/>
        <a:lstStyle/>
        <a:p>
          <a:pPr rtl="0"/>
          <a:r>
            <a:rPr lang="ru-RU" dirty="0" smtClean="0"/>
            <a:t>знать основы законодательства по охране здоровья населения, структуру и основные принципы здравоохранения, права, обязанности, ответственность, уметь планировать и анализировать свою работу, знать принципы сотрудничества с другими специалистами и службами;</a:t>
          </a:r>
          <a:endParaRPr lang="ru-RU" dirty="0"/>
        </a:p>
      </dgm:t>
    </dgm:pt>
    <dgm:pt modelId="{AD772794-B77A-4AAE-8692-ECB323CC576D}" type="parTrans" cxnId="{573611B4-C493-4DB0-A3F6-46CA3D2567A8}">
      <dgm:prSet/>
      <dgm:spPr/>
      <dgm:t>
        <a:bodyPr/>
        <a:lstStyle/>
        <a:p>
          <a:endParaRPr lang="ru-RU"/>
        </a:p>
      </dgm:t>
    </dgm:pt>
    <dgm:pt modelId="{3CBAD48C-0EA3-4538-8171-D3B70E830E78}" type="sibTrans" cxnId="{573611B4-C493-4DB0-A3F6-46CA3D2567A8}">
      <dgm:prSet/>
      <dgm:spPr/>
      <dgm:t>
        <a:bodyPr/>
        <a:lstStyle/>
        <a:p>
          <a:endParaRPr lang="ru-RU"/>
        </a:p>
      </dgm:t>
    </dgm:pt>
    <dgm:pt modelId="{72E18A4B-28EB-457F-BECE-712E0669DDAC}">
      <dgm:prSet custT="1"/>
      <dgm:spPr/>
      <dgm:t>
        <a:bodyPr/>
        <a:lstStyle/>
        <a:p>
          <a:pPr rtl="0"/>
          <a:r>
            <a:rPr lang="ru-RU" sz="1800" dirty="0" smtClean="0"/>
            <a:t>знать и соблюдать принципы врачебной этики и медицинской деонтологии;</a:t>
          </a:r>
          <a:endParaRPr lang="ru-RU" sz="1800" dirty="0"/>
        </a:p>
      </dgm:t>
    </dgm:pt>
    <dgm:pt modelId="{9630F695-F236-4864-8FB4-B2860BA0CF87}" type="parTrans" cxnId="{E6C39EF1-ECDB-449F-B307-A07CFE8D9749}">
      <dgm:prSet/>
      <dgm:spPr/>
      <dgm:t>
        <a:bodyPr/>
        <a:lstStyle/>
        <a:p>
          <a:endParaRPr lang="ru-RU"/>
        </a:p>
      </dgm:t>
    </dgm:pt>
    <dgm:pt modelId="{DE4CEDA0-5718-44C4-ACBF-DDD39B52A271}" type="sibTrans" cxnId="{E6C39EF1-ECDB-449F-B307-A07CFE8D9749}">
      <dgm:prSet/>
      <dgm:spPr/>
      <dgm:t>
        <a:bodyPr/>
        <a:lstStyle/>
        <a:p>
          <a:endParaRPr lang="ru-RU"/>
        </a:p>
      </dgm:t>
    </dgm:pt>
    <dgm:pt modelId="{7DB7E28F-4DAD-40F9-834C-FFC7944D8106}">
      <dgm:prSet/>
      <dgm:spPr/>
      <dgm:t>
        <a:bodyPr/>
        <a:lstStyle/>
        <a:p>
          <a:pPr rtl="0"/>
          <a:r>
            <a:rPr lang="ru-RU" b="0" dirty="0" smtClean="0"/>
            <a:t>освоить следующие виды деятельности и соответствующие им персональные задачи: профилактика, диагностика, лечение наиболее распространенных заболеваний и реабилитация пациентов; оказание экстренной и неотложной медицинской помощи; выполнение медицинских манипуляций; организационная работа.</a:t>
          </a:r>
          <a:endParaRPr lang="ru-RU" b="0" dirty="0"/>
        </a:p>
      </dgm:t>
    </dgm:pt>
    <dgm:pt modelId="{E6F89AD5-33B0-4ADC-8CCB-B4E310DD9742}" type="parTrans" cxnId="{1BC51055-0BF8-415D-A106-4683CCFAF453}">
      <dgm:prSet/>
      <dgm:spPr/>
      <dgm:t>
        <a:bodyPr/>
        <a:lstStyle/>
        <a:p>
          <a:endParaRPr lang="ru-RU"/>
        </a:p>
      </dgm:t>
    </dgm:pt>
    <dgm:pt modelId="{A8EE93C7-CCC5-453B-AFEB-5C2A80840AE9}" type="sibTrans" cxnId="{1BC51055-0BF8-415D-A106-4683CCFAF453}">
      <dgm:prSet/>
      <dgm:spPr/>
      <dgm:t>
        <a:bodyPr/>
        <a:lstStyle/>
        <a:p>
          <a:endParaRPr lang="ru-RU"/>
        </a:p>
      </dgm:t>
    </dgm:pt>
    <dgm:pt modelId="{43DB48D2-354D-4FEF-B798-787FA0856D7C}" type="pres">
      <dgm:prSet presAssocID="{30C7105B-9D9C-4A65-BA68-6DDB90426F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3ACB33-7D0D-4E7F-8D93-C36666882A8D}" type="pres">
      <dgm:prSet presAssocID="{1F08B0BE-78CF-4AAD-8DDF-34E2D2A124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6295E-A1F3-4AE6-A921-53E1DB7A0CBC}" type="pres">
      <dgm:prSet presAssocID="{3CBAD48C-0EA3-4538-8171-D3B70E830E78}" presName="sibTrans" presStyleCnt="0"/>
      <dgm:spPr/>
      <dgm:t>
        <a:bodyPr/>
        <a:lstStyle/>
        <a:p>
          <a:endParaRPr lang="ru-RU"/>
        </a:p>
      </dgm:t>
    </dgm:pt>
    <dgm:pt modelId="{370D5EDB-4097-4D9A-A4E3-697344266F3B}" type="pres">
      <dgm:prSet presAssocID="{72E18A4B-28EB-457F-BECE-712E0669DD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286FA-940D-4C1B-BD3B-8E7B09B6A9A9}" type="pres">
      <dgm:prSet presAssocID="{DE4CEDA0-5718-44C4-ACBF-DDD39B52A271}" presName="sibTrans" presStyleCnt="0"/>
      <dgm:spPr/>
      <dgm:t>
        <a:bodyPr/>
        <a:lstStyle/>
        <a:p>
          <a:endParaRPr lang="ru-RU"/>
        </a:p>
      </dgm:t>
    </dgm:pt>
    <dgm:pt modelId="{0C376BE7-05BA-4A66-BF9D-69698D418BB8}" type="pres">
      <dgm:prSet presAssocID="{7DB7E28F-4DAD-40F9-834C-FFC7944D8106}" presName="node" presStyleLbl="node1" presStyleIdx="2" presStyleCnt="3" custScaleX="111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3611B4-C493-4DB0-A3F6-46CA3D2567A8}" srcId="{30C7105B-9D9C-4A65-BA68-6DDB90426F78}" destId="{1F08B0BE-78CF-4AAD-8DDF-34E2D2A124A8}" srcOrd="0" destOrd="0" parTransId="{AD772794-B77A-4AAE-8692-ECB323CC576D}" sibTransId="{3CBAD48C-0EA3-4538-8171-D3B70E830E78}"/>
    <dgm:cxn modelId="{E6C39EF1-ECDB-449F-B307-A07CFE8D9749}" srcId="{30C7105B-9D9C-4A65-BA68-6DDB90426F78}" destId="{72E18A4B-28EB-457F-BECE-712E0669DDAC}" srcOrd="1" destOrd="0" parTransId="{9630F695-F236-4864-8FB4-B2860BA0CF87}" sibTransId="{DE4CEDA0-5718-44C4-ACBF-DDD39B52A271}"/>
    <dgm:cxn modelId="{22AFC940-5680-4DF1-9E96-B0EC321E167E}" type="presOf" srcId="{72E18A4B-28EB-457F-BECE-712E0669DDAC}" destId="{370D5EDB-4097-4D9A-A4E3-697344266F3B}" srcOrd="0" destOrd="0" presId="urn:microsoft.com/office/officeart/2005/8/layout/default#1"/>
    <dgm:cxn modelId="{1BC51055-0BF8-415D-A106-4683CCFAF453}" srcId="{30C7105B-9D9C-4A65-BA68-6DDB90426F78}" destId="{7DB7E28F-4DAD-40F9-834C-FFC7944D8106}" srcOrd="2" destOrd="0" parTransId="{E6F89AD5-33B0-4ADC-8CCB-B4E310DD9742}" sibTransId="{A8EE93C7-CCC5-453B-AFEB-5C2A80840AE9}"/>
    <dgm:cxn modelId="{5EC1BF42-4ABC-4CA5-AFF0-B709F0951C4B}" type="presOf" srcId="{30C7105B-9D9C-4A65-BA68-6DDB90426F78}" destId="{43DB48D2-354D-4FEF-B798-787FA0856D7C}" srcOrd="0" destOrd="0" presId="urn:microsoft.com/office/officeart/2005/8/layout/default#1"/>
    <dgm:cxn modelId="{8A4379F8-F858-41ED-831B-0FBBAB4F6466}" type="presOf" srcId="{1F08B0BE-78CF-4AAD-8DDF-34E2D2A124A8}" destId="{953ACB33-7D0D-4E7F-8D93-C36666882A8D}" srcOrd="0" destOrd="0" presId="urn:microsoft.com/office/officeart/2005/8/layout/default#1"/>
    <dgm:cxn modelId="{BB9BD97D-1DBC-4727-A527-F50E7D8FF964}" type="presOf" srcId="{7DB7E28F-4DAD-40F9-834C-FFC7944D8106}" destId="{0C376BE7-05BA-4A66-BF9D-69698D418BB8}" srcOrd="0" destOrd="0" presId="urn:microsoft.com/office/officeart/2005/8/layout/default#1"/>
    <dgm:cxn modelId="{639EFA8B-39B0-44FC-BA70-B158783C613C}" type="presParOf" srcId="{43DB48D2-354D-4FEF-B798-787FA0856D7C}" destId="{953ACB33-7D0D-4E7F-8D93-C36666882A8D}" srcOrd="0" destOrd="0" presId="urn:microsoft.com/office/officeart/2005/8/layout/default#1"/>
    <dgm:cxn modelId="{2E755BCB-9B29-4E7B-99A8-91756DABC7D1}" type="presParOf" srcId="{43DB48D2-354D-4FEF-B798-787FA0856D7C}" destId="{6D66295E-A1F3-4AE6-A921-53E1DB7A0CBC}" srcOrd="1" destOrd="0" presId="urn:microsoft.com/office/officeart/2005/8/layout/default#1"/>
    <dgm:cxn modelId="{83FF20D4-1126-4A0F-90B3-52CFC53C3C22}" type="presParOf" srcId="{43DB48D2-354D-4FEF-B798-787FA0856D7C}" destId="{370D5EDB-4097-4D9A-A4E3-697344266F3B}" srcOrd="2" destOrd="0" presId="urn:microsoft.com/office/officeart/2005/8/layout/default#1"/>
    <dgm:cxn modelId="{F20FAC51-9908-4D31-B44B-1B627C1F1136}" type="presParOf" srcId="{43DB48D2-354D-4FEF-B798-787FA0856D7C}" destId="{662286FA-940D-4C1B-BD3B-8E7B09B6A9A9}" srcOrd="3" destOrd="0" presId="urn:microsoft.com/office/officeart/2005/8/layout/default#1"/>
    <dgm:cxn modelId="{E5D8B758-0958-451A-A0A2-BDA773E7C0C4}" type="presParOf" srcId="{43DB48D2-354D-4FEF-B798-787FA0856D7C}" destId="{0C376BE7-05BA-4A66-BF9D-69698D418BB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4DA74A-2EBC-4592-AE25-B65D90316EEC}" type="doc">
      <dgm:prSet loTypeId="urn:microsoft.com/office/officeart/2005/8/layout/matrix2" loCatId="matrix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75791EB-6A63-4444-B748-13B290D0E8F4}">
      <dgm:prSet custT="1"/>
      <dgm:spPr/>
      <dgm:t>
        <a:bodyPr/>
        <a:lstStyle/>
        <a:p>
          <a:pPr rtl="0"/>
          <a:r>
            <a:rPr lang="ru-RU" sz="1800" b="1" dirty="0" smtClean="0"/>
            <a:t>Научно-обоснованные знания доминировали над приобретением навыков работы над больными.</a:t>
          </a:r>
          <a:endParaRPr lang="ru-RU" sz="1800" b="1" dirty="0"/>
        </a:p>
      </dgm:t>
    </dgm:pt>
    <dgm:pt modelId="{48A85E7C-715C-4D5F-9CDE-0A8EE017E683}" type="parTrans" cxnId="{27177CBB-E869-4107-9114-4C0095F89F2A}">
      <dgm:prSet/>
      <dgm:spPr/>
      <dgm:t>
        <a:bodyPr/>
        <a:lstStyle/>
        <a:p>
          <a:endParaRPr lang="ru-RU"/>
        </a:p>
      </dgm:t>
    </dgm:pt>
    <dgm:pt modelId="{EF6FE482-E686-4D97-872A-6B53F51F4F8A}" type="sibTrans" cxnId="{27177CBB-E869-4107-9114-4C0095F89F2A}">
      <dgm:prSet/>
      <dgm:spPr/>
      <dgm:t>
        <a:bodyPr/>
        <a:lstStyle/>
        <a:p>
          <a:endParaRPr lang="ru-RU"/>
        </a:p>
      </dgm:t>
    </dgm:pt>
    <dgm:pt modelId="{13F7F32B-0212-474B-8405-D5D2D4C44CC6}">
      <dgm:prSet custT="1"/>
      <dgm:spPr/>
      <dgm:t>
        <a:bodyPr/>
        <a:lstStyle/>
        <a:p>
          <a:pPr rtl="0"/>
          <a:r>
            <a:rPr lang="ru-RU" sz="1800" b="1" dirty="0" smtClean="0"/>
            <a:t>Классические формы подготовки медицинских кадров.</a:t>
          </a:r>
          <a:endParaRPr lang="ru-RU" sz="1300" b="1" dirty="0"/>
        </a:p>
      </dgm:t>
    </dgm:pt>
    <dgm:pt modelId="{33D7BFE1-8FD4-46CA-A463-0FB6FC9EA5C2}" type="parTrans" cxnId="{C4D5FAEA-B491-4E10-8A99-B581996F5599}">
      <dgm:prSet/>
      <dgm:spPr/>
      <dgm:t>
        <a:bodyPr/>
        <a:lstStyle/>
        <a:p>
          <a:endParaRPr lang="ru-RU"/>
        </a:p>
      </dgm:t>
    </dgm:pt>
    <dgm:pt modelId="{A4979E2D-8CCE-4F26-8C10-41EF56A48358}" type="sibTrans" cxnId="{C4D5FAEA-B491-4E10-8A99-B581996F5599}">
      <dgm:prSet/>
      <dgm:spPr/>
      <dgm:t>
        <a:bodyPr/>
        <a:lstStyle/>
        <a:p>
          <a:endParaRPr lang="ru-RU"/>
        </a:p>
      </dgm:t>
    </dgm:pt>
    <dgm:pt modelId="{C7B1CB12-450F-4A01-A4C6-18B27729199E}">
      <dgm:prSet custT="1"/>
      <dgm:spPr/>
      <dgm:t>
        <a:bodyPr/>
        <a:lstStyle/>
        <a:p>
          <a:pPr rtl="0"/>
          <a:r>
            <a:rPr lang="ru-RU" sz="1400" b="1" dirty="0" smtClean="0"/>
            <a:t>Преемственность преподавания клинических, начиная с третьего курса и продолжающегося в течение четырех лет на </a:t>
          </a:r>
          <a:r>
            <a:rPr lang="ru-RU" sz="1400" b="1" dirty="0" err="1" smtClean="0"/>
            <a:t>додипломном</a:t>
          </a:r>
          <a:r>
            <a:rPr lang="ru-RU" sz="1400" b="1" dirty="0" smtClean="0"/>
            <a:t> этапе, одного года в интернатуре или двух лет в клинической ординатуре в системе последипломного образования.</a:t>
          </a:r>
          <a:endParaRPr lang="ru-RU" sz="1400" b="1" dirty="0"/>
        </a:p>
      </dgm:t>
    </dgm:pt>
    <dgm:pt modelId="{40A8B8F9-D84B-44DA-8BAF-66730B5EFC32}" type="parTrans" cxnId="{5A9D91DD-FD5B-4431-BB6B-06B0A3FBB5E9}">
      <dgm:prSet/>
      <dgm:spPr/>
      <dgm:t>
        <a:bodyPr/>
        <a:lstStyle/>
        <a:p>
          <a:endParaRPr lang="ru-RU"/>
        </a:p>
      </dgm:t>
    </dgm:pt>
    <dgm:pt modelId="{15C0FBF8-52AA-4918-8CF3-A9983A325C56}" type="sibTrans" cxnId="{5A9D91DD-FD5B-4431-BB6B-06B0A3FBB5E9}">
      <dgm:prSet/>
      <dgm:spPr/>
      <dgm:t>
        <a:bodyPr/>
        <a:lstStyle/>
        <a:p>
          <a:endParaRPr lang="ru-RU"/>
        </a:p>
      </dgm:t>
    </dgm:pt>
    <dgm:pt modelId="{86161599-D7AA-4574-97DA-2D16F990D982}">
      <dgm:prSet/>
      <dgm:spPr/>
      <dgm:t>
        <a:bodyPr/>
        <a:lstStyle/>
        <a:p>
          <a:pPr rtl="0"/>
          <a:r>
            <a:rPr lang="ru-RU" b="1" dirty="0" smtClean="0"/>
            <a:t>На клинических кафедрах имелись образовательные стандарты, в соответствии с которыми строились программы по каждой клинической дисциплине.</a:t>
          </a:r>
          <a:endParaRPr lang="ru-RU" b="1" dirty="0"/>
        </a:p>
      </dgm:t>
    </dgm:pt>
    <dgm:pt modelId="{77A1B2DD-8CEA-41E2-98B2-DAA93F078374}" type="parTrans" cxnId="{21C9D487-8313-44E7-8FFE-603AF0E54E59}">
      <dgm:prSet/>
      <dgm:spPr/>
      <dgm:t>
        <a:bodyPr/>
        <a:lstStyle/>
        <a:p>
          <a:endParaRPr lang="ru-RU"/>
        </a:p>
      </dgm:t>
    </dgm:pt>
    <dgm:pt modelId="{22FC3E1F-8D22-47CD-855B-A5DBF826D789}" type="sibTrans" cxnId="{21C9D487-8313-44E7-8FFE-603AF0E54E59}">
      <dgm:prSet/>
      <dgm:spPr/>
      <dgm:t>
        <a:bodyPr/>
        <a:lstStyle/>
        <a:p>
          <a:endParaRPr lang="ru-RU"/>
        </a:p>
      </dgm:t>
    </dgm:pt>
    <dgm:pt modelId="{808DC76B-AA67-4716-A593-0728A0E6A2DC}" type="pres">
      <dgm:prSet presAssocID="{DA4DA74A-2EBC-4592-AE25-B65D90316EE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ACC64-BF17-4927-9CC6-AEAEE147EB1B}" type="pres">
      <dgm:prSet presAssocID="{DA4DA74A-2EBC-4592-AE25-B65D90316EEC}" presName="axisShape" presStyleLbl="bgShp" presStyleIdx="0" presStyleCnt="1" custScaleX="123611"/>
      <dgm:spPr/>
    </dgm:pt>
    <dgm:pt modelId="{9A7F4D7D-048C-434D-9328-C21B8D1B2D6F}" type="pres">
      <dgm:prSet presAssocID="{DA4DA74A-2EBC-4592-AE25-B65D90316EEC}" presName="rect1" presStyleLbl="node1" presStyleIdx="0" presStyleCnt="4" custScaleX="122364" custLinFactNeighborX="-13514" custLinFactNeighborY="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99521-6989-4A5A-9EFB-AECDC7A2BD9A}" type="pres">
      <dgm:prSet presAssocID="{DA4DA74A-2EBC-4592-AE25-B65D90316EEC}" presName="rect2" presStyleLbl="node1" presStyleIdx="1" presStyleCnt="4" custScaleX="120879" custLinFactNeighborX="13514" custLinFactNeighborY="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4A994-6F4D-469E-8DC4-43077C2E4E57}" type="pres">
      <dgm:prSet presAssocID="{DA4DA74A-2EBC-4592-AE25-B65D90316EEC}" presName="rect3" presStyleLbl="node1" presStyleIdx="2" presStyleCnt="4" custScaleX="122365" custScaleY="109460" custLinFactNeighborX="-13513" custLinFactNeighborY="6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CF213-5EDC-43B7-8F63-BCC3B9FDF59B}" type="pres">
      <dgm:prSet presAssocID="{DA4DA74A-2EBC-4592-AE25-B65D90316EEC}" presName="rect4" presStyleLbl="node1" presStyleIdx="3" presStyleCnt="4" custScaleX="127635" custScaleY="112230" custLinFactNeighborX="16892" custLinFactNeighborY="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177CBB-E869-4107-9114-4C0095F89F2A}" srcId="{DA4DA74A-2EBC-4592-AE25-B65D90316EEC}" destId="{375791EB-6A63-4444-B748-13B290D0E8F4}" srcOrd="0" destOrd="0" parTransId="{48A85E7C-715C-4D5F-9CDE-0A8EE017E683}" sibTransId="{EF6FE482-E686-4D97-872A-6B53F51F4F8A}"/>
    <dgm:cxn modelId="{CBCC22C6-7644-48EB-A3C6-7DF91425576E}" type="presOf" srcId="{DA4DA74A-2EBC-4592-AE25-B65D90316EEC}" destId="{808DC76B-AA67-4716-A593-0728A0E6A2DC}" srcOrd="0" destOrd="0" presId="urn:microsoft.com/office/officeart/2005/8/layout/matrix2"/>
    <dgm:cxn modelId="{C4D5FAEA-B491-4E10-8A99-B581996F5599}" srcId="{DA4DA74A-2EBC-4592-AE25-B65D90316EEC}" destId="{13F7F32B-0212-474B-8405-D5D2D4C44CC6}" srcOrd="1" destOrd="0" parTransId="{33D7BFE1-8FD4-46CA-A463-0FB6FC9EA5C2}" sibTransId="{A4979E2D-8CCE-4F26-8C10-41EF56A48358}"/>
    <dgm:cxn modelId="{4FE1CE9A-941D-402D-AE04-3E1E0B911548}" type="presOf" srcId="{13F7F32B-0212-474B-8405-D5D2D4C44CC6}" destId="{FF399521-6989-4A5A-9EFB-AECDC7A2BD9A}" srcOrd="0" destOrd="0" presId="urn:microsoft.com/office/officeart/2005/8/layout/matrix2"/>
    <dgm:cxn modelId="{C8284AD7-BD46-42C4-B096-65EA1B7E3595}" type="presOf" srcId="{86161599-D7AA-4574-97DA-2D16F990D982}" destId="{8DDCF213-5EDC-43B7-8F63-BCC3B9FDF59B}" srcOrd="0" destOrd="0" presId="urn:microsoft.com/office/officeart/2005/8/layout/matrix2"/>
    <dgm:cxn modelId="{8A99C5CE-7BBB-463C-B743-C9F952153F93}" type="presOf" srcId="{375791EB-6A63-4444-B748-13B290D0E8F4}" destId="{9A7F4D7D-048C-434D-9328-C21B8D1B2D6F}" srcOrd="0" destOrd="0" presId="urn:microsoft.com/office/officeart/2005/8/layout/matrix2"/>
    <dgm:cxn modelId="{8CAA7BF5-0970-47CF-BEAB-FF0A5F534FB2}" type="presOf" srcId="{C7B1CB12-450F-4A01-A4C6-18B27729199E}" destId="{06F4A994-6F4D-469E-8DC4-43077C2E4E57}" srcOrd="0" destOrd="0" presId="urn:microsoft.com/office/officeart/2005/8/layout/matrix2"/>
    <dgm:cxn modelId="{5A9D91DD-FD5B-4431-BB6B-06B0A3FBB5E9}" srcId="{DA4DA74A-2EBC-4592-AE25-B65D90316EEC}" destId="{C7B1CB12-450F-4A01-A4C6-18B27729199E}" srcOrd="2" destOrd="0" parTransId="{40A8B8F9-D84B-44DA-8BAF-66730B5EFC32}" sibTransId="{15C0FBF8-52AA-4918-8CF3-A9983A325C56}"/>
    <dgm:cxn modelId="{21C9D487-8313-44E7-8FFE-603AF0E54E59}" srcId="{DA4DA74A-2EBC-4592-AE25-B65D90316EEC}" destId="{86161599-D7AA-4574-97DA-2D16F990D982}" srcOrd="3" destOrd="0" parTransId="{77A1B2DD-8CEA-41E2-98B2-DAA93F078374}" sibTransId="{22FC3E1F-8D22-47CD-855B-A5DBF826D789}"/>
    <dgm:cxn modelId="{CFFF4008-FB4E-4B97-8122-AD71E928A9A4}" type="presParOf" srcId="{808DC76B-AA67-4716-A593-0728A0E6A2DC}" destId="{2BDACC64-BF17-4927-9CC6-AEAEE147EB1B}" srcOrd="0" destOrd="0" presId="urn:microsoft.com/office/officeart/2005/8/layout/matrix2"/>
    <dgm:cxn modelId="{908569D0-CA8B-4123-A7BF-7538C3B27150}" type="presParOf" srcId="{808DC76B-AA67-4716-A593-0728A0E6A2DC}" destId="{9A7F4D7D-048C-434D-9328-C21B8D1B2D6F}" srcOrd="1" destOrd="0" presId="urn:microsoft.com/office/officeart/2005/8/layout/matrix2"/>
    <dgm:cxn modelId="{9647ED0E-F80B-42D5-A0EC-29E19342F4D1}" type="presParOf" srcId="{808DC76B-AA67-4716-A593-0728A0E6A2DC}" destId="{FF399521-6989-4A5A-9EFB-AECDC7A2BD9A}" srcOrd="2" destOrd="0" presId="urn:microsoft.com/office/officeart/2005/8/layout/matrix2"/>
    <dgm:cxn modelId="{E2A30223-1733-4FB5-9433-E7521BD0F52A}" type="presParOf" srcId="{808DC76B-AA67-4716-A593-0728A0E6A2DC}" destId="{06F4A994-6F4D-469E-8DC4-43077C2E4E57}" srcOrd="3" destOrd="0" presId="urn:microsoft.com/office/officeart/2005/8/layout/matrix2"/>
    <dgm:cxn modelId="{1E72CAB9-AE76-415A-8037-5827437D7292}" type="presParOf" srcId="{808DC76B-AA67-4716-A593-0728A0E6A2DC}" destId="{8DDCF213-5EDC-43B7-8F63-BCC3B9FDF59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FD6719-669B-44BA-9459-5A4FC2B1718D}" type="doc">
      <dgm:prSet loTypeId="urn:microsoft.com/office/officeart/2005/8/layout/venn1" loCatId="relationship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92EB93D-D347-44DC-B933-12B7376C260A}">
      <dgm:prSet/>
      <dgm:spPr/>
      <dgm:t>
        <a:bodyPr/>
        <a:lstStyle/>
        <a:p>
          <a:pPr rtl="0"/>
          <a:r>
            <a:rPr lang="ru-RU" dirty="0" smtClean="0"/>
            <a:t>Модульная система подготовки</a:t>
          </a:r>
          <a:endParaRPr lang="ru-RU" dirty="0"/>
        </a:p>
      </dgm:t>
    </dgm:pt>
    <dgm:pt modelId="{B96C464D-291E-4A97-88CD-FE1AF59FEE82}" type="parTrans" cxnId="{E9C8C0EC-8AF8-4F1E-8E09-06AB3C628D50}">
      <dgm:prSet/>
      <dgm:spPr/>
      <dgm:t>
        <a:bodyPr/>
        <a:lstStyle/>
        <a:p>
          <a:endParaRPr lang="ru-RU"/>
        </a:p>
      </dgm:t>
    </dgm:pt>
    <dgm:pt modelId="{EF1DE991-BCA4-4299-A1FB-F3BBFD8FE359}" type="sibTrans" cxnId="{E9C8C0EC-8AF8-4F1E-8E09-06AB3C628D50}">
      <dgm:prSet/>
      <dgm:spPr/>
      <dgm:t>
        <a:bodyPr/>
        <a:lstStyle/>
        <a:p>
          <a:endParaRPr lang="ru-RU"/>
        </a:p>
      </dgm:t>
    </dgm:pt>
    <dgm:pt modelId="{CC5F2F1B-EDCB-4F9A-AFCE-E73288FF8686}">
      <dgm:prSet/>
      <dgm:spPr/>
      <dgm:t>
        <a:bodyPr/>
        <a:lstStyle/>
        <a:p>
          <a:pPr rtl="0"/>
          <a:r>
            <a:rPr lang="ru-RU" dirty="0" err="1" smtClean="0"/>
            <a:t>Компетентностно</a:t>
          </a:r>
          <a:r>
            <a:rPr lang="ru-RU" dirty="0" smtClean="0"/>
            <a:t>-ориентированный подход</a:t>
          </a:r>
          <a:endParaRPr lang="ru-RU" dirty="0"/>
        </a:p>
      </dgm:t>
    </dgm:pt>
    <dgm:pt modelId="{AF22A5D8-4B56-4852-893F-40F5443D69E0}" type="parTrans" cxnId="{50888386-1A3A-44BD-A9EE-7C446D020AFB}">
      <dgm:prSet/>
      <dgm:spPr/>
      <dgm:t>
        <a:bodyPr/>
        <a:lstStyle/>
        <a:p>
          <a:endParaRPr lang="ru-RU"/>
        </a:p>
      </dgm:t>
    </dgm:pt>
    <dgm:pt modelId="{0B86CB67-8A3C-4C1F-A4F1-9B7E04D9FD72}" type="sibTrans" cxnId="{50888386-1A3A-44BD-A9EE-7C446D020AFB}">
      <dgm:prSet/>
      <dgm:spPr/>
      <dgm:t>
        <a:bodyPr/>
        <a:lstStyle/>
        <a:p>
          <a:endParaRPr lang="ru-RU"/>
        </a:p>
      </dgm:t>
    </dgm:pt>
    <dgm:pt modelId="{7E0617DC-F7E0-4E84-9053-2F97675ED9D2}">
      <dgm:prSet/>
      <dgm:spPr/>
      <dgm:t>
        <a:bodyPr/>
        <a:lstStyle/>
        <a:p>
          <a:pPr rtl="0"/>
          <a:r>
            <a:rPr lang="ru-RU" dirty="0" smtClean="0"/>
            <a:t>Кредитная оценка знаний, навыков.</a:t>
          </a:r>
          <a:endParaRPr lang="ru-RU" dirty="0"/>
        </a:p>
      </dgm:t>
    </dgm:pt>
    <dgm:pt modelId="{2F332DF0-3183-4EFB-8E2D-FFE66170CFBD}" type="parTrans" cxnId="{518C0ADB-0218-465C-988C-F031B2FA46F3}">
      <dgm:prSet/>
      <dgm:spPr/>
      <dgm:t>
        <a:bodyPr/>
        <a:lstStyle/>
        <a:p>
          <a:endParaRPr lang="ru-RU"/>
        </a:p>
      </dgm:t>
    </dgm:pt>
    <dgm:pt modelId="{47F7288D-1898-4A98-86E9-78BBC2D06C9F}" type="sibTrans" cxnId="{518C0ADB-0218-465C-988C-F031B2FA46F3}">
      <dgm:prSet/>
      <dgm:spPr/>
      <dgm:t>
        <a:bodyPr/>
        <a:lstStyle/>
        <a:p>
          <a:endParaRPr lang="ru-RU"/>
        </a:p>
      </dgm:t>
    </dgm:pt>
    <dgm:pt modelId="{3F103E75-A118-4290-AEFE-F1D601F33DDC}">
      <dgm:prSet/>
      <dgm:spPr/>
      <dgm:t>
        <a:bodyPr/>
        <a:lstStyle/>
        <a:p>
          <a:pPr rtl="0"/>
          <a:r>
            <a:rPr lang="ru-RU" dirty="0" smtClean="0"/>
            <a:t>Технологии клинического аудита.</a:t>
          </a:r>
          <a:endParaRPr lang="ru-RU" dirty="0"/>
        </a:p>
      </dgm:t>
    </dgm:pt>
    <dgm:pt modelId="{613EEFC9-DF61-490A-A9F5-3A449677E486}" type="parTrans" cxnId="{B9DB15B6-9CEE-4530-B45C-36F6EB0D2452}">
      <dgm:prSet/>
      <dgm:spPr/>
      <dgm:t>
        <a:bodyPr/>
        <a:lstStyle/>
        <a:p>
          <a:endParaRPr lang="ru-RU"/>
        </a:p>
      </dgm:t>
    </dgm:pt>
    <dgm:pt modelId="{3B9E7971-06F5-420F-9C0A-E1B909A1E3EC}" type="sibTrans" cxnId="{B9DB15B6-9CEE-4530-B45C-36F6EB0D2452}">
      <dgm:prSet/>
      <dgm:spPr/>
      <dgm:t>
        <a:bodyPr/>
        <a:lstStyle/>
        <a:p>
          <a:endParaRPr lang="ru-RU"/>
        </a:p>
      </dgm:t>
    </dgm:pt>
    <dgm:pt modelId="{4B142925-E9B2-4EE7-8B3D-6D3E87A073C5}">
      <dgm:prSet/>
      <dgm:spPr/>
      <dgm:t>
        <a:bodyPr/>
        <a:lstStyle/>
        <a:p>
          <a:pPr rtl="0"/>
          <a:r>
            <a:rPr lang="ru-RU" smtClean="0"/>
            <a:t>Доминирование общей практики с демонстрацией больных. </a:t>
          </a:r>
          <a:endParaRPr lang="ru-RU"/>
        </a:p>
      </dgm:t>
    </dgm:pt>
    <dgm:pt modelId="{78E84142-B8A7-4F91-B81B-1D2C9B84ACC6}" type="parTrans" cxnId="{623D611F-36B7-4CF5-8DBB-85704A6F31B4}">
      <dgm:prSet/>
      <dgm:spPr/>
      <dgm:t>
        <a:bodyPr/>
        <a:lstStyle/>
        <a:p>
          <a:endParaRPr lang="ru-RU"/>
        </a:p>
      </dgm:t>
    </dgm:pt>
    <dgm:pt modelId="{FFFA3D8B-99D8-4F66-BF92-6918D7F7C3E5}" type="sibTrans" cxnId="{623D611F-36B7-4CF5-8DBB-85704A6F31B4}">
      <dgm:prSet/>
      <dgm:spPr/>
      <dgm:t>
        <a:bodyPr/>
        <a:lstStyle/>
        <a:p>
          <a:endParaRPr lang="ru-RU"/>
        </a:p>
      </dgm:t>
    </dgm:pt>
    <dgm:pt modelId="{ABA39546-5BE5-46BD-A313-7D8EBBD0E4EB}">
      <dgm:prSet/>
      <dgm:spPr/>
      <dgm:t>
        <a:bodyPr/>
        <a:lstStyle/>
        <a:p>
          <a:pPr rtl="0"/>
          <a:r>
            <a:rPr lang="ru-RU" smtClean="0"/>
            <a:t>Проблемно-ориентированное обучение.</a:t>
          </a:r>
          <a:endParaRPr lang="ru-RU"/>
        </a:p>
      </dgm:t>
    </dgm:pt>
    <dgm:pt modelId="{C3CEBCC4-6039-4DB8-8D28-82E60F38BF09}" type="parTrans" cxnId="{769939E0-4A34-443A-9613-F2841501F546}">
      <dgm:prSet/>
      <dgm:spPr/>
      <dgm:t>
        <a:bodyPr/>
        <a:lstStyle/>
        <a:p>
          <a:endParaRPr lang="ru-RU"/>
        </a:p>
      </dgm:t>
    </dgm:pt>
    <dgm:pt modelId="{6AB14619-76AE-4618-8110-4E80963C2A92}" type="sibTrans" cxnId="{769939E0-4A34-443A-9613-F2841501F546}">
      <dgm:prSet/>
      <dgm:spPr/>
      <dgm:t>
        <a:bodyPr/>
        <a:lstStyle/>
        <a:p>
          <a:endParaRPr lang="ru-RU"/>
        </a:p>
      </dgm:t>
    </dgm:pt>
    <dgm:pt modelId="{E5B17B56-9008-4E3C-A34F-3B54BE998D8F}">
      <dgm:prSet/>
      <dgm:spPr/>
      <dgm:t>
        <a:bodyPr/>
        <a:lstStyle/>
        <a:p>
          <a:pPr rtl="0"/>
          <a:r>
            <a:rPr lang="ru-RU" smtClean="0"/>
            <a:t>Введение системы зачетных единиц </a:t>
          </a:r>
          <a:endParaRPr lang="ru-RU"/>
        </a:p>
      </dgm:t>
    </dgm:pt>
    <dgm:pt modelId="{A316D9F5-1B81-4599-9D8F-711D10092B17}" type="parTrans" cxnId="{D5C54216-AB51-464B-A42B-EDB5FB7A4912}">
      <dgm:prSet/>
      <dgm:spPr/>
      <dgm:t>
        <a:bodyPr/>
        <a:lstStyle/>
        <a:p>
          <a:endParaRPr lang="ru-RU"/>
        </a:p>
      </dgm:t>
    </dgm:pt>
    <dgm:pt modelId="{9658CEE4-D829-4DC1-9FB2-8B70A860C752}" type="sibTrans" cxnId="{D5C54216-AB51-464B-A42B-EDB5FB7A4912}">
      <dgm:prSet/>
      <dgm:spPr/>
      <dgm:t>
        <a:bodyPr/>
        <a:lstStyle/>
        <a:p>
          <a:endParaRPr lang="ru-RU"/>
        </a:p>
      </dgm:t>
    </dgm:pt>
    <dgm:pt modelId="{EC55CEDB-759E-4AE3-A9B0-FB25EC962941}">
      <dgm:prSet/>
      <dgm:spPr/>
      <dgm:t>
        <a:bodyPr/>
        <a:lstStyle/>
        <a:p>
          <a:endParaRPr lang="ru-RU"/>
        </a:p>
      </dgm:t>
    </dgm:pt>
    <dgm:pt modelId="{D700E241-7DFF-445C-81AE-EA8EEB2C8D44}" type="parTrans" cxnId="{5E7287C9-F3E8-4320-9EE8-E005754997BF}">
      <dgm:prSet/>
      <dgm:spPr/>
      <dgm:t>
        <a:bodyPr/>
        <a:lstStyle/>
        <a:p>
          <a:endParaRPr lang="ru-RU"/>
        </a:p>
      </dgm:t>
    </dgm:pt>
    <dgm:pt modelId="{5BE7F95F-B532-4ECA-AB0E-CBE41FA2A73C}" type="sibTrans" cxnId="{5E7287C9-F3E8-4320-9EE8-E005754997BF}">
      <dgm:prSet/>
      <dgm:spPr/>
      <dgm:t>
        <a:bodyPr/>
        <a:lstStyle/>
        <a:p>
          <a:endParaRPr lang="ru-RU"/>
        </a:p>
      </dgm:t>
    </dgm:pt>
    <dgm:pt modelId="{24E195FA-A095-4640-8D19-D31BA3108FF6}" type="pres">
      <dgm:prSet presAssocID="{06FD6719-669B-44BA-9459-5A4FC2B1718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B50D30-3270-43F9-81AB-B3802854295D}" type="pres">
      <dgm:prSet presAssocID="{D92EB93D-D347-44DC-B933-12B7376C260A}" presName="circ1" presStyleLbl="vennNode1" presStyleIdx="0" presStyleCnt="7"/>
      <dgm:spPr/>
    </dgm:pt>
    <dgm:pt modelId="{1F80A930-5C53-4F8C-8CFB-FA80A46D621B}" type="pres">
      <dgm:prSet presAssocID="{D92EB93D-D347-44DC-B933-12B7376C26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C629D-BB75-41C0-AB87-DDEF2D3DCEBB}" type="pres">
      <dgm:prSet presAssocID="{CC5F2F1B-EDCB-4F9A-AFCE-E73288FF8686}" presName="circ2" presStyleLbl="vennNode1" presStyleIdx="1" presStyleCnt="7"/>
      <dgm:spPr/>
    </dgm:pt>
    <dgm:pt modelId="{956DDA7B-41C3-41C4-B4CC-861902EE637A}" type="pres">
      <dgm:prSet presAssocID="{CC5F2F1B-EDCB-4F9A-AFCE-E73288FF86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2CB56-F879-48E0-9A4F-560731F9F4E2}" type="pres">
      <dgm:prSet presAssocID="{7E0617DC-F7E0-4E84-9053-2F97675ED9D2}" presName="circ3" presStyleLbl="vennNode1" presStyleIdx="2" presStyleCnt="7"/>
      <dgm:spPr/>
    </dgm:pt>
    <dgm:pt modelId="{2A2AD90D-17D3-409B-A79E-011CBB41E98B}" type="pres">
      <dgm:prSet presAssocID="{7E0617DC-F7E0-4E84-9053-2F97675ED9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156A4-3B48-4DF7-9B5C-1C6B56556E76}" type="pres">
      <dgm:prSet presAssocID="{3F103E75-A118-4290-AEFE-F1D601F33DDC}" presName="circ4" presStyleLbl="vennNode1" presStyleIdx="3" presStyleCnt="7"/>
      <dgm:spPr/>
    </dgm:pt>
    <dgm:pt modelId="{9E80CA6A-CC9D-45CC-AE9D-E407A7E696C5}" type="pres">
      <dgm:prSet presAssocID="{3F103E75-A118-4290-AEFE-F1D601F33DD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13866-349B-4242-AC26-3502F271C307}" type="pres">
      <dgm:prSet presAssocID="{4B142925-E9B2-4EE7-8B3D-6D3E87A073C5}" presName="circ5" presStyleLbl="vennNode1" presStyleIdx="4" presStyleCnt="7"/>
      <dgm:spPr/>
    </dgm:pt>
    <dgm:pt modelId="{7CF2EC2E-DABE-4BBB-8AAD-3B63E281DEC9}" type="pres">
      <dgm:prSet presAssocID="{4B142925-E9B2-4EE7-8B3D-6D3E87A073C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D2F18-1C3C-48C1-84F6-D2E7C4302EA3}" type="pres">
      <dgm:prSet presAssocID="{ABA39546-5BE5-46BD-A313-7D8EBBD0E4EB}" presName="circ6" presStyleLbl="vennNode1" presStyleIdx="5" presStyleCnt="7"/>
      <dgm:spPr/>
    </dgm:pt>
    <dgm:pt modelId="{7911259D-F18C-41DD-802D-D2DC41C774BD}" type="pres">
      <dgm:prSet presAssocID="{ABA39546-5BE5-46BD-A313-7D8EBBD0E4E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D03E1-C09A-4FC4-B742-D85891646EC1}" type="pres">
      <dgm:prSet presAssocID="{E5B17B56-9008-4E3C-A34F-3B54BE998D8F}" presName="circ7" presStyleLbl="vennNode1" presStyleIdx="6" presStyleCnt="7"/>
      <dgm:spPr/>
    </dgm:pt>
    <dgm:pt modelId="{7C488233-0AE5-4BC3-8F46-0C707A39A9EA}" type="pres">
      <dgm:prSet presAssocID="{E5B17B56-9008-4E3C-A34F-3B54BE998D8F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9DC61-F137-48C8-8D33-671CA5B09867}" type="presOf" srcId="{7E0617DC-F7E0-4E84-9053-2F97675ED9D2}" destId="{2A2AD90D-17D3-409B-A79E-011CBB41E98B}" srcOrd="0" destOrd="0" presId="urn:microsoft.com/office/officeart/2005/8/layout/venn1"/>
    <dgm:cxn modelId="{50888386-1A3A-44BD-A9EE-7C446D020AFB}" srcId="{06FD6719-669B-44BA-9459-5A4FC2B1718D}" destId="{CC5F2F1B-EDCB-4F9A-AFCE-E73288FF8686}" srcOrd="1" destOrd="0" parTransId="{AF22A5D8-4B56-4852-893F-40F5443D69E0}" sibTransId="{0B86CB67-8A3C-4C1F-A4F1-9B7E04D9FD72}"/>
    <dgm:cxn modelId="{D5C54216-AB51-464B-A42B-EDB5FB7A4912}" srcId="{06FD6719-669B-44BA-9459-5A4FC2B1718D}" destId="{E5B17B56-9008-4E3C-A34F-3B54BE998D8F}" srcOrd="6" destOrd="0" parTransId="{A316D9F5-1B81-4599-9D8F-711D10092B17}" sibTransId="{9658CEE4-D829-4DC1-9FB2-8B70A860C752}"/>
    <dgm:cxn modelId="{86DA5EDC-0988-4B92-9829-7EAA0E6EE304}" type="presOf" srcId="{CC5F2F1B-EDCB-4F9A-AFCE-E73288FF8686}" destId="{956DDA7B-41C3-41C4-B4CC-861902EE637A}" srcOrd="0" destOrd="0" presId="urn:microsoft.com/office/officeart/2005/8/layout/venn1"/>
    <dgm:cxn modelId="{E9C8C0EC-8AF8-4F1E-8E09-06AB3C628D50}" srcId="{06FD6719-669B-44BA-9459-5A4FC2B1718D}" destId="{D92EB93D-D347-44DC-B933-12B7376C260A}" srcOrd="0" destOrd="0" parTransId="{B96C464D-291E-4A97-88CD-FE1AF59FEE82}" sibTransId="{EF1DE991-BCA4-4299-A1FB-F3BBFD8FE359}"/>
    <dgm:cxn modelId="{623D611F-36B7-4CF5-8DBB-85704A6F31B4}" srcId="{06FD6719-669B-44BA-9459-5A4FC2B1718D}" destId="{4B142925-E9B2-4EE7-8B3D-6D3E87A073C5}" srcOrd="4" destOrd="0" parTransId="{78E84142-B8A7-4F91-B81B-1D2C9B84ACC6}" sibTransId="{FFFA3D8B-99D8-4F66-BF92-6918D7F7C3E5}"/>
    <dgm:cxn modelId="{5E7287C9-F3E8-4320-9EE8-E005754997BF}" srcId="{06FD6719-669B-44BA-9459-5A4FC2B1718D}" destId="{EC55CEDB-759E-4AE3-A9B0-FB25EC962941}" srcOrd="7" destOrd="0" parTransId="{D700E241-7DFF-445C-81AE-EA8EEB2C8D44}" sibTransId="{5BE7F95F-B532-4ECA-AB0E-CBE41FA2A73C}"/>
    <dgm:cxn modelId="{4FA275FA-B188-4A3E-87AF-54F3FEED3C3D}" type="presOf" srcId="{D92EB93D-D347-44DC-B933-12B7376C260A}" destId="{1F80A930-5C53-4F8C-8CFB-FA80A46D621B}" srcOrd="0" destOrd="0" presId="urn:microsoft.com/office/officeart/2005/8/layout/venn1"/>
    <dgm:cxn modelId="{769939E0-4A34-443A-9613-F2841501F546}" srcId="{06FD6719-669B-44BA-9459-5A4FC2B1718D}" destId="{ABA39546-5BE5-46BD-A313-7D8EBBD0E4EB}" srcOrd="5" destOrd="0" parTransId="{C3CEBCC4-6039-4DB8-8D28-82E60F38BF09}" sibTransId="{6AB14619-76AE-4618-8110-4E80963C2A92}"/>
    <dgm:cxn modelId="{DBB83ED8-FE25-4BF3-B1E0-5C135E3E45D2}" type="presOf" srcId="{06FD6719-669B-44BA-9459-5A4FC2B1718D}" destId="{24E195FA-A095-4640-8D19-D31BA3108FF6}" srcOrd="0" destOrd="0" presId="urn:microsoft.com/office/officeart/2005/8/layout/venn1"/>
    <dgm:cxn modelId="{E72AA19C-E34F-4069-8FE9-7FD6D2E19E27}" type="presOf" srcId="{ABA39546-5BE5-46BD-A313-7D8EBBD0E4EB}" destId="{7911259D-F18C-41DD-802D-D2DC41C774BD}" srcOrd="0" destOrd="0" presId="urn:microsoft.com/office/officeart/2005/8/layout/venn1"/>
    <dgm:cxn modelId="{4FFA9363-31CD-499E-9713-8382CB9CB77D}" type="presOf" srcId="{E5B17B56-9008-4E3C-A34F-3B54BE998D8F}" destId="{7C488233-0AE5-4BC3-8F46-0C707A39A9EA}" srcOrd="0" destOrd="0" presId="urn:microsoft.com/office/officeart/2005/8/layout/venn1"/>
    <dgm:cxn modelId="{518C0ADB-0218-465C-988C-F031B2FA46F3}" srcId="{06FD6719-669B-44BA-9459-5A4FC2B1718D}" destId="{7E0617DC-F7E0-4E84-9053-2F97675ED9D2}" srcOrd="2" destOrd="0" parTransId="{2F332DF0-3183-4EFB-8E2D-FFE66170CFBD}" sibTransId="{47F7288D-1898-4A98-86E9-78BBC2D06C9F}"/>
    <dgm:cxn modelId="{B9DB15B6-9CEE-4530-B45C-36F6EB0D2452}" srcId="{06FD6719-669B-44BA-9459-5A4FC2B1718D}" destId="{3F103E75-A118-4290-AEFE-F1D601F33DDC}" srcOrd="3" destOrd="0" parTransId="{613EEFC9-DF61-490A-A9F5-3A449677E486}" sibTransId="{3B9E7971-06F5-420F-9C0A-E1B909A1E3EC}"/>
    <dgm:cxn modelId="{533E115A-8F73-4794-8077-A82ED40EBE01}" type="presOf" srcId="{4B142925-E9B2-4EE7-8B3D-6D3E87A073C5}" destId="{7CF2EC2E-DABE-4BBB-8AAD-3B63E281DEC9}" srcOrd="0" destOrd="0" presId="urn:microsoft.com/office/officeart/2005/8/layout/venn1"/>
    <dgm:cxn modelId="{8D84FAF7-E795-4928-AEF9-3EF39D7C72EA}" type="presOf" srcId="{3F103E75-A118-4290-AEFE-F1D601F33DDC}" destId="{9E80CA6A-CC9D-45CC-AE9D-E407A7E696C5}" srcOrd="0" destOrd="0" presId="urn:microsoft.com/office/officeart/2005/8/layout/venn1"/>
    <dgm:cxn modelId="{2FC9C84D-6958-4702-A16C-5002D4A01EBB}" type="presParOf" srcId="{24E195FA-A095-4640-8D19-D31BA3108FF6}" destId="{66B50D30-3270-43F9-81AB-B3802854295D}" srcOrd="0" destOrd="0" presId="urn:microsoft.com/office/officeart/2005/8/layout/venn1"/>
    <dgm:cxn modelId="{B8FF50E0-C602-437B-9515-2D14BEDFA8D8}" type="presParOf" srcId="{24E195FA-A095-4640-8D19-D31BA3108FF6}" destId="{1F80A930-5C53-4F8C-8CFB-FA80A46D621B}" srcOrd="1" destOrd="0" presId="urn:microsoft.com/office/officeart/2005/8/layout/venn1"/>
    <dgm:cxn modelId="{9A16EF73-D5C7-4988-8BED-70C853548310}" type="presParOf" srcId="{24E195FA-A095-4640-8D19-D31BA3108FF6}" destId="{C31C629D-BB75-41C0-AB87-DDEF2D3DCEBB}" srcOrd="2" destOrd="0" presId="urn:microsoft.com/office/officeart/2005/8/layout/venn1"/>
    <dgm:cxn modelId="{B229DBCA-EE33-4C78-B4AB-3FA30A793592}" type="presParOf" srcId="{24E195FA-A095-4640-8D19-D31BA3108FF6}" destId="{956DDA7B-41C3-41C4-B4CC-861902EE637A}" srcOrd="3" destOrd="0" presId="urn:microsoft.com/office/officeart/2005/8/layout/venn1"/>
    <dgm:cxn modelId="{F4A0E974-EBF2-4AC6-BEE1-F6B1FAE3A21A}" type="presParOf" srcId="{24E195FA-A095-4640-8D19-D31BA3108FF6}" destId="{A1C2CB56-F879-48E0-9A4F-560731F9F4E2}" srcOrd="4" destOrd="0" presId="urn:microsoft.com/office/officeart/2005/8/layout/venn1"/>
    <dgm:cxn modelId="{6444D662-F7A4-4634-9032-0265F6F01F35}" type="presParOf" srcId="{24E195FA-A095-4640-8D19-D31BA3108FF6}" destId="{2A2AD90D-17D3-409B-A79E-011CBB41E98B}" srcOrd="5" destOrd="0" presId="urn:microsoft.com/office/officeart/2005/8/layout/venn1"/>
    <dgm:cxn modelId="{CC6C0B4B-9F89-4EEA-8932-731755802EEF}" type="presParOf" srcId="{24E195FA-A095-4640-8D19-D31BA3108FF6}" destId="{146156A4-3B48-4DF7-9B5C-1C6B56556E76}" srcOrd="6" destOrd="0" presId="urn:microsoft.com/office/officeart/2005/8/layout/venn1"/>
    <dgm:cxn modelId="{C184CF85-4D42-4C02-B1E6-2E72F773B8CF}" type="presParOf" srcId="{24E195FA-A095-4640-8D19-D31BA3108FF6}" destId="{9E80CA6A-CC9D-45CC-AE9D-E407A7E696C5}" srcOrd="7" destOrd="0" presId="urn:microsoft.com/office/officeart/2005/8/layout/venn1"/>
    <dgm:cxn modelId="{71F27492-D715-418B-AF06-676B009D96DA}" type="presParOf" srcId="{24E195FA-A095-4640-8D19-D31BA3108FF6}" destId="{42813866-349B-4242-AC26-3502F271C307}" srcOrd="8" destOrd="0" presId="urn:microsoft.com/office/officeart/2005/8/layout/venn1"/>
    <dgm:cxn modelId="{25BFCA0D-8B7B-43FD-A266-D104F4E9BECF}" type="presParOf" srcId="{24E195FA-A095-4640-8D19-D31BA3108FF6}" destId="{7CF2EC2E-DABE-4BBB-8AAD-3B63E281DEC9}" srcOrd="9" destOrd="0" presId="urn:microsoft.com/office/officeart/2005/8/layout/venn1"/>
    <dgm:cxn modelId="{0F069121-D627-4EF9-AF41-F4740BECB0A3}" type="presParOf" srcId="{24E195FA-A095-4640-8D19-D31BA3108FF6}" destId="{A9CD2F18-1C3C-48C1-84F6-D2E7C4302EA3}" srcOrd="10" destOrd="0" presId="urn:microsoft.com/office/officeart/2005/8/layout/venn1"/>
    <dgm:cxn modelId="{1E49C5D6-BE8D-4AC0-9815-10A243C21532}" type="presParOf" srcId="{24E195FA-A095-4640-8D19-D31BA3108FF6}" destId="{7911259D-F18C-41DD-802D-D2DC41C774BD}" srcOrd="11" destOrd="0" presId="urn:microsoft.com/office/officeart/2005/8/layout/venn1"/>
    <dgm:cxn modelId="{BEB2CA4A-12E3-40F9-B7AD-66978B0802AE}" type="presParOf" srcId="{24E195FA-A095-4640-8D19-D31BA3108FF6}" destId="{E4BD03E1-C09A-4FC4-B742-D85891646EC1}" srcOrd="12" destOrd="0" presId="urn:microsoft.com/office/officeart/2005/8/layout/venn1"/>
    <dgm:cxn modelId="{EF0C7577-415F-47D8-9EFB-E80A98C477F9}" type="presParOf" srcId="{24E195FA-A095-4640-8D19-D31BA3108FF6}" destId="{7C488233-0AE5-4BC3-8F46-0C707A39A9EA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6F8985-9C07-454F-9B4B-32BAE42A47D0}" type="doc">
      <dgm:prSet loTypeId="urn:microsoft.com/office/officeart/2005/8/layout/rings+Icon" loCatId="officeonline" qsTypeId="urn:microsoft.com/office/officeart/2005/8/quickstyle/3d3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0CF1CCC4-B760-4DAF-BE36-9D233AFA851D}">
      <dgm:prSet/>
      <dgm:spPr/>
      <dgm:t>
        <a:bodyPr/>
        <a:lstStyle/>
        <a:p>
          <a:pPr rtl="0"/>
          <a:r>
            <a:rPr lang="ru-RU" dirty="0" smtClean="0"/>
            <a:t>Понимание врачом того, что оказание помощи пациентам в решении их проблем – одна из основных задач лечебной помощи.</a:t>
          </a:r>
          <a:endParaRPr lang="ru-RU" dirty="0"/>
        </a:p>
      </dgm:t>
    </dgm:pt>
    <dgm:pt modelId="{73BAC23E-1642-4816-B9E9-DAE473472092}" type="parTrans" cxnId="{FC7ADAF2-9FF3-4362-A85C-D093E42161C4}">
      <dgm:prSet/>
      <dgm:spPr/>
      <dgm:t>
        <a:bodyPr/>
        <a:lstStyle/>
        <a:p>
          <a:endParaRPr lang="ru-RU"/>
        </a:p>
      </dgm:t>
    </dgm:pt>
    <dgm:pt modelId="{0404A4B0-C260-40AC-94D6-FC6B4AE7C161}" type="sibTrans" cxnId="{FC7ADAF2-9FF3-4362-A85C-D093E42161C4}">
      <dgm:prSet/>
      <dgm:spPr/>
      <dgm:t>
        <a:bodyPr/>
        <a:lstStyle/>
        <a:p>
          <a:endParaRPr lang="ru-RU"/>
        </a:p>
      </dgm:t>
    </dgm:pt>
    <dgm:pt modelId="{436A68C0-5A1A-42CD-9942-56361BC42A67}">
      <dgm:prSet/>
      <dgm:spPr/>
      <dgm:t>
        <a:bodyPr/>
        <a:lstStyle/>
        <a:p>
          <a:pPr rtl="0"/>
          <a:r>
            <a:rPr lang="ru-RU" dirty="0" smtClean="0"/>
            <a:t>Желание и способность критически оценить  свою собственную работу.   </a:t>
          </a:r>
          <a:endParaRPr lang="ru-RU" dirty="0"/>
        </a:p>
      </dgm:t>
    </dgm:pt>
    <dgm:pt modelId="{B62A789A-F934-448F-83CB-72F27B90D2EE}" type="parTrans" cxnId="{CE1D1EC2-9BAD-44E1-8936-A66899095B06}">
      <dgm:prSet/>
      <dgm:spPr/>
      <dgm:t>
        <a:bodyPr/>
        <a:lstStyle/>
        <a:p>
          <a:endParaRPr lang="ru-RU"/>
        </a:p>
      </dgm:t>
    </dgm:pt>
    <dgm:pt modelId="{A6A3C832-E59B-4BA1-9CA9-3C8602E901FF}" type="sibTrans" cxnId="{CE1D1EC2-9BAD-44E1-8936-A66899095B06}">
      <dgm:prSet/>
      <dgm:spPr/>
      <dgm:t>
        <a:bodyPr/>
        <a:lstStyle/>
        <a:p>
          <a:endParaRPr lang="ru-RU"/>
        </a:p>
      </dgm:t>
    </dgm:pt>
    <dgm:pt modelId="{EA16E2C6-01D8-4655-8E98-4EF0E8B47041}">
      <dgm:prSet/>
      <dgm:spPr/>
      <dgm:t>
        <a:bodyPr/>
        <a:lstStyle/>
        <a:p>
          <a:pPr rtl="0"/>
          <a:r>
            <a:rPr lang="ru-RU" dirty="0" smtClean="0"/>
            <a:t>Признание врачом ОП собственной потребности в непрерывном образовании и  критическом осмыслении </a:t>
          </a:r>
          <a:r>
            <a:rPr lang="ru-RU" smtClean="0"/>
            <a:t>медицинской  информации.</a:t>
          </a:r>
          <a:endParaRPr lang="ru-RU" dirty="0"/>
        </a:p>
      </dgm:t>
    </dgm:pt>
    <dgm:pt modelId="{DBC6DC82-29F5-4E61-B3B5-D03D11B0CB6C}" type="parTrans" cxnId="{F5E815C3-B51D-45E0-ABFE-FC4FC64D93C0}">
      <dgm:prSet/>
      <dgm:spPr/>
      <dgm:t>
        <a:bodyPr/>
        <a:lstStyle/>
        <a:p>
          <a:endParaRPr lang="ru-RU"/>
        </a:p>
      </dgm:t>
    </dgm:pt>
    <dgm:pt modelId="{3BC4E07B-03B5-475C-9CB1-372F87DD3861}" type="sibTrans" cxnId="{F5E815C3-B51D-45E0-ABFE-FC4FC64D93C0}">
      <dgm:prSet/>
      <dgm:spPr/>
      <dgm:t>
        <a:bodyPr/>
        <a:lstStyle/>
        <a:p>
          <a:endParaRPr lang="ru-RU"/>
        </a:p>
      </dgm:t>
    </dgm:pt>
    <dgm:pt modelId="{01973023-9E34-487D-9092-22B1344A88B6}" type="pres">
      <dgm:prSet presAssocID="{5A6F8985-9C07-454F-9B4B-32BAE42A47D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E3400E-5368-4353-99ED-802D94FACBAD}" type="pres">
      <dgm:prSet presAssocID="{5A6F8985-9C07-454F-9B4B-32BAE42A47D0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4CFB1-B1DD-49AE-B4BD-48B034646341}" type="pres">
      <dgm:prSet presAssocID="{5A6F8985-9C07-454F-9B4B-32BAE42A47D0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4E145-7320-432A-A210-2E06BD8D62E2}" type="pres">
      <dgm:prSet presAssocID="{5A6F8985-9C07-454F-9B4B-32BAE42A47D0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2FD16-6E44-4509-9020-1A9DF3E977BC}" type="presOf" srcId="{EA16E2C6-01D8-4655-8E98-4EF0E8B47041}" destId="{8804E145-7320-432A-A210-2E06BD8D62E2}" srcOrd="0" destOrd="0" presId="urn:microsoft.com/office/officeart/2005/8/layout/rings+Icon"/>
    <dgm:cxn modelId="{FC7ADAF2-9FF3-4362-A85C-D093E42161C4}" srcId="{5A6F8985-9C07-454F-9B4B-32BAE42A47D0}" destId="{0CF1CCC4-B760-4DAF-BE36-9D233AFA851D}" srcOrd="0" destOrd="0" parTransId="{73BAC23E-1642-4816-B9E9-DAE473472092}" sibTransId="{0404A4B0-C260-40AC-94D6-FC6B4AE7C161}"/>
    <dgm:cxn modelId="{CE1D1EC2-9BAD-44E1-8936-A66899095B06}" srcId="{5A6F8985-9C07-454F-9B4B-32BAE42A47D0}" destId="{436A68C0-5A1A-42CD-9942-56361BC42A67}" srcOrd="1" destOrd="0" parTransId="{B62A789A-F934-448F-83CB-72F27B90D2EE}" sibTransId="{A6A3C832-E59B-4BA1-9CA9-3C8602E901FF}"/>
    <dgm:cxn modelId="{0E9A0B21-CBD9-4338-9C29-311569839425}" type="presOf" srcId="{0CF1CCC4-B760-4DAF-BE36-9D233AFA851D}" destId="{E7E3400E-5368-4353-99ED-802D94FACBAD}" srcOrd="0" destOrd="0" presId="urn:microsoft.com/office/officeart/2005/8/layout/rings+Icon"/>
    <dgm:cxn modelId="{F5E815C3-B51D-45E0-ABFE-FC4FC64D93C0}" srcId="{5A6F8985-9C07-454F-9B4B-32BAE42A47D0}" destId="{EA16E2C6-01D8-4655-8E98-4EF0E8B47041}" srcOrd="2" destOrd="0" parTransId="{DBC6DC82-29F5-4E61-B3B5-D03D11B0CB6C}" sibTransId="{3BC4E07B-03B5-475C-9CB1-372F87DD3861}"/>
    <dgm:cxn modelId="{495AF335-00DC-4ECD-B2D5-9335B767809F}" type="presOf" srcId="{5A6F8985-9C07-454F-9B4B-32BAE42A47D0}" destId="{01973023-9E34-487D-9092-22B1344A88B6}" srcOrd="0" destOrd="0" presId="urn:microsoft.com/office/officeart/2005/8/layout/rings+Icon"/>
    <dgm:cxn modelId="{AA17CDB0-95F5-4F70-9F72-1236105A4A1F}" type="presOf" srcId="{436A68C0-5A1A-42CD-9942-56361BC42A67}" destId="{D284CFB1-B1DD-49AE-B4BD-48B034646341}" srcOrd="0" destOrd="0" presId="urn:microsoft.com/office/officeart/2005/8/layout/rings+Icon"/>
    <dgm:cxn modelId="{E6CB21A1-7822-47E0-8173-ABDCF0DF8315}" type="presParOf" srcId="{01973023-9E34-487D-9092-22B1344A88B6}" destId="{E7E3400E-5368-4353-99ED-802D94FACBAD}" srcOrd="0" destOrd="0" presId="urn:microsoft.com/office/officeart/2005/8/layout/rings+Icon"/>
    <dgm:cxn modelId="{4BABA371-519E-44E4-A54C-0E5607C3CBF0}" type="presParOf" srcId="{01973023-9E34-487D-9092-22B1344A88B6}" destId="{D284CFB1-B1DD-49AE-B4BD-48B034646341}" srcOrd="1" destOrd="0" presId="urn:microsoft.com/office/officeart/2005/8/layout/rings+Icon"/>
    <dgm:cxn modelId="{F611B8CA-6C1B-4061-A044-7FF61C87DDFD}" type="presParOf" srcId="{01973023-9E34-487D-9092-22B1344A88B6}" destId="{8804E145-7320-432A-A210-2E06BD8D62E2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4FDACB-F1D9-4802-B8F0-7C4A8DB89380}" type="doc">
      <dgm:prSet loTypeId="urn:microsoft.com/office/officeart/2005/8/layout/vList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479D64D-EA1A-488B-A385-E2C305FBE9DA}">
      <dgm:prSet/>
      <dgm:spPr/>
      <dgm:t>
        <a:bodyPr/>
        <a:lstStyle/>
        <a:p>
          <a:pPr rtl="0"/>
          <a:r>
            <a:rPr lang="ru-RU" dirty="0" smtClean="0"/>
            <a:t>Подготовка /переподготовка специалиста новой фармации   – ВОП, ключевой фигуры в системе первичного здравоохранения, способного оказывать первичную медико-санитарную помощь населению независимо от возраста, пола и характера заболевания. </a:t>
          </a:r>
          <a:endParaRPr lang="ru-RU" dirty="0"/>
        </a:p>
      </dgm:t>
    </dgm:pt>
    <dgm:pt modelId="{B73F1B41-8F28-415C-A4CD-17A1107FFF98}" type="parTrans" cxnId="{BB0F15D9-DD76-415C-821F-744232A66D35}">
      <dgm:prSet/>
      <dgm:spPr/>
      <dgm:t>
        <a:bodyPr/>
        <a:lstStyle/>
        <a:p>
          <a:endParaRPr lang="ru-RU"/>
        </a:p>
      </dgm:t>
    </dgm:pt>
    <dgm:pt modelId="{96CC34FF-B0B4-4DC3-A667-56A8B1EE458B}" type="sibTrans" cxnId="{BB0F15D9-DD76-415C-821F-744232A66D35}">
      <dgm:prSet/>
      <dgm:spPr/>
      <dgm:t>
        <a:bodyPr/>
        <a:lstStyle/>
        <a:p>
          <a:endParaRPr lang="ru-RU"/>
        </a:p>
      </dgm:t>
    </dgm:pt>
    <dgm:pt modelId="{CDC08E65-D690-4B81-8B33-A1C3E746F69C}">
      <dgm:prSet/>
      <dgm:spPr/>
      <dgm:t>
        <a:bodyPr/>
        <a:lstStyle/>
        <a:p>
          <a:pPr rtl="0"/>
          <a:r>
            <a:rPr lang="ru-RU" smtClean="0"/>
            <a:t>Формирование государственного заказа на подготовку специалистов по ОВП и переподготовку работающих в амбулаторно-поликлинических учреждениях. </a:t>
          </a:r>
          <a:endParaRPr lang="ru-RU"/>
        </a:p>
      </dgm:t>
    </dgm:pt>
    <dgm:pt modelId="{60256F01-3B19-4CE0-89A2-2EFEEE091DFF}" type="parTrans" cxnId="{A7C95766-E260-4BE3-9C5C-776109B013D5}">
      <dgm:prSet/>
      <dgm:spPr/>
      <dgm:t>
        <a:bodyPr/>
        <a:lstStyle/>
        <a:p>
          <a:endParaRPr lang="ru-RU"/>
        </a:p>
      </dgm:t>
    </dgm:pt>
    <dgm:pt modelId="{864D11FB-A8F6-4980-99FE-4FF566D9D202}" type="sibTrans" cxnId="{A7C95766-E260-4BE3-9C5C-776109B013D5}">
      <dgm:prSet/>
      <dgm:spPr/>
      <dgm:t>
        <a:bodyPr/>
        <a:lstStyle/>
        <a:p>
          <a:endParaRPr lang="ru-RU"/>
        </a:p>
      </dgm:t>
    </dgm:pt>
    <dgm:pt modelId="{2E125980-D529-42C9-AE0B-3B1E7D996ABC}">
      <dgm:prSet/>
      <dgm:spPr/>
      <dgm:t>
        <a:bodyPr/>
        <a:lstStyle/>
        <a:p>
          <a:r>
            <a:rPr lang="ru-RU" smtClean="0"/>
            <a:t>Реформирование ПМСП с последовательным переходом на общеврачебную практику и в этой связи с изменением структуры государственного заказа в системе медицинского образования. </a:t>
          </a:r>
          <a:endParaRPr lang="ru-RU"/>
        </a:p>
      </dgm:t>
    </dgm:pt>
    <dgm:pt modelId="{535D7ED0-5415-4FE7-8306-514EE5A295DF}" type="parTrans" cxnId="{FBB90C98-BF42-42F2-ABBB-82853BDA7C56}">
      <dgm:prSet/>
      <dgm:spPr/>
      <dgm:t>
        <a:bodyPr/>
        <a:lstStyle/>
        <a:p>
          <a:endParaRPr lang="ru-RU"/>
        </a:p>
      </dgm:t>
    </dgm:pt>
    <dgm:pt modelId="{6C00E6D7-BDED-4990-8A46-D8C2212DA122}" type="sibTrans" cxnId="{FBB90C98-BF42-42F2-ABBB-82853BDA7C56}">
      <dgm:prSet/>
      <dgm:spPr/>
      <dgm:t>
        <a:bodyPr/>
        <a:lstStyle/>
        <a:p>
          <a:endParaRPr lang="ru-RU"/>
        </a:p>
      </dgm:t>
    </dgm:pt>
    <dgm:pt modelId="{1ABB2C53-C15F-46EE-B5CA-C57A10B72644}" type="pres">
      <dgm:prSet presAssocID="{C74FDACB-F1D9-4802-B8F0-7C4A8DB893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4D5C5-941E-460C-AA71-0E3282D7D2A5}" type="pres">
      <dgm:prSet presAssocID="{2E125980-D529-42C9-AE0B-3B1E7D996A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1EE65-D100-4101-B4E7-F59D685A94E4}" type="pres">
      <dgm:prSet presAssocID="{6C00E6D7-BDED-4990-8A46-D8C2212DA122}" presName="spacer" presStyleCnt="0"/>
      <dgm:spPr/>
    </dgm:pt>
    <dgm:pt modelId="{F9406D9E-D298-4B9C-B222-C052B455AC5F}" type="pres">
      <dgm:prSet presAssocID="{9479D64D-EA1A-488B-A385-E2C305FBE9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5BE8B-D583-4501-87D8-723CCE6E88BD}" type="pres">
      <dgm:prSet presAssocID="{96CC34FF-B0B4-4DC3-A667-56A8B1EE458B}" presName="spacer" presStyleCnt="0"/>
      <dgm:spPr/>
    </dgm:pt>
    <dgm:pt modelId="{814389FD-7540-462F-BB6E-E3B91A843D8B}" type="pres">
      <dgm:prSet presAssocID="{CDC08E65-D690-4B81-8B33-A1C3E746F69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94E64-483B-46B2-ACCB-F2A7C4BDC18B}" type="presOf" srcId="{9479D64D-EA1A-488B-A385-E2C305FBE9DA}" destId="{F9406D9E-D298-4B9C-B222-C052B455AC5F}" srcOrd="0" destOrd="0" presId="urn:microsoft.com/office/officeart/2005/8/layout/vList2"/>
    <dgm:cxn modelId="{FBB90C98-BF42-42F2-ABBB-82853BDA7C56}" srcId="{C74FDACB-F1D9-4802-B8F0-7C4A8DB89380}" destId="{2E125980-D529-42C9-AE0B-3B1E7D996ABC}" srcOrd="0" destOrd="0" parTransId="{535D7ED0-5415-4FE7-8306-514EE5A295DF}" sibTransId="{6C00E6D7-BDED-4990-8A46-D8C2212DA122}"/>
    <dgm:cxn modelId="{A7C95766-E260-4BE3-9C5C-776109B013D5}" srcId="{C74FDACB-F1D9-4802-B8F0-7C4A8DB89380}" destId="{CDC08E65-D690-4B81-8B33-A1C3E746F69C}" srcOrd="2" destOrd="0" parTransId="{60256F01-3B19-4CE0-89A2-2EFEEE091DFF}" sibTransId="{864D11FB-A8F6-4980-99FE-4FF566D9D202}"/>
    <dgm:cxn modelId="{BB0F15D9-DD76-415C-821F-744232A66D35}" srcId="{C74FDACB-F1D9-4802-B8F0-7C4A8DB89380}" destId="{9479D64D-EA1A-488B-A385-E2C305FBE9DA}" srcOrd="1" destOrd="0" parTransId="{B73F1B41-8F28-415C-A4CD-17A1107FFF98}" sibTransId="{96CC34FF-B0B4-4DC3-A667-56A8B1EE458B}"/>
    <dgm:cxn modelId="{B9E1D062-8BE9-4211-9E97-6204F942D92F}" type="presOf" srcId="{C74FDACB-F1D9-4802-B8F0-7C4A8DB89380}" destId="{1ABB2C53-C15F-46EE-B5CA-C57A10B72644}" srcOrd="0" destOrd="0" presId="urn:microsoft.com/office/officeart/2005/8/layout/vList2"/>
    <dgm:cxn modelId="{EC072041-2777-4B76-9A59-1F39CF23C3C9}" type="presOf" srcId="{CDC08E65-D690-4B81-8B33-A1C3E746F69C}" destId="{814389FD-7540-462F-BB6E-E3B91A843D8B}" srcOrd="0" destOrd="0" presId="urn:microsoft.com/office/officeart/2005/8/layout/vList2"/>
    <dgm:cxn modelId="{F544C21D-7C9C-4E3F-B7AB-58F991CF7BF0}" type="presOf" srcId="{2E125980-D529-42C9-AE0B-3B1E7D996ABC}" destId="{1444D5C5-941E-460C-AA71-0E3282D7D2A5}" srcOrd="0" destOrd="0" presId="urn:microsoft.com/office/officeart/2005/8/layout/vList2"/>
    <dgm:cxn modelId="{FD6FA944-1753-43DE-AB1E-411981FD2856}" type="presParOf" srcId="{1ABB2C53-C15F-46EE-B5CA-C57A10B72644}" destId="{1444D5C5-941E-460C-AA71-0E3282D7D2A5}" srcOrd="0" destOrd="0" presId="urn:microsoft.com/office/officeart/2005/8/layout/vList2"/>
    <dgm:cxn modelId="{1B26F29F-7795-43C3-97E0-450B78E99EAA}" type="presParOf" srcId="{1ABB2C53-C15F-46EE-B5CA-C57A10B72644}" destId="{5B01EE65-D100-4101-B4E7-F59D685A94E4}" srcOrd="1" destOrd="0" presId="urn:microsoft.com/office/officeart/2005/8/layout/vList2"/>
    <dgm:cxn modelId="{8D50F049-1024-4EAF-8C3A-5D9AD0353E27}" type="presParOf" srcId="{1ABB2C53-C15F-46EE-B5CA-C57A10B72644}" destId="{F9406D9E-D298-4B9C-B222-C052B455AC5F}" srcOrd="2" destOrd="0" presId="urn:microsoft.com/office/officeart/2005/8/layout/vList2"/>
    <dgm:cxn modelId="{0CBB73A7-4B90-4E20-88FF-926483FC0417}" type="presParOf" srcId="{1ABB2C53-C15F-46EE-B5CA-C57A10B72644}" destId="{2A55BE8B-D583-4501-87D8-723CCE6E88BD}" srcOrd="3" destOrd="0" presId="urn:microsoft.com/office/officeart/2005/8/layout/vList2"/>
    <dgm:cxn modelId="{5F001B16-EA7E-4C62-B84D-44A0FE81882A}" type="presParOf" srcId="{1ABB2C53-C15F-46EE-B5CA-C57A10B72644}" destId="{814389FD-7540-462F-BB6E-E3B91A843D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70BED2-0D40-4FEB-9214-94709543D1DE}" type="doc">
      <dgm:prSet loTypeId="urn:microsoft.com/office/officeart/2005/8/layout/vList2" loCatId="list" qsTypeId="urn:microsoft.com/office/officeart/2005/8/quickstyle/3d3" qsCatId="3D" csTypeId="urn:microsoft.com/office/officeart/2005/8/colors/accent5_1" csCatId="accent5"/>
      <dgm:spPr/>
      <dgm:t>
        <a:bodyPr/>
        <a:lstStyle/>
        <a:p>
          <a:endParaRPr lang="ru-RU"/>
        </a:p>
      </dgm:t>
    </dgm:pt>
    <dgm:pt modelId="{AACD668B-F772-42A2-9D21-C894FE670C65}">
      <dgm:prSet/>
      <dgm:spPr/>
      <dgm:t>
        <a:bodyPr/>
        <a:lstStyle/>
        <a:p>
          <a:pPr rtl="0"/>
          <a:r>
            <a:rPr lang="ru-RU" b="1" smtClean="0"/>
            <a:t>Опыт прошлых лет свидетельствует о том, что попытки междисциплинарной интеграции в системе медицинского образования по так называемым «вертикалям» и «горизонталям» малоэффективны  и невозможны.</a:t>
          </a:r>
          <a:endParaRPr lang="ru-RU"/>
        </a:p>
      </dgm:t>
    </dgm:pt>
    <dgm:pt modelId="{F23ED1DC-0D61-4844-96B3-8BEC4D2D3C6A}" type="parTrans" cxnId="{CCCB75A2-BD3F-4E0B-9D19-2D0BCF1DE478}">
      <dgm:prSet/>
      <dgm:spPr/>
      <dgm:t>
        <a:bodyPr/>
        <a:lstStyle/>
        <a:p>
          <a:endParaRPr lang="ru-RU"/>
        </a:p>
      </dgm:t>
    </dgm:pt>
    <dgm:pt modelId="{0AF54A1E-23A8-425F-AFC0-BAF89C76C46D}" type="sibTrans" cxnId="{CCCB75A2-BD3F-4E0B-9D19-2D0BCF1DE478}">
      <dgm:prSet/>
      <dgm:spPr/>
      <dgm:t>
        <a:bodyPr/>
        <a:lstStyle/>
        <a:p>
          <a:endParaRPr lang="ru-RU"/>
        </a:p>
      </dgm:t>
    </dgm:pt>
    <dgm:pt modelId="{E1365008-FDD3-4AF7-A23F-BD101BDE8EEB}">
      <dgm:prSet/>
      <dgm:spPr/>
      <dgm:t>
        <a:bodyPr/>
        <a:lstStyle/>
        <a:p>
          <a:pPr rtl="0"/>
          <a:r>
            <a:rPr lang="ru-RU" b="1" smtClean="0"/>
            <a:t>В качестве универсального методологического принципа межпредметной интеграции может быть использован системный подход, раскрывающий логику роста, развития и функционирования организма в норме и при патологии.</a:t>
          </a:r>
          <a:endParaRPr lang="ru-RU"/>
        </a:p>
      </dgm:t>
    </dgm:pt>
    <dgm:pt modelId="{8A3A67CB-0241-4961-ADF7-940CEFFA0213}" type="parTrans" cxnId="{D58F6794-F793-4A03-B2A3-5ACAF04DF273}">
      <dgm:prSet/>
      <dgm:spPr/>
      <dgm:t>
        <a:bodyPr/>
        <a:lstStyle/>
        <a:p>
          <a:endParaRPr lang="ru-RU"/>
        </a:p>
      </dgm:t>
    </dgm:pt>
    <dgm:pt modelId="{073DCF12-9C9E-4BCB-93DC-6A20C1820953}" type="sibTrans" cxnId="{D58F6794-F793-4A03-B2A3-5ACAF04DF273}">
      <dgm:prSet/>
      <dgm:spPr/>
      <dgm:t>
        <a:bodyPr/>
        <a:lstStyle/>
        <a:p>
          <a:endParaRPr lang="ru-RU"/>
        </a:p>
      </dgm:t>
    </dgm:pt>
    <dgm:pt modelId="{120C83DA-FBD0-4E00-BD2B-64CC969519F5}">
      <dgm:prSet/>
      <dgm:spPr/>
      <dgm:t>
        <a:bodyPr/>
        <a:lstStyle/>
        <a:p>
          <a:pPr rtl="0"/>
          <a:r>
            <a:rPr lang="ru-RU" b="1" smtClean="0"/>
            <a:t>Принцип, основанный на раскрытии общих закономерностей функционирования здорового и больного организма может стать стержневым и универсальным элементом интеграции учебного процесса в системе до- и последипломного медицинского образования, особенно ВОП. </a:t>
          </a:r>
          <a:endParaRPr lang="ru-RU"/>
        </a:p>
      </dgm:t>
    </dgm:pt>
    <dgm:pt modelId="{85672697-1C05-4A4F-A738-9DCB87693054}" type="parTrans" cxnId="{98B0901A-71ED-4FB3-8C2C-536C34197EBD}">
      <dgm:prSet/>
      <dgm:spPr/>
      <dgm:t>
        <a:bodyPr/>
        <a:lstStyle/>
        <a:p>
          <a:endParaRPr lang="ru-RU"/>
        </a:p>
      </dgm:t>
    </dgm:pt>
    <dgm:pt modelId="{D7D4025A-21B5-4FDF-919E-597D476ABF9C}" type="sibTrans" cxnId="{98B0901A-71ED-4FB3-8C2C-536C34197EBD}">
      <dgm:prSet/>
      <dgm:spPr/>
      <dgm:t>
        <a:bodyPr/>
        <a:lstStyle/>
        <a:p>
          <a:endParaRPr lang="ru-RU"/>
        </a:p>
      </dgm:t>
    </dgm:pt>
    <dgm:pt modelId="{B2D15141-EBA0-41D3-B672-6A78489DC59A}">
      <dgm:prSet/>
      <dgm:spPr/>
      <dgm:t>
        <a:bodyPr/>
        <a:lstStyle/>
        <a:p>
          <a:pPr rtl="0"/>
          <a:r>
            <a:rPr lang="ru-RU" b="1" smtClean="0"/>
            <a:t>Принцип интеграции может быть реализован в рамках учебного модуля, основанного на логической взаимосвязи (закономерности) возникновения, развития, строения, функционирования, возрастной эволюции/инволюции той или иной системы (органа) человеческого организма. </a:t>
          </a:r>
          <a:endParaRPr lang="ru-RU"/>
        </a:p>
      </dgm:t>
    </dgm:pt>
    <dgm:pt modelId="{84453716-DF7E-4C4A-A8EB-6BB887D6FB6B}" type="parTrans" cxnId="{AFBEEFDA-4AB5-4B61-9FCE-9617B7D4BEDC}">
      <dgm:prSet/>
      <dgm:spPr/>
      <dgm:t>
        <a:bodyPr/>
        <a:lstStyle/>
        <a:p>
          <a:endParaRPr lang="ru-RU"/>
        </a:p>
      </dgm:t>
    </dgm:pt>
    <dgm:pt modelId="{E7F6035A-0BB3-4092-ABAC-23335C174161}" type="sibTrans" cxnId="{AFBEEFDA-4AB5-4B61-9FCE-9617B7D4BEDC}">
      <dgm:prSet/>
      <dgm:spPr/>
      <dgm:t>
        <a:bodyPr/>
        <a:lstStyle/>
        <a:p>
          <a:endParaRPr lang="ru-RU"/>
        </a:p>
      </dgm:t>
    </dgm:pt>
    <dgm:pt modelId="{52B60CAF-3C74-4D66-A363-8DE7B127C133}" type="pres">
      <dgm:prSet presAssocID="{E070BED2-0D40-4FEB-9214-94709543D1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5EDC65-AEB6-460A-B578-F77D8AFFDC7A}" type="pres">
      <dgm:prSet presAssocID="{AACD668B-F772-42A2-9D21-C894FE670C6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C5A11-E8DC-4CCD-9AF8-B86F8E8EFE9A}" type="pres">
      <dgm:prSet presAssocID="{0AF54A1E-23A8-425F-AFC0-BAF89C76C46D}" presName="spacer" presStyleCnt="0"/>
      <dgm:spPr/>
    </dgm:pt>
    <dgm:pt modelId="{381B3A97-9F15-4BE9-89F0-843B0357C4EB}" type="pres">
      <dgm:prSet presAssocID="{E1365008-FDD3-4AF7-A23F-BD101BDE8E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959FE-3049-4E3D-8AF0-4360CEC4930F}" type="pres">
      <dgm:prSet presAssocID="{073DCF12-9C9E-4BCB-93DC-6A20C1820953}" presName="spacer" presStyleCnt="0"/>
      <dgm:spPr/>
    </dgm:pt>
    <dgm:pt modelId="{FB716FD3-67F4-48C2-A567-06639B5FD98A}" type="pres">
      <dgm:prSet presAssocID="{120C83DA-FBD0-4E00-BD2B-64CC969519F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A6F6A-111A-45EF-8208-95A88202459A}" type="pres">
      <dgm:prSet presAssocID="{D7D4025A-21B5-4FDF-919E-597D476ABF9C}" presName="spacer" presStyleCnt="0"/>
      <dgm:spPr/>
    </dgm:pt>
    <dgm:pt modelId="{54300747-31E3-4B88-8715-3BEC8107A4B7}" type="pres">
      <dgm:prSet presAssocID="{B2D15141-EBA0-41D3-B672-6A78489DC59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9CCBD9-ACFF-4088-A997-B72BC98D3B48}" type="presOf" srcId="{120C83DA-FBD0-4E00-BD2B-64CC969519F5}" destId="{FB716FD3-67F4-48C2-A567-06639B5FD98A}" srcOrd="0" destOrd="0" presId="urn:microsoft.com/office/officeart/2005/8/layout/vList2"/>
    <dgm:cxn modelId="{98B0901A-71ED-4FB3-8C2C-536C34197EBD}" srcId="{E070BED2-0D40-4FEB-9214-94709543D1DE}" destId="{120C83DA-FBD0-4E00-BD2B-64CC969519F5}" srcOrd="2" destOrd="0" parTransId="{85672697-1C05-4A4F-A738-9DCB87693054}" sibTransId="{D7D4025A-21B5-4FDF-919E-597D476ABF9C}"/>
    <dgm:cxn modelId="{CCCB75A2-BD3F-4E0B-9D19-2D0BCF1DE478}" srcId="{E070BED2-0D40-4FEB-9214-94709543D1DE}" destId="{AACD668B-F772-42A2-9D21-C894FE670C65}" srcOrd="0" destOrd="0" parTransId="{F23ED1DC-0D61-4844-96B3-8BEC4D2D3C6A}" sibTransId="{0AF54A1E-23A8-425F-AFC0-BAF89C76C46D}"/>
    <dgm:cxn modelId="{64C88226-A3AC-4C6D-BB55-9538D660C86D}" type="presOf" srcId="{B2D15141-EBA0-41D3-B672-6A78489DC59A}" destId="{54300747-31E3-4B88-8715-3BEC8107A4B7}" srcOrd="0" destOrd="0" presId="urn:microsoft.com/office/officeart/2005/8/layout/vList2"/>
    <dgm:cxn modelId="{AFBEEFDA-4AB5-4B61-9FCE-9617B7D4BEDC}" srcId="{E070BED2-0D40-4FEB-9214-94709543D1DE}" destId="{B2D15141-EBA0-41D3-B672-6A78489DC59A}" srcOrd="3" destOrd="0" parTransId="{84453716-DF7E-4C4A-A8EB-6BB887D6FB6B}" sibTransId="{E7F6035A-0BB3-4092-ABAC-23335C174161}"/>
    <dgm:cxn modelId="{A70C6B2A-7E11-4C31-A8B5-614B93827C31}" type="presOf" srcId="{E070BED2-0D40-4FEB-9214-94709543D1DE}" destId="{52B60CAF-3C74-4D66-A363-8DE7B127C133}" srcOrd="0" destOrd="0" presId="urn:microsoft.com/office/officeart/2005/8/layout/vList2"/>
    <dgm:cxn modelId="{64B0B024-7041-412C-8653-8B7165A3F024}" type="presOf" srcId="{AACD668B-F772-42A2-9D21-C894FE670C65}" destId="{365EDC65-AEB6-460A-B578-F77D8AFFDC7A}" srcOrd="0" destOrd="0" presId="urn:microsoft.com/office/officeart/2005/8/layout/vList2"/>
    <dgm:cxn modelId="{D58F6794-F793-4A03-B2A3-5ACAF04DF273}" srcId="{E070BED2-0D40-4FEB-9214-94709543D1DE}" destId="{E1365008-FDD3-4AF7-A23F-BD101BDE8EEB}" srcOrd="1" destOrd="0" parTransId="{8A3A67CB-0241-4961-ADF7-940CEFFA0213}" sibTransId="{073DCF12-9C9E-4BCB-93DC-6A20C1820953}"/>
    <dgm:cxn modelId="{139543C4-2276-4B3F-9EEF-16E70BB80472}" type="presOf" srcId="{E1365008-FDD3-4AF7-A23F-BD101BDE8EEB}" destId="{381B3A97-9F15-4BE9-89F0-843B0357C4EB}" srcOrd="0" destOrd="0" presId="urn:microsoft.com/office/officeart/2005/8/layout/vList2"/>
    <dgm:cxn modelId="{073667F7-1E4E-4E66-9CFE-BA3A07D4A69F}" type="presParOf" srcId="{52B60CAF-3C74-4D66-A363-8DE7B127C133}" destId="{365EDC65-AEB6-460A-B578-F77D8AFFDC7A}" srcOrd="0" destOrd="0" presId="urn:microsoft.com/office/officeart/2005/8/layout/vList2"/>
    <dgm:cxn modelId="{758C857E-D897-4868-AB8F-C5A0806AA0BF}" type="presParOf" srcId="{52B60CAF-3C74-4D66-A363-8DE7B127C133}" destId="{59EC5A11-E8DC-4CCD-9AF8-B86F8E8EFE9A}" srcOrd="1" destOrd="0" presId="urn:microsoft.com/office/officeart/2005/8/layout/vList2"/>
    <dgm:cxn modelId="{7DB1C263-17CA-4C5E-9D98-BFA75EEC024C}" type="presParOf" srcId="{52B60CAF-3C74-4D66-A363-8DE7B127C133}" destId="{381B3A97-9F15-4BE9-89F0-843B0357C4EB}" srcOrd="2" destOrd="0" presId="urn:microsoft.com/office/officeart/2005/8/layout/vList2"/>
    <dgm:cxn modelId="{4D66D696-3C2A-45F3-803F-8364E13E5C5C}" type="presParOf" srcId="{52B60CAF-3C74-4D66-A363-8DE7B127C133}" destId="{3F8959FE-3049-4E3D-8AF0-4360CEC4930F}" srcOrd="3" destOrd="0" presId="urn:microsoft.com/office/officeart/2005/8/layout/vList2"/>
    <dgm:cxn modelId="{A8783713-2191-412E-BFE4-F819D1329557}" type="presParOf" srcId="{52B60CAF-3C74-4D66-A363-8DE7B127C133}" destId="{FB716FD3-67F4-48C2-A567-06639B5FD98A}" srcOrd="4" destOrd="0" presId="urn:microsoft.com/office/officeart/2005/8/layout/vList2"/>
    <dgm:cxn modelId="{BE57614B-FD62-46DE-A030-08ABFCD86902}" type="presParOf" srcId="{52B60CAF-3C74-4D66-A363-8DE7B127C133}" destId="{316A6F6A-111A-45EF-8208-95A88202459A}" srcOrd="5" destOrd="0" presId="urn:microsoft.com/office/officeart/2005/8/layout/vList2"/>
    <dgm:cxn modelId="{3247E359-9F4E-4424-8AF2-1BE48681E5D2}" type="presParOf" srcId="{52B60CAF-3C74-4D66-A363-8DE7B127C133}" destId="{54300747-31E3-4B88-8715-3BEC8107A4B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44A2E1-95B6-406A-B1C3-2D14052775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C52E8C9-09AC-4F07-937B-34E7B0CF81E7}">
      <dgm:prSet/>
      <dgm:spPr/>
      <dgm:t>
        <a:bodyPr/>
        <a:lstStyle/>
        <a:p>
          <a:pPr rtl="0"/>
          <a:r>
            <a:rPr lang="ru-RU" b="1" dirty="0" smtClean="0"/>
            <a:t>Осознание идеологии и перспектив </a:t>
          </a:r>
          <a:r>
            <a:rPr lang="ru-RU" b="1" dirty="0" err="1" smtClean="0"/>
            <a:t>общеврачебной</a:t>
          </a:r>
          <a:r>
            <a:rPr lang="ru-RU" b="1" dirty="0" smtClean="0"/>
            <a:t> практики в системе ПМСП; </a:t>
          </a:r>
          <a:endParaRPr lang="ru-RU" b="1" dirty="0"/>
        </a:p>
      </dgm:t>
    </dgm:pt>
    <dgm:pt modelId="{E13BE400-68F7-4EF4-99E9-0774FC8DA1F4}" type="parTrans" cxnId="{22C37402-958A-41FF-8A7A-15C982FBE538}">
      <dgm:prSet/>
      <dgm:spPr/>
      <dgm:t>
        <a:bodyPr/>
        <a:lstStyle/>
        <a:p>
          <a:endParaRPr lang="ru-RU"/>
        </a:p>
      </dgm:t>
    </dgm:pt>
    <dgm:pt modelId="{A59398A1-AC50-494B-8FE0-15682AF9A749}" type="sibTrans" cxnId="{22C37402-958A-41FF-8A7A-15C982FBE538}">
      <dgm:prSet/>
      <dgm:spPr/>
      <dgm:t>
        <a:bodyPr/>
        <a:lstStyle/>
        <a:p>
          <a:endParaRPr lang="ru-RU"/>
        </a:p>
      </dgm:t>
    </dgm:pt>
    <dgm:pt modelId="{31B5B032-8900-4BB7-8551-3C25C77A0568}">
      <dgm:prSet/>
      <dgm:spPr/>
      <dgm:t>
        <a:bodyPr/>
        <a:lstStyle/>
        <a:p>
          <a:pPr rtl="0"/>
          <a:r>
            <a:rPr lang="ru-RU" b="1" dirty="0" smtClean="0"/>
            <a:t>Конкурсный отбор на курсы обучения с учетом личностных и профессиональных качеств претендентов и рекомендаций кафедр</a:t>
          </a:r>
          <a:r>
            <a:rPr lang="ru-RU" dirty="0" smtClean="0"/>
            <a:t>. </a:t>
          </a:r>
          <a:endParaRPr lang="ru-RU" dirty="0"/>
        </a:p>
      </dgm:t>
    </dgm:pt>
    <dgm:pt modelId="{5249A311-1A52-4C9B-B917-389E1D2FC534}" type="parTrans" cxnId="{CAE66ECD-BF7C-46C3-B1C0-0839B3C090EE}">
      <dgm:prSet/>
      <dgm:spPr/>
      <dgm:t>
        <a:bodyPr/>
        <a:lstStyle/>
        <a:p>
          <a:endParaRPr lang="ru-RU"/>
        </a:p>
      </dgm:t>
    </dgm:pt>
    <dgm:pt modelId="{5FC1EA5A-93AA-4E0A-B1C5-8630FCF706DD}" type="sibTrans" cxnId="{CAE66ECD-BF7C-46C3-B1C0-0839B3C090EE}">
      <dgm:prSet/>
      <dgm:spPr/>
      <dgm:t>
        <a:bodyPr/>
        <a:lstStyle/>
        <a:p>
          <a:endParaRPr lang="ru-RU"/>
        </a:p>
      </dgm:t>
    </dgm:pt>
    <dgm:pt modelId="{D2B12609-3B8A-4A66-B8A4-680A4E989EE6}">
      <dgm:prSet/>
      <dgm:spPr/>
      <dgm:t>
        <a:bodyPr/>
        <a:lstStyle/>
        <a:p>
          <a:pPr rtl="0"/>
          <a:r>
            <a:rPr lang="ru-RU" b="1" dirty="0" smtClean="0"/>
            <a:t>Мотивация к педагогической деятельности в качестве преподавателя кафедр общей врачебной практики; </a:t>
          </a:r>
          <a:endParaRPr lang="ru-RU" b="1" dirty="0"/>
        </a:p>
      </dgm:t>
    </dgm:pt>
    <dgm:pt modelId="{BD42DCFC-25BA-415F-ADD8-4429E54AF28D}" type="sibTrans" cxnId="{CF23BEE3-4262-4BEC-BB9C-C08F31DD6928}">
      <dgm:prSet/>
      <dgm:spPr/>
      <dgm:t>
        <a:bodyPr/>
        <a:lstStyle/>
        <a:p>
          <a:endParaRPr lang="ru-RU"/>
        </a:p>
      </dgm:t>
    </dgm:pt>
    <dgm:pt modelId="{8FF82BEB-3D13-474C-B013-2B5B31190B7B}" type="parTrans" cxnId="{CF23BEE3-4262-4BEC-BB9C-C08F31DD6928}">
      <dgm:prSet/>
      <dgm:spPr/>
      <dgm:t>
        <a:bodyPr/>
        <a:lstStyle/>
        <a:p>
          <a:endParaRPr lang="ru-RU"/>
        </a:p>
      </dgm:t>
    </dgm:pt>
    <dgm:pt modelId="{F4EB6883-DF3E-4B03-8CDD-AA1C218FA28B}">
      <dgm:prSet/>
      <dgm:spPr/>
      <dgm:t>
        <a:bodyPr/>
        <a:lstStyle/>
        <a:p>
          <a:pPr rtl="0"/>
          <a:r>
            <a:rPr lang="ru-RU" b="1" dirty="0" smtClean="0"/>
            <a:t>Осознание реальной сложности и личных возможностей в системе до- и последипломной    подготовки /переподготовки ВОП; </a:t>
          </a:r>
          <a:endParaRPr lang="ru-RU" b="1" dirty="0"/>
        </a:p>
      </dgm:t>
    </dgm:pt>
    <dgm:pt modelId="{48F88CFC-BD93-4B31-A43C-9F247902B922}" type="sibTrans" cxnId="{896036FC-094F-4D47-A5AF-D09EA278B119}">
      <dgm:prSet/>
      <dgm:spPr/>
      <dgm:t>
        <a:bodyPr/>
        <a:lstStyle/>
        <a:p>
          <a:endParaRPr lang="ru-RU"/>
        </a:p>
      </dgm:t>
    </dgm:pt>
    <dgm:pt modelId="{9875E06A-A4C8-45C6-9D1E-5A0621EEEFA0}" type="parTrans" cxnId="{896036FC-094F-4D47-A5AF-D09EA278B119}">
      <dgm:prSet/>
      <dgm:spPr/>
      <dgm:t>
        <a:bodyPr/>
        <a:lstStyle/>
        <a:p>
          <a:endParaRPr lang="ru-RU"/>
        </a:p>
      </dgm:t>
    </dgm:pt>
    <dgm:pt modelId="{73282E12-21F8-439B-B64D-FEA985F97C49}">
      <dgm:prSet/>
      <dgm:spPr/>
      <dgm:t>
        <a:bodyPr/>
        <a:lstStyle/>
        <a:p>
          <a:r>
            <a:rPr lang="ru-RU" b="1" dirty="0" smtClean="0"/>
            <a:t>Обучение должно осуществляться на постоянной, долговременной (минимум 1 год) и строго регламентированной основе</a:t>
          </a:r>
          <a:endParaRPr lang="ru-RU" b="1" dirty="0"/>
        </a:p>
      </dgm:t>
    </dgm:pt>
    <dgm:pt modelId="{F9F63E46-C318-4875-8E6E-82833735C555}" type="parTrans" cxnId="{AF206E68-2BA0-40CF-8B4F-D9E3163205EA}">
      <dgm:prSet/>
      <dgm:spPr/>
      <dgm:t>
        <a:bodyPr/>
        <a:lstStyle/>
        <a:p>
          <a:endParaRPr lang="ru-RU"/>
        </a:p>
      </dgm:t>
    </dgm:pt>
    <dgm:pt modelId="{9F5979DB-729D-4273-8DB0-81A150DA49EB}" type="sibTrans" cxnId="{AF206E68-2BA0-40CF-8B4F-D9E3163205EA}">
      <dgm:prSet/>
      <dgm:spPr/>
      <dgm:t>
        <a:bodyPr/>
        <a:lstStyle/>
        <a:p>
          <a:endParaRPr lang="ru-RU"/>
        </a:p>
      </dgm:t>
    </dgm:pt>
    <dgm:pt modelId="{4416369B-4C3D-495D-86D7-341F88144EE6}">
      <dgm:prSet/>
      <dgm:spPr/>
      <dgm:t>
        <a:bodyPr/>
        <a:lstStyle/>
        <a:p>
          <a:r>
            <a:rPr lang="ru-RU" b="1" dirty="0" smtClean="0"/>
            <a:t>Формирование навыков и потребностей постоянного самообразования. </a:t>
          </a:r>
          <a:endParaRPr lang="ru-RU" b="1" dirty="0"/>
        </a:p>
      </dgm:t>
    </dgm:pt>
    <dgm:pt modelId="{53979085-C741-4206-9CCF-2795A9D910F1}" type="parTrans" cxnId="{D05A0995-7199-402C-8DB6-24AEFAD003BC}">
      <dgm:prSet/>
      <dgm:spPr/>
      <dgm:t>
        <a:bodyPr/>
        <a:lstStyle/>
        <a:p>
          <a:endParaRPr lang="ru-RU"/>
        </a:p>
      </dgm:t>
    </dgm:pt>
    <dgm:pt modelId="{0A6AB6B7-DC11-4A13-82E4-F980F0D23736}" type="sibTrans" cxnId="{D05A0995-7199-402C-8DB6-24AEFAD003BC}">
      <dgm:prSet/>
      <dgm:spPr/>
      <dgm:t>
        <a:bodyPr/>
        <a:lstStyle/>
        <a:p>
          <a:endParaRPr lang="ru-RU"/>
        </a:p>
      </dgm:t>
    </dgm:pt>
    <dgm:pt modelId="{50A04963-EBEA-438B-A5AC-3471A726D990}">
      <dgm:prSet/>
      <dgm:spPr/>
      <dgm:t>
        <a:bodyPr/>
        <a:lstStyle/>
        <a:p>
          <a:endParaRPr lang="ru-RU"/>
        </a:p>
      </dgm:t>
    </dgm:pt>
    <dgm:pt modelId="{14D2D3DA-D387-4A2E-A9C5-6EAB2C34FC42}" type="parTrans" cxnId="{74EB956D-E36A-4A64-A01C-3F2960A045DF}">
      <dgm:prSet/>
      <dgm:spPr/>
      <dgm:t>
        <a:bodyPr/>
        <a:lstStyle/>
        <a:p>
          <a:endParaRPr lang="ru-RU"/>
        </a:p>
      </dgm:t>
    </dgm:pt>
    <dgm:pt modelId="{9261EEA2-DBC8-43BE-84EA-4BBC9C47FA34}" type="sibTrans" cxnId="{74EB956D-E36A-4A64-A01C-3F2960A045DF}">
      <dgm:prSet/>
      <dgm:spPr/>
      <dgm:t>
        <a:bodyPr/>
        <a:lstStyle/>
        <a:p>
          <a:endParaRPr lang="ru-RU"/>
        </a:p>
      </dgm:t>
    </dgm:pt>
    <dgm:pt modelId="{D5CEB730-2984-4608-8774-1F9FBA4E98F7}">
      <dgm:prSet/>
      <dgm:spPr/>
      <dgm:t>
        <a:bodyPr/>
        <a:lstStyle/>
        <a:p>
          <a:r>
            <a:rPr lang="ru-RU" b="1" dirty="0" smtClean="0"/>
            <a:t>Целевое назначение программ обучения - полное овладение знаниями, навыками и умениями общеврачебной практики. </a:t>
          </a:r>
          <a:endParaRPr lang="ru-RU" b="1" dirty="0"/>
        </a:p>
      </dgm:t>
    </dgm:pt>
    <dgm:pt modelId="{B487C570-8C1B-4253-994A-BA169AF163C6}" type="parTrans" cxnId="{EC067D9D-3475-47ED-89B0-9E0599D7B073}">
      <dgm:prSet/>
      <dgm:spPr/>
      <dgm:t>
        <a:bodyPr/>
        <a:lstStyle/>
        <a:p>
          <a:endParaRPr lang="ru-RU"/>
        </a:p>
      </dgm:t>
    </dgm:pt>
    <dgm:pt modelId="{3517E9BF-D35C-45C4-9FC3-6B69D713A7FD}" type="sibTrans" cxnId="{EC067D9D-3475-47ED-89B0-9E0599D7B073}">
      <dgm:prSet/>
      <dgm:spPr/>
      <dgm:t>
        <a:bodyPr/>
        <a:lstStyle/>
        <a:p>
          <a:endParaRPr lang="ru-RU"/>
        </a:p>
      </dgm:t>
    </dgm:pt>
    <dgm:pt modelId="{DDE459DE-1E2D-4A74-A375-3E8C6B9E5085}" type="pres">
      <dgm:prSet presAssocID="{CB44A2E1-95B6-406A-B1C3-2D14052775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A1E92B7-41E9-4BAB-AF2E-615B71B77B57}" type="pres">
      <dgm:prSet presAssocID="{CB44A2E1-95B6-406A-B1C3-2D140527755B}" presName="Name1" presStyleCnt="0"/>
      <dgm:spPr/>
    </dgm:pt>
    <dgm:pt modelId="{E300A0A8-D0BE-474F-A8D7-6B9CD9FD1F54}" type="pres">
      <dgm:prSet presAssocID="{CB44A2E1-95B6-406A-B1C3-2D140527755B}" presName="cycle" presStyleCnt="0"/>
      <dgm:spPr/>
    </dgm:pt>
    <dgm:pt modelId="{B7511C89-F778-4B5F-9719-BC83A57CE61D}" type="pres">
      <dgm:prSet presAssocID="{CB44A2E1-95B6-406A-B1C3-2D140527755B}" presName="srcNode" presStyleLbl="node1" presStyleIdx="0" presStyleCnt="7"/>
      <dgm:spPr/>
    </dgm:pt>
    <dgm:pt modelId="{535DDF6D-7BED-4F21-B8EE-4134A7FC5720}" type="pres">
      <dgm:prSet presAssocID="{CB44A2E1-95B6-406A-B1C3-2D140527755B}" presName="conn" presStyleLbl="parChTrans1D2" presStyleIdx="0" presStyleCnt="1"/>
      <dgm:spPr/>
      <dgm:t>
        <a:bodyPr/>
        <a:lstStyle/>
        <a:p>
          <a:endParaRPr lang="ru-RU"/>
        </a:p>
      </dgm:t>
    </dgm:pt>
    <dgm:pt modelId="{F414AD41-C1AF-4055-9A0A-5F51A95266D4}" type="pres">
      <dgm:prSet presAssocID="{CB44A2E1-95B6-406A-B1C3-2D140527755B}" presName="extraNode" presStyleLbl="node1" presStyleIdx="0" presStyleCnt="7"/>
      <dgm:spPr/>
    </dgm:pt>
    <dgm:pt modelId="{71FBBEFB-05E8-4012-B7FD-9A8E381B02D5}" type="pres">
      <dgm:prSet presAssocID="{CB44A2E1-95B6-406A-B1C3-2D140527755B}" presName="dstNode" presStyleLbl="node1" presStyleIdx="0" presStyleCnt="7"/>
      <dgm:spPr/>
    </dgm:pt>
    <dgm:pt modelId="{E6F7806F-4836-4E11-9657-47B4AAE7A064}" type="pres">
      <dgm:prSet presAssocID="{9C52E8C9-09AC-4F07-937B-34E7B0CF81E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347B1-CBE6-43D4-8644-75E6AE120D9D}" type="pres">
      <dgm:prSet presAssocID="{9C52E8C9-09AC-4F07-937B-34E7B0CF81E7}" presName="accent_1" presStyleCnt="0"/>
      <dgm:spPr/>
    </dgm:pt>
    <dgm:pt modelId="{62B9ECA8-7872-461B-AD5B-B974537EDB9E}" type="pres">
      <dgm:prSet presAssocID="{9C52E8C9-09AC-4F07-937B-34E7B0CF81E7}" presName="accentRepeatNode" presStyleLbl="solidFgAcc1" presStyleIdx="0" presStyleCnt="7"/>
      <dgm:spPr/>
    </dgm:pt>
    <dgm:pt modelId="{A2661D3B-2E12-4E0D-BC92-E9FD03E846B6}" type="pres">
      <dgm:prSet presAssocID="{D2B12609-3B8A-4A66-B8A4-680A4E989EE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1C948-3D27-41FF-B8F9-8EDC84A30D79}" type="pres">
      <dgm:prSet presAssocID="{D2B12609-3B8A-4A66-B8A4-680A4E989EE6}" presName="accent_2" presStyleCnt="0"/>
      <dgm:spPr/>
    </dgm:pt>
    <dgm:pt modelId="{AE395714-3C45-403A-AC82-16C1D0C78026}" type="pres">
      <dgm:prSet presAssocID="{D2B12609-3B8A-4A66-B8A4-680A4E989EE6}" presName="accentRepeatNode" presStyleLbl="solidFgAcc1" presStyleIdx="1" presStyleCnt="7"/>
      <dgm:spPr/>
    </dgm:pt>
    <dgm:pt modelId="{BF489BA1-2CEC-480C-8619-A9A46BB4E52E}" type="pres">
      <dgm:prSet presAssocID="{F4EB6883-DF3E-4B03-8CDD-AA1C218FA28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A42B3-FFB3-4DB7-952C-9E1DF9E269CE}" type="pres">
      <dgm:prSet presAssocID="{F4EB6883-DF3E-4B03-8CDD-AA1C218FA28B}" presName="accent_3" presStyleCnt="0"/>
      <dgm:spPr/>
    </dgm:pt>
    <dgm:pt modelId="{C210CF66-A25B-4F3B-8137-297C88787448}" type="pres">
      <dgm:prSet presAssocID="{F4EB6883-DF3E-4B03-8CDD-AA1C218FA28B}" presName="accentRepeatNode" presStyleLbl="solidFgAcc1" presStyleIdx="2" presStyleCnt="7"/>
      <dgm:spPr/>
    </dgm:pt>
    <dgm:pt modelId="{26B2CE6D-696D-4AE6-9043-422BFE2BE658}" type="pres">
      <dgm:prSet presAssocID="{31B5B032-8900-4BB7-8551-3C25C77A056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9971D-B9BF-437D-8FD3-4D7C69EBBB29}" type="pres">
      <dgm:prSet presAssocID="{31B5B032-8900-4BB7-8551-3C25C77A0568}" presName="accent_4" presStyleCnt="0"/>
      <dgm:spPr/>
    </dgm:pt>
    <dgm:pt modelId="{68FBDCC6-5D48-42E8-8A7B-B3E742E38F32}" type="pres">
      <dgm:prSet presAssocID="{31B5B032-8900-4BB7-8551-3C25C77A0568}" presName="accentRepeatNode" presStyleLbl="solidFgAcc1" presStyleIdx="3" presStyleCnt="7"/>
      <dgm:spPr/>
    </dgm:pt>
    <dgm:pt modelId="{09A95389-CCAC-4304-943B-DE2DACFB3B17}" type="pres">
      <dgm:prSet presAssocID="{73282E12-21F8-439B-B64D-FEA985F97C4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88992-B68A-44F2-9981-C0B29069E3BE}" type="pres">
      <dgm:prSet presAssocID="{73282E12-21F8-439B-B64D-FEA985F97C49}" presName="accent_5" presStyleCnt="0"/>
      <dgm:spPr/>
    </dgm:pt>
    <dgm:pt modelId="{451ECE8F-802E-43AA-A21E-C2A8B2EDD63E}" type="pres">
      <dgm:prSet presAssocID="{73282E12-21F8-439B-B64D-FEA985F97C49}" presName="accentRepeatNode" presStyleLbl="solidFgAcc1" presStyleIdx="4" presStyleCnt="7"/>
      <dgm:spPr/>
    </dgm:pt>
    <dgm:pt modelId="{9CDDDC3C-AACB-41ED-BF19-507A8FED930E}" type="pres">
      <dgm:prSet presAssocID="{D5CEB730-2984-4608-8774-1F9FBA4E98F7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D40C0-9DE5-4E42-AD80-214449CEE5FF}" type="pres">
      <dgm:prSet presAssocID="{D5CEB730-2984-4608-8774-1F9FBA4E98F7}" presName="accent_6" presStyleCnt="0"/>
      <dgm:spPr/>
    </dgm:pt>
    <dgm:pt modelId="{B15F3280-9E52-4DC4-B979-8BC73AA9445E}" type="pres">
      <dgm:prSet presAssocID="{D5CEB730-2984-4608-8774-1F9FBA4E98F7}" presName="accentRepeatNode" presStyleLbl="solidFgAcc1" presStyleIdx="5" presStyleCnt="7"/>
      <dgm:spPr/>
    </dgm:pt>
    <dgm:pt modelId="{EFEE1B0F-9077-445F-A2D6-3402845355EA}" type="pres">
      <dgm:prSet presAssocID="{4416369B-4C3D-495D-86D7-341F88144EE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F8C6A-C871-42C2-8DD8-090786FEA3E2}" type="pres">
      <dgm:prSet presAssocID="{4416369B-4C3D-495D-86D7-341F88144EE6}" presName="accent_7" presStyleCnt="0"/>
      <dgm:spPr/>
    </dgm:pt>
    <dgm:pt modelId="{C18C204E-9DE0-4040-BEF4-CC9EBE80BDF0}" type="pres">
      <dgm:prSet presAssocID="{4416369B-4C3D-495D-86D7-341F88144EE6}" presName="accentRepeatNode" presStyleLbl="solidFgAcc1" presStyleIdx="6" presStyleCnt="7"/>
      <dgm:spPr/>
    </dgm:pt>
  </dgm:ptLst>
  <dgm:cxnLst>
    <dgm:cxn modelId="{CF23BEE3-4262-4BEC-BB9C-C08F31DD6928}" srcId="{CB44A2E1-95B6-406A-B1C3-2D140527755B}" destId="{D2B12609-3B8A-4A66-B8A4-680A4E989EE6}" srcOrd="1" destOrd="0" parTransId="{8FF82BEB-3D13-474C-B013-2B5B31190B7B}" sibTransId="{BD42DCFC-25BA-415F-ADD8-4429E54AF28D}"/>
    <dgm:cxn modelId="{EC067D9D-3475-47ED-89B0-9E0599D7B073}" srcId="{CB44A2E1-95B6-406A-B1C3-2D140527755B}" destId="{D5CEB730-2984-4608-8774-1F9FBA4E98F7}" srcOrd="5" destOrd="0" parTransId="{B487C570-8C1B-4253-994A-BA169AF163C6}" sibTransId="{3517E9BF-D35C-45C4-9FC3-6B69D713A7FD}"/>
    <dgm:cxn modelId="{74A57D4D-243E-4AB3-A1CC-867D93AA805B}" type="presOf" srcId="{73282E12-21F8-439B-B64D-FEA985F97C49}" destId="{09A95389-CCAC-4304-943B-DE2DACFB3B17}" srcOrd="0" destOrd="0" presId="urn:microsoft.com/office/officeart/2008/layout/VerticalCurvedList"/>
    <dgm:cxn modelId="{EEAB907B-BF38-40E6-8FA8-DF8F5043F87D}" type="presOf" srcId="{4416369B-4C3D-495D-86D7-341F88144EE6}" destId="{EFEE1B0F-9077-445F-A2D6-3402845355EA}" srcOrd="0" destOrd="0" presId="urn:microsoft.com/office/officeart/2008/layout/VerticalCurvedList"/>
    <dgm:cxn modelId="{2FF0A224-8EDD-49DE-B9E8-11C3F8C33A79}" type="presOf" srcId="{A59398A1-AC50-494B-8FE0-15682AF9A749}" destId="{535DDF6D-7BED-4F21-B8EE-4134A7FC5720}" srcOrd="0" destOrd="0" presId="urn:microsoft.com/office/officeart/2008/layout/VerticalCurvedList"/>
    <dgm:cxn modelId="{65AD51A8-DEBE-4A04-BA3E-A1DE6AD7B179}" type="presOf" srcId="{9C52E8C9-09AC-4F07-937B-34E7B0CF81E7}" destId="{E6F7806F-4836-4E11-9657-47B4AAE7A064}" srcOrd="0" destOrd="0" presId="urn:microsoft.com/office/officeart/2008/layout/VerticalCurvedList"/>
    <dgm:cxn modelId="{22C37402-958A-41FF-8A7A-15C982FBE538}" srcId="{CB44A2E1-95B6-406A-B1C3-2D140527755B}" destId="{9C52E8C9-09AC-4F07-937B-34E7B0CF81E7}" srcOrd="0" destOrd="0" parTransId="{E13BE400-68F7-4EF4-99E9-0774FC8DA1F4}" sibTransId="{A59398A1-AC50-494B-8FE0-15682AF9A749}"/>
    <dgm:cxn modelId="{39F698CA-AB45-4D4B-ACBC-3EB227D0C1E4}" type="presOf" srcId="{31B5B032-8900-4BB7-8551-3C25C77A0568}" destId="{26B2CE6D-696D-4AE6-9043-422BFE2BE658}" srcOrd="0" destOrd="0" presId="urn:microsoft.com/office/officeart/2008/layout/VerticalCurvedList"/>
    <dgm:cxn modelId="{74EB956D-E36A-4A64-A01C-3F2960A045DF}" srcId="{CB44A2E1-95B6-406A-B1C3-2D140527755B}" destId="{50A04963-EBEA-438B-A5AC-3471A726D990}" srcOrd="7" destOrd="0" parTransId="{14D2D3DA-D387-4A2E-A9C5-6EAB2C34FC42}" sibTransId="{9261EEA2-DBC8-43BE-84EA-4BBC9C47FA34}"/>
    <dgm:cxn modelId="{EFC643F3-57AF-4C68-B956-0DFCEB657CBE}" type="presOf" srcId="{D2B12609-3B8A-4A66-B8A4-680A4E989EE6}" destId="{A2661D3B-2E12-4E0D-BC92-E9FD03E846B6}" srcOrd="0" destOrd="0" presId="urn:microsoft.com/office/officeart/2008/layout/VerticalCurvedList"/>
    <dgm:cxn modelId="{D05A0995-7199-402C-8DB6-24AEFAD003BC}" srcId="{CB44A2E1-95B6-406A-B1C3-2D140527755B}" destId="{4416369B-4C3D-495D-86D7-341F88144EE6}" srcOrd="6" destOrd="0" parTransId="{53979085-C741-4206-9CCF-2795A9D910F1}" sibTransId="{0A6AB6B7-DC11-4A13-82E4-F980F0D23736}"/>
    <dgm:cxn modelId="{9974CF90-1EA2-4F3B-A1E4-558BE588ED61}" type="presOf" srcId="{F4EB6883-DF3E-4B03-8CDD-AA1C218FA28B}" destId="{BF489BA1-2CEC-480C-8619-A9A46BB4E52E}" srcOrd="0" destOrd="0" presId="urn:microsoft.com/office/officeart/2008/layout/VerticalCurvedList"/>
    <dgm:cxn modelId="{CAE66ECD-BF7C-46C3-B1C0-0839B3C090EE}" srcId="{CB44A2E1-95B6-406A-B1C3-2D140527755B}" destId="{31B5B032-8900-4BB7-8551-3C25C77A0568}" srcOrd="3" destOrd="0" parTransId="{5249A311-1A52-4C9B-B917-389E1D2FC534}" sibTransId="{5FC1EA5A-93AA-4E0A-B1C5-8630FCF706DD}"/>
    <dgm:cxn modelId="{AF206E68-2BA0-40CF-8B4F-D9E3163205EA}" srcId="{CB44A2E1-95B6-406A-B1C3-2D140527755B}" destId="{73282E12-21F8-439B-B64D-FEA985F97C49}" srcOrd="4" destOrd="0" parTransId="{F9F63E46-C318-4875-8E6E-82833735C555}" sibTransId="{9F5979DB-729D-4273-8DB0-81A150DA49EB}"/>
    <dgm:cxn modelId="{1D2AC220-D183-4A83-8431-0FE3CD15BFBF}" type="presOf" srcId="{D5CEB730-2984-4608-8774-1F9FBA4E98F7}" destId="{9CDDDC3C-AACB-41ED-BF19-507A8FED930E}" srcOrd="0" destOrd="0" presId="urn:microsoft.com/office/officeart/2008/layout/VerticalCurvedList"/>
    <dgm:cxn modelId="{896036FC-094F-4D47-A5AF-D09EA278B119}" srcId="{CB44A2E1-95B6-406A-B1C3-2D140527755B}" destId="{F4EB6883-DF3E-4B03-8CDD-AA1C218FA28B}" srcOrd="2" destOrd="0" parTransId="{9875E06A-A4C8-45C6-9D1E-5A0621EEEFA0}" sibTransId="{48F88CFC-BD93-4B31-A43C-9F247902B922}"/>
    <dgm:cxn modelId="{8D53CF28-ADF2-4B0D-BF02-B28A95D81CCA}" type="presOf" srcId="{CB44A2E1-95B6-406A-B1C3-2D140527755B}" destId="{DDE459DE-1E2D-4A74-A375-3E8C6B9E5085}" srcOrd="0" destOrd="0" presId="urn:microsoft.com/office/officeart/2008/layout/VerticalCurvedList"/>
    <dgm:cxn modelId="{D9708F56-2671-4924-BF8B-8F0EA1B9F7C4}" type="presParOf" srcId="{DDE459DE-1E2D-4A74-A375-3E8C6B9E5085}" destId="{FA1E92B7-41E9-4BAB-AF2E-615B71B77B57}" srcOrd="0" destOrd="0" presId="urn:microsoft.com/office/officeart/2008/layout/VerticalCurvedList"/>
    <dgm:cxn modelId="{9D2EB398-8D9E-4455-8E00-0C959BD07438}" type="presParOf" srcId="{FA1E92B7-41E9-4BAB-AF2E-615B71B77B57}" destId="{E300A0A8-D0BE-474F-A8D7-6B9CD9FD1F54}" srcOrd="0" destOrd="0" presId="urn:microsoft.com/office/officeart/2008/layout/VerticalCurvedList"/>
    <dgm:cxn modelId="{C25F17DA-B885-4A1F-B1FD-EE391469A5A7}" type="presParOf" srcId="{E300A0A8-D0BE-474F-A8D7-6B9CD9FD1F54}" destId="{B7511C89-F778-4B5F-9719-BC83A57CE61D}" srcOrd="0" destOrd="0" presId="urn:microsoft.com/office/officeart/2008/layout/VerticalCurvedList"/>
    <dgm:cxn modelId="{789F11F9-38B1-474B-BE07-6430634EBD63}" type="presParOf" srcId="{E300A0A8-D0BE-474F-A8D7-6B9CD9FD1F54}" destId="{535DDF6D-7BED-4F21-B8EE-4134A7FC5720}" srcOrd="1" destOrd="0" presId="urn:microsoft.com/office/officeart/2008/layout/VerticalCurvedList"/>
    <dgm:cxn modelId="{12848FDF-9AE6-4E22-B8A6-4DC5C9A95624}" type="presParOf" srcId="{E300A0A8-D0BE-474F-A8D7-6B9CD9FD1F54}" destId="{F414AD41-C1AF-4055-9A0A-5F51A95266D4}" srcOrd="2" destOrd="0" presId="urn:microsoft.com/office/officeart/2008/layout/VerticalCurvedList"/>
    <dgm:cxn modelId="{6BF124B3-AF84-47AD-92AB-07E75215D8EA}" type="presParOf" srcId="{E300A0A8-D0BE-474F-A8D7-6B9CD9FD1F54}" destId="{71FBBEFB-05E8-4012-B7FD-9A8E381B02D5}" srcOrd="3" destOrd="0" presId="urn:microsoft.com/office/officeart/2008/layout/VerticalCurvedList"/>
    <dgm:cxn modelId="{6516D600-D2CD-4C40-B7BB-A4CF509BEE34}" type="presParOf" srcId="{FA1E92B7-41E9-4BAB-AF2E-615B71B77B57}" destId="{E6F7806F-4836-4E11-9657-47B4AAE7A064}" srcOrd="1" destOrd="0" presId="urn:microsoft.com/office/officeart/2008/layout/VerticalCurvedList"/>
    <dgm:cxn modelId="{7D412712-F5C3-46BF-AFCA-C64C686D9102}" type="presParOf" srcId="{FA1E92B7-41E9-4BAB-AF2E-615B71B77B57}" destId="{85A347B1-CBE6-43D4-8644-75E6AE120D9D}" srcOrd="2" destOrd="0" presId="urn:microsoft.com/office/officeart/2008/layout/VerticalCurvedList"/>
    <dgm:cxn modelId="{F3819E47-45D4-48B8-BAD0-45D3EDD7DD15}" type="presParOf" srcId="{85A347B1-CBE6-43D4-8644-75E6AE120D9D}" destId="{62B9ECA8-7872-461B-AD5B-B974537EDB9E}" srcOrd="0" destOrd="0" presId="urn:microsoft.com/office/officeart/2008/layout/VerticalCurvedList"/>
    <dgm:cxn modelId="{11C56499-D9D2-4F11-813A-0157ABABB6C1}" type="presParOf" srcId="{FA1E92B7-41E9-4BAB-AF2E-615B71B77B57}" destId="{A2661D3B-2E12-4E0D-BC92-E9FD03E846B6}" srcOrd="3" destOrd="0" presId="urn:microsoft.com/office/officeart/2008/layout/VerticalCurvedList"/>
    <dgm:cxn modelId="{CEFED3F9-3468-40FD-BD07-19ACBD4E1A1F}" type="presParOf" srcId="{FA1E92B7-41E9-4BAB-AF2E-615B71B77B57}" destId="{CF61C948-3D27-41FF-B8F9-8EDC84A30D79}" srcOrd="4" destOrd="0" presId="urn:microsoft.com/office/officeart/2008/layout/VerticalCurvedList"/>
    <dgm:cxn modelId="{A4B2C22A-A4B5-4608-8263-FDE04576DAAE}" type="presParOf" srcId="{CF61C948-3D27-41FF-B8F9-8EDC84A30D79}" destId="{AE395714-3C45-403A-AC82-16C1D0C78026}" srcOrd="0" destOrd="0" presId="urn:microsoft.com/office/officeart/2008/layout/VerticalCurvedList"/>
    <dgm:cxn modelId="{48931575-560C-4B56-91AB-3F925ABA15DB}" type="presParOf" srcId="{FA1E92B7-41E9-4BAB-AF2E-615B71B77B57}" destId="{BF489BA1-2CEC-480C-8619-A9A46BB4E52E}" srcOrd="5" destOrd="0" presId="urn:microsoft.com/office/officeart/2008/layout/VerticalCurvedList"/>
    <dgm:cxn modelId="{B1E679E5-FF08-4369-BBD4-E9CBAB3175B9}" type="presParOf" srcId="{FA1E92B7-41E9-4BAB-AF2E-615B71B77B57}" destId="{0F7A42B3-FFB3-4DB7-952C-9E1DF9E269CE}" srcOrd="6" destOrd="0" presId="urn:microsoft.com/office/officeart/2008/layout/VerticalCurvedList"/>
    <dgm:cxn modelId="{405F3444-156B-4231-8BF5-5DF1744803D9}" type="presParOf" srcId="{0F7A42B3-FFB3-4DB7-952C-9E1DF9E269CE}" destId="{C210CF66-A25B-4F3B-8137-297C88787448}" srcOrd="0" destOrd="0" presId="urn:microsoft.com/office/officeart/2008/layout/VerticalCurvedList"/>
    <dgm:cxn modelId="{AAE60EAF-D278-4247-AD4D-B0382C375D83}" type="presParOf" srcId="{FA1E92B7-41E9-4BAB-AF2E-615B71B77B57}" destId="{26B2CE6D-696D-4AE6-9043-422BFE2BE658}" srcOrd="7" destOrd="0" presId="urn:microsoft.com/office/officeart/2008/layout/VerticalCurvedList"/>
    <dgm:cxn modelId="{99D03068-1CA7-48D9-A3EF-C293A9D4EB3F}" type="presParOf" srcId="{FA1E92B7-41E9-4BAB-AF2E-615B71B77B57}" destId="{4DA9971D-B9BF-437D-8FD3-4D7C69EBBB29}" srcOrd="8" destOrd="0" presId="urn:microsoft.com/office/officeart/2008/layout/VerticalCurvedList"/>
    <dgm:cxn modelId="{6D89460F-0443-46D7-923F-8F0C417B00B6}" type="presParOf" srcId="{4DA9971D-B9BF-437D-8FD3-4D7C69EBBB29}" destId="{68FBDCC6-5D48-42E8-8A7B-B3E742E38F32}" srcOrd="0" destOrd="0" presId="urn:microsoft.com/office/officeart/2008/layout/VerticalCurvedList"/>
    <dgm:cxn modelId="{B7BF0B75-B098-4F7A-8FC7-CD0288BED54C}" type="presParOf" srcId="{FA1E92B7-41E9-4BAB-AF2E-615B71B77B57}" destId="{09A95389-CCAC-4304-943B-DE2DACFB3B17}" srcOrd="9" destOrd="0" presId="urn:microsoft.com/office/officeart/2008/layout/VerticalCurvedList"/>
    <dgm:cxn modelId="{1ECD5665-5789-497C-9C15-BF4D7EB35789}" type="presParOf" srcId="{FA1E92B7-41E9-4BAB-AF2E-615B71B77B57}" destId="{86788992-B68A-44F2-9981-C0B29069E3BE}" srcOrd="10" destOrd="0" presId="urn:microsoft.com/office/officeart/2008/layout/VerticalCurvedList"/>
    <dgm:cxn modelId="{324489A7-B28F-41DF-932F-5A9E06B60C21}" type="presParOf" srcId="{86788992-B68A-44F2-9981-C0B29069E3BE}" destId="{451ECE8F-802E-43AA-A21E-C2A8B2EDD63E}" srcOrd="0" destOrd="0" presId="urn:microsoft.com/office/officeart/2008/layout/VerticalCurvedList"/>
    <dgm:cxn modelId="{434D023D-A32F-45F8-A398-B28D61D130CA}" type="presParOf" srcId="{FA1E92B7-41E9-4BAB-AF2E-615B71B77B57}" destId="{9CDDDC3C-AACB-41ED-BF19-507A8FED930E}" srcOrd="11" destOrd="0" presId="urn:microsoft.com/office/officeart/2008/layout/VerticalCurvedList"/>
    <dgm:cxn modelId="{D83DF336-E6F4-4DD3-A7BF-A1940844A381}" type="presParOf" srcId="{FA1E92B7-41E9-4BAB-AF2E-615B71B77B57}" destId="{5F4D40C0-9DE5-4E42-AD80-214449CEE5FF}" srcOrd="12" destOrd="0" presId="urn:microsoft.com/office/officeart/2008/layout/VerticalCurvedList"/>
    <dgm:cxn modelId="{56E31918-2795-4351-8DE6-66031B9AF3BF}" type="presParOf" srcId="{5F4D40C0-9DE5-4E42-AD80-214449CEE5FF}" destId="{B15F3280-9E52-4DC4-B979-8BC73AA9445E}" srcOrd="0" destOrd="0" presId="urn:microsoft.com/office/officeart/2008/layout/VerticalCurvedList"/>
    <dgm:cxn modelId="{BEE9F0CE-3026-4A1D-956D-9F6B81AFB35E}" type="presParOf" srcId="{FA1E92B7-41E9-4BAB-AF2E-615B71B77B57}" destId="{EFEE1B0F-9077-445F-A2D6-3402845355EA}" srcOrd="13" destOrd="0" presId="urn:microsoft.com/office/officeart/2008/layout/VerticalCurvedList"/>
    <dgm:cxn modelId="{CB7E02E3-D7B9-465F-87D9-4AE9712E3B6A}" type="presParOf" srcId="{FA1E92B7-41E9-4BAB-AF2E-615B71B77B57}" destId="{A64F8C6A-C871-42C2-8DD8-090786FEA3E2}" srcOrd="14" destOrd="0" presId="urn:microsoft.com/office/officeart/2008/layout/VerticalCurvedList"/>
    <dgm:cxn modelId="{05CFDFE9-9A3D-4A2D-9C06-820226B6003C}" type="presParOf" srcId="{A64F8C6A-C871-42C2-8DD8-090786FEA3E2}" destId="{C18C204E-9DE0-4040-BEF4-CC9EBE80BD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77E3B-F37F-4807-A7F9-8106D081D5EB}">
      <dsp:nvSpPr>
        <dsp:cNvPr id="0" name=""/>
        <dsp:cNvSpPr/>
      </dsp:nvSpPr>
      <dsp:spPr>
        <a:xfrm>
          <a:off x="3038" y="0"/>
          <a:ext cx="3480928" cy="4286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От рождения пациента(иногда и дородовой период) </a:t>
          </a:r>
          <a:endParaRPr lang="ru-RU" sz="2700" kern="1200" dirty="0"/>
        </a:p>
      </dsp:txBody>
      <dsp:txXfrm>
        <a:off x="3038" y="1714512"/>
        <a:ext cx="3480928" cy="1714512"/>
      </dsp:txXfrm>
    </dsp:sp>
    <dsp:sp modelId="{3FDAB538-794D-4BDF-8A8D-E166C97D42B9}">
      <dsp:nvSpPr>
        <dsp:cNvPr id="0" name=""/>
        <dsp:cNvSpPr/>
      </dsp:nvSpPr>
      <dsp:spPr>
        <a:xfrm>
          <a:off x="641210" y="108819"/>
          <a:ext cx="2204584" cy="17240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287D6-31C4-45EF-A0C7-0DA77A8B67CC}">
      <dsp:nvSpPr>
        <dsp:cNvPr id="0" name=""/>
        <dsp:cNvSpPr/>
      </dsp:nvSpPr>
      <dsp:spPr>
        <a:xfrm>
          <a:off x="3588394" y="0"/>
          <a:ext cx="3480928" cy="4286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 смерти пациента</a:t>
          </a:r>
          <a:endParaRPr lang="ru-RU" sz="2700" kern="1200" dirty="0"/>
        </a:p>
      </dsp:txBody>
      <dsp:txXfrm>
        <a:off x="3588394" y="1714512"/>
        <a:ext cx="3480928" cy="1714512"/>
      </dsp:txXfrm>
    </dsp:sp>
    <dsp:sp modelId="{38B6EB47-FBA4-42F0-BE3D-07C09C6781D8}">
      <dsp:nvSpPr>
        <dsp:cNvPr id="0" name=""/>
        <dsp:cNvSpPr/>
      </dsp:nvSpPr>
      <dsp:spPr>
        <a:xfrm>
          <a:off x="4246135" y="71438"/>
          <a:ext cx="2165447" cy="17988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67784-C02F-4986-B1DD-1AAF0778C1F3}">
      <dsp:nvSpPr>
        <dsp:cNvPr id="0" name=""/>
        <dsp:cNvSpPr/>
      </dsp:nvSpPr>
      <dsp:spPr>
        <a:xfrm>
          <a:off x="282894" y="3429024"/>
          <a:ext cx="6506573" cy="642942"/>
        </a:xfrm>
        <a:prstGeom prst="leftRigh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10BA2-7AF2-47A0-933D-1FAB16600DC4}">
      <dsp:nvSpPr>
        <dsp:cNvPr id="0" name=""/>
        <dsp:cNvSpPr/>
      </dsp:nvSpPr>
      <dsp:spPr>
        <a:xfrm>
          <a:off x="79208" y="0"/>
          <a:ext cx="7834470" cy="48965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86C0F-9341-4AAD-AD26-E58641E61DF5}">
      <dsp:nvSpPr>
        <dsp:cNvPr id="0" name=""/>
        <dsp:cNvSpPr/>
      </dsp:nvSpPr>
      <dsp:spPr>
        <a:xfrm>
          <a:off x="1074186" y="3379594"/>
          <a:ext cx="203696" cy="2036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EC1B1-0179-4259-86C2-95CD5CFF61C1}">
      <dsp:nvSpPr>
        <dsp:cNvPr id="0" name=""/>
        <dsp:cNvSpPr/>
      </dsp:nvSpPr>
      <dsp:spPr>
        <a:xfrm>
          <a:off x="1282274" y="3481442"/>
          <a:ext cx="1825431" cy="1415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3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Додипломная</a:t>
          </a:r>
          <a:endParaRPr lang="ru-RU" sz="2000" kern="1200" dirty="0"/>
        </a:p>
      </dsp:txBody>
      <dsp:txXfrm>
        <a:off x="1282274" y="3481442"/>
        <a:ext cx="1825431" cy="1415101"/>
      </dsp:txXfrm>
    </dsp:sp>
    <dsp:sp modelId="{6046FDF2-18FF-46E7-A52C-EF1AB206A1C1}">
      <dsp:nvSpPr>
        <dsp:cNvPr id="0" name=""/>
        <dsp:cNvSpPr/>
      </dsp:nvSpPr>
      <dsp:spPr>
        <a:xfrm>
          <a:off x="2872197" y="2048714"/>
          <a:ext cx="368220" cy="368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5CC93-AE67-47B3-BD60-9AAF105E24AA}">
      <dsp:nvSpPr>
        <dsp:cNvPr id="0" name=""/>
        <dsp:cNvSpPr/>
      </dsp:nvSpPr>
      <dsp:spPr>
        <a:xfrm rot="10800000" flipV="1">
          <a:off x="2911329" y="2667942"/>
          <a:ext cx="2366455" cy="914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1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Последипломная</a:t>
          </a:r>
          <a:endParaRPr lang="ru-RU" sz="2000" kern="1200" dirty="0"/>
        </a:p>
      </dsp:txBody>
      <dsp:txXfrm rot="-10800000">
        <a:off x="2911329" y="2667942"/>
        <a:ext cx="2366455" cy="914881"/>
      </dsp:txXfrm>
    </dsp:sp>
    <dsp:sp modelId="{0B590A84-58AD-4E46-97E5-196E376116D8}">
      <dsp:nvSpPr>
        <dsp:cNvPr id="0" name=""/>
        <dsp:cNvSpPr/>
      </dsp:nvSpPr>
      <dsp:spPr>
        <a:xfrm>
          <a:off x="5034511" y="1238825"/>
          <a:ext cx="509240" cy="509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19D07-4DCD-4505-8599-5D6C81EE6807}">
      <dsp:nvSpPr>
        <dsp:cNvPr id="0" name=""/>
        <dsp:cNvSpPr/>
      </dsp:nvSpPr>
      <dsp:spPr>
        <a:xfrm>
          <a:off x="5154503" y="1872193"/>
          <a:ext cx="2838384" cy="1962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83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Непрерывное профессиональное образование</a:t>
          </a:r>
          <a:endParaRPr lang="ru-RU" sz="2000" kern="1200" dirty="0"/>
        </a:p>
      </dsp:txBody>
      <dsp:txXfrm>
        <a:off x="5154503" y="1872193"/>
        <a:ext cx="2838384" cy="1962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ACB33-7D0D-4E7F-8D93-C36666882A8D}">
      <dsp:nvSpPr>
        <dsp:cNvPr id="0" name=""/>
        <dsp:cNvSpPr/>
      </dsp:nvSpPr>
      <dsp:spPr>
        <a:xfrm>
          <a:off x="774810" y="1699"/>
          <a:ext cx="3514332" cy="2108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знать основы законодательства по охране здоровья населения, структуру и основные принципы здравоохранения, права, обязанности, ответственность, уметь планировать и анализировать свою работу, знать принципы сотрудничества с другими специалистами и службами;</a:t>
          </a:r>
          <a:endParaRPr lang="ru-RU" sz="1500" kern="1200" dirty="0"/>
        </a:p>
      </dsp:txBody>
      <dsp:txXfrm>
        <a:off x="774810" y="1699"/>
        <a:ext cx="3514332" cy="2108599"/>
      </dsp:txXfrm>
    </dsp:sp>
    <dsp:sp modelId="{370D5EDB-4097-4D9A-A4E3-697344266F3B}">
      <dsp:nvSpPr>
        <dsp:cNvPr id="0" name=""/>
        <dsp:cNvSpPr/>
      </dsp:nvSpPr>
      <dsp:spPr>
        <a:xfrm>
          <a:off x="4640575" y="1699"/>
          <a:ext cx="3514332" cy="2108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знать и соблюдать принципы врачебной этики и медицинской деонтологии;</a:t>
          </a:r>
          <a:endParaRPr lang="ru-RU" sz="1800" kern="1200" dirty="0"/>
        </a:p>
      </dsp:txBody>
      <dsp:txXfrm>
        <a:off x="4640575" y="1699"/>
        <a:ext cx="3514332" cy="2108599"/>
      </dsp:txXfrm>
    </dsp:sp>
    <dsp:sp modelId="{0C376BE7-05BA-4A66-BF9D-69698D418BB8}">
      <dsp:nvSpPr>
        <dsp:cNvPr id="0" name=""/>
        <dsp:cNvSpPr/>
      </dsp:nvSpPr>
      <dsp:spPr>
        <a:xfrm>
          <a:off x="2500294" y="2461732"/>
          <a:ext cx="3929129" cy="2108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/>
            <a:t>освоить следующие виды деятельности и соответствующие им персональные задачи: профилактика, диагностика, лечение наиболее распространенных заболеваний и реабилитация пациентов; оказание экстренной и неотложной медицинской помощи; выполнение медицинских манипуляций; организационная работа.</a:t>
          </a:r>
          <a:endParaRPr lang="ru-RU" sz="1500" b="0" kern="1200" dirty="0"/>
        </a:p>
      </dsp:txBody>
      <dsp:txXfrm>
        <a:off x="2500294" y="2461732"/>
        <a:ext cx="3929129" cy="2108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ACC64-BF17-4927-9CC6-AEAEE147EB1B}">
      <dsp:nvSpPr>
        <dsp:cNvPr id="0" name=""/>
        <dsp:cNvSpPr/>
      </dsp:nvSpPr>
      <dsp:spPr>
        <a:xfrm>
          <a:off x="1063121" y="0"/>
          <a:ext cx="6586725" cy="532859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F4D7D-048C-434D-9328-C21B8D1B2D6F}">
      <dsp:nvSpPr>
        <dsp:cNvPr id="0" name=""/>
        <dsp:cNvSpPr/>
      </dsp:nvSpPr>
      <dsp:spPr>
        <a:xfrm>
          <a:off x="1512166" y="360042"/>
          <a:ext cx="2608111" cy="2131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Научно-обоснованные знания доминировали над приобретением навыков работы над больными.</a:t>
          </a:r>
          <a:endParaRPr lang="ru-RU" sz="1800" kern="1200" dirty="0"/>
        </a:p>
      </dsp:txBody>
      <dsp:txXfrm>
        <a:off x="1616214" y="464090"/>
        <a:ext cx="2400015" cy="1923340"/>
      </dsp:txXfrm>
    </dsp:sp>
    <dsp:sp modelId="{FF399521-6989-4A5A-9EFB-AECDC7A2BD9A}">
      <dsp:nvSpPr>
        <dsp:cNvPr id="0" name=""/>
        <dsp:cNvSpPr/>
      </dsp:nvSpPr>
      <dsp:spPr>
        <a:xfrm>
          <a:off x="4608515" y="360042"/>
          <a:ext cx="2576459" cy="21314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Классические формы подготовки медицинских кадров по различным специальностям</a:t>
          </a:r>
          <a:r>
            <a:rPr lang="ru-RU" sz="1300" kern="1200" dirty="0" smtClean="0"/>
            <a:t>. </a:t>
          </a:r>
          <a:endParaRPr lang="ru-RU" sz="1300" kern="1200" dirty="0"/>
        </a:p>
      </dsp:txBody>
      <dsp:txXfrm>
        <a:off x="4712563" y="464090"/>
        <a:ext cx="2368363" cy="1923340"/>
      </dsp:txXfrm>
    </dsp:sp>
    <dsp:sp modelId="{06F4A994-6F4D-469E-8DC4-43077C2E4E57}">
      <dsp:nvSpPr>
        <dsp:cNvPr id="0" name=""/>
        <dsp:cNvSpPr/>
      </dsp:nvSpPr>
      <dsp:spPr>
        <a:xfrm>
          <a:off x="1512177" y="2880317"/>
          <a:ext cx="2608132" cy="23330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Преемственность преподавания клинических, начиная с третьего курса и продолжающегося в течение четырех лет на </a:t>
          </a:r>
          <a:r>
            <a:rPr lang="ru-RU" sz="1400" kern="1200" dirty="0" err="1" smtClean="0"/>
            <a:t>додипломном</a:t>
          </a:r>
          <a:r>
            <a:rPr lang="ru-RU" sz="1400" kern="1200" dirty="0" smtClean="0"/>
            <a:t> этапе, одного года в интернатуре или двух лет в клинической ординатуре в системе последипломного образования.</a:t>
          </a:r>
          <a:endParaRPr lang="ru-RU" sz="1400" kern="1200" dirty="0"/>
        </a:p>
      </dsp:txBody>
      <dsp:txXfrm>
        <a:off x="1626068" y="2994208"/>
        <a:ext cx="2380350" cy="2105288"/>
      </dsp:txXfrm>
    </dsp:sp>
    <dsp:sp modelId="{8DDCF213-5EDC-43B7-8F63-BCC3B9FDF59B}">
      <dsp:nvSpPr>
        <dsp:cNvPr id="0" name=""/>
        <dsp:cNvSpPr/>
      </dsp:nvSpPr>
      <dsp:spPr>
        <a:xfrm>
          <a:off x="4608515" y="2880317"/>
          <a:ext cx="2720459" cy="23921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На клинических кафедрах имелись образовательные стандарты, в соответствии с которыми строились программы по каждой клинической дисциплине.</a:t>
          </a:r>
          <a:endParaRPr lang="ru-RU" sz="1600" kern="1200"/>
        </a:p>
      </dsp:txBody>
      <dsp:txXfrm>
        <a:off x="4725288" y="2997090"/>
        <a:ext cx="2486913" cy="2158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50D30-3270-43F9-81AB-B3802854295D}">
      <dsp:nvSpPr>
        <dsp:cNvPr id="0" name=""/>
        <dsp:cNvSpPr/>
      </dsp:nvSpPr>
      <dsp:spPr>
        <a:xfrm>
          <a:off x="3171985" y="1364108"/>
          <a:ext cx="1747516" cy="174773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1F80A930-5C53-4F8C-8CFB-FA80A46D621B}">
      <dsp:nvSpPr>
        <dsp:cNvPr id="0" name=""/>
        <dsp:cNvSpPr/>
      </dsp:nvSpPr>
      <dsp:spPr>
        <a:xfrm>
          <a:off x="3044562" y="0"/>
          <a:ext cx="2002362" cy="10715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Модульная система подготовки</a:t>
          </a:r>
          <a:endParaRPr lang="ru-RU" sz="1700" kern="1200" dirty="0"/>
        </a:p>
      </dsp:txBody>
      <dsp:txXfrm>
        <a:off x="3044562" y="0"/>
        <a:ext cx="2002362" cy="1071569"/>
      </dsp:txXfrm>
    </dsp:sp>
    <dsp:sp modelId="{C31C629D-BB75-41C0-AB87-DDEF2D3DCEBB}">
      <dsp:nvSpPr>
        <dsp:cNvPr id="0" name=""/>
        <dsp:cNvSpPr/>
      </dsp:nvSpPr>
      <dsp:spPr>
        <a:xfrm>
          <a:off x="3684590" y="1610569"/>
          <a:ext cx="1747516" cy="174773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56DDA7B-41C3-41C4-B4CC-861902EE637A}">
      <dsp:nvSpPr>
        <dsp:cNvPr id="0" name=""/>
        <dsp:cNvSpPr/>
      </dsp:nvSpPr>
      <dsp:spPr>
        <a:xfrm>
          <a:off x="5647633" y="1017991"/>
          <a:ext cx="1893142" cy="11787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Компетентностно</a:t>
          </a:r>
          <a:r>
            <a:rPr lang="ru-RU" sz="1700" kern="1200" dirty="0" smtClean="0"/>
            <a:t>-ориентированный подход</a:t>
          </a:r>
          <a:endParaRPr lang="ru-RU" sz="1700" kern="1200" dirty="0"/>
        </a:p>
      </dsp:txBody>
      <dsp:txXfrm>
        <a:off x="5647633" y="1017991"/>
        <a:ext cx="1893142" cy="1178726"/>
      </dsp:txXfrm>
    </dsp:sp>
    <dsp:sp modelId="{A1C2CB56-F879-48E0-9A4F-560731F9F4E2}">
      <dsp:nvSpPr>
        <dsp:cNvPr id="0" name=""/>
        <dsp:cNvSpPr/>
      </dsp:nvSpPr>
      <dsp:spPr>
        <a:xfrm>
          <a:off x="3810556" y="2165106"/>
          <a:ext cx="1747516" cy="174773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A2AD90D-17D3-409B-A79E-011CBB41E98B}">
      <dsp:nvSpPr>
        <dsp:cNvPr id="0" name=""/>
        <dsp:cNvSpPr/>
      </dsp:nvSpPr>
      <dsp:spPr>
        <a:xfrm>
          <a:off x="5829666" y="2518189"/>
          <a:ext cx="1856735" cy="12590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Кредитная оценка знаний, навыков.</a:t>
          </a:r>
          <a:endParaRPr lang="ru-RU" sz="1700" kern="1200" dirty="0"/>
        </a:p>
      </dsp:txBody>
      <dsp:txXfrm>
        <a:off x="5829666" y="2518189"/>
        <a:ext cx="1856735" cy="1259094"/>
      </dsp:txXfrm>
    </dsp:sp>
    <dsp:sp modelId="{146156A4-3B48-4DF7-9B5C-1C6B56556E76}">
      <dsp:nvSpPr>
        <dsp:cNvPr id="0" name=""/>
        <dsp:cNvSpPr/>
      </dsp:nvSpPr>
      <dsp:spPr>
        <a:xfrm>
          <a:off x="3455956" y="2609808"/>
          <a:ext cx="1747516" cy="174773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E80CA6A-CC9D-45CC-AE9D-E407A7E696C5}">
      <dsp:nvSpPr>
        <dsp:cNvPr id="0" name=""/>
        <dsp:cNvSpPr/>
      </dsp:nvSpPr>
      <dsp:spPr>
        <a:xfrm>
          <a:off x="5028721" y="4205911"/>
          <a:ext cx="2002362" cy="11519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Технологии клинического аудита.</a:t>
          </a:r>
          <a:endParaRPr lang="ru-RU" sz="1700" kern="1200" dirty="0"/>
        </a:p>
      </dsp:txBody>
      <dsp:txXfrm>
        <a:off x="5028721" y="4205911"/>
        <a:ext cx="2002362" cy="1151937"/>
      </dsp:txXfrm>
    </dsp:sp>
    <dsp:sp modelId="{42813866-349B-4242-AC26-3502F271C307}">
      <dsp:nvSpPr>
        <dsp:cNvPr id="0" name=""/>
        <dsp:cNvSpPr/>
      </dsp:nvSpPr>
      <dsp:spPr>
        <a:xfrm>
          <a:off x="2888014" y="2609808"/>
          <a:ext cx="1747516" cy="174773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CF2EC2E-DABE-4BBB-8AAD-3B63E281DEC9}">
      <dsp:nvSpPr>
        <dsp:cNvPr id="0" name=""/>
        <dsp:cNvSpPr/>
      </dsp:nvSpPr>
      <dsp:spPr>
        <a:xfrm>
          <a:off x="1060403" y="4205911"/>
          <a:ext cx="2002362" cy="11519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Доминирование общей практики с демонстрацией больных. </a:t>
          </a:r>
          <a:endParaRPr lang="ru-RU" sz="1700" kern="1200"/>
        </a:p>
      </dsp:txBody>
      <dsp:txXfrm>
        <a:off x="1060403" y="4205911"/>
        <a:ext cx="2002362" cy="1151937"/>
      </dsp:txXfrm>
    </dsp:sp>
    <dsp:sp modelId="{A9CD2F18-1C3C-48C1-84F6-D2E7C4302EA3}">
      <dsp:nvSpPr>
        <dsp:cNvPr id="0" name=""/>
        <dsp:cNvSpPr/>
      </dsp:nvSpPr>
      <dsp:spPr>
        <a:xfrm>
          <a:off x="2533414" y="2165106"/>
          <a:ext cx="1747516" cy="174773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911259D-F18C-41DD-802D-D2DC41C774BD}">
      <dsp:nvSpPr>
        <dsp:cNvPr id="0" name=""/>
        <dsp:cNvSpPr/>
      </dsp:nvSpPr>
      <dsp:spPr>
        <a:xfrm>
          <a:off x="405085" y="2518189"/>
          <a:ext cx="1856735" cy="12590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Проблемно-ориентированное обучение.</a:t>
          </a:r>
          <a:endParaRPr lang="ru-RU" sz="1700" kern="1200"/>
        </a:p>
      </dsp:txBody>
      <dsp:txXfrm>
        <a:off x="405085" y="2518189"/>
        <a:ext cx="1856735" cy="1259094"/>
      </dsp:txXfrm>
    </dsp:sp>
    <dsp:sp modelId="{E4BD03E1-C09A-4FC4-B742-D85891646EC1}">
      <dsp:nvSpPr>
        <dsp:cNvPr id="0" name=""/>
        <dsp:cNvSpPr/>
      </dsp:nvSpPr>
      <dsp:spPr>
        <a:xfrm>
          <a:off x="2659380" y="1610569"/>
          <a:ext cx="1747516" cy="174773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C488233-0AE5-4BC3-8F46-0C707A39A9EA}">
      <dsp:nvSpPr>
        <dsp:cNvPr id="0" name=""/>
        <dsp:cNvSpPr/>
      </dsp:nvSpPr>
      <dsp:spPr>
        <a:xfrm>
          <a:off x="550711" y="1017991"/>
          <a:ext cx="1893142" cy="117872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Введение системы зачетных единиц </a:t>
          </a:r>
          <a:endParaRPr lang="ru-RU" sz="1700" kern="1200"/>
        </a:p>
      </dsp:txBody>
      <dsp:txXfrm>
        <a:off x="550711" y="1017991"/>
        <a:ext cx="1893142" cy="1178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3400E-5368-4353-99ED-802D94FACBAD}">
      <dsp:nvSpPr>
        <dsp:cNvPr id="0" name=""/>
        <dsp:cNvSpPr/>
      </dsp:nvSpPr>
      <dsp:spPr>
        <a:xfrm>
          <a:off x="1112109" y="0"/>
          <a:ext cx="2807884" cy="280784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Понимание врачом того, что оказание помощи пациентам в решении их проблем – одна из основных задач лечебной помощи.</a:t>
          </a:r>
          <a:endParaRPr lang="ru-RU" sz="1500" kern="1200" dirty="0"/>
        </a:p>
      </dsp:txBody>
      <dsp:txXfrm>
        <a:off x="1523314" y="411199"/>
        <a:ext cx="1985474" cy="1985445"/>
      </dsp:txXfrm>
    </dsp:sp>
    <dsp:sp modelId="{D284CFB1-B1DD-49AE-B4BD-48B034646341}">
      <dsp:nvSpPr>
        <dsp:cNvPr id="0" name=""/>
        <dsp:cNvSpPr/>
      </dsp:nvSpPr>
      <dsp:spPr>
        <a:xfrm>
          <a:off x="2557352" y="1872676"/>
          <a:ext cx="2807884" cy="280784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Желание и способность критически оценить  свою собственную работу.   </a:t>
          </a:r>
          <a:endParaRPr lang="ru-RU" sz="1500" kern="1200" dirty="0"/>
        </a:p>
      </dsp:txBody>
      <dsp:txXfrm>
        <a:off x="2968557" y="2283875"/>
        <a:ext cx="1985474" cy="1985445"/>
      </dsp:txXfrm>
    </dsp:sp>
    <dsp:sp modelId="{8804E145-7320-432A-A210-2E06BD8D62E2}">
      <dsp:nvSpPr>
        <dsp:cNvPr id="0" name=""/>
        <dsp:cNvSpPr/>
      </dsp:nvSpPr>
      <dsp:spPr>
        <a:xfrm>
          <a:off x="4000886" y="0"/>
          <a:ext cx="2807884" cy="280784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Признание врачом ОП собственной потребности в непрерывном образовании и  критическом осмыслении </a:t>
          </a:r>
          <a:r>
            <a:rPr lang="ru-RU" sz="1500" kern="1200" smtClean="0"/>
            <a:t>медицинской  информации.</a:t>
          </a:r>
          <a:endParaRPr lang="ru-RU" sz="1500" kern="1200" dirty="0"/>
        </a:p>
      </dsp:txBody>
      <dsp:txXfrm>
        <a:off x="4412091" y="411199"/>
        <a:ext cx="1985474" cy="19854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01B01-0A26-4D5A-A97A-8A5235F60F14}">
      <dsp:nvSpPr>
        <dsp:cNvPr id="0" name=""/>
        <dsp:cNvSpPr/>
      </dsp:nvSpPr>
      <dsp:spPr>
        <a:xfrm>
          <a:off x="0" y="294305"/>
          <a:ext cx="8091487" cy="14250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Подготовка /переподготовка специалиста  – ВОП, ключевой фигуры в системе первичного здравоохранения, способного оказывать первичную медико-санитарную помощь населению независимо от возраста, пола и характера заболевания. </a:t>
          </a:r>
          <a:endParaRPr lang="ru-RU" sz="2100" kern="1200"/>
        </a:p>
      </dsp:txBody>
      <dsp:txXfrm>
        <a:off x="69566" y="363871"/>
        <a:ext cx="7952355" cy="1285927"/>
      </dsp:txXfrm>
    </dsp:sp>
    <dsp:sp modelId="{F9406D9E-D298-4B9C-B222-C052B455AC5F}">
      <dsp:nvSpPr>
        <dsp:cNvPr id="0" name=""/>
        <dsp:cNvSpPr/>
      </dsp:nvSpPr>
      <dsp:spPr>
        <a:xfrm>
          <a:off x="0" y="1779844"/>
          <a:ext cx="8091487" cy="14250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Реформирование ПМСП с последовательным переходом на общеврачебную практику и в этой связи с изменением структуры государственного заказа в системе медицинского образования. </a:t>
          </a:r>
          <a:endParaRPr lang="ru-RU" sz="2100" kern="1200"/>
        </a:p>
      </dsp:txBody>
      <dsp:txXfrm>
        <a:off x="69566" y="1849410"/>
        <a:ext cx="7952355" cy="1285927"/>
      </dsp:txXfrm>
    </dsp:sp>
    <dsp:sp modelId="{814389FD-7540-462F-BB6E-E3B91A843D8B}">
      <dsp:nvSpPr>
        <dsp:cNvPr id="0" name=""/>
        <dsp:cNvSpPr/>
      </dsp:nvSpPr>
      <dsp:spPr>
        <a:xfrm>
          <a:off x="0" y="3265384"/>
          <a:ext cx="8091487" cy="14250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Формирование государственного заказа на подготовку специалистов по ОВП и переподготовку работающих в амбулаторно-поликлинических учреждениях. </a:t>
          </a:r>
          <a:endParaRPr lang="ru-RU" sz="2100" kern="1200"/>
        </a:p>
      </dsp:txBody>
      <dsp:txXfrm>
        <a:off x="69566" y="3334950"/>
        <a:ext cx="7952355" cy="12859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DF6D-7BED-4F21-B8EE-4134A7FC5720}">
      <dsp:nvSpPr>
        <dsp:cNvPr id="0" name=""/>
        <dsp:cNvSpPr/>
      </dsp:nvSpPr>
      <dsp:spPr>
        <a:xfrm>
          <a:off x="-5632873" y="-862776"/>
          <a:ext cx="6710304" cy="6710304"/>
        </a:xfrm>
        <a:prstGeom prst="blockArc">
          <a:avLst>
            <a:gd name="adj1" fmla="val 18900000"/>
            <a:gd name="adj2" fmla="val 2700000"/>
            <a:gd name="adj3" fmla="val 322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7806F-4836-4E11-9657-47B4AAE7A064}">
      <dsp:nvSpPr>
        <dsp:cNvPr id="0" name=""/>
        <dsp:cNvSpPr/>
      </dsp:nvSpPr>
      <dsp:spPr>
        <a:xfrm>
          <a:off x="349680" y="226606"/>
          <a:ext cx="7675260" cy="45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58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Осознание идеологии и перспектив общеврачебной практики в системе ПМСП; </a:t>
          </a:r>
          <a:endParaRPr lang="ru-RU" sz="1400" kern="1200"/>
        </a:p>
      </dsp:txBody>
      <dsp:txXfrm>
        <a:off x="349680" y="226606"/>
        <a:ext cx="7675260" cy="453014"/>
      </dsp:txXfrm>
    </dsp:sp>
    <dsp:sp modelId="{62B9ECA8-7872-461B-AD5B-B974537EDB9E}">
      <dsp:nvSpPr>
        <dsp:cNvPr id="0" name=""/>
        <dsp:cNvSpPr/>
      </dsp:nvSpPr>
      <dsp:spPr>
        <a:xfrm>
          <a:off x="66546" y="169979"/>
          <a:ext cx="566267" cy="566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61D3B-2E12-4E0D-BC92-E9FD03E846B6}">
      <dsp:nvSpPr>
        <dsp:cNvPr id="0" name=""/>
        <dsp:cNvSpPr/>
      </dsp:nvSpPr>
      <dsp:spPr>
        <a:xfrm>
          <a:off x="759925" y="906526"/>
          <a:ext cx="7265015" cy="45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58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Мотивация к педагогической деятельности в качестве преподавателя кафедр общей врачебной практики; </a:t>
          </a:r>
          <a:endParaRPr lang="ru-RU" sz="1400" kern="1200"/>
        </a:p>
      </dsp:txBody>
      <dsp:txXfrm>
        <a:off x="759925" y="906526"/>
        <a:ext cx="7265015" cy="453014"/>
      </dsp:txXfrm>
    </dsp:sp>
    <dsp:sp modelId="{AE395714-3C45-403A-AC82-16C1D0C78026}">
      <dsp:nvSpPr>
        <dsp:cNvPr id="0" name=""/>
        <dsp:cNvSpPr/>
      </dsp:nvSpPr>
      <dsp:spPr>
        <a:xfrm>
          <a:off x="476791" y="849899"/>
          <a:ext cx="566267" cy="566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89BA1-2CEC-480C-8619-A9A46BB4E52E}">
      <dsp:nvSpPr>
        <dsp:cNvPr id="0" name=""/>
        <dsp:cNvSpPr/>
      </dsp:nvSpPr>
      <dsp:spPr>
        <a:xfrm>
          <a:off x="984737" y="1585948"/>
          <a:ext cx="7040203" cy="45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58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Осознание реальной сложности и личных возможностей в системе до- и последипломной    подготовки /переподготовки ВОП; </a:t>
          </a:r>
          <a:endParaRPr lang="ru-RU" sz="1400" kern="1200" dirty="0"/>
        </a:p>
      </dsp:txBody>
      <dsp:txXfrm>
        <a:off x="984737" y="1585948"/>
        <a:ext cx="7040203" cy="453014"/>
      </dsp:txXfrm>
    </dsp:sp>
    <dsp:sp modelId="{C210CF66-A25B-4F3B-8137-297C88787448}">
      <dsp:nvSpPr>
        <dsp:cNvPr id="0" name=""/>
        <dsp:cNvSpPr/>
      </dsp:nvSpPr>
      <dsp:spPr>
        <a:xfrm>
          <a:off x="701603" y="1529321"/>
          <a:ext cx="566267" cy="566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2CE6D-696D-4AE6-9043-422BFE2BE658}">
      <dsp:nvSpPr>
        <dsp:cNvPr id="0" name=""/>
        <dsp:cNvSpPr/>
      </dsp:nvSpPr>
      <dsp:spPr>
        <a:xfrm>
          <a:off x="1056517" y="2265867"/>
          <a:ext cx="6968422" cy="45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58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Конкурсный отбор на курсы обучения с учетом личностных и профессиональных качеств претендентов и рекомендаций кафедр. </a:t>
          </a:r>
          <a:endParaRPr lang="ru-RU" sz="1400" kern="1200" dirty="0"/>
        </a:p>
      </dsp:txBody>
      <dsp:txXfrm>
        <a:off x="1056517" y="2265867"/>
        <a:ext cx="6968422" cy="453014"/>
      </dsp:txXfrm>
    </dsp:sp>
    <dsp:sp modelId="{68FBDCC6-5D48-42E8-8A7B-B3E742E38F32}">
      <dsp:nvSpPr>
        <dsp:cNvPr id="0" name=""/>
        <dsp:cNvSpPr/>
      </dsp:nvSpPr>
      <dsp:spPr>
        <a:xfrm>
          <a:off x="773383" y="2209241"/>
          <a:ext cx="566267" cy="566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95389-CCAC-4304-943B-DE2DACFB3B17}">
      <dsp:nvSpPr>
        <dsp:cNvPr id="0" name=""/>
        <dsp:cNvSpPr/>
      </dsp:nvSpPr>
      <dsp:spPr>
        <a:xfrm>
          <a:off x="984737" y="2945787"/>
          <a:ext cx="7040203" cy="45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5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Обучение должно осуществляться на постоянной, долговременной (минимум 1 год) и строго регламентированной основе</a:t>
          </a:r>
          <a:endParaRPr lang="ru-RU" sz="1400" kern="1200" dirty="0"/>
        </a:p>
      </dsp:txBody>
      <dsp:txXfrm>
        <a:off x="984737" y="2945787"/>
        <a:ext cx="7040203" cy="453014"/>
      </dsp:txXfrm>
    </dsp:sp>
    <dsp:sp modelId="{451ECE8F-802E-43AA-A21E-C2A8B2EDD63E}">
      <dsp:nvSpPr>
        <dsp:cNvPr id="0" name=""/>
        <dsp:cNvSpPr/>
      </dsp:nvSpPr>
      <dsp:spPr>
        <a:xfrm>
          <a:off x="701603" y="2889161"/>
          <a:ext cx="566267" cy="566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DDC3C-AACB-41ED-BF19-507A8FED930E}">
      <dsp:nvSpPr>
        <dsp:cNvPr id="0" name=""/>
        <dsp:cNvSpPr/>
      </dsp:nvSpPr>
      <dsp:spPr>
        <a:xfrm>
          <a:off x="759925" y="3625209"/>
          <a:ext cx="7265015" cy="45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5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Целевое назначение программ обучения - полное овладение знаниями, навыками и умениями общеврачебной практики. </a:t>
          </a:r>
          <a:endParaRPr lang="ru-RU" sz="1400" kern="1200" dirty="0"/>
        </a:p>
      </dsp:txBody>
      <dsp:txXfrm>
        <a:off x="759925" y="3625209"/>
        <a:ext cx="7265015" cy="453014"/>
      </dsp:txXfrm>
    </dsp:sp>
    <dsp:sp modelId="{B15F3280-9E52-4DC4-B979-8BC73AA9445E}">
      <dsp:nvSpPr>
        <dsp:cNvPr id="0" name=""/>
        <dsp:cNvSpPr/>
      </dsp:nvSpPr>
      <dsp:spPr>
        <a:xfrm>
          <a:off x="476791" y="3568582"/>
          <a:ext cx="566267" cy="566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E1B0F-9077-445F-A2D6-3402845355EA}">
      <dsp:nvSpPr>
        <dsp:cNvPr id="0" name=""/>
        <dsp:cNvSpPr/>
      </dsp:nvSpPr>
      <dsp:spPr>
        <a:xfrm>
          <a:off x="349680" y="4305129"/>
          <a:ext cx="7675260" cy="453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958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навыков и потребностей постоянного самообразования. </a:t>
          </a:r>
          <a:endParaRPr lang="ru-RU" sz="1400" kern="1200" dirty="0"/>
        </a:p>
      </dsp:txBody>
      <dsp:txXfrm>
        <a:off x="349680" y="4305129"/>
        <a:ext cx="7675260" cy="453014"/>
      </dsp:txXfrm>
    </dsp:sp>
    <dsp:sp modelId="{C18C204E-9DE0-4040-BEF4-CC9EBE80BDF0}">
      <dsp:nvSpPr>
        <dsp:cNvPr id="0" name=""/>
        <dsp:cNvSpPr/>
      </dsp:nvSpPr>
      <dsp:spPr>
        <a:xfrm>
          <a:off x="66546" y="4248502"/>
          <a:ext cx="566267" cy="566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EDC65-AEB6-460A-B578-F77D8AFFDC7A}">
      <dsp:nvSpPr>
        <dsp:cNvPr id="0" name=""/>
        <dsp:cNvSpPr/>
      </dsp:nvSpPr>
      <dsp:spPr>
        <a:xfrm>
          <a:off x="0" y="120943"/>
          <a:ext cx="8229600" cy="1079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Опыт прошлых лет свидетельствует о том, что попытки междисциплинарной интеграции в системе медицинского образования по так называемым «вертикалям» и «горизонталям» малоэффективны  и невозможны.</a:t>
          </a:r>
          <a:endParaRPr lang="ru-RU" sz="1600" kern="1200"/>
        </a:p>
      </dsp:txBody>
      <dsp:txXfrm>
        <a:off x="52688" y="173631"/>
        <a:ext cx="8124224" cy="973949"/>
      </dsp:txXfrm>
    </dsp:sp>
    <dsp:sp modelId="{381B3A97-9F15-4BE9-89F0-843B0357C4EB}">
      <dsp:nvSpPr>
        <dsp:cNvPr id="0" name=""/>
        <dsp:cNvSpPr/>
      </dsp:nvSpPr>
      <dsp:spPr>
        <a:xfrm>
          <a:off x="0" y="1246348"/>
          <a:ext cx="8229600" cy="1079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В качестве универсального методологического принципа межпредметной интеграции может быть использован системный подход, раскрывающий логику роста, развития и функционирования организма в норме и при патологии.</a:t>
          </a:r>
          <a:endParaRPr lang="ru-RU" sz="1600" kern="1200"/>
        </a:p>
      </dsp:txBody>
      <dsp:txXfrm>
        <a:off x="52688" y="1299036"/>
        <a:ext cx="8124224" cy="973949"/>
      </dsp:txXfrm>
    </dsp:sp>
    <dsp:sp modelId="{FB716FD3-67F4-48C2-A567-06639B5FD98A}">
      <dsp:nvSpPr>
        <dsp:cNvPr id="0" name=""/>
        <dsp:cNvSpPr/>
      </dsp:nvSpPr>
      <dsp:spPr>
        <a:xfrm>
          <a:off x="0" y="2371753"/>
          <a:ext cx="8229600" cy="1079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Принцип, основанный на раскрытии общих закономерностей функционирования здорового и больного организма может стать стержневым и универсальным элементом интеграции учебного процесса в системе до- и последипломного медицинского образования, особенно ВОП. </a:t>
          </a:r>
          <a:endParaRPr lang="ru-RU" sz="1600" kern="1200"/>
        </a:p>
      </dsp:txBody>
      <dsp:txXfrm>
        <a:off x="52688" y="2424441"/>
        <a:ext cx="8124224" cy="973949"/>
      </dsp:txXfrm>
    </dsp:sp>
    <dsp:sp modelId="{54300747-31E3-4B88-8715-3BEC8107A4B7}">
      <dsp:nvSpPr>
        <dsp:cNvPr id="0" name=""/>
        <dsp:cNvSpPr/>
      </dsp:nvSpPr>
      <dsp:spPr>
        <a:xfrm>
          <a:off x="0" y="3497158"/>
          <a:ext cx="8229600" cy="10793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Принцип интеграции может быть реализован в рамках учебного модуля, основанного на логической взаимосвязи (закономерности) возникновения, развития, строения, функционирования, возрастной эволюции/инволюции той или иной системы (органа) человеческого организма. </a:t>
          </a:r>
          <a:endParaRPr lang="ru-RU" sz="1600" kern="1200"/>
        </a:p>
      </dsp:txBody>
      <dsp:txXfrm>
        <a:off x="52688" y="3549846"/>
        <a:ext cx="8124224" cy="97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C2A5-A416-4B63-A9C8-778764EA267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6E0BF-4C7C-44F0-A9F6-E882FCC1A0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523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6E0BF-4C7C-44F0-A9F6-E882FCC1A0F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20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6E0BF-4C7C-44F0-A9F6-E882FCC1A0F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6815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6E0BF-4C7C-44F0-A9F6-E882FCC1A0F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1812" name="Picture 52" descr="59018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59138"/>
            <a:ext cx="2814638" cy="359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41784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58775" y="6394450"/>
            <a:ext cx="2133600" cy="231775"/>
          </a:xfrm>
        </p:spPr>
        <p:txBody>
          <a:bodyPr/>
          <a:lstStyle>
            <a:lvl1pPr>
              <a:defRPr sz="1200"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14178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4225" y="6402388"/>
            <a:ext cx="2789238" cy="231775"/>
          </a:xfrm>
        </p:spPr>
        <p:txBody>
          <a:bodyPr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14178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57513" y="6394450"/>
            <a:ext cx="442912" cy="252413"/>
          </a:xfrm>
        </p:spPr>
        <p:txBody>
          <a:bodyPr/>
          <a:lstStyle>
            <a:lvl1pPr>
              <a:defRPr sz="1200"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41787" name="Text Box 27"/>
          <p:cNvSpPr txBox="1">
            <a:spLocks noChangeArrowheads="1"/>
          </p:cNvSpPr>
          <p:nvPr/>
        </p:nvSpPr>
        <p:spPr bwMode="gray">
          <a:xfrm>
            <a:off x="338138" y="295275"/>
            <a:ext cx="1292225" cy="457200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141777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01638" y="3225800"/>
            <a:ext cx="6557962" cy="5159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41776" name="Rectangle 16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76238" y="2046288"/>
            <a:ext cx="6635750" cy="1138237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41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2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7650" y="349250"/>
            <a:ext cx="2089150" cy="608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5438" y="349250"/>
            <a:ext cx="6119812" cy="608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658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61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95313" y="1450975"/>
            <a:ext cx="8091487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5313" y="4019550"/>
            <a:ext cx="8091487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952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398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58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43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30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60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5313" y="1450975"/>
            <a:ext cx="396875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463" y="1450975"/>
            <a:ext cx="3970337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5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612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16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26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57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39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811" name="Picture 75" descr="59018 _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30600"/>
            <a:ext cx="26035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40810" name="Picture 74" descr="Medical Perspectives_EyeWire copy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4074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96863" y="6577013"/>
            <a:ext cx="21336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fld id="{353396FF-8F3F-4F17-8C1B-0361090B9064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14074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16213" y="6565900"/>
            <a:ext cx="364966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140744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731000" y="6569075"/>
            <a:ext cx="2133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F8D4C2F7-33A2-42E3-A4A3-2EED7240E5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40765" name="Rectangle 2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595313" y="1450975"/>
            <a:ext cx="8091487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40804" name="Freeform 68"/>
          <p:cNvSpPr>
            <a:spLocks/>
          </p:cNvSpPr>
          <p:nvPr/>
        </p:nvSpPr>
        <p:spPr bwMode="auto">
          <a:xfrm>
            <a:off x="957263" y="1103313"/>
            <a:ext cx="6543675" cy="39687"/>
          </a:xfrm>
          <a:custGeom>
            <a:avLst/>
            <a:gdLst>
              <a:gd name="T0" fmla="*/ 4122 w 4122"/>
              <a:gd name="T1" fmla="*/ 0 h 25"/>
              <a:gd name="T2" fmla="*/ 0 w 4122"/>
              <a:gd name="T3" fmla="*/ 3 h 25"/>
              <a:gd name="T4" fmla="*/ 37 w 4122"/>
              <a:gd name="T5" fmla="*/ 25 h 25"/>
              <a:gd name="T6" fmla="*/ 4109 w 4122"/>
              <a:gd name="T7" fmla="*/ 25 h 25"/>
              <a:gd name="T8" fmla="*/ 4122 w 412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2" h="25">
                <a:moveTo>
                  <a:pt x="4122" y="0"/>
                </a:moveTo>
                <a:lnTo>
                  <a:pt x="0" y="3"/>
                </a:lnTo>
                <a:lnTo>
                  <a:pt x="37" y="25"/>
                </a:lnTo>
                <a:lnTo>
                  <a:pt x="4109" y="25"/>
                </a:lnTo>
                <a:lnTo>
                  <a:pt x="4122" y="0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shade val="7882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140805" name="Picture 69" descr="artway_medical_thermomete_0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738" y="98425"/>
            <a:ext cx="10160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40764" name="Rectangle 28"/>
          <p:cNvSpPr>
            <a:spLocks noGrp="1" noChangeArrowheads="1"/>
          </p:cNvSpPr>
          <p:nvPr>
            <p:ph type="title"/>
          </p:nvPr>
        </p:nvSpPr>
        <p:spPr bwMode="black">
          <a:xfrm>
            <a:off x="325438" y="349250"/>
            <a:ext cx="77755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40808" name="Text Box 72"/>
          <p:cNvSpPr txBox="1">
            <a:spLocks noChangeArrowheads="1"/>
          </p:cNvSpPr>
          <p:nvPr/>
        </p:nvSpPr>
        <p:spPr bwMode="gray">
          <a:xfrm>
            <a:off x="7642225" y="779463"/>
            <a:ext cx="1292225" cy="457200"/>
          </a:xfrm>
          <a:prstGeom prst="rect">
            <a:avLst/>
          </a:prstGeom>
          <a:noFill/>
          <a:ln>
            <a:noFill/>
          </a:ln>
          <a:effectLst>
            <a:prstShdw prst="shdw13" dist="53882" dir="2700000">
              <a:srgbClr val="080808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A50021"/>
                </a:solidFill>
                <a:latin typeface="Verdana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4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4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804" grpId="0" animBg="1"/>
      <p:bldP spid="1140764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059832" y="5877272"/>
            <a:ext cx="3672408" cy="515938"/>
          </a:xfrm>
        </p:spPr>
        <p:txBody>
          <a:bodyPr/>
          <a:lstStyle/>
          <a:p>
            <a:pPr algn="ctr"/>
            <a:r>
              <a:rPr lang="ru-RU" b="1" dirty="0" smtClean="0"/>
              <a:t>А.В.БАЛМУХАНОВА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7424" y="1196752"/>
            <a:ext cx="7772400" cy="3312367"/>
          </a:xfrm>
        </p:spPr>
        <p:txBody>
          <a:bodyPr>
            <a:normAutofit/>
          </a:bodyPr>
          <a:lstStyle/>
          <a:p>
            <a:r>
              <a:rPr lang="ru-RU" sz="4200" dirty="0" smtClean="0"/>
              <a:t>ПРОБЛЕМЫ </a:t>
            </a:r>
            <a:r>
              <a:rPr lang="ru-RU" sz="4200" b="1" dirty="0" smtClean="0"/>
              <a:t>ДО</a:t>
            </a:r>
            <a:r>
              <a:rPr lang="ru-RU" sz="4200" dirty="0" smtClean="0"/>
              <a:t> И </a:t>
            </a:r>
            <a:r>
              <a:rPr lang="ru-RU" sz="4200" b="1" dirty="0" smtClean="0"/>
              <a:t>ПОСЛЕ</a:t>
            </a:r>
            <a:r>
              <a:rPr lang="ru-RU" sz="4200" dirty="0" smtClean="0"/>
              <a:t>ДИПЛОМНОЙ ПОДГОТОВКИ </a:t>
            </a:r>
            <a:br>
              <a:rPr lang="ru-RU" sz="4200" dirty="0" smtClean="0"/>
            </a:br>
            <a:r>
              <a:rPr lang="ru-RU" sz="4200" dirty="0" smtClean="0"/>
              <a:t>ВОП</a:t>
            </a:r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xmlns="" val="26299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91" y="260648"/>
            <a:ext cx="6877147" cy="633413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ОБРАЗОВАТЕЛЬНЫЕ ЦЕЛИ ДЛЯ ПОДГОТОВКИ ВОП: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ЗНАНИЯ: </a:t>
            </a:r>
          </a:p>
          <a:p>
            <a:pPr marL="0" indent="0" algn="just">
              <a:buNone/>
            </a:pPr>
            <a:endParaRPr lang="ru-RU" dirty="0"/>
          </a:p>
          <a:p>
            <a:pPr marL="996950" indent="-457200">
              <a:buFont typeface="Wingdings" pitchFamily="2" charset="2"/>
              <a:buChar char="ü"/>
            </a:pPr>
            <a:r>
              <a:rPr lang="ru-RU" dirty="0" smtClean="0"/>
              <a:t>Наличие достаточных знаний для понимания процессов заболевания, в частности наиболее общих и хронических.</a:t>
            </a:r>
          </a:p>
          <a:p>
            <a:pPr marL="1054100" indent="-514350">
              <a:buFont typeface="Wingdings" pitchFamily="2" charset="2"/>
              <a:buChar char="ü"/>
            </a:pPr>
            <a:r>
              <a:rPr lang="ru-RU" dirty="0" smtClean="0"/>
              <a:t>Понимание возможностей, методов, пределов     </a:t>
            </a:r>
          </a:p>
          <a:p>
            <a:pPr marL="539750" indent="0">
              <a:buNone/>
            </a:pPr>
            <a:r>
              <a:rPr lang="ru-RU" dirty="0"/>
              <a:t> </a:t>
            </a:r>
            <a:r>
              <a:rPr lang="ru-RU" dirty="0" smtClean="0"/>
              <a:t>       профилактики, ранней диагностики и менеджмента в  </a:t>
            </a:r>
          </a:p>
          <a:p>
            <a:pPr marL="539750" indent="0">
              <a:buNone/>
            </a:pPr>
            <a:r>
              <a:rPr lang="ru-RU" dirty="0"/>
              <a:t> </a:t>
            </a:r>
            <a:r>
              <a:rPr lang="ru-RU" dirty="0" smtClean="0"/>
              <a:t>       учреждениях ОП.</a:t>
            </a:r>
          </a:p>
          <a:p>
            <a:pPr marL="539750" indent="0">
              <a:buFont typeface="Wingdings" pitchFamily="2" charset="2"/>
              <a:buChar char="ü"/>
            </a:pPr>
            <a:r>
              <a:rPr lang="ru-RU" dirty="0" smtClean="0"/>
              <a:t>     Понимание обстоятельств социальной жизни и условий  </a:t>
            </a:r>
          </a:p>
          <a:p>
            <a:pPr marL="539750" indent="0">
              <a:buNone/>
            </a:pPr>
            <a:r>
              <a:rPr lang="ru-RU" dirty="0"/>
              <a:t> </a:t>
            </a:r>
            <a:r>
              <a:rPr lang="ru-RU" dirty="0" smtClean="0"/>
              <a:t>       окружающей среды пациента и их влияние на взаимосвязь  </a:t>
            </a:r>
          </a:p>
          <a:p>
            <a:pPr marL="539750" indent="0">
              <a:buNone/>
            </a:pPr>
            <a:r>
              <a:rPr lang="ru-RU" dirty="0"/>
              <a:t> </a:t>
            </a:r>
            <a:r>
              <a:rPr lang="ru-RU" dirty="0" smtClean="0"/>
              <a:t>       между здоровьем и заболеванием.</a:t>
            </a:r>
          </a:p>
          <a:p>
            <a:pPr marL="539750" indent="0">
              <a:buFont typeface="Wingdings" pitchFamily="2" charset="2"/>
              <a:buChar char="ü"/>
            </a:pPr>
            <a:r>
              <a:rPr lang="ru-RU" dirty="0" smtClean="0"/>
              <a:t>     Знание и соответствующее использование доступных видов  </a:t>
            </a:r>
          </a:p>
          <a:p>
            <a:pPr marL="539750" indent="0">
              <a:buNone/>
            </a:pPr>
            <a:r>
              <a:rPr lang="ru-RU" dirty="0"/>
              <a:t> </a:t>
            </a:r>
            <a:r>
              <a:rPr lang="ru-RU" dirty="0" smtClean="0"/>
              <a:t>       вмешательства.</a:t>
            </a:r>
          </a:p>
          <a:p>
            <a:pPr marL="539750" indent="0">
              <a:buFont typeface="Wingdings" pitchFamily="2" charset="2"/>
              <a:buChar char="ü"/>
            </a:pPr>
            <a:r>
              <a:rPr lang="ru-RU" dirty="0" smtClean="0"/>
              <a:t>    Понимание базовых методов исследования, применяемых в  </a:t>
            </a:r>
          </a:p>
          <a:p>
            <a:pPr marL="539750" indent="0">
              <a:buNone/>
            </a:pPr>
            <a:r>
              <a:rPr lang="ru-RU" dirty="0"/>
              <a:t> </a:t>
            </a:r>
            <a:r>
              <a:rPr lang="ru-RU" dirty="0" smtClean="0"/>
              <a:t>      общей практике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84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5868144" y="1785927"/>
            <a:ext cx="2818656" cy="706969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7775575" cy="633413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ОБРАЗОВАТЕЛЬНЫЕ ЦЕЛИ ДЛЯ ПОДГОТОВКИ ВОП: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5080078" cy="2520279"/>
          </a:xfrm>
        </p:spPr>
        <p:txBody>
          <a:bodyPr/>
          <a:lstStyle/>
          <a:p>
            <a:pPr marL="0" indent="0">
              <a:buFont typeface="Wingdings" pitchFamily="2" charset="2"/>
              <a:buChar char="§"/>
            </a:pPr>
            <a:r>
              <a:rPr lang="ru-RU" sz="1800" dirty="0" smtClean="0"/>
              <a:t>  Умение поставить диагноз.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1800" dirty="0" smtClean="0"/>
              <a:t>  Способность принимать    </a:t>
            </a:r>
          </a:p>
          <a:p>
            <a:pPr marL="0" indent="0">
              <a:buNone/>
            </a:pPr>
            <a:r>
              <a:rPr lang="ru-RU" sz="1800" dirty="0" smtClean="0"/>
              <a:t>    первоначальные  решения по каждой    </a:t>
            </a:r>
          </a:p>
          <a:p>
            <a:pPr marL="0" indent="0">
              <a:buNone/>
            </a:pPr>
            <a:r>
              <a:rPr lang="ru-RU" sz="1800" dirty="0" smtClean="0"/>
              <a:t>    проблеме, с которой  обращаются   </a:t>
            </a:r>
          </a:p>
          <a:p>
            <a:pPr marL="0" indent="0">
              <a:buNone/>
            </a:pPr>
            <a:r>
              <a:rPr lang="ru-RU" sz="1800" dirty="0" smtClean="0"/>
              <a:t>    пациенты.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1800" dirty="0" smtClean="0"/>
              <a:t>  Способность применять принципы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эпидемиологии и статистики.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34076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Навыки и умения: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black">
          <a:xfrm>
            <a:off x="5868144" y="1785927"/>
            <a:ext cx="2818656" cy="321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1400" dirty="0" smtClean="0"/>
              <a:t>Варианты практических навыков врача общей практики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>
            <a:off x="6444208" y="2564904"/>
            <a:ext cx="432048" cy="432048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 bwMode="auto">
          <a:xfrm>
            <a:off x="7850807" y="2564904"/>
            <a:ext cx="423664" cy="432048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 bwMode="auto">
          <a:xfrm>
            <a:off x="5775548" y="3140968"/>
            <a:ext cx="1501924" cy="648072"/>
          </a:xfrm>
          <a:prstGeom prst="round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solidFill>
                  <a:schemeClr val="tx1"/>
                </a:solidFill>
              </a:rPr>
              <a:t>Минималь-ный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605810" y="3140968"/>
            <a:ext cx="1430685" cy="648072"/>
          </a:xfrm>
          <a:prstGeom prst="round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1"/>
                </a:solidFill>
              </a:rPr>
              <a:t>Расширен-</a:t>
            </a:r>
            <a:r>
              <a:rPr lang="ru-RU" dirty="0" err="1" smtClean="0">
                <a:solidFill>
                  <a:schemeClr val="tx1"/>
                </a:solidFill>
              </a:rPr>
              <a:t>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9883" y="4582358"/>
            <a:ext cx="268034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632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32656"/>
            <a:ext cx="7380312" cy="633413"/>
          </a:xfrm>
        </p:spPr>
        <p:txBody>
          <a:bodyPr/>
          <a:lstStyle/>
          <a:p>
            <a:r>
              <a:rPr lang="ru-RU" sz="2800" dirty="0" smtClean="0"/>
              <a:t>ОБРАЗОВАТЕЛЬНЫЕ ЦЕЛИ ДЛЯ ПОДГОТОВКИ ВОП:</a:t>
            </a:r>
            <a:endParaRPr lang="ru-RU" sz="2800" dirty="0"/>
          </a:p>
        </p:txBody>
      </p:sp>
      <p:graphicFrame>
        <p:nvGraphicFramePr>
          <p:cNvPr id="21" name="Объект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2425178"/>
              </p:ext>
            </p:extLst>
          </p:nvPr>
        </p:nvGraphicFramePr>
        <p:xfrm>
          <a:off x="1043608" y="1772817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121507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Отношения: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Кого и зачем учить?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3944961"/>
              </p:ext>
            </p:extLst>
          </p:nvPr>
        </p:nvGraphicFramePr>
        <p:xfrm>
          <a:off x="595313" y="1450975"/>
          <a:ext cx="8091487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171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Чему и как учить?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313" y="1214422"/>
            <a:ext cx="6280943" cy="52213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«Подготовка/переподготовка ВОП – инновационный процесс».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Расширение </a:t>
            </a:r>
            <a:r>
              <a:rPr lang="ru-RU" sz="2400" dirty="0"/>
              <a:t>спектра профессиональных </a:t>
            </a:r>
            <a:r>
              <a:rPr lang="ru-RU" sz="2400" dirty="0" smtClean="0"/>
              <a:t>знаний.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Формирование  </a:t>
            </a:r>
            <a:r>
              <a:rPr lang="ru-RU" sz="2400" dirty="0"/>
              <a:t>нового междисциплинарного мировоззрения на стыке медицины, психологии и социологии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/>
              <a:t>Условия -  отсутствия традиции (предшествующего опыта организации) и реально действующей </a:t>
            </a:r>
            <a:r>
              <a:rPr lang="ru-RU" sz="2300" dirty="0" err="1" smtClean="0"/>
              <a:t>общеврачебной</a:t>
            </a:r>
            <a:r>
              <a:rPr lang="ru-RU" sz="2300" dirty="0" smtClean="0"/>
              <a:t> практики</a:t>
            </a:r>
            <a:r>
              <a:rPr lang="ru-RU" sz="2800" dirty="0" smtClean="0"/>
              <a:t>.</a:t>
            </a:r>
            <a:r>
              <a:rPr lang="ru-RU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П</a:t>
            </a:r>
            <a:r>
              <a:rPr lang="ru-RU" sz="2400" dirty="0" smtClean="0"/>
              <a:t>о объективным причинам отсутствует преподаватель, способный обеспечить многопрофильную подготовку ВОП.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Структура ГОСО основана  на традиционном (предметном) принципе и предполагает интеграцию (объединение в целое  разрозненных частей) без указания принципов и технологий интеграционного  процесса.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endParaRPr lang="ru-RU" sz="2400" dirty="0"/>
          </a:p>
          <a:p>
            <a:endParaRPr lang="ru-RU" dirty="0"/>
          </a:p>
        </p:txBody>
      </p:sp>
      <p:pic>
        <p:nvPicPr>
          <p:cNvPr id="10" name="Picture 65" descr="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8973" y="3284984"/>
            <a:ext cx="2304652" cy="346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76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Кто должен учить?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6800329" cy="53641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/>
              <a:t>По </a:t>
            </a:r>
            <a:r>
              <a:rPr lang="ru-RU" sz="1600" dirty="0"/>
              <a:t>курсу клинических дисциплин ВОП должен и может </a:t>
            </a:r>
            <a:r>
              <a:rPr lang="ru-RU" sz="1600" dirty="0" smtClean="0"/>
              <a:t>обучать общепрактикующий врач/преподаватель.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Преподаватель общей практики как таковой в медицинских вузах отсутствует и профильным кафедрам необходимо готовить в качестве специалиста (педагога).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Целенаправленный подбор/обучение преподавателей </a:t>
            </a:r>
            <a:r>
              <a:rPr lang="ru-RU" sz="1600" dirty="0" err="1" smtClean="0"/>
              <a:t>общеврачебной</a:t>
            </a:r>
            <a:r>
              <a:rPr lang="ru-RU" sz="1600" dirty="0" smtClean="0"/>
              <a:t> практики – приоритеты и прерогатива медицинских вузов, </a:t>
            </a:r>
            <a:r>
              <a:rPr lang="ru-RU" sz="1600" dirty="0" err="1" smtClean="0"/>
              <a:t>КазНМУ</a:t>
            </a:r>
            <a:r>
              <a:rPr lang="ru-RU" sz="1600" dirty="0" smtClean="0"/>
              <a:t>, поскольку именно данный контингент преподавателей потенциально способен обеспечить реальную интеграцию учебного процесса, по крайней мере, на этапе преподавания клинических дисциплин.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«Сельский врач» не является абсолютным аналогом ВОП, вероятнее всего он специалист, оказавшийся в условиях необходимости оказания многопрофильной первичной медико-санитарной помощи в меру своих профессиональных возможностей.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/>
              <a:t>В равной мере лечебные факультеты не являются абсолютными аналогами общемедицинских факультетов, и в этой связи, подготовка и переподготовка ВОП </a:t>
            </a:r>
            <a:r>
              <a:rPr lang="ru-RU" sz="1600" dirty="0" err="1" smtClean="0"/>
              <a:t>инновационна</a:t>
            </a:r>
            <a:r>
              <a:rPr lang="ru-RU" sz="1600" dirty="0" smtClean="0"/>
              <a:t> по своему содержанию. </a:t>
            </a:r>
          </a:p>
          <a:p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0179" y="3861048"/>
            <a:ext cx="2046738" cy="268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939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094022" cy="1214446"/>
          </a:xfrm>
        </p:spPr>
        <p:txBody>
          <a:bodyPr/>
          <a:lstStyle/>
          <a:p>
            <a:r>
              <a:rPr lang="ru-RU" sz="2800" dirty="0" smtClean="0"/>
              <a:t>Целесообразные </a:t>
            </a:r>
            <a:br>
              <a:rPr lang="ru-RU" sz="2800" dirty="0" smtClean="0"/>
            </a:br>
            <a:r>
              <a:rPr lang="ru-RU" sz="2800" dirty="0" smtClean="0"/>
              <a:t>действия по оптимизации </a:t>
            </a:r>
            <a:r>
              <a:rPr lang="ru-RU" sz="2800" dirty="0"/>
              <a:t>до- и последипломной </a:t>
            </a:r>
            <a:r>
              <a:rPr lang="ru-RU" sz="2800" dirty="0" smtClean="0"/>
              <a:t>подготовки</a:t>
            </a:r>
            <a:endParaRPr lang="ru-RU" sz="28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017586"/>
              </p:ext>
            </p:extLst>
          </p:nvPr>
        </p:nvGraphicFramePr>
        <p:xfrm>
          <a:off x="457200" y="1428736"/>
          <a:ext cx="82296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785926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512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2.</a:t>
            </a:r>
            <a:r>
              <a:rPr lang="ru-RU" sz="2000" dirty="0" smtClean="0"/>
              <a:t>Кадровое обеспечение учебного процесса на профильных кафедрах:</a:t>
            </a:r>
          </a:p>
          <a:p>
            <a:r>
              <a:rPr lang="ru-RU" sz="2000" dirty="0" smtClean="0"/>
              <a:t>Целенаправленный подбор/обучение преподавателей </a:t>
            </a:r>
            <a:r>
              <a:rPr lang="ru-RU" sz="2000" dirty="0" err="1" smtClean="0"/>
              <a:t>общеврачебной</a:t>
            </a:r>
            <a:r>
              <a:rPr lang="ru-RU" sz="2000" dirty="0" smtClean="0"/>
              <a:t> практики – приоритеты и прерогатива </a:t>
            </a:r>
            <a:r>
              <a:rPr lang="ru-RU" sz="2000" dirty="0" err="1" smtClean="0"/>
              <a:t>КазНМУ</a:t>
            </a:r>
            <a:r>
              <a:rPr lang="ru-RU" sz="2000" dirty="0" smtClean="0"/>
              <a:t>, поскольку именно данный контингент преподавателей потенциально способен обеспечить реальную </a:t>
            </a:r>
            <a:r>
              <a:rPr lang="ru-RU" sz="2000" b="1" dirty="0" smtClean="0"/>
              <a:t>интеграцию</a:t>
            </a:r>
            <a:r>
              <a:rPr lang="ru-RU" sz="2000" dirty="0" smtClean="0"/>
              <a:t> учебного процесса, по крайней мере, на этапе преподавания клинических дисциплин.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6766842" cy="633413"/>
          </a:xfrm>
        </p:spPr>
        <p:txBody>
          <a:bodyPr>
            <a:noAutofit/>
          </a:bodyPr>
          <a:lstStyle/>
          <a:p>
            <a:r>
              <a:rPr lang="ru-RU" sz="2400" b="1" dirty="0"/>
              <a:t>Основные принципы подбора </a:t>
            </a:r>
            <a:r>
              <a:rPr lang="ru-RU" sz="2400" b="1" dirty="0" smtClean="0"/>
              <a:t> и обучения преподавателей </a:t>
            </a:r>
            <a:r>
              <a:rPr lang="ru-RU" sz="2400" b="1" dirty="0"/>
              <a:t>общеврачебной практики: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4731443"/>
              </p:ext>
            </p:extLst>
          </p:nvPr>
        </p:nvGraphicFramePr>
        <p:xfrm>
          <a:off x="595313" y="1450975"/>
          <a:ext cx="8091487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181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5575" cy="63341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293734240_student_grou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746654" cy="5398752"/>
          </a:xfrm>
        </p:spPr>
      </p:pic>
    </p:spTree>
    <p:extLst>
      <p:ext uri="{BB962C8B-B14F-4D97-AF65-F5344CB8AC3E}">
        <p14:creationId xmlns:p14="http://schemas.microsoft.com/office/powerpoint/2010/main" xmlns="" val="5390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805460" cy="910454"/>
          </a:xfrm>
        </p:spPr>
        <p:txBody>
          <a:bodyPr/>
          <a:lstStyle/>
          <a:p>
            <a:r>
              <a:rPr lang="ru-RU" sz="3600" b="1" dirty="0" smtClean="0"/>
              <a:t>КТО ТАКОЙ ВОП?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93" y="1268760"/>
            <a:ext cx="5072066" cy="509033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Врач общей практики </a:t>
            </a:r>
            <a:r>
              <a:rPr lang="ru-RU" dirty="0" smtClean="0"/>
              <a:t>— это специалист, широко ориентированный в основных медицинских специальностях и способный оказать многопрофильную амбулаторную помощь при наиболее распространенных заболеваниях и неотложных состояниях, независимо от возраста и пола пациентов.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Главная задача ВОП </a:t>
            </a:r>
            <a:r>
              <a:rPr lang="ru-RU" dirty="0" smtClean="0"/>
              <a:t>- охрана здоровья обслуживаемых семей, оказание первичной медицинской помощи, лечение больных независимо от их возраста, пола  и вида заболевания.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4048" y="1624874"/>
            <a:ext cx="4139952" cy="396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133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91264304"/>
              </p:ext>
            </p:extLst>
          </p:nvPr>
        </p:nvGraphicFramePr>
        <p:xfrm>
          <a:off x="1142976" y="500042"/>
          <a:ext cx="707236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43174" y="4071942"/>
            <a:ext cx="5260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Сфера деятельности </a:t>
            </a:r>
            <a:r>
              <a:rPr lang="ru-RU" b="1" dirty="0" smtClean="0"/>
              <a:t>врача общей практики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50006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Тем самым обеспечивается непрерывность медицинской помощи пациенту в течение всей его жизни.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3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5238351" y="2152439"/>
            <a:ext cx="3281588" cy="24085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5576" y="2178834"/>
            <a:ext cx="2857520" cy="24022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0669" y="116632"/>
            <a:ext cx="3643338" cy="8477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</a:rPr>
              <a:t>ОТВЕТСТВЕННОСТЬ  ВОП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059832" y="1354671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38351" y="1354671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82471" y="2316628"/>
            <a:ext cx="2768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 самостоятельно принимаемое </a:t>
            </a:r>
            <a:r>
              <a:rPr lang="ru-RU" sz="2400" b="1" dirty="0" smtClean="0"/>
              <a:t>решение</a:t>
            </a:r>
          </a:p>
          <a:p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43244" y="2270461"/>
            <a:ext cx="3071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за противоправные действия или бездействия, повлекшие за собой ущерб здоровью или смерть пациента, в установленном законом порядке</a:t>
            </a:r>
          </a:p>
        </p:txBody>
      </p:sp>
      <p:pic>
        <p:nvPicPr>
          <p:cNvPr id="1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78115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46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90000"/>
                <a:lumOff val="10000"/>
              </a:schemeClr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ВОП: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921416934"/>
              </p:ext>
            </p:extLst>
          </p:nvPr>
        </p:nvGraphicFramePr>
        <p:xfrm>
          <a:off x="539552" y="1961480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969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408712" cy="7969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Компетенции к врачу общей практики:</a:t>
            </a:r>
            <a:endParaRPr lang="ru-RU" sz="36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9015117"/>
              </p:ext>
            </p:extLst>
          </p:nvPr>
        </p:nvGraphicFramePr>
        <p:xfrm>
          <a:off x="0" y="1857364"/>
          <a:ext cx="892971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4282" y="121442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</a:rPr>
              <a:t>ВОП  ДОЛЖЕН:</a:t>
            </a:r>
            <a:endParaRPr lang="ru-RU" sz="24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38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75575" cy="633413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ВОП - ВЧЕРА: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4818873"/>
              </p:ext>
            </p:extLst>
          </p:nvPr>
        </p:nvGraphicFramePr>
        <p:xfrm>
          <a:off x="251520" y="1285860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789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5575" cy="6334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  - сегодня: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1836667"/>
              </p:ext>
            </p:extLst>
          </p:nvPr>
        </p:nvGraphicFramePr>
        <p:xfrm>
          <a:off x="467544" y="1252970"/>
          <a:ext cx="8091487" cy="535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59832" y="3717032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/>
              <a:t>ПРОФЕССИОНАЛЬНЫЕ КОМПЕТЕНЦИИ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72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775575" cy="633413"/>
          </a:xfrm>
        </p:spPr>
        <p:txBody>
          <a:bodyPr/>
          <a:lstStyle/>
          <a:p>
            <a:r>
              <a:rPr lang="ru-RU" sz="3600" dirty="0" smtClean="0"/>
              <a:t>Общая практика и ГОСО: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196752"/>
            <a:ext cx="6120680" cy="5400600"/>
          </a:xfrm>
        </p:spPr>
        <p:txBody>
          <a:bodyPr>
            <a:norm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рачебная специальность </a:t>
            </a:r>
          </a:p>
          <a:p>
            <a:r>
              <a:rPr lang="ru-RU" sz="2000" dirty="0" smtClean="0"/>
              <a:t>Академическая дисциплина </a:t>
            </a:r>
          </a:p>
          <a:p>
            <a:r>
              <a:rPr lang="ru-RU" sz="2000" dirty="0" smtClean="0"/>
              <a:t>Общая </a:t>
            </a:r>
            <a:r>
              <a:rPr lang="ru-RU" sz="2000" dirty="0"/>
              <a:t>практика должна быть частью </a:t>
            </a:r>
            <a:r>
              <a:rPr lang="ru-RU" sz="2000" dirty="0" err="1"/>
              <a:t>додипломных</a:t>
            </a:r>
            <a:r>
              <a:rPr lang="ru-RU" sz="2000" dirty="0"/>
              <a:t> </a:t>
            </a:r>
            <a:r>
              <a:rPr lang="ru-RU" sz="2000" dirty="0" smtClean="0"/>
              <a:t> и последипломных программ подготовки </a:t>
            </a:r>
            <a:endParaRPr lang="ru-RU" sz="2000" dirty="0"/>
          </a:p>
          <a:p>
            <a:r>
              <a:rPr lang="ru-RU" sz="2000" dirty="0" smtClean="0"/>
              <a:t>Для </a:t>
            </a:r>
            <a:r>
              <a:rPr lang="ru-RU" sz="2000" dirty="0"/>
              <a:t>этого следует развивать кафедры ОП под руководством практикующих врачей или лиц с солидной базой по </a:t>
            </a:r>
            <a:r>
              <a:rPr lang="ru-RU" sz="2000" dirty="0" smtClean="0"/>
              <a:t>ОП </a:t>
            </a:r>
            <a:endParaRPr lang="en-US" sz="2000" dirty="0" smtClean="0"/>
          </a:p>
          <a:p>
            <a:r>
              <a:rPr lang="ru-RU" sz="2000" dirty="0" smtClean="0"/>
              <a:t>Академические </a:t>
            </a:r>
            <a:r>
              <a:rPr lang="ru-RU" sz="2000" dirty="0"/>
              <a:t>кафедры должны не только готовить кадры, но и проводить научные </a:t>
            </a:r>
            <a:r>
              <a:rPr lang="ru-RU" sz="2000" dirty="0" smtClean="0"/>
              <a:t>исследования </a:t>
            </a:r>
          </a:p>
          <a:p>
            <a:r>
              <a:rPr lang="ru-RU" sz="2000" dirty="0" smtClean="0"/>
              <a:t>Последипломная </a:t>
            </a:r>
            <a:r>
              <a:rPr lang="ru-RU" sz="2000" dirty="0"/>
              <a:t>подготовка должна ориентировать </a:t>
            </a:r>
            <a:r>
              <a:rPr lang="ru-RU" sz="2000" dirty="0" smtClean="0"/>
              <a:t>будущих врачей общей практики </a:t>
            </a:r>
            <a:r>
              <a:rPr lang="ru-RU" sz="2000" dirty="0"/>
              <a:t>на исследование проблем, с </a:t>
            </a:r>
            <a:r>
              <a:rPr lang="ru-RU" sz="2000" dirty="0" smtClean="0"/>
              <a:t>которыми ВОП встречаются </a:t>
            </a:r>
            <a:r>
              <a:rPr lang="ru-RU" sz="2000" dirty="0"/>
              <a:t>в ежедневной </a:t>
            </a:r>
            <a:r>
              <a:rPr lang="ru-RU" sz="2000" dirty="0" smtClean="0"/>
              <a:t>практике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443" y="4293097"/>
            <a:ext cx="2863557" cy="254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63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medical_light_ani">
  <a:themeElements>
    <a:clrScheme name="400TGp_medical_light_ani 2">
      <a:dk1>
        <a:srgbClr val="000000"/>
      </a:dk1>
      <a:lt1>
        <a:srgbClr val="99CCFF"/>
      </a:lt1>
      <a:dk2>
        <a:srgbClr val="000066"/>
      </a:dk2>
      <a:lt2>
        <a:srgbClr val="969696"/>
      </a:lt2>
      <a:accent1>
        <a:srgbClr val="96AD23"/>
      </a:accent1>
      <a:accent2>
        <a:srgbClr val="3973B9"/>
      </a:accent2>
      <a:accent3>
        <a:srgbClr val="CAE2FF"/>
      </a:accent3>
      <a:accent4>
        <a:srgbClr val="000000"/>
      </a:accent4>
      <a:accent5>
        <a:srgbClr val="C9D3AC"/>
      </a:accent5>
      <a:accent6>
        <a:srgbClr val="3368A7"/>
      </a:accent6>
      <a:hlink>
        <a:srgbClr val="B639B9"/>
      </a:hlink>
      <a:folHlink>
        <a:srgbClr val="EA9C00"/>
      </a:folHlink>
    </a:clrScheme>
    <a:fontScheme name="400TGp_medical_light_an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400TGp_medical_light_ani 1">
        <a:dk1>
          <a:srgbClr val="000000"/>
        </a:dk1>
        <a:lt1>
          <a:srgbClr val="CCCCFF"/>
        </a:lt1>
        <a:dk2>
          <a:srgbClr val="000066"/>
        </a:dk2>
        <a:lt2>
          <a:srgbClr val="4D4D4D"/>
        </a:lt2>
        <a:accent1>
          <a:srgbClr val="EBBA07"/>
        </a:accent1>
        <a:accent2>
          <a:srgbClr val="1D9FEF"/>
        </a:accent2>
        <a:accent3>
          <a:srgbClr val="E2E2FF"/>
        </a:accent3>
        <a:accent4>
          <a:srgbClr val="000000"/>
        </a:accent4>
        <a:accent5>
          <a:srgbClr val="F3D9AA"/>
        </a:accent5>
        <a:accent6>
          <a:srgbClr val="1990D9"/>
        </a:accent6>
        <a:hlink>
          <a:srgbClr val="5B5BE7"/>
        </a:hlink>
        <a:folHlink>
          <a:srgbClr val="77B5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2">
        <a:dk1>
          <a:srgbClr val="000000"/>
        </a:dk1>
        <a:lt1>
          <a:srgbClr val="99CCFF"/>
        </a:lt1>
        <a:dk2>
          <a:srgbClr val="000066"/>
        </a:dk2>
        <a:lt2>
          <a:srgbClr val="969696"/>
        </a:lt2>
        <a:accent1>
          <a:srgbClr val="96AD23"/>
        </a:accent1>
        <a:accent2>
          <a:srgbClr val="3973B9"/>
        </a:accent2>
        <a:accent3>
          <a:srgbClr val="CAE2FF"/>
        </a:accent3>
        <a:accent4>
          <a:srgbClr val="000000"/>
        </a:accent4>
        <a:accent5>
          <a:srgbClr val="C9D3AC"/>
        </a:accent5>
        <a:accent6>
          <a:srgbClr val="3368A7"/>
        </a:accent6>
        <a:hlink>
          <a:srgbClr val="B639B9"/>
        </a:hlink>
        <a:folHlink>
          <a:srgbClr val="EA9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medical_light_ani 3">
        <a:dk1>
          <a:srgbClr val="000000"/>
        </a:dk1>
        <a:lt1>
          <a:srgbClr val="88DFF4"/>
        </a:lt1>
        <a:dk2>
          <a:srgbClr val="003366"/>
        </a:dk2>
        <a:lt2>
          <a:srgbClr val="C0C0C0"/>
        </a:lt2>
        <a:accent1>
          <a:srgbClr val="276AF1"/>
        </a:accent1>
        <a:accent2>
          <a:srgbClr val="19C5C5"/>
        </a:accent2>
        <a:accent3>
          <a:srgbClr val="C3ECF8"/>
        </a:accent3>
        <a:accent4>
          <a:srgbClr val="000000"/>
        </a:accent4>
        <a:accent5>
          <a:srgbClr val="ACB9F7"/>
        </a:accent5>
        <a:accent6>
          <a:srgbClr val="16B2B2"/>
        </a:accent6>
        <a:hlink>
          <a:srgbClr val="84BC1E"/>
        </a:hlink>
        <a:folHlink>
          <a:srgbClr val="E45B0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399TGp_medical_light_ani</Template>
  <TotalTime>759</TotalTime>
  <Words>1149</Words>
  <Application>Microsoft Office PowerPoint</Application>
  <PresentationFormat>Экран (4:3)</PresentationFormat>
  <Paragraphs>117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400TGp_medical_light_ani</vt:lpstr>
      <vt:lpstr>ПРОБЛЕМЫ ДО И ПОСЛЕДИПЛОМНОЙ ПОДГОТОВКИ  ВОП</vt:lpstr>
      <vt:lpstr>КТО ТАКОЙ ВОП?</vt:lpstr>
      <vt:lpstr>Слайд 3</vt:lpstr>
      <vt:lpstr>Слайд 4</vt:lpstr>
      <vt:lpstr>Подготовка ВОП:</vt:lpstr>
      <vt:lpstr>Компетенции к врачу общей практики:</vt:lpstr>
      <vt:lpstr>ВОП - ВЧЕРА:</vt:lpstr>
      <vt:lpstr>ВОП  - сегодня:</vt:lpstr>
      <vt:lpstr>Общая практика и ГОСО:</vt:lpstr>
      <vt:lpstr>ОБРАЗОВАТЕЛЬНЫЕ ЦЕЛИ ДЛЯ ПОДГОТОВКИ ВОП:</vt:lpstr>
      <vt:lpstr>ОБРАЗОВАТЕЛЬНЫЕ ЦЕЛИ ДЛЯ ПОДГОТОВКИ ВОП: </vt:lpstr>
      <vt:lpstr>ОБРАЗОВАТЕЛЬНЫЕ ЦЕЛИ ДЛЯ ПОДГОТОВКИ ВОП:</vt:lpstr>
      <vt:lpstr>Кого и зачем учить? </vt:lpstr>
      <vt:lpstr>Чему и как учить? </vt:lpstr>
      <vt:lpstr>Кто должен учить? </vt:lpstr>
      <vt:lpstr>Целесообразные  действия по оптимизации до- и последипломной подготовки</vt:lpstr>
      <vt:lpstr>Слайд 17</vt:lpstr>
      <vt:lpstr>Основные принципы подбора  и обучения преподавателей общеврачебной практики: </vt:lpstr>
      <vt:lpstr>СПАСИБО ЗА ВНИМАНИЕ!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ДО И ПОСЛЕДИПЛОМНОЙ ПОДГОТОВКИ ВРАЧЕЙ ОБЩЕЙ ПРАКТИКИ</dc:title>
  <dc:creator>1</dc:creator>
  <cp:lastModifiedBy>User</cp:lastModifiedBy>
  <cp:revision>77</cp:revision>
  <dcterms:created xsi:type="dcterms:W3CDTF">2012-05-21T02:33:06Z</dcterms:created>
  <dcterms:modified xsi:type="dcterms:W3CDTF">2012-05-25T02:40:45Z</dcterms:modified>
</cp:coreProperties>
</file>