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2" r:id="rId3"/>
    <p:sldId id="267" r:id="rId4"/>
    <p:sldId id="266" r:id="rId5"/>
    <p:sldId id="269" r:id="rId6"/>
    <p:sldId id="270" r:id="rId7"/>
    <p:sldId id="271" r:id="rId8"/>
    <p:sldId id="272" r:id="rId9"/>
    <p:sldId id="273" r:id="rId10"/>
    <p:sldId id="274" r:id="rId11"/>
    <p:sldId id="300" r:id="rId12"/>
    <p:sldId id="275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5" r:id="rId33"/>
    <p:sldId id="26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25A75-D3DE-42D5-B87C-EC9CFC95B6CD}" type="datetimeFigureOut">
              <a:rPr lang="ru-RU" smtClean="0"/>
              <a:t>25.05.2012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0D615-42A2-4790-AF1E-AB06AA8D78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47469-F079-4688-9547-A0BD79F8F0C1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BF137-039B-4560-A8F9-71C60E085D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41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6667BBC-0183-46A5-B093-51815853D0A6}" type="slidenum">
              <a:rPr lang="ru-RU" smtClean="0">
                <a:latin typeface="Times New Roman" pitchFamily="18" charset="0"/>
              </a:rPr>
              <a:pPr/>
              <a:t>26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3EA081-E8B7-431F-932C-32A564A36922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53B8B8-6996-429F-B5DB-BA938F121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Мониторинг внедрения инновационных методов обучения- как  важнейший фактор повышения качества образования в КАЗНМУ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7992888" cy="2952327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</a:t>
            </a:r>
            <a:r>
              <a:rPr lang="ru-RU" sz="2800" b="1" dirty="0" err="1" smtClean="0">
                <a:solidFill>
                  <a:srgbClr val="7030A0"/>
                </a:solidFill>
              </a:rPr>
              <a:t>Рамазанова</a:t>
            </a:r>
            <a:r>
              <a:rPr lang="ru-RU" sz="2800" b="1" dirty="0" smtClean="0">
                <a:solidFill>
                  <a:srgbClr val="7030A0"/>
                </a:solidFill>
              </a:rPr>
              <a:t> Б.А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                            </a:t>
            </a:r>
            <a:r>
              <a:rPr lang="ru-RU" sz="2800" b="1" dirty="0" err="1" smtClean="0">
                <a:solidFill>
                  <a:srgbClr val="7030A0"/>
                </a:solidFill>
              </a:rPr>
              <a:t>Жанпеисова</a:t>
            </a:r>
            <a:r>
              <a:rPr lang="ru-RU" sz="2800" b="1" dirty="0" smtClean="0">
                <a:solidFill>
                  <a:srgbClr val="7030A0"/>
                </a:solidFill>
              </a:rPr>
              <a:t> У.А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                            </a:t>
            </a:r>
            <a:r>
              <a:rPr lang="ru-RU" sz="2800" b="1" dirty="0" err="1" smtClean="0">
                <a:solidFill>
                  <a:srgbClr val="7030A0"/>
                </a:solidFill>
              </a:rPr>
              <a:t>Абишева</a:t>
            </a:r>
            <a:r>
              <a:rPr lang="ru-RU" sz="2800" b="1" dirty="0" smtClean="0">
                <a:solidFill>
                  <a:srgbClr val="7030A0"/>
                </a:solidFill>
              </a:rPr>
              <a:t> З.С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                            </a:t>
            </a:r>
            <a:r>
              <a:rPr lang="ru-RU" sz="2800" b="1" dirty="0" err="1" smtClean="0">
                <a:solidFill>
                  <a:srgbClr val="7030A0"/>
                </a:solidFill>
              </a:rPr>
              <a:t>Дуйсенова</a:t>
            </a:r>
            <a:r>
              <a:rPr lang="ru-RU" sz="2800" b="1" dirty="0" smtClean="0">
                <a:solidFill>
                  <a:srgbClr val="7030A0"/>
                </a:solidFill>
              </a:rPr>
              <a:t> А.К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                                 </a:t>
            </a:r>
            <a:r>
              <a:rPr lang="ru-RU" sz="2800" dirty="0" err="1" smtClean="0">
                <a:solidFill>
                  <a:srgbClr val="7030A0"/>
                </a:solidFill>
              </a:rPr>
              <a:t>Зазулевская</a:t>
            </a:r>
            <a:r>
              <a:rPr lang="ru-RU" sz="2800" dirty="0" smtClean="0">
                <a:solidFill>
                  <a:srgbClr val="7030A0"/>
                </a:solidFill>
              </a:rPr>
              <a:t> Л.Я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83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461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ГРАДАЦИЯ ИТОГОВОЙ ОЦЕНКИ ППС</a:t>
            </a:r>
            <a:r>
              <a:rPr lang="ru-RU" sz="3800" dirty="0" smtClean="0">
                <a:solidFill>
                  <a:schemeClr val="tx1"/>
                </a:solidFill>
              </a:rPr>
              <a:t/>
            </a:r>
            <a:br>
              <a:rPr lang="ru-RU" sz="3800" dirty="0" smtClean="0">
                <a:solidFill>
                  <a:schemeClr val="tx1"/>
                </a:solidFill>
              </a:rPr>
            </a:br>
            <a:endParaRPr lang="ru-RU" sz="3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447872951"/>
              </p:ext>
            </p:extLst>
          </p:nvPr>
        </p:nvGraphicFramePr>
        <p:xfrm>
          <a:off x="0" y="1143000"/>
          <a:ext cx="9144000" cy="5714999"/>
        </p:xfrm>
        <a:graphic>
          <a:graphicData uri="http://schemas.openxmlformats.org/drawingml/2006/table">
            <a:tbl>
              <a:tblPr/>
              <a:tblGrid>
                <a:gridCol w="3386095"/>
                <a:gridCol w="5757905"/>
              </a:tblGrid>
              <a:tr h="1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13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90-100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проведено на высоком уровне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1513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75 - 89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проведено на среднем уровне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1513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50 - 74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проведено на низком уровне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97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9036496" cy="66247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За время </a:t>
            </a:r>
            <a:r>
              <a:rPr lang="ru-RU" sz="2600" b="1" dirty="0">
                <a:solidFill>
                  <a:srgbClr val="C00000"/>
                </a:solidFill>
              </a:rPr>
              <a:t>своей работы ( с октября 2011 по май 2012гг) членами группы были посещены </a:t>
            </a:r>
            <a:r>
              <a:rPr lang="ru-RU" sz="2600" b="1" dirty="0" smtClean="0">
                <a:solidFill>
                  <a:srgbClr val="C00000"/>
                </a:solidFill>
              </a:rPr>
              <a:t>занятия в динамике: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всех модулей фармацевтического факультета;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всех  </a:t>
            </a:r>
            <a:r>
              <a:rPr lang="ru-RU" sz="3200" b="1" dirty="0">
                <a:solidFill>
                  <a:schemeClr val="tx1"/>
                </a:solidFill>
              </a:rPr>
              <a:t>модулей стоматологического факультета;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занятия </a:t>
            </a:r>
            <a:r>
              <a:rPr lang="ru-RU" sz="3200" b="1" dirty="0">
                <a:solidFill>
                  <a:schemeClr val="tx1"/>
                </a:solidFill>
              </a:rPr>
              <a:t>16 кафедр постдипломной подготовки врачей</a:t>
            </a:r>
            <a:r>
              <a:rPr lang="ru-RU" sz="3200" b="1" dirty="0" smtClean="0">
                <a:solidFill>
                  <a:schemeClr val="tx1"/>
                </a:solidFill>
              </a:rPr>
              <a:t>; занятия </a:t>
            </a:r>
            <a:r>
              <a:rPr lang="ru-RU" sz="3200" b="1" dirty="0">
                <a:solidFill>
                  <a:schemeClr val="tx1"/>
                </a:solidFill>
              </a:rPr>
              <a:t>кафедр, преподающих </a:t>
            </a:r>
            <a:r>
              <a:rPr lang="ru-RU" sz="3200" b="1" dirty="0" smtClean="0">
                <a:solidFill>
                  <a:schemeClr val="tx1"/>
                </a:solidFill>
              </a:rPr>
              <a:t>интернам</a:t>
            </a:r>
            <a:r>
              <a:rPr lang="ru-RU" sz="3200" b="1" dirty="0"/>
              <a:t>; ЦПН, тренинги СЦ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занятия </a:t>
            </a:r>
            <a:r>
              <a:rPr lang="ru-RU" sz="3200" b="1" dirty="0">
                <a:solidFill>
                  <a:schemeClr val="tx1"/>
                </a:solidFill>
              </a:rPr>
              <a:t>всех ППС, проходивших по </a:t>
            </a:r>
            <a:r>
              <a:rPr lang="ru-RU" sz="3200" b="1" dirty="0" smtClean="0">
                <a:solidFill>
                  <a:schemeClr val="tx1"/>
                </a:solidFill>
              </a:rPr>
              <a:t>конкурсу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 ППС участвовавших </a:t>
            </a:r>
            <a:r>
              <a:rPr lang="ru-RU" sz="3200" b="1" dirty="0">
                <a:solidFill>
                  <a:schemeClr val="tx1"/>
                </a:solidFill>
              </a:rPr>
              <a:t>на звание «Лучший преподаватель </a:t>
            </a:r>
            <a:r>
              <a:rPr lang="ru-RU" sz="3200" b="1" dirty="0" err="1">
                <a:solidFill>
                  <a:schemeClr val="tx1"/>
                </a:solidFill>
              </a:rPr>
              <a:t>КазНМУ</a:t>
            </a:r>
            <a:r>
              <a:rPr lang="ru-RU" sz="3200" b="1" dirty="0">
                <a:solidFill>
                  <a:schemeClr val="tx1"/>
                </a:solidFill>
              </a:rPr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261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B29056-C2D7-4D52-A04D-7FDA79719F27}" type="slidenum">
              <a:rPr lang="ru-RU" smtClean="0"/>
              <a:pPr eaLnBrk="1" hangingPunct="1"/>
              <a:t>12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018588" cy="155679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Анализ  обучающей деятельности </a:t>
            </a:r>
            <a:r>
              <a:rPr lang="ru-RU" sz="3600" b="1" dirty="0" smtClean="0">
                <a:solidFill>
                  <a:schemeClr val="tx1"/>
                </a:solidFill>
              </a:rPr>
              <a:t>ППС нашего Университета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51419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dirty="0" smtClean="0"/>
              <a:t> Выделяют три уровня: </a:t>
            </a:r>
          </a:p>
          <a:p>
            <a:r>
              <a:rPr lang="ru-RU" sz="3600" i="1" dirty="0" smtClean="0"/>
              <a:t>оптимальный</a:t>
            </a:r>
            <a:r>
              <a:rPr lang="ru-RU" sz="3600" dirty="0" smtClean="0"/>
              <a:t>/ высокий (90-100 баллов),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допустимый</a:t>
            </a:r>
            <a:r>
              <a:rPr lang="ru-RU" sz="3600" b="1" dirty="0" smtClean="0">
                <a:solidFill>
                  <a:srgbClr val="C00000"/>
                </a:solidFill>
              </a:rPr>
              <a:t>/ средний (75-89 баллов), </a:t>
            </a:r>
          </a:p>
          <a:p>
            <a:endParaRPr lang="ru-RU" sz="3600" i="1" dirty="0" smtClean="0"/>
          </a:p>
          <a:p>
            <a:r>
              <a:rPr lang="ru-RU" sz="3600" i="1" dirty="0" smtClean="0"/>
              <a:t>критический</a:t>
            </a:r>
            <a:r>
              <a:rPr lang="ru-RU" sz="3600" dirty="0" smtClean="0"/>
              <a:t>/ низкий (50-74 балла).</a:t>
            </a:r>
          </a:p>
        </p:txBody>
      </p:sp>
    </p:spTree>
    <p:extLst>
      <p:ext uri="{BB962C8B-B14F-4D97-AF65-F5344CB8AC3E}">
        <p14:creationId xmlns:p14="http://schemas.microsoft.com/office/powerpoint/2010/main" xmlns="" val="2122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Факторы, существенно повлиявшие на качество            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образовательного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Недостаточное соответствие форм организации, видов учебной деятельности студентов: 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Доминирование</a:t>
            </a:r>
            <a:r>
              <a:rPr lang="ru-RU" b="1" dirty="0" smtClean="0"/>
              <a:t> на занятиях </a:t>
            </a:r>
            <a:r>
              <a:rPr lang="ru-RU" b="1" dirty="0" smtClean="0">
                <a:solidFill>
                  <a:srgbClr val="7030A0"/>
                </a:solidFill>
              </a:rPr>
              <a:t>традиционной системы </a:t>
            </a:r>
            <a:r>
              <a:rPr lang="ru-RU" b="1" dirty="0" smtClean="0"/>
              <a:t>обучения (опрос-ответ), игнорирование активных инновационных методов или их применение  минимизировано, где-то вообще не использовались даже такие формы обучения как тестирование, решение задач, постановка проблемных вопросов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Отсутствие сквозной </a:t>
            </a:r>
            <a:r>
              <a:rPr lang="ru-RU" b="1" dirty="0" smtClean="0"/>
              <a:t>вертикальной </a:t>
            </a:r>
            <a:r>
              <a:rPr lang="ru-RU" b="1" dirty="0" smtClean="0">
                <a:solidFill>
                  <a:srgbClr val="7030A0"/>
                </a:solidFill>
              </a:rPr>
              <a:t>интеграции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образовательных программ  </a:t>
            </a:r>
            <a:r>
              <a:rPr lang="ru-RU" b="1" dirty="0" smtClean="0"/>
              <a:t>по компетенциям, которая должна идти  снизу вверх и  не дублироваться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Отсутствие интеграции  </a:t>
            </a:r>
            <a:r>
              <a:rPr lang="ru-RU" b="1" dirty="0" smtClean="0"/>
              <a:t>обучающей, стимулирующей и коррекционной </a:t>
            </a:r>
            <a:r>
              <a:rPr lang="ru-RU" b="1" dirty="0" smtClean="0">
                <a:solidFill>
                  <a:srgbClr val="7030A0"/>
                </a:solidFill>
              </a:rPr>
              <a:t>функции контроля и оценки учебных достижений </a:t>
            </a:r>
            <a:r>
              <a:rPr lang="ru-RU" b="1" dirty="0" smtClean="0"/>
              <a:t>при проверке уровня  усвоения учебного материала обучающимися  (в основном оценивается только одна компетенция, даже если указаны несколько на данном занятии или вообще не проводят оценку по компетенциям)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964488" cy="666936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Отсутствие </a:t>
            </a:r>
            <a:r>
              <a:rPr lang="ru-RU" b="1" dirty="0" smtClean="0"/>
              <a:t>у преподавателей (даже у лучших) </a:t>
            </a:r>
            <a:r>
              <a:rPr lang="ru-RU" b="1" dirty="0" smtClean="0">
                <a:solidFill>
                  <a:srgbClr val="7030A0"/>
                </a:solidFill>
              </a:rPr>
              <a:t>ориентации на развитие самостоятельной учебной деятельности </a:t>
            </a:r>
            <a:r>
              <a:rPr lang="ru-RU" b="1" dirty="0" smtClean="0"/>
              <a:t>и стимулирование их познавательной деятельности (однообразие применяемых форм - в основном рефераты)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Разночтения </a:t>
            </a:r>
            <a:r>
              <a:rPr lang="ru-RU" b="1" dirty="0" smtClean="0">
                <a:solidFill>
                  <a:srgbClr val="7030A0"/>
                </a:solidFill>
              </a:rPr>
              <a:t>в выставлении оценок  </a:t>
            </a:r>
            <a:r>
              <a:rPr lang="ru-RU" b="1" dirty="0" smtClean="0"/>
              <a:t>(критерии выставления оценок достаточно размыты,  у большинства кафедр нет чек – листов),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Недостаточное применение  средств информационных технологий  </a:t>
            </a:r>
            <a:r>
              <a:rPr lang="ru-RU" b="1" dirty="0" smtClean="0"/>
              <a:t>в обучении, с помощью  которых можно было бы максимально эффективно использовать учебное время (имеющиеся плакаты и стенды на большинстве кафедрах устарели)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Неумение </a:t>
            </a:r>
            <a:r>
              <a:rPr lang="ru-RU" b="1" dirty="0" smtClean="0">
                <a:solidFill>
                  <a:srgbClr val="7030A0"/>
                </a:solidFill>
              </a:rPr>
              <a:t>преподавателей </a:t>
            </a:r>
            <a:r>
              <a:rPr lang="ru-RU" b="1" dirty="0" smtClean="0"/>
              <a:t>рационально сочетать индивидуальную и групповую формы учебной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66936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неверная целевая установка </a:t>
            </a:r>
            <a:r>
              <a:rPr lang="ru-RU" sz="2800" b="1" dirty="0" smtClean="0"/>
              <a:t>и мотивация обучения  студентов дисциплине </a:t>
            </a:r>
            <a:r>
              <a:rPr lang="ru-RU" sz="2800" b="1" dirty="0" smtClean="0">
                <a:solidFill>
                  <a:srgbClr val="7030A0"/>
                </a:solidFill>
              </a:rPr>
              <a:t>(«Если на экзамене вас спросят…», « Это нужно, чтобы сдать экзамен..» и др</a:t>
            </a:r>
            <a:r>
              <a:rPr lang="ru-RU" sz="2800" b="1" dirty="0" smtClean="0"/>
              <a:t>.) и отсутствие заключения в конце занятия (</a:t>
            </a:r>
            <a:r>
              <a:rPr lang="ru-RU" sz="2800" b="1" dirty="0" smtClean="0">
                <a:solidFill>
                  <a:srgbClr val="7030A0"/>
                </a:solidFill>
              </a:rPr>
              <a:t>была ли достигнута цель и какие компетенции приобрел студент</a:t>
            </a:r>
            <a:r>
              <a:rPr lang="ru-RU" sz="2800" b="1" dirty="0" smtClean="0"/>
              <a:t>)  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7030A0"/>
                </a:solidFill>
              </a:rPr>
              <a:t>плохая обеспеченность литературой интернов </a:t>
            </a:r>
            <a:r>
              <a:rPr lang="ru-RU" sz="2800" b="1" dirty="0" smtClean="0"/>
              <a:t>(кафедры не следят за пополнением библиотечного фонда и обновлением интернет – ресурсов)   </a:t>
            </a:r>
          </a:p>
          <a:p>
            <a:pPr>
              <a:buNone/>
            </a:pPr>
            <a:r>
              <a:rPr lang="ru-RU" sz="2800" b="1" dirty="0" smtClean="0"/>
              <a:t> </a:t>
            </a:r>
          </a:p>
          <a:p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Факторы, влияние которых менее существенно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отсутствие в некоторых учебных журналах компетенции </a:t>
            </a:r>
          </a:p>
          <a:p>
            <a:pPr>
              <a:buNone/>
            </a:pPr>
            <a:r>
              <a:rPr lang="ru-RU" b="1" dirty="0" smtClean="0"/>
              <a:t>«Самосовершенствование», не зафиксированы виды СРС; в правовой компетенции и в коммуникативных навыках не отражены темы; </a:t>
            </a:r>
          </a:p>
          <a:p>
            <a:r>
              <a:rPr lang="ru-RU" b="1" dirty="0" smtClean="0"/>
              <a:t>- отсутствие  у большинства ППС учебного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 (утвержденный календарно-тематический план, </a:t>
            </a:r>
            <a:r>
              <a:rPr lang="ru-RU" b="1" dirty="0" err="1" smtClean="0"/>
              <a:t>силлабус</a:t>
            </a:r>
            <a:r>
              <a:rPr lang="ru-RU" b="1" dirty="0" smtClean="0"/>
              <a:t>,  методические рекомендации для конкретного занятия (ГОСО-2005),  критерии оценки компетенций, утвержденные КОП;)</a:t>
            </a:r>
          </a:p>
          <a:p>
            <a:r>
              <a:rPr lang="ru-RU" b="1" dirty="0" smtClean="0"/>
              <a:t>- отсутствие у отдельных преподавателей наличия критериев оценки;</a:t>
            </a:r>
          </a:p>
          <a:p>
            <a:endParaRPr lang="ru-RU" b="1" dirty="0" smtClean="0"/>
          </a:p>
          <a:p>
            <a:r>
              <a:rPr lang="ru-RU" b="1" dirty="0" smtClean="0"/>
              <a:t>у некоторых ППС методические указания не соответствовали занятию, т.е  имело место несоответствие темы проводимого занятия, утвержденному  календарно – тематическому и даже отсутствие </a:t>
            </a:r>
            <a:r>
              <a:rPr lang="ru-RU" b="1" dirty="0" err="1" smtClean="0"/>
              <a:t>силлабуса</a:t>
            </a:r>
            <a:r>
              <a:rPr lang="ru-RU" b="1" dirty="0" smtClean="0"/>
              <a:t>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- на большинстве кафедр </a:t>
            </a:r>
            <a:r>
              <a:rPr lang="ru-RU" b="1" dirty="0" err="1" smtClean="0"/>
              <a:t>постдипломного</a:t>
            </a:r>
            <a:r>
              <a:rPr lang="ru-RU" b="1" dirty="0" smtClean="0"/>
              <a:t> обучения и интернов отсутствие методических материалов на казахском языке;</a:t>
            </a:r>
          </a:p>
          <a:p>
            <a:r>
              <a:rPr lang="ru-RU" b="1" dirty="0" smtClean="0"/>
              <a:t> -Нерациональное  распределение учебного материала и  несоблюдение </a:t>
            </a:r>
            <a:r>
              <a:rPr lang="ru-RU" b="1" dirty="0" err="1" smtClean="0"/>
              <a:t>поэтапности</a:t>
            </a:r>
            <a:r>
              <a:rPr lang="ru-RU" b="1" dirty="0" smtClean="0"/>
              <a:t> проведения занятия; </a:t>
            </a:r>
          </a:p>
          <a:p>
            <a:r>
              <a:rPr lang="ru-RU" b="1" dirty="0" smtClean="0"/>
              <a:t>-Некоторые компетенции (коммуникативные навыки) не дифференцированы по темам, носят общий характер,  до конца не проработаны</a:t>
            </a:r>
          </a:p>
          <a:p>
            <a:r>
              <a:rPr lang="ru-RU" b="1" dirty="0" smtClean="0"/>
              <a:t>- Читаются прекрасные интерактивные лекции на </a:t>
            </a:r>
            <a:r>
              <a:rPr lang="ru-RU" b="1" dirty="0" err="1" smtClean="0"/>
              <a:t>стом.фак</a:t>
            </a:r>
            <a:r>
              <a:rPr lang="ru-RU" b="1" dirty="0" smtClean="0"/>
              <a:t> (лекция-дискуссия, лекция-конференция, лекция с запланированными ошибками и др.), но нет видеотеки лекций</a:t>
            </a:r>
          </a:p>
          <a:p>
            <a:r>
              <a:rPr lang="ru-RU" b="1" dirty="0" smtClean="0"/>
              <a:t>- Недостаточное внимание уделяется унификации медицинской терминологии на казахском </a:t>
            </a:r>
            <a:r>
              <a:rPr lang="ru-RU" b="1" dirty="0" smtClean="0"/>
              <a:t>языке</a:t>
            </a:r>
          </a:p>
          <a:p>
            <a:r>
              <a:rPr lang="ru-RU" b="1" dirty="0" smtClean="0"/>
              <a:t>-неприменение каф такой формы контроля как «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 студентов»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Факторы, плохой организации работы на уровне кафедры, влияющие на качество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при 6 часовом занятии – первые 2 часа читаются лекции на одной базе, а в оставшиеся 4 часа студенты должны доехать до больницы в </a:t>
            </a:r>
            <a:r>
              <a:rPr lang="ru-RU" b="1" dirty="0" err="1" smtClean="0"/>
              <a:t>Калкамане</a:t>
            </a:r>
            <a:r>
              <a:rPr lang="ru-RU" b="1" dirty="0" smtClean="0"/>
              <a:t> и продолжить там занятие, тогда как необходимо  или профессору поехать туда и прочитать лекцию, или студентов оставить на той же базе?</a:t>
            </a:r>
          </a:p>
          <a:p>
            <a:endParaRPr lang="ru-RU" b="1" dirty="0" smtClean="0"/>
          </a:p>
          <a:p>
            <a:r>
              <a:rPr lang="ru-RU" b="1" dirty="0" smtClean="0"/>
              <a:t>- На некоторых клинических кафедрах был запланирован осмотр больных с постановкой диагноза, но это не было проведено, так как кафедры заранее не позаботились об этом</a:t>
            </a:r>
          </a:p>
          <a:p>
            <a:endParaRPr lang="ru-RU" b="1" dirty="0" smtClean="0"/>
          </a:p>
          <a:p>
            <a:r>
              <a:rPr lang="ru-RU" b="1" dirty="0" smtClean="0"/>
              <a:t>-Нерациональное распределение педагогической и методической работы на год у ППС</a:t>
            </a:r>
          </a:p>
          <a:p>
            <a:endParaRPr lang="ru-RU" b="1" dirty="0" smtClean="0"/>
          </a:p>
          <a:p>
            <a:r>
              <a:rPr lang="ru-RU" b="1" dirty="0" smtClean="0"/>
              <a:t>-в некоторых журналах отсутствуют данные рейтинга;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964488" cy="6213304"/>
          </a:xfrm>
        </p:spPr>
        <p:txBody>
          <a:bodyPr/>
          <a:lstStyle/>
          <a:p>
            <a:pPr lvl="0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отсутствует подпись завуча (руководителя)- нет своевременного контроля;</a:t>
            </a:r>
          </a:p>
          <a:p>
            <a:pPr lvl="0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для казахских групп составлены на русском языке, а их оформление не соответствует требованиям Инструктивного письма № 6;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Решением Ученого Совета  от 28.06.2011 г. была </a:t>
            </a:r>
            <a:r>
              <a:rPr lang="ru-RU" b="1" dirty="0" smtClean="0">
                <a:solidFill>
                  <a:srgbClr val="7030A0"/>
                </a:solidFill>
              </a:rPr>
              <a:t>создана «Группа </a:t>
            </a:r>
            <a:r>
              <a:rPr lang="ru-RU" b="1" dirty="0" smtClean="0"/>
              <a:t>независимых экспертов по оценке качества проведения учебных занятий», разработано и утверждено «Положение о группе …» </a:t>
            </a:r>
          </a:p>
          <a:p>
            <a:r>
              <a:rPr lang="ru-RU" b="1" dirty="0" smtClean="0"/>
              <a:t>Группа </a:t>
            </a:r>
            <a:r>
              <a:rPr lang="ru-RU" b="1" dirty="0" smtClean="0">
                <a:solidFill>
                  <a:srgbClr val="7030A0"/>
                </a:solidFill>
              </a:rPr>
              <a:t>является совещательным методическим органом</a:t>
            </a:r>
            <a:r>
              <a:rPr lang="ru-RU" b="1" dirty="0" smtClean="0"/>
              <a:t> Университета и состоит из числа опытных преподавателей -  методистов </a:t>
            </a:r>
          </a:p>
          <a:p>
            <a:r>
              <a:rPr lang="ru-RU" b="1" dirty="0" smtClean="0"/>
              <a:t>Группа находится </a:t>
            </a:r>
            <a:r>
              <a:rPr lang="ru-RU" b="1" dirty="0" smtClean="0">
                <a:solidFill>
                  <a:srgbClr val="7030A0"/>
                </a:solidFill>
              </a:rPr>
              <a:t>в непосредственном подчинении ректора </a:t>
            </a:r>
            <a:r>
              <a:rPr lang="ru-RU" b="1" dirty="0" smtClean="0"/>
              <a:t>Университета</a:t>
            </a:r>
          </a:p>
          <a:p>
            <a:r>
              <a:rPr lang="ru-RU" b="1" dirty="0" smtClean="0"/>
              <a:t>Согласно принятому положению </a:t>
            </a:r>
            <a:r>
              <a:rPr lang="ru-RU" b="1" dirty="0" smtClean="0">
                <a:solidFill>
                  <a:srgbClr val="7030A0"/>
                </a:solidFill>
              </a:rPr>
              <a:t>одной из задач </a:t>
            </a:r>
            <a:r>
              <a:rPr lang="ru-RU" b="1" dirty="0" smtClean="0"/>
              <a:t>– </a:t>
            </a:r>
            <a:r>
              <a:rPr lang="ru-RU" b="1" dirty="0" smtClean="0">
                <a:solidFill>
                  <a:srgbClr val="7030A0"/>
                </a:solidFill>
              </a:rPr>
              <a:t>является мониторинг внедрения инновационных образовательных технологий</a:t>
            </a:r>
            <a:r>
              <a:rPr lang="ru-RU" b="1" dirty="0" smtClean="0"/>
              <a:t> и перспективных форм организации учебного процесса, а также разработка рекомендаций по улучшению образовательного процесса на кафедрах Университета с учетом выявленных достижений и замечаний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6966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4807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Несоблюдение трудовой дисциплины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 lvl="0"/>
            <a:r>
              <a:rPr lang="ru-RU" b="1" dirty="0" smtClean="0"/>
              <a:t>опоздания на занятия более 20-25 мин, перенос их без согласования с ДУМР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 неправильное (или  не заполнение) учебного журнала, в том числе и по видам компетенций. Имело место  не соблюдение регламента заполнения  учебных журналов;</a:t>
            </a:r>
          </a:p>
          <a:p>
            <a:pPr lvl="0">
              <a:buNone/>
            </a:pPr>
            <a:r>
              <a:rPr lang="ru-RU" b="1" dirty="0" smtClean="0"/>
              <a:t> </a:t>
            </a:r>
          </a:p>
          <a:p>
            <a:pPr lvl="0"/>
            <a:r>
              <a:rPr lang="ru-RU" b="1" dirty="0" smtClean="0"/>
              <a:t>Срыв занятий при полном отсутствии студентов и наличии преподавателя. </a:t>
            </a:r>
          </a:p>
          <a:p>
            <a:pPr lvl="0">
              <a:buNone/>
            </a:pPr>
            <a:r>
              <a:rPr lang="ru-RU" b="1" dirty="0" smtClean="0"/>
              <a:t> </a:t>
            </a:r>
          </a:p>
          <a:p>
            <a:pPr lvl="0"/>
            <a:r>
              <a:rPr lang="ru-RU" b="1" dirty="0" smtClean="0"/>
              <a:t>Во время планового занятия студенты уходили сдавать экзамены по </a:t>
            </a:r>
            <a:r>
              <a:rPr lang="ru-RU" b="1" dirty="0" err="1" smtClean="0"/>
              <a:t>элективам</a:t>
            </a:r>
            <a:r>
              <a:rPr lang="ru-RU" b="1" dirty="0" smtClean="0"/>
              <a:t>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Положительные </a:t>
            </a:r>
            <a:r>
              <a:rPr lang="ru-RU" b="1" dirty="0" smtClean="0">
                <a:solidFill>
                  <a:srgbClr val="FF0000"/>
                </a:solidFill>
              </a:rPr>
              <a:t>факторы, вселяющие оптимизм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286808" cy="5500702"/>
          </a:xfrm>
        </p:spPr>
        <p:txBody>
          <a:bodyPr>
            <a:normAutofit fontScale="92500" lnSpcReduction="10000"/>
          </a:bodyPr>
          <a:lstStyle/>
          <a:p>
            <a:pPr marL="263525" lvl="1" indent="-263525">
              <a:lnSpc>
                <a:spcPct val="11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ru-RU" sz="2400" b="1" dirty="0" smtClean="0"/>
              <a:t>Имеются</a:t>
            </a:r>
            <a:r>
              <a:rPr lang="ru-RU" dirty="0" smtClean="0"/>
              <a:t> </a:t>
            </a:r>
            <a:r>
              <a:rPr lang="ru-RU" sz="2500" b="1" dirty="0" smtClean="0"/>
              <a:t>исследовательские </a:t>
            </a:r>
            <a:r>
              <a:rPr lang="ru-RU" sz="2500" b="1" dirty="0" smtClean="0"/>
              <a:t>игры,</a:t>
            </a:r>
          </a:p>
          <a:p>
            <a:pPr marL="26352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dirty="0" smtClean="0"/>
              <a:t>разработанные самими преподавателями</a:t>
            </a:r>
          </a:p>
          <a:p>
            <a:pPr marL="971550" lvl="1" indent="-708025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dirty="0" smtClean="0"/>
              <a:t>компьютерные </a:t>
            </a:r>
            <a:r>
              <a:rPr lang="ru-RU" sz="2500" b="1" dirty="0"/>
              <a:t>обучающие программы</a:t>
            </a:r>
            <a:r>
              <a:rPr lang="ru-RU" sz="2500" b="1" dirty="0" smtClean="0"/>
              <a:t>,</a:t>
            </a:r>
          </a:p>
          <a:p>
            <a:pPr marL="971550" lvl="1" indent="-708025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dirty="0" smtClean="0"/>
              <a:t>опора </a:t>
            </a:r>
            <a:r>
              <a:rPr lang="ru-RU" sz="2500" b="1" dirty="0"/>
              <a:t>на современную литературу, </a:t>
            </a:r>
            <a:r>
              <a:rPr lang="ru-RU" sz="2500" b="1" dirty="0" smtClean="0"/>
              <a:t>организация</a:t>
            </a:r>
          </a:p>
          <a:p>
            <a:pPr marL="263525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dirty="0" smtClean="0"/>
              <a:t>книжной </a:t>
            </a:r>
            <a:r>
              <a:rPr lang="ru-RU" sz="2500" b="1" dirty="0"/>
              <a:t>выставки </a:t>
            </a:r>
            <a:r>
              <a:rPr lang="ru-RU" sz="2500" dirty="0"/>
              <a:t>(</a:t>
            </a:r>
            <a:r>
              <a:rPr lang="ru-RU" sz="2500" dirty="0" err="1"/>
              <a:t>Саякова</a:t>
            </a:r>
            <a:r>
              <a:rPr lang="ru-RU" sz="2500" dirty="0"/>
              <a:t> </a:t>
            </a:r>
            <a:r>
              <a:rPr lang="ru-RU" sz="2500" dirty="0" smtClean="0"/>
              <a:t>Г.М, </a:t>
            </a:r>
            <a:r>
              <a:rPr lang="ru-RU" sz="2500" dirty="0" err="1"/>
              <a:t>З</a:t>
            </a:r>
            <a:r>
              <a:rPr lang="ru-RU" sz="2500" dirty="0" err="1" smtClean="0"/>
              <a:t>азулевская</a:t>
            </a:r>
            <a:r>
              <a:rPr lang="ru-RU" sz="2500" dirty="0" smtClean="0"/>
              <a:t> Л.Я, </a:t>
            </a:r>
            <a:r>
              <a:rPr lang="ru-RU" sz="2500" dirty="0" err="1" smtClean="0"/>
              <a:t>каф.детской</a:t>
            </a:r>
            <a:r>
              <a:rPr lang="ru-RU" sz="2500" dirty="0" smtClean="0"/>
              <a:t> хирургии, детских инфекций</a:t>
            </a:r>
            <a:r>
              <a:rPr lang="ru-RU" sz="2500" b="1" dirty="0" smtClean="0"/>
              <a:t>);- </a:t>
            </a:r>
            <a:endParaRPr lang="ru-RU" sz="2500" b="1" dirty="0" smtClean="0"/>
          </a:p>
          <a:p>
            <a:pPr marL="971550" lvl="1" indent="-708025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dirty="0" smtClean="0">
                <a:solidFill>
                  <a:srgbClr val="7030A0"/>
                </a:solidFill>
              </a:rPr>
              <a:t>не </a:t>
            </a:r>
            <a:r>
              <a:rPr lang="ru-RU" sz="2500" b="1" dirty="0" smtClean="0">
                <a:solidFill>
                  <a:srgbClr val="7030A0"/>
                </a:solidFill>
              </a:rPr>
              <a:t>оформлено внедрение</a:t>
            </a:r>
            <a:endParaRPr lang="ru-RU" sz="2500" b="1" dirty="0">
              <a:solidFill>
                <a:srgbClr val="7030A0"/>
              </a:solidFill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800" b="1" dirty="0" smtClean="0"/>
              <a:t>организация индивидуальной работы со студентами, богатый раздаточный дидактический материал </a:t>
            </a:r>
            <a:r>
              <a:rPr lang="ru-RU" sz="2800" dirty="0" smtClean="0"/>
              <a:t>(</a:t>
            </a:r>
            <a:r>
              <a:rPr lang="ru-RU" sz="2800" dirty="0" err="1" smtClean="0"/>
              <a:t>Келимханова</a:t>
            </a:r>
            <a:r>
              <a:rPr lang="ru-RU" sz="2800" dirty="0" smtClean="0"/>
              <a:t> С.Е., </a:t>
            </a:r>
            <a:r>
              <a:rPr lang="ru-RU" sz="2800" dirty="0" err="1" smtClean="0"/>
              <a:t>Нурахов</a:t>
            </a:r>
            <a:r>
              <a:rPr lang="ru-RU" sz="2800" dirty="0" smtClean="0"/>
              <a:t> Д.Б, </a:t>
            </a:r>
            <a:r>
              <a:rPr lang="ru-RU" sz="2800" dirty="0" err="1" smtClean="0"/>
              <a:t>Байзолданов</a:t>
            </a:r>
            <a:r>
              <a:rPr lang="ru-RU" sz="2800" dirty="0" smtClean="0"/>
              <a:t> Т, </a:t>
            </a:r>
            <a:r>
              <a:rPr lang="ru-RU" sz="2800" dirty="0" err="1" smtClean="0"/>
              <a:t>Жумаева</a:t>
            </a:r>
            <a:r>
              <a:rPr lang="ru-RU" sz="2800" dirty="0" smtClean="0"/>
              <a:t> Г.Ш, Потапова Т.И, кафедра ЛОР-болезней</a:t>
            </a:r>
            <a:r>
              <a:rPr lang="ru-RU" sz="2800" b="1" dirty="0" smtClean="0"/>
              <a:t>)</a:t>
            </a:r>
            <a:r>
              <a:rPr lang="ru-RU" sz="2500" b="1" dirty="0">
                <a:solidFill>
                  <a:srgbClr val="7030A0"/>
                </a:solidFill>
              </a:rPr>
              <a:t> не оформлено внедрение</a:t>
            </a:r>
          </a:p>
          <a:p>
            <a:pPr marL="0" indent="0">
              <a:buNone/>
            </a:pPr>
            <a:r>
              <a:rPr lang="ru-RU" sz="2800" b="1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7357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0"/>
            <a:ext cx="9036496" cy="68580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Читаются прекрасные интерактивные лекции на </a:t>
            </a:r>
            <a:r>
              <a:rPr lang="ru-RU" b="1" dirty="0" err="1"/>
              <a:t>стом.фак</a:t>
            </a:r>
            <a:r>
              <a:rPr lang="ru-RU" b="1" dirty="0"/>
              <a:t> (лекция-дискуссия, лекция-конференция, лекция с запланированными ошибками и др.), </a:t>
            </a:r>
            <a:r>
              <a:rPr lang="ru-RU" b="1" dirty="0">
                <a:solidFill>
                  <a:srgbClr val="7030A0"/>
                </a:solidFill>
              </a:rPr>
              <a:t>но нет </a:t>
            </a:r>
            <a:r>
              <a:rPr lang="ru-RU" b="1" dirty="0" smtClean="0">
                <a:solidFill>
                  <a:srgbClr val="7030A0"/>
                </a:solidFill>
              </a:rPr>
              <a:t>актов внедрения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/>
              <a:t>Разработаны четкие критерии оценок всех видов деятельности (чек-листы) –модули: </a:t>
            </a:r>
            <a:r>
              <a:rPr lang="ru-RU" dirty="0" smtClean="0"/>
              <a:t>Пропедевтики </a:t>
            </a:r>
            <a:r>
              <a:rPr lang="ru-RU" dirty="0" err="1" smtClean="0"/>
              <a:t>хир.стоматологии</a:t>
            </a:r>
            <a:r>
              <a:rPr lang="ru-RU" dirty="0" smtClean="0"/>
              <a:t>; терапевтической стоматологии;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ru-RU" dirty="0" smtClean="0"/>
              <a:t>Каф. Детских инфекций - </a:t>
            </a:r>
            <a:r>
              <a:rPr lang="ru-RU" sz="2500" b="1" dirty="0" smtClean="0">
                <a:solidFill>
                  <a:srgbClr val="7030A0"/>
                </a:solidFill>
              </a:rPr>
              <a:t>не </a:t>
            </a:r>
            <a:r>
              <a:rPr lang="ru-RU" sz="2500" b="1" dirty="0">
                <a:solidFill>
                  <a:srgbClr val="7030A0"/>
                </a:solidFill>
              </a:rPr>
              <a:t>оформлено </a:t>
            </a:r>
            <a:r>
              <a:rPr lang="ru-RU" sz="2500" b="1" dirty="0" smtClean="0">
                <a:solidFill>
                  <a:srgbClr val="7030A0"/>
                </a:solidFill>
              </a:rPr>
              <a:t>внедрение</a:t>
            </a:r>
          </a:p>
          <a:p>
            <a:r>
              <a:rPr lang="ru-RU" b="1" dirty="0"/>
              <a:t>На  </a:t>
            </a:r>
            <a:r>
              <a:rPr lang="ru-RU" b="1" dirty="0" err="1" smtClean="0"/>
              <a:t>стомат</a:t>
            </a:r>
            <a:r>
              <a:rPr lang="ru-RU" b="1" dirty="0" smtClean="0"/>
              <a:t>. модулях </a:t>
            </a:r>
            <a:r>
              <a:rPr lang="ru-RU" b="1" dirty="0"/>
              <a:t>пропедевтики занимаются студенты 2-4 курсов (занятия проводятся на фантомах</a:t>
            </a:r>
            <a:r>
              <a:rPr lang="ru-RU" b="1" dirty="0" smtClean="0"/>
              <a:t>); Студенты </a:t>
            </a:r>
            <a:r>
              <a:rPr lang="ru-RU" b="1" dirty="0"/>
              <a:t>5-6 курсов, интернатура – отрабатывают практические навыки на больных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На  </a:t>
            </a:r>
            <a:r>
              <a:rPr lang="ru-RU" b="1" dirty="0" err="1"/>
              <a:t>стомат</a:t>
            </a:r>
            <a:r>
              <a:rPr lang="ru-RU" b="1" dirty="0"/>
              <a:t>. модулях </a:t>
            </a:r>
            <a:r>
              <a:rPr lang="ru-RU" b="1" dirty="0" smtClean="0"/>
              <a:t>указаны компетенции</a:t>
            </a:r>
            <a:r>
              <a:rPr lang="ru-RU" b="1" dirty="0"/>
              <a:t>, которые должен освоить студент на каждом модуле</a:t>
            </a:r>
            <a:r>
              <a:rPr lang="ru-RU" b="1" dirty="0" smtClean="0"/>
              <a:t>. Компетенции </a:t>
            </a:r>
            <a:r>
              <a:rPr lang="ru-RU" b="1" dirty="0"/>
              <a:t>каждого модуля утверждены на КОП</a:t>
            </a:r>
            <a:r>
              <a:rPr lang="ru-RU" b="1" dirty="0" smtClean="0"/>
              <a:t>. Правовые </a:t>
            </a:r>
            <a:r>
              <a:rPr lang="ru-RU" b="1" dirty="0"/>
              <a:t>компетенции сдаются в виде тестов в компьютерном классе</a:t>
            </a:r>
            <a:r>
              <a:rPr lang="ru-RU" b="1" dirty="0" smtClean="0"/>
              <a:t>. Оценка </a:t>
            </a:r>
            <a:r>
              <a:rPr lang="ru-RU" b="1" dirty="0"/>
              <a:t>компетенций проводится по чек- листам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ru-RU" sz="25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6723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669360"/>
          </a:xfrm>
        </p:spPr>
        <p:txBody>
          <a:bodyPr/>
          <a:lstStyle/>
          <a:p>
            <a:r>
              <a:rPr lang="ru-RU" b="1" dirty="0"/>
              <a:t>Студенты </a:t>
            </a:r>
            <a:r>
              <a:rPr lang="ru-RU" b="1" dirty="0" smtClean="0"/>
              <a:t>на </a:t>
            </a:r>
            <a:r>
              <a:rPr lang="ru-RU" b="1" dirty="0" err="1" smtClean="0"/>
              <a:t>стом</a:t>
            </a:r>
            <a:r>
              <a:rPr lang="ru-RU" b="1" dirty="0" smtClean="0"/>
              <a:t> модулях информированы </a:t>
            </a:r>
            <a:r>
              <a:rPr lang="ru-RU" b="1" dirty="0"/>
              <a:t>ежедневно о своей успеваемости, не возникают конфликтные ситуации при подведении итоговой </a:t>
            </a:r>
            <a:r>
              <a:rPr lang="ru-RU" b="1" dirty="0" smtClean="0"/>
              <a:t>оценки – </a:t>
            </a:r>
            <a:r>
              <a:rPr lang="ru-RU" b="1" dirty="0" smtClean="0">
                <a:solidFill>
                  <a:srgbClr val="7030A0"/>
                </a:solidFill>
              </a:rPr>
              <a:t>но не актов внедрения</a:t>
            </a:r>
          </a:p>
          <a:p>
            <a:endParaRPr lang="ru-RU" b="1" dirty="0"/>
          </a:p>
          <a:p>
            <a:r>
              <a:rPr lang="ru-RU" b="1" dirty="0"/>
              <a:t>на </a:t>
            </a:r>
            <a:r>
              <a:rPr lang="ru-RU" b="1" dirty="0" err="1"/>
              <a:t>стом</a:t>
            </a:r>
            <a:r>
              <a:rPr lang="ru-RU" b="1" dirty="0"/>
              <a:t> модулях </a:t>
            </a:r>
            <a:r>
              <a:rPr lang="ru-RU" b="1" dirty="0" smtClean="0"/>
              <a:t>широко используются применение </a:t>
            </a:r>
            <a:r>
              <a:rPr lang="ru-RU" b="1" dirty="0"/>
              <a:t>интерактивных методов на практических </a:t>
            </a:r>
            <a:r>
              <a:rPr lang="ru-RU" b="1" dirty="0" smtClean="0"/>
              <a:t>занятиях- </a:t>
            </a:r>
            <a:r>
              <a:rPr lang="ru-RU" b="1" dirty="0">
                <a:solidFill>
                  <a:srgbClr val="7030A0"/>
                </a:solidFill>
              </a:rPr>
              <a:t>но не актов </a:t>
            </a:r>
            <a:r>
              <a:rPr lang="ru-RU" b="1" dirty="0" smtClean="0">
                <a:solidFill>
                  <a:srgbClr val="7030A0"/>
                </a:solidFill>
              </a:rPr>
              <a:t>внедрения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Идет активное сотрудничество кафедр с ЦПН и СЦ </a:t>
            </a:r>
            <a:r>
              <a:rPr lang="ru-RU" b="1" dirty="0" smtClean="0"/>
              <a:t>для отработки одной из компетенций - практических навыков и независимой оценки знаний обучающихся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48881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Рекомендации для КОП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928670"/>
            <a:ext cx="8858312" cy="5786478"/>
          </a:xfrm>
        </p:spPr>
        <p:txBody>
          <a:bodyPr/>
          <a:lstStyle/>
          <a:p>
            <a:r>
              <a:rPr lang="ru-RU" dirty="0" smtClean="0"/>
              <a:t>Провести тренинги и мотивировать ППС для перехода на инновационные методы преподавания, создания </a:t>
            </a:r>
            <a:r>
              <a:rPr lang="ru-RU" dirty="0" smtClean="0"/>
              <a:t>разнообразных форм </a:t>
            </a:r>
            <a:r>
              <a:rPr lang="ru-RU" dirty="0" smtClean="0"/>
              <a:t>заданий и  способов контроля</a:t>
            </a:r>
          </a:p>
          <a:p>
            <a:r>
              <a:rPr lang="ru-RU" dirty="0" smtClean="0"/>
              <a:t>Провести анализ образовательных программ с целью их интеграции</a:t>
            </a:r>
          </a:p>
          <a:p>
            <a:r>
              <a:rPr lang="ru-RU" dirty="0" smtClean="0"/>
              <a:t>Ориентировать ППС </a:t>
            </a:r>
            <a:r>
              <a:rPr lang="ru-RU" dirty="0" smtClean="0"/>
              <a:t> </a:t>
            </a:r>
            <a:r>
              <a:rPr lang="ru-RU" dirty="0" smtClean="0"/>
              <a:t>и мотивировать их на саморазвитие</a:t>
            </a:r>
          </a:p>
          <a:p>
            <a:r>
              <a:rPr lang="ru-RU" dirty="0" smtClean="0"/>
              <a:t>Отработать четкие оценочные критерии, широко обсудить, утвердить и  создать условия для внедрения их всеми ППС</a:t>
            </a:r>
          </a:p>
          <a:p>
            <a:r>
              <a:rPr lang="ru-RU" dirty="0" smtClean="0"/>
              <a:t>Обратить внимание на повышение ППС их педагогической квалификации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5F9B08-ED15-4BF2-8D0E-B7F02886702E}" type="slidenum">
              <a:rPr lang="ru-RU" smtClean="0"/>
              <a:pPr eaLnBrk="1" hangingPunct="1"/>
              <a:t>25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7488832" cy="562074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accent6"/>
                </a:solidFill>
              </a:rPr>
              <a:t>РЕКОМЕНДАЦИИ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4294967295"/>
          </p:nvPr>
        </p:nvSpPr>
        <p:spPr>
          <a:xfrm>
            <a:off x="251520" y="980728"/>
            <a:ext cx="8892480" cy="58772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ППС  должен иметь учебное </a:t>
            </a:r>
            <a:r>
              <a:rPr lang="ru-RU" b="1" dirty="0" err="1" smtClean="0">
                <a:solidFill>
                  <a:srgbClr val="7030A0"/>
                </a:solidFill>
              </a:rPr>
              <a:t>портфолио</a:t>
            </a:r>
            <a:r>
              <a:rPr lang="ru-RU" b="1" dirty="0" smtClean="0"/>
              <a:t>, в состав которого входят календарно-тематический план, </a:t>
            </a:r>
            <a:r>
              <a:rPr lang="ru-RU" b="1" dirty="0" err="1" smtClean="0"/>
              <a:t>силлабус</a:t>
            </a:r>
            <a:r>
              <a:rPr lang="ru-RU" b="1" dirty="0" smtClean="0"/>
              <a:t>, методические рекомендации для занятий, критерии оценки компетенций студентов, необходимый  демонстрационный материал с учетом специальности обучающихся;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вся документация </a:t>
            </a:r>
            <a:r>
              <a:rPr lang="ru-RU" b="1" dirty="0" smtClean="0"/>
              <a:t>в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7030A0"/>
                </a:solidFill>
              </a:rPr>
              <a:t>непосредственно связанная с учебным процессом</a:t>
            </a:r>
            <a:r>
              <a:rPr lang="ru-RU" b="1" dirty="0" smtClean="0"/>
              <a:t>, должна быть обсуждена и утверждена соответствующими структурными  подразделениями к началу учебного года или семестра;</a:t>
            </a:r>
          </a:p>
          <a:p>
            <a:r>
              <a:rPr lang="ru-RU" b="1" dirty="0" smtClean="0"/>
              <a:t>необходимо </a:t>
            </a:r>
            <a:r>
              <a:rPr lang="ru-RU" b="1" dirty="0" smtClean="0">
                <a:solidFill>
                  <a:srgbClr val="7030A0"/>
                </a:solidFill>
              </a:rPr>
              <a:t>обеспечить группы с государственным языком обучения методическими рекомендациями </a:t>
            </a:r>
            <a:r>
              <a:rPr lang="ru-RU" b="1" dirty="0" smtClean="0"/>
              <a:t>для занятий, СРСП, СРС </a:t>
            </a:r>
            <a:r>
              <a:rPr lang="ru-RU" b="1" dirty="0" smtClean="0">
                <a:solidFill>
                  <a:srgbClr val="7030A0"/>
                </a:solidFill>
              </a:rPr>
              <a:t>на казахском языке</a:t>
            </a:r>
            <a:r>
              <a:rPr lang="ru-RU" b="1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2240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863F1E-5399-4F46-90FF-5C802A7EA67D}" type="slidenum">
              <a:rPr lang="ru-RU" smtClean="0"/>
              <a:pPr eaLnBrk="1" hangingPunct="1"/>
              <a:t>26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634082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accent6"/>
                </a:solidFill>
              </a:rPr>
              <a:t>РЕКОМЕНДАЦИИ</a:t>
            </a:r>
            <a:endParaRPr lang="ru-RU" dirty="0"/>
          </a:p>
        </p:txBody>
      </p:sp>
      <p:sp>
        <p:nvSpPr>
          <p:cNvPr id="35843" name="Содержимое 2"/>
          <p:cNvSpPr>
            <a:spLocks noGrp="1"/>
          </p:cNvSpPr>
          <p:nvPr>
            <p:ph idx="4294967295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методические рекомендации для занятий должны отвечать требованиям Инструктивного письма №6 «По разработке учебно-методической документации на кафедрах медицинских и фармацевтических вузов РК. ГОСО -2006» (Астана, 2007);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критерии оценки </a:t>
            </a:r>
            <a:r>
              <a:rPr lang="ru-RU" b="1" dirty="0" smtClean="0"/>
              <a:t>формируемых по конкретным дисциплинам компетенций должны быть рассмотрены, утверждены соответствующими структурными подразделениями и доведены до сведения каждого ППС;</a:t>
            </a:r>
          </a:p>
          <a:p>
            <a:r>
              <a:rPr lang="ru-RU" b="1" dirty="0" smtClean="0"/>
              <a:t>целесообразно провести </a:t>
            </a:r>
            <a:r>
              <a:rPr lang="ru-RU" b="1" dirty="0" smtClean="0">
                <a:solidFill>
                  <a:srgbClr val="7030A0"/>
                </a:solidFill>
              </a:rPr>
              <a:t>тренинг среди ППС </a:t>
            </a:r>
            <a:r>
              <a:rPr lang="ru-RU" b="1" dirty="0" smtClean="0"/>
              <a:t>факультета по оформлению учебной документации, в первую очередь учебных журналов в соответствии с требованиями документированной процедурой качества: управление документацией (Приказ ректора </a:t>
            </a:r>
            <a:r>
              <a:rPr lang="ru-RU" b="1" dirty="0" err="1" smtClean="0"/>
              <a:t>КазНМУ</a:t>
            </a:r>
            <a:r>
              <a:rPr lang="ru-RU" b="1" dirty="0" smtClean="0"/>
              <a:t> №360 от 21.06.2010);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46545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0EC9B3-7559-4D87-BD35-6FAE8B05E896}" type="slidenum">
              <a:rPr lang="ru-RU" smtClean="0"/>
              <a:pPr eaLnBrk="1" hangingPunct="1"/>
              <a:t>27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562074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accent6"/>
                </a:solidFill>
              </a:rPr>
              <a:t>РЕКОМЕНДАЦИИ</a:t>
            </a:r>
            <a:endParaRPr lang="ru-RU" dirty="0"/>
          </a:p>
        </p:txBody>
      </p:sp>
      <p:sp>
        <p:nvSpPr>
          <p:cNvPr id="36867" name="Содержимое 2"/>
          <p:cNvSpPr>
            <a:spLocks noGrp="1"/>
          </p:cNvSpPr>
          <p:nvPr>
            <p:ph idx="4294967295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ru-RU" b="1" dirty="0" smtClean="0"/>
              <a:t>обеспечить </a:t>
            </a:r>
            <a:r>
              <a:rPr lang="ru-RU" b="1" dirty="0" smtClean="0">
                <a:solidFill>
                  <a:srgbClr val="7030A0"/>
                </a:solidFill>
              </a:rPr>
              <a:t>систематический контроль </a:t>
            </a:r>
            <a:r>
              <a:rPr lang="ru-RU" b="1" dirty="0" smtClean="0"/>
              <a:t>за трудовой дисциплиной ППС факультета;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 проектировании </a:t>
            </a:r>
            <a:r>
              <a:rPr lang="ru-RU" b="1" i="1" dirty="0" smtClean="0">
                <a:solidFill>
                  <a:srgbClr val="C00000"/>
                </a:solidFill>
              </a:rPr>
              <a:t>обучающей деятельности </a:t>
            </a:r>
            <a:r>
              <a:rPr lang="ru-RU" b="1" dirty="0" smtClean="0">
                <a:solidFill>
                  <a:srgbClr val="C00000"/>
                </a:solidFill>
              </a:rPr>
              <a:t>в условиях кредитной технологии необходимо: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 а) владеть современными образовательными технологиями и активными методами формирования компетенций;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б) внедрять интерактивный режим в образовательный процесс;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в) строить содержание дисциплины как систему познавательных задач;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г) </a:t>
            </a:r>
            <a:r>
              <a:rPr lang="ru-RU" b="1" dirty="0" smtClean="0">
                <a:solidFill>
                  <a:srgbClr val="7030A0"/>
                </a:solidFill>
              </a:rPr>
              <a:t>ориентироваться на студента как на активного соучастника учебного процесса, имеющего свои мотивы и цели. 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330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16E82E-8CE6-4755-ACA6-11CEDD30A875}" type="slidenum">
              <a:rPr lang="ru-RU" smtClean="0"/>
              <a:pPr eaLnBrk="1" hangingPunct="1"/>
              <a:t>28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49006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/>
                </a:solidFill>
              </a:rPr>
              <a:t>РЕКОМЕНДАЦИИ</a:t>
            </a:r>
            <a:endParaRPr lang="ru-RU" dirty="0"/>
          </a:p>
        </p:txBody>
      </p:sp>
      <p:sp>
        <p:nvSpPr>
          <p:cNvPr id="37891" name="Содержимое 2"/>
          <p:cNvSpPr>
            <a:spLocks noGrp="1"/>
          </p:cNvSpPr>
          <p:nvPr>
            <p:ph idx="4294967295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При проектировании </a:t>
            </a:r>
            <a:r>
              <a:rPr lang="ru-RU" sz="3200" b="1" i="1" dirty="0" smtClean="0">
                <a:solidFill>
                  <a:srgbClr val="C00000"/>
                </a:solidFill>
              </a:rPr>
              <a:t>диагностической деятельности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ru-RU" sz="3200" b="1" dirty="0" smtClean="0"/>
              <a:t>          а) оценивать </a:t>
            </a:r>
            <a:r>
              <a:rPr lang="ru-RU" sz="3200" b="1" dirty="0" smtClean="0">
                <a:solidFill>
                  <a:srgbClr val="7030A0"/>
                </a:solidFill>
              </a:rPr>
              <a:t>реальное состояние </a:t>
            </a:r>
            <a:r>
              <a:rPr lang="ru-RU" sz="3200" b="1" dirty="0" err="1" smtClean="0"/>
              <a:t>обученности</a:t>
            </a:r>
            <a:r>
              <a:rPr lang="ru-RU" sz="3200" b="1" dirty="0" smtClean="0"/>
              <a:t> и </a:t>
            </a:r>
            <a:r>
              <a:rPr lang="ru-RU" sz="3200" b="1" dirty="0" err="1" smtClean="0"/>
              <a:t>обучаемости</a:t>
            </a:r>
            <a:r>
              <a:rPr lang="ru-RU" sz="3200" b="1" dirty="0" smtClean="0"/>
              <a:t> студентов;</a:t>
            </a:r>
          </a:p>
          <a:p>
            <a:pPr>
              <a:buFont typeface="Wingdings" pitchFamily="2" charset="2"/>
              <a:buNone/>
            </a:pPr>
            <a:r>
              <a:rPr lang="ru-RU" sz="3200" b="1" dirty="0" smtClean="0"/>
              <a:t>          б) осуществлять индивидуальный и </a:t>
            </a:r>
            <a:r>
              <a:rPr lang="ru-RU" sz="3200" b="1" dirty="0" smtClean="0">
                <a:solidFill>
                  <a:srgbClr val="7030A0"/>
                </a:solidFill>
              </a:rPr>
              <a:t>дифференцированный</a:t>
            </a:r>
            <a:r>
              <a:rPr lang="ru-RU" sz="3200" b="1" dirty="0" smtClean="0"/>
              <a:t> подход к ним;</a:t>
            </a:r>
          </a:p>
          <a:p>
            <a:pPr>
              <a:buFont typeface="Wingdings" pitchFamily="2" charset="2"/>
              <a:buNone/>
            </a:pPr>
            <a:r>
              <a:rPr lang="ru-RU" sz="3200" b="1" dirty="0" smtClean="0"/>
              <a:t>          в) разработать оптимальные и </a:t>
            </a:r>
            <a:r>
              <a:rPr lang="ru-RU" sz="3200" b="1" dirty="0" smtClean="0">
                <a:solidFill>
                  <a:srgbClr val="7030A0"/>
                </a:solidFill>
              </a:rPr>
              <a:t>рациональные  методы оценки </a:t>
            </a:r>
            <a:r>
              <a:rPr lang="ru-RU" sz="3200" b="1" dirty="0" smtClean="0"/>
              <a:t>формируемых компетенций.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16379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0C4042-0389-41F8-81B5-6706EDA18279}" type="slidenum">
              <a:rPr lang="ru-RU" smtClean="0"/>
              <a:pPr eaLnBrk="1" hangingPunct="1"/>
              <a:t>29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49006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/>
                </a:solidFill>
              </a:rPr>
              <a:t>РЕКОМЕНДАЦИИ</a:t>
            </a:r>
            <a:endParaRPr lang="ru-RU" dirty="0"/>
          </a:p>
        </p:txBody>
      </p:sp>
      <p:sp>
        <p:nvSpPr>
          <p:cNvPr id="38915" name="Содержимое 2"/>
          <p:cNvSpPr>
            <a:spLocks noGrp="1"/>
          </p:cNvSpPr>
          <p:nvPr>
            <p:ph idx="4294967295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            </a:t>
            </a:r>
            <a:r>
              <a:rPr lang="ru-RU" b="1" dirty="0" smtClean="0">
                <a:solidFill>
                  <a:srgbClr val="C00000"/>
                </a:solidFill>
              </a:rPr>
              <a:t>Для повышения качества обучения обеспечить </a:t>
            </a:r>
            <a:r>
              <a:rPr lang="ru-RU" b="1" u="sng" dirty="0" smtClean="0">
                <a:solidFill>
                  <a:srgbClr val="C00000"/>
                </a:solidFill>
              </a:rPr>
              <a:t>внедрение</a:t>
            </a:r>
            <a:r>
              <a:rPr lang="ru-RU" b="1" dirty="0" smtClean="0">
                <a:solidFill>
                  <a:srgbClr val="C00000"/>
                </a:solidFill>
              </a:rPr>
              <a:t> образовательных технологий, которые  должны базироваться на:</a:t>
            </a:r>
          </a:p>
          <a:p>
            <a:r>
              <a:rPr lang="ru-RU" b="1" dirty="0" smtClean="0"/>
              <a:t>организации активной самостоятельной работы студентов;</a:t>
            </a:r>
          </a:p>
          <a:p>
            <a:r>
              <a:rPr lang="ru-RU" b="1" dirty="0" smtClean="0"/>
              <a:t>создании и использовании в работе учебно-дидактических комплексов, структуризации учебной дисциплины на взаимосвязанные блоки-модули;</a:t>
            </a:r>
          </a:p>
          <a:p>
            <a:r>
              <a:rPr lang="ru-RU" b="1" dirty="0" smtClean="0"/>
              <a:t>переходе  на индивидуальные формы отчетности;</a:t>
            </a:r>
          </a:p>
          <a:p>
            <a:r>
              <a:rPr lang="ru-RU" b="1" dirty="0" smtClean="0"/>
              <a:t>применении  интерактивных компьютерных средств, применение мультимедиа-систем, использование  нетрадиционных форм и инновационных методов  обучения.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361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4A7DBA-B0D4-4606-87DD-5C8002F0DC81}" type="slidenum">
              <a:rPr lang="ru-RU" smtClean="0"/>
              <a:pPr eaLnBrk="1" hangingPunct="1"/>
              <a:t>3</a:t>
            </a:fld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dirty="0" smtClean="0"/>
              <a:t>        </a:t>
            </a:r>
            <a:r>
              <a:rPr lang="ru-RU" sz="4000" b="1" dirty="0" smtClean="0">
                <a:solidFill>
                  <a:srgbClr val="FF0000"/>
                </a:solidFill>
              </a:rPr>
              <a:t>Приоритетная цель педагогического мониторинга</a:t>
            </a:r>
            <a:r>
              <a:rPr lang="ru-RU" sz="4000" b="1" dirty="0" smtClean="0"/>
              <a:t> - обеспечение обратной связи, отражающей соответствие фактических результатов обучающей деятельности ППС и учебной деятельности студентов. 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361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082928-09A9-436E-A815-5ECF364FF0E5}" type="slidenum">
              <a:rPr lang="ru-RU" smtClean="0"/>
              <a:pPr eaLnBrk="1" hangingPunct="1"/>
              <a:t>30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562074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accent6"/>
                </a:solidFill>
              </a:rPr>
              <a:t>РЕКОМЕНДАЦИИ</a:t>
            </a:r>
            <a:endParaRPr lang="ru-RU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4294967295"/>
          </p:nvPr>
        </p:nvSpPr>
        <p:spPr>
          <a:xfrm>
            <a:off x="107950" y="980728"/>
            <a:ext cx="9036050" cy="576138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2400" dirty="0" smtClean="0"/>
              <a:t>             </a:t>
            </a:r>
            <a:r>
              <a:rPr lang="ru-RU" sz="2400" b="1" dirty="0" smtClean="0">
                <a:solidFill>
                  <a:srgbClr val="C00000"/>
                </a:solidFill>
              </a:rPr>
              <a:t>Необходимо ППС  развивать следующие профессионально значимые качества: 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видение учебного процесса</a:t>
            </a:r>
            <a:r>
              <a:rPr lang="ru-RU" sz="2800" b="1" dirty="0" smtClean="0"/>
              <a:t>, которое связано с основными характеристиками и компонентами педагогического процесса; его отсутствие  негативно сказывается на организации процесса обучения;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умение выделять части  </a:t>
            </a:r>
            <a:r>
              <a:rPr lang="ru-RU" sz="2800" b="1" dirty="0" smtClean="0"/>
              <a:t>педагогических явлений, анализировать и синтезировать структурно - содержательные компоненты занятий;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умение осуществлять педагогический самоанализ</a:t>
            </a:r>
            <a:r>
              <a:rPr lang="ru-RU" sz="2800" b="1" dirty="0" smtClean="0"/>
              <a:t>, используя знания современной педагогики и психологии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None/>
            </a:pPr>
            <a:endParaRPr lang="ru-RU" sz="18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97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2CE02E-BD61-4279-A8EA-696D92104F6E}" type="slidenum">
              <a:rPr lang="ru-RU" smtClean="0"/>
              <a:pPr eaLnBrk="1" hangingPunct="1"/>
              <a:t>31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562074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accent6"/>
                </a:solidFill>
              </a:rPr>
              <a:t>РЕКОМЕНДАЦИИ</a:t>
            </a:r>
            <a:endParaRPr lang="ru-RU" dirty="0"/>
          </a:p>
        </p:txBody>
      </p:sp>
      <p:sp>
        <p:nvSpPr>
          <p:cNvPr id="40963" name="Содержимое 2"/>
          <p:cNvSpPr>
            <a:spLocks noGrp="1"/>
          </p:cNvSpPr>
          <p:nvPr>
            <p:ph idx="4294967295"/>
          </p:nvPr>
        </p:nvSpPr>
        <p:spPr>
          <a:xfrm>
            <a:off x="0" y="1052736"/>
            <a:ext cx="9144000" cy="5689377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     </a:t>
            </a:r>
            <a:r>
              <a:rPr lang="ru-RU" sz="2800" b="1" dirty="0" smtClean="0">
                <a:solidFill>
                  <a:srgbClr val="7030A0"/>
                </a:solidFill>
              </a:rPr>
              <a:t>умение видеть свой труд в целом</a:t>
            </a:r>
            <a:r>
              <a:rPr lang="ru-RU" sz="2800" b="1" dirty="0" smtClean="0"/>
              <a:t>, в единстве задач, целей, способов, условий, результатов; 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способность перейти </a:t>
            </a:r>
            <a:r>
              <a:rPr lang="ru-RU" sz="2800" b="1" dirty="0" smtClean="0"/>
              <a:t>от оценки отдельных педагогических умений к оценке результативности, эффективности своего труда.</a:t>
            </a:r>
          </a:p>
          <a:p>
            <a:r>
              <a:rPr lang="ru-RU" sz="2800" b="1" dirty="0" smtClean="0"/>
              <a:t>необходимо обеспечить </a:t>
            </a:r>
            <a:r>
              <a:rPr lang="ru-RU" sz="2800" b="1" dirty="0" smtClean="0">
                <a:solidFill>
                  <a:srgbClr val="7030A0"/>
                </a:solidFill>
              </a:rPr>
              <a:t>степень информированности ППС </a:t>
            </a:r>
            <a:r>
              <a:rPr lang="ru-RU" sz="2800" b="1" dirty="0" smtClean="0"/>
              <a:t>о  новых и систематически обновляющихся Интернет-ресурсов, которые должны быть использованы ППС для методического самообразования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625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3935288" cy="5688632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профессиональная </a:t>
            </a:r>
            <a:r>
              <a:rPr lang="ru-RU" sz="3200" b="1" dirty="0" smtClean="0"/>
              <a:t>компетентность преподавателя;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педагогическая </a:t>
            </a:r>
            <a:r>
              <a:rPr lang="ru-RU" sz="3200" b="1" dirty="0" smtClean="0"/>
              <a:t>компетентность преподавателя;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конкурентоспособность </a:t>
            </a:r>
            <a:r>
              <a:rPr lang="ru-RU" sz="3200" b="1" dirty="0" smtClean="0"/>
              <a:t>преподавателя;</a:t>
            </a:r>
          </a:p>
          <a:p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применение современных технологий</a:t>
            </a:r>
            <a:r>
              <a:rPr lang="ru-RU" sz="3200" b="1" dirty="0" smtClean="0"/>
              <a:t>, методов и приемов обучения;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внедрение интерактивного режима </a:t>
            </a:r>
            <a:r>
              <a:rPr lang="ru-RU" sz="3200" b="1" dirty="0" smtClean="0"/>
              <a:t>в образовательный процесс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371974" y="980728"/>
            <a:ext cx="4376489" cy="5688632"/>
          </a:xfrm>
        </p:spPr>
        <p:txBody>
          <a:bodyPr/>
          <a:lstStyle/>
          <a:p>
            <a:r>
              <a:rPr lang="ru-RU" b="1" dirty="0" smtClean="0"/>
              <a:t>интерактивных методах обучения;</a:t>
            </a:r>
          </a:p>
          <a:p>
            <a:endParaRPr lang="ru-RU" b="1" dirty="0" smtClean="0"/>
          </a:p>
          <a:p>
            <a:r>
              <a:rPr lang="ru-RU" b="1" dirty="0" smtClean="0"/>
              <a:t>богатом арсенале методических и дидактических материалов;</a:t>
            </a:r>
          </a:p>
          <a:p>
            <a:endParaRPr lang="ru-RU" b="1" dirty="0" smtClean="0"/>
          </a:p>
          <a:p>
            <a:r>
              <a:rPr lang="ru-RU" b="1" dirty="0" smtClean="0"/>
              <a:t>непрерывном профессиональном росте преподавателя;</a:t>
            </a:r>
          </a:p>
          <a:p>
            <a:endParaRPr lang="ru-RU" b="1" dirty="0" smtClean="0"/>
          </a:p>
          <a:p>
            <a:r>
              <a:rPr lang="ru-RU" b="1" dirty="0" smtClean="0"/>
              <a:t>четком соблюдении политики дисциплины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0"/>
            <a:ext cx="3657600" cy="764704"/>
          </a:xfrm>
        </p:spPr>
        <p:txBody>
          <a:bodyPr/>
          <a:lstStyle/>
          <a:p>
            <a:r>
              <a:rPr lang="ru-RU" dirty="0" smtClean="0">
                <a:solidFill>
                  <a:srgbClr val="930707"/>
                </a:solidFill>
              </a:rPr>
              <a:t>Критерии оценки качества преподавания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0"/>
            <a:ext cx="3657600" cy="83671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Преподавание основано на</a:t>
            </a:r>
            <a:r>
              <a:rPr lang="ru-RU" dirty="0" smtClean="0">
                <a:solidFill>
                  <a:srgbClr val="006600"/>
                </a:solidFill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75026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601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B7EF07-E0F4-49BA-8092-592889759158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Качество</a:t>
            </a:r>
            <a:r>
              <a:rPr lang="en-US" sz="3200" b="1" dirty="0" smtClean="0">
                <a:solidFill>
                  <a:srgbClr val="C00000"/>
                </a:solidFill>
              </a:rPr>
              <a:t> – </a:t>
            </a:r>
            <a:r>
              <a:rPr lang="ru-RU" sz="3200" b="1" dirty="0" smtClean="0">
                <a:solidFill>
                  <a:schemeClr val="tx1"/>
                </a:solidFill>
              </a:rPr>
              <a:t>ключевая идея </a:t>
            </a:r>
            <a:r>
              <a:rPr lang="ru-RU" sz="3200" b="1" dirty="0" smtClean="0">
                <a:solidFill>
                  <a:srgbClr val="C00000"/>
                </a:solidFill>
              </a:rPr>
              <a:t>развития современного образовательного процесса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          Качество  образования предусматривает: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качество поставленных целей </a:t>
            </a:r>
            <a:r>
              <a:rPr lang="ru-RU" b="1" dirty="0" smtClean="0"/>
              <a:t>и</a:t>
            </a:r>
            <a:r>
              <a:rPr lang="ru-RU" b="1" i="1" dirty="0" smtClean="0"/>
              <a:t> установленных вузом норм, их соответствие запросам общества и потребителей образовательных услуг</a:t>
            </a:r>
            <a:r>
              <a:rPr lang="ru-RU" b="1" dirty="0" smtClean="0"/>
              <a:t>;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качество условий</a:t>
            </a:r>
            <a:r>
              <a:rPr lang="ru-RU" dirty="0" smtClean="0"/>
              <a:t>: материально-техническая база, информационно-образовательная среда, образовательные программы, программы дисциплин, методические материалы для обучения и измерения качества;</a:t>
            </a:r>
          </a:p>
          <a:p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качество процесса</a:t>
            </a:r>
            <a:r>
              <a:rPr lang="ru-RU" dirty="0" smtClean="0"/>
              <a:t>: учебно-методического, научно-исследовательского, планирование и мониторинг данных процессов, профессиональное совершенство преподавателя;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качество конечного результата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r>
              <a:rPr lang="ru-RU" dirty="0" smtClean="0"/>
              <a:t>итоговая подготовка обучающихся,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ключевых компетенций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7098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оценки качества проведения </a:t>
            </a:r>
            <a:b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практического занятия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01000" cy="388620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10311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4431520"/>
              </p:ext>
            </p:extLst>
          </p:nvPr>
        </p:nvGraphicFramePr>
        <p:xfrm>
          <a:off x="35496" y="914400"/>
          <a:ext cx="9108505" cy="5943601"/>
        </p:xfrm>
        <a:graphic>
          <a:graphicData uri="http://schemas.openxmlformats.org/drawingml/2006/table">
            <a:tbl>
              <a:tblPr/>
              <a:tblGrid>
                <a:gridCol w="994348"/>
                <a:gridCol w="4096973"/>
                <a:gridCol w="1445991"/>
                <a:gridCol w="1445991"/>
                <a:gridCol w="1125202"/>
              </a:tblGrid>
              <a:tr h="4025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Структурный компонент занятия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оценки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38649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Мотивационно - целевой компонент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EAE5D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EAE5D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календарно-тематического плана.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692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EAE5D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EAE5D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темы занятия календарно-тематическому плану.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724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EAE5D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EAE5D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темы и содержания занятия поставленной цели.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1384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EAE5D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EAE5D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наглядных пособий, демонстрационного материала и технических средств в учебном процессе (препараты, таблицы, рисунки, слайд шоу и др.).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386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EAE5D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EAE5D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методических рекомендаций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611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EAE5D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EAE5D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журнала занятия, регистрация успеваемости и посещаемости.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3864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27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26" name="Group 6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837311209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table">
            <a:tbl>
              <a:tblPr/>
              <a:tblGrid>
                <a:gridCol w="592281"/>
                <a:gridCol w="3979719"/>
                <a:gridCol w="1579418"/>
                <a:gridCol w="1849582"/>
                <a:gridCol w="1143000"/>
              </a:tblGrid>
              <a:tr h="7061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Arial" charset="0"/>
                        </a:rPr>
                        <a:t> II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Структурный компонент занятия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оценки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100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Логичность и последовательность разбора </a:t>
                      </a: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материала, умение выделять главное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605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 направленность.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100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Клиническая и междисциплинарная направленность занятия.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706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направленность.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706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Разнообразие заданий для студентов.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87428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GB" sz="2400" b="1" i="1" dirty="0" smtClean="0">
                <a:solidFill>
                  <a:srgbClr val="8A8A4C"/>
                </a:solidFill>
              </a:rPr>
              <a:t/>
            </a:r>
            <a:br>
              <a:rPr lang="en-GB" sz="2400" b="1" i="1" dirty="0" smtClean="0">
                <a:solidFill>
                  <a:srgbClr val="8A8A4C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Содержательный компонент</a:t>
            </a:r>
            <a:r>
              <a:rPr lang="en-GB" sz="2400" b="1" dirty="0" smtClean="0">
                <a:solidFill>
                  <a:schemeClr val="tx1"/>
                </a:solidFill>
              </a:rPr>
              <a:t> 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5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800" b="1" dirty="0" smtClean="0">
                <a:solidFill>
                  <a:srgbClr val="000000"/>
                </a:solidFill>
              </a:rPr>
              <a:t/>
            </a:r>
            <a:br>
              <a:rPr lang="ru-RU" sz="3800" b="1" dirty="0" smtClean="0">
                <a:solidFill>
                  <a:srgbClr val="000000"/>
                </a:solidFill>
              </a:rPr>
            </a:br>
            <a:r>
              <a:rPr lang="ru-RU" sz="3200" b="1" dirty="0" err="1" smtClean="0">
                <a:solidFill>
                  <a:schemeClr val="tx1"/>
                </a:solidFill>
              </a:rPr>
              <a:t>Операционно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-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деятельностный</a:t>
            </a:r>
            <a:r>
              <a:rPr lang="ru-RU" sz="3200" b="1" dirty="0" smtClean="0">
                <a:solidFill>
                  <a:schemeClr val="tx1"/>
                </a:solidFill>
              </a:rPr>
              <a:t> компонент</a:t>
            </a:r>
            <a:r>
              <a:rPr lang="ru-RU" sz="3800" b="1" dirty="0" smtClean="0">
                <a:solidFill>
                  <a:schemeClr val="tx1"/>
                </a:solidFill>
              </a:rPr>
              <a:t/>
            </a:r>
            <a:br>
              <a:rPr lang="ru-RU" sz="3800" b="1" dirty="0" smtClean="0">
                <a:solidFill>
                  <a:schemeClr val="tx1"/>
                </a:solidFill>
              </a:rPr>
            </a:br>
            <a:endParaRPr lang="ru-RU" sz="38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2342" name="Group 5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437292456"/>
              </p:ext>
            </p:extLst>
          </p:nvPr>
        </p:nvGraphicFramePr>
        <p:xfrm>
          <a:off x="0" y="1295400"/>
          <a:ext cx="9144002" cy="5562599"/>
        </p:xfrm>
        <a:graphic>
          <a:graphicData uri="http://schemas.openxmlformats.org/drawingml/2006/table">
            <a:tbl>
              <a:tblPr/>
              <a:tblGrid>
                <a:gridCol w="419450"/>
                <a:gridCol w="4865615"/>
                <a:gridCol w="1342239"/>
                <a:gridCol w="1342239"/>
                <a:gridCol w="1174459"/>
              </a:tblGrid>
              <a:tr h="4394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charset="0"/>
                        </a:rPr>
                        <a:t>III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Структурный компонент занятия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115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методов обучения (репродуктивный, объяснительно-иллюстративный, частично-поисковый, проблемный, исследовательский).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1044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преподавателя распределять время на занятии (для опроса, для объяснения и самостоятельной работы).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893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учебной деятельности (индивидуальной, фронтальной и групповой).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893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инновационных методов обучения.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6948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24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41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Оценочно – результативный компонент</a:t>
            </a:r>
            <a:r>
              <a:rPr lang="ru-RU" sz="3800" i="1" dirty="0" smtClean="0">
                <a:solidFill>
                  <a:schemeClr val="tx1"/>
                </a:solidFill>
              </a:rPr>
              <a:t/>
            </a:r>
            <a:br>
              <a:rPr lang="ru-RU" sz="3800" i="1" dirty="0" smtClean="0">
                <a:solidFill>
                  <a:schemeClr val="tx1"/>
                </a:solidFill>
              </a:rPr>
            </a:br>
            <a:endParaRPr lang="ru-RU" sz="3800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3377" name="Group 6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269157556"/>
              </p:ext>
            </p:extLst>
          </p:nvPr>
        </p:nvGraphicFramePr>
        <p:xfrm>
          <a:off x="0" y="1143000"/>
          <a:ext cx="9144322" cy="5581636"/>
        </p:xfrm>
        <a:graphic>
          <a:graphicData uri="http://schemas.openxmlformats.org/drawingml/2006/table">
            <a:tbl>
              <a:tblPr/>
              <a:tblGrid>
                <a:gridCol w="592688"/>
                <a:gridCol w="4741501"/>
                <a:gridCol w="1354714"/>
                <a:gridCol w="1354714"/>
                <a:gridCol w="1100705"/>
              </a:tblGrid>
              <a:tr h="3798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charset="0"/>
                        </a:rPr>
                        <a:t>IV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Структурный компонент занятия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1139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Корректировка процесса обучения (у</a:t>
                      </a: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мение преподавателя дополнить ответ студента по существу поставленного вопроса).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613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Объективность оценки компетенций студентов.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613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преподавателем поставленной цели и задач.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876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Примение различных форм контроля знаний студентов ( вопросы, тесты, задачи и др).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613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преподавателя дать разъяснение по заданным студентами вопросам.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350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занятия.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48699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81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683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Общепедагогическая оценка занятия</a:t>
            </a:r>
            <a:r>
              <a:rPr lang="ru-RU" sz="3800" dirty="0" smtClean="0">
                <a:solidFill>
                  <a:schemeClr val="tx1"/>
                </a:solidFill>
              </a:rPr>
              <a:t/>
            </a:r>
            <a:br>
              <a:rPr lang="ru-RU" sz="3800" dirty="0" smtClean="0">
                <a:solidFill>
                  <a:schemeClr val="tx1"/>
                </a:solidFill>
              </a:rPr>
            </a:br>
            <a:endParaRPr lang="ru-RU" sz="3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4404" name="Group 6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839391983"/>
              </p:ext>
            </p:extLst>
          </p:nvPr>
        </p:nvGraphicFramePr>
        <p:xfrm>
          <a:off x="0" y="914400"/>
          <a:ext cx="9144000" cy="5836899"/>
        </p:xfrm>
        <a:graphic>
          <a:graphicData uri="http://schemas.openxmlformats.org/drawingml/2006/table">
            <a:tbl>
              <a:tblPr/>
              <a:tblGrid>
                <a:gridCol w="423333"/>
                <a:gridCol w="4318000"/>
                <a:gridCol w="1947333"/>
                <a:gridCol w="1354667"/>
                <a:gridCol w="1100667"/>
              </a:tblGrid>
              <a:tr h="4671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charset="0"/>
                        </a:rPr>
                        <a:t>V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Структурный компонент занятия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оценки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622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преподавателя заинтересовать студентов.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889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преподавателя организовать познавательную деятельность студентов.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622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преподавателя поддерживать дисциплину и порядок на занятии.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889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 способность преподавателя.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1155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Дикция, 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ечь</a:t>
                      </a: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преподавателя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(стилистическое оформление, выразительность речи, голос, тон и др.).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  <a:tr h="3683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DE"/>
                    </a:solidFill>
                  </a:tcPr>
                </a:tc>
              </a:tr>
              <a:tr h="3556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4325" algn="l"/>
                          <a:tab pos="460375" algn="ctr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	50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49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671</TotalTime>
  <Words>2228</Words>
  <Application>Microsoft Office PowerPoint</Application>
  <PresentationFormat>Экран (4:3)</PresentationFormat>
  <Paragraphs>367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Эркер</vt:lpstr>
      <vt:lpstr>Мониторинг внедрения инновационных методов обучения- как  важнейший фактор повышения качества образования в КАЗНМУ</vt:lpstr>
      <vt:lpstr>Слайд 2</vt:lpstr>
      <vt:lpstr>Слайд 3</vt:lpstr>
      <vt:lpstr>Качество – ключевая идея развития современного образовательного процесса</vt:lpstr>
      <vt:lpstr>Критерии оценки качества проведения  практического занятия</vt:lpstr>
      <vt:lpstr> Содержательный компонент   </vt:lpstr>
      <vt:lpstr> Операционно - деятельностный компонент </vt:lpstr>
      <vt:lpstr> Оценочно – результативный компонент </vt:lpstr>
      <vt:lpstr> Общепедагогическая оценка занятия </vt:lpstr>
      <vt:lpstr> ГРАДАЦИЯ ИТОГОВОЙ ОЦЕНКИ ППС </vt:lpstr>
      <vt:lpstr>Слайд 11</vt:lpstr>
      <vt:lpstr>Анализ  обучающей деятельности ППС нашего Университета</vt:lpstr>
      <vt:lpstr>                                         Факторы, существенно повлиявшие на качество                                       образовательного процесса  </vt:lpstr>
      <vt:lpstr>Слайд 14</vt:lpstr>
      <vt:lpstr>Слайд 15</vt:lpstr>
      <vt:lpstr>Факторы, влияние которых менее существенно</vt:lpstr>
      <vt:lpstr>Слайд 17</vt:lpstr>
      <vt:lpstr>Факторы, плохой организации работы на уровне кафедры, влияющие на качество </vt:lpstr>
      <vt:lpstr>Слайд 19</vt:lpstr>
      <vt:lpstr>Несоблюдение трудовой дисциплины</vt:lpstr>
      <vt:lpstr>Положительные факторы, вселяющие оптимизм</vt:lpstr>
      <vt:lpstr>Слайд 22</vt:lpstr>
      <vt:lpstr>Слайд 23</vt:lpstr>
      <vt:lpstr>Рекомендации для КОП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РЕКОМЕНДАЦИИ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CROWN</cp:lastModifiedBy>
  <cp:revision>70</cp:revision>
  <dcterms:created xsi:type="dcterms:W3CDTF">2012-05-24T04:05:54Z</dcterms:created>
  <dcterms:modified xsi:type="dcterms:W3CDTF">2012-05-25T03:02:32Z</dcterms:modified>
</cp:coreProperties>
</file>