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9" r:id="rId4"/>
    <p:sldId id="292" r:id="rId5"/>
    <p:sldId id="264" r:id="rId6"/>
    <p:sldId id="273" r:id="rId7"/>
    <p:sldId id="294" r:id="rId8"/>
    <p:sldId id="289" r:id="rId9"/>
    <p:sldId id="282" r:id="rId10"/>
    <p:sldId id="271" r:id="rId11"/>
    <p:sldId id="283" r:id="rId12"/>
    <p:sldId id="279" r:id="rId13"/>
    <p:sldId id="277" r:id="rId14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  <a:srgbClr val="1B9A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 varScale="1">
        <p:scale>
          <a:sx n="79" d="100"/>
          <a:sy n="7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6DBB8-F103-41E1-A939-01D0B7FD4414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4252-1743-422B-B8A2-ACBF13C128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94252-1743-422B-B8A2-ACBF13C1289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94252-1743-422B-B8A2-ACBF13C1289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E96F-CE1D-45D4-A32D-92FD3CFF0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9AA7-456E-42F2-95A2-EDFD23434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C5AEA5E8-F439-4907-A190-28E63C8A9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28879-2A30-434B-8530-458FE53C9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93B3-2BEA-4646-BC86-4CF22DAAE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AF62A-11A2-406B-ACDE-992644AA3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A1205-5B05-4898-AA80-D4433B60B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A362D-38B5-4176-9572-FA79E80AB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E7C25-6515-4C58-81A5-48EEF246A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1F44-D1EE-4CF1-9DAC-1B8422538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9328-5452-4825-A075-92D98C0B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Photoshop.Image.6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C5C7588-A5E9-4FE5-BD44-31E2A98790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928662" y="428604"/>
            <a:ext cx="7986738" cy="1714512"/>
          </a:xfrm>
        </p:spPr>
        <p:txBody>
          <a:bodyPr/>
          <a:lstStyle/>
          <a:p>
            <a:pPr lvl="0" algn="ctr"/>
            <a:r>
              <a:rPr lang="kk-KZ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Мониторинг внедрения кредитно-модульной системы образования в </a:t>
            </a:r>
            <a:r>
              <a:rPr lang="kk-KZ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КазНМУ</a:t>
            </a:r>
            <a:endParaRPr lang="en-US" sz="6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00100" y="4214818"/>
            <a:ext cx="7367614" cy="90489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kumimoji="0" lang="kk-KZ" sz="28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Сарсенбаева С.С., Центр МАКО и НСРМО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28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КазНМУ  имени С.Д.Асфендиярова</a:t>
            </a:r>
            <a:endParaRPr lang="en-US" sz="2800" dirty="0"/>
          </a:p>
        </p:txBody>
      </p:sp>
      <p:pic>
        <p:nvPicPr>
          <p:cNvPr id="2053" name="Picture 5" descr="C:\Documents and Settings\user.PC\Рабочий стол\Изображения картинки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500678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0"/>
            <a:ext cx="7143800" cy="777853"/>
          </a:xfrm>
        </p:spPr>
        <p:txBody>
          <a:bodyPr/>
          <a:lstStyle/>
          <a:p>
            <a:pPr algn="ctr"/>
            <a:r>
              <a:rPr lang="ru-RU" sz="2000" b="1" dirty="0" smtClean="0"/>
              <a:t>Эволюция мнения о  необходимости внедрения КСО в КазНМУ среди преподавателей</a:t>
            </a:r>
            <a:endParaRPr lang="en-US" sz="2000" b="1" dirty="0"/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928662" y="3238500"/>
            <a:ext cx="6643734" cy="333376"/>
            <a:chOff x="0" y="1896"/>
            <a:chExt cx="5760" cy="120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975" name="Oval 31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76" name="Oval 32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77" name="Oval 33"/>
          <p:cNvSpPr>
            <a:spLocks noChangeArrowheads="1"/>
          </p:cNvSpPr>
          <p:nvPr/>
        </p:nvSpPr>
        <p:spPr bwMode="gray">
          <a:xfrm>
            <a:off x="6191250" y="2644775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2978" name="Oval 34"/>
          <p:cNvSpPr>
            <a:spLocks noChangeArrowheads="1"/>
          </p:cNvSpPr>
          <p:nvPr/>
        </p:nvSpPr>
        <p:spPr bwMode="gray">
          <a:xfrm>
            <a:off x="6192838" y="2647950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2979" name="Oval 35"/>
          <p:cNvSpPr>
            <a:spLocks noChangeArrowheads="1"/>
          </p:cNvSpPr>
          <p:nvPr/>
        </p:nvSpPr>
        <p:spPr bwMode="gray">
          <a:xfrm>
            <a:off x="6256338" y="2713038"/>
            <a:ext cx="1192212" cy="1225550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2980" name="Group 36"/>
          <p:cNvGrpSpPr>
            <a:grpSpLocks/>
          </p:cNvGrpSpPr>
          <p:nvPr/>
        </p:nvGrpSpPr>
        <p:grpSpPr bwMode="auto">
          <a:xfrm>
            <a:off x="6275388" y="2732088"/>
            <a:ext cx="1155700" cy="1189037"/>
            <a:chOff x="4166" y="1706"/>
            <a:chExt cx="1252" cy="1252"/>
          </a:xfrm>
        </p:grpSpPr>
        <p:sp>
          <p:nvSpPr>
            <p:cNvPr id="82981" name="Oval 3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82" name="Oval 3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83" name="Oval 3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84" name="Oval 4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3010" name="Group 66"/>
          <p:cNvGrpSpPr>
            <a:grpSpLocks/>
          </p:cNvGrpSpPr>
          <p:nvPr/>
        </p:nvGrpSpPr>
        <p:grpSpPr bwMode="auto">
          <a:xfrm>
            <a:off x="2071670" y="2500306"/>
            <a:ext cx="1554165" cy="1522414"/>
            <a:chOff x="2789" y="1625"/>
            <a:chExt cx="907" cy="907"/>
          </a:xfrm>
        </p:grpSpPr>
        <p:sp>
          <p:nvSpPr>
            <p:cNvPr id="83011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3012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3013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3014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3015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3016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3017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3018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3019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3020" name="Oval 7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83021" name="Text Box 77"/>
          <p:cNvSpPr txBox="1">
            <a:spLocks noChangeArrowheads="1"/>
          </p:cNvSpPr>
          <p:nvPr/>
        </p:nvSpPr>
        <p:spPr bwMode="gray">
          <a:xfrm rot="3925970">
            <a:off x="1127125" y="450215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3022" name="Text Box 78"/>
          <p:cNvSpPr txBox="1">
            <a:spLocks noChangeArrowheads="1"/>
          </p:cNvSpPr>
          <p:nvPr/>
        </p:nvSpPr>
        <p:spPr bwMode="gray">
          <a:xfrm>
            <a:off x="2428860" y="3000372"/>
            <a:ext cx="1000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43%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023" name="Text Box 79"/>
          <p:cNvSpPr txBox="1">
            <a:spLocks noChangeArrowheads="1"/>
          </p:cNvSpPr>
          <p:nvPr/>
        </p:nvSpPr>
        <p:spPr bwMode="gray">
          <a:xfrm rot="3925970">
            <a:off x="3418876" y="4500533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3025" name="Text Box 81"/>
          <p:cNvSpPr txBox="1">
            <a:spLocks noChangeArrowheads="1"/>
          </p:cNvSpPr>
          <p:nvPr/>
        </p:nvSpPr>
        <p:spPr bwMode="gray">
          <a:xfrm rot="3925970">
            <a:off x="4681538" y="450215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3027" name="Text Box 83"/>
          <p:cNvSpPr txBox="1">
            <a:spLocks noChangeArrowheads="1"/>
          </p:cNvSpPr>
          <p:nvPr/>
        </p:nvSpPr>
        <p:spPr bwMode="gray">
          <a:xfrm rot="3925970">
            <a:off x="6634163" y="46450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3028" name="Text Box 84"/>
          <p:cNvSpPr txBox="1">
            <a:spLocks noChangeArrowheads="1"/>
          </p:cNvSpPr>
          <p:nvPr/>
        </p:nvSpPr>
        <p:spPr bwMode="gray">
          <a:xfrm>
            <a:off x="6357950" y="3071810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ru-RU" sz="2400" b="1" dirty="0" smtClean="0"/>
              <a:t>76,5%</a:t>
            </a:r>
            <a:endParaRPr lang="en-US" sz="2400" b="1" dirty="0"/>
          </a:p>
        </p:txBody>
      </p:sp>
      <p:grpSp>
        <p:nvGrpSpPr>
          <p:cNvPr id="83029" name="Group 85"/>
          <p:cNvGrpSpPr>
            <a:grpSpLocks/>
          </p:cNvGrpSpPr>
          <p:nvPr/>
        </p:nvGrpSpPr>
        <p:grpSpPr bwMode="auto">
          <a:xfrm>
            <a:off x="1857356" y="1714488"/>
            <a:ext cx="5993680" cy="523876"/>
            <a:chOff x="967" y="1177"/>
            <a:chExt cx="1778" cy="330"/>
          </a:xfrm>
        </p:grpSpPr>
        <p:sp>
          <p:nvSpPr>
            <p:cNvPr id="83030" name="Text Box 86"/>
            <p:cNvSpPr txBox="1">
              <a:spLocks noChangeArrowheads="1"/>
            </p:cNvSpPr>
            <p:nvPr/>
          </p:nvSpPr>
          <p:spPr bwMode="gray">
            <a:xfrm>
              <a:off x="967" y="1177"/>
              <a:ext cx="67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 dirty="0" smtClean="0">
                  <a:solidFill>
                    <a:schemeClr val="tx2"/>
                  </a:solidFill>
                  <a:latin typeface="Verdana" pitchFamily="34" charset="0"/>
                </a:rPr>
                <a:t>20</a:t>
              </a:r>
              <a:r>
                <a:rPr lang="ru-RU" sz="2800" b="1" dirty="0" smtClean="0">
                  <a:solidFill>
                    <a:schemeClr val="tx2"/>
                  </a:solidFill>
                  <a:latin typeface="Verdana" pitchFamily="34" charset="0"/>
                </a:rPr>
                <a:t>10-11гг</a:t>
              </a:r>
              <a:endParaRPr lang="en-US" sz="2800" b="1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83031" name="Text Box 87"/>
            <p:cNvSpPr txBox="1">
              <a:spLocks noChangeArrowheads="1"/>
            </p:cNvSpPr>
            <p:nvPr/>
          </p:nvSpPr>
          <p:spPr bwMode="gray">
            <a:xfrm>
              <a:off x="2072" y="1177"/>
              <a:ext cx="67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 dirty="0" smtClean="0">
                  <a:solidFill>
                    <a:schemeClr val="tx2"/>
                  </a:solidFill>
                  <a:latin typeface="Verdana" pitchFamily="34" charset="0"/>
                </a:rPr>
                <a:t>20</a:t>
              </a:r>
              <a:r>
                <a:rPr lang="ru-RU" sz="2800" b="1" dirty="0" smtClean="0">
                  <a:solidFill>
                    <a:schemeClr val="tx2"/>
                  </a:solidFill>
                  <a:latin typeface="Verdana" pitchFamily="34" charset="0"/>
                </a:rPr>
                <a:t>11-12гг</a:t>
              </a:r>
              <a:endParaRPr lang="en-US" sz="2800" b="1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cxnSp>
          <p:nvCxnSpPr>
            <p:cNvPr id="83034" name="AutoShape 90"/>
            <p:cNvCxnSpPr>
              <a:cxnSpLocks noChangeShapeType="1"/>
              <a:stCxn id="83030" idx="3"/>
              <a:endCxn id="83031" idx="1"/>
            </p:cNvCxnSpPr>
            <p:nvPr/>
          </p:nvCxnSpPr>
          <p:spPr bwMode="gray">
            <a:xfrm>
              <a:off x="1640" y="1342"/>
              <a:ext cx="432" cy="1"/>
            </a:xfrm>
            <a:prstGeom prst="straightConnector1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0"/>
            <a:ext cx="7858148" cy="715963"/>
          </a:xfrm>
        </p:spPr>
        <p:txBody>
          <a:bodyPr/>
          <a:lstStyle/>
          <a:p>
            <a:r>
              <a:rPr lang="ru-RU" sz="2000" b="1" dirty="0" smtClean="0"/>
              <a:t>Мониторинг внедрения кредитно-модульной системы  обучения на факультетах КазНМУ</a:t>
            </a:r>
            <a:endParaRPr lang="en-US" sz="2000" dirty="0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571500" y="1071546"/>
            <a:ext cx="8572500" cy="5753779"/>
            <a:chOff x="360" y="873"/>
            <a:chExt cx="5208" cy="3442"/>
          </a:xfrm>
        </p:grpSpPr>
        <p:sp>
          <p:nvSpPr>
            <p:cNvPr id="96260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noFill/>
            <a:ln w="1905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6261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96262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263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6264" name="Text Box 8"/>
            <p:cNvSpPr txBox="1">
              <a:spLocks noChangeArrowheads="1"/>
            </p:cNvSpPr>
            <p:nvPr/>
          </p:nvSpPr>
          <p:spPr bwMode="gray">
            <a:xfrm>
              <a:off x="2400" y="2411"/>
              <a:ext cx="91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РИСКИ</a:t>
              </a:r>
            </a:p>
            <a:p>
              <a:pPr algn="ctr" eaLnBrk="0" hangingPunct="0"/>
              <a:r>
                <a:rPr lang="ru-RU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</a:t>
              </a:r>
              <a:r>
                <a:rPr lang="ru-RU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ля ППС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96265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96266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96267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68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69" name="Text Box 13"/>
              <p:cNvSpPr txBox="1">
                <a:spLocks noChangeArrowheads="1"/>
              </p:cNvSpPr>
              <p:nvPr/>
            </p:nvSpPr>
            <p:spPr bwMode="gray">
              <a:xfrm>
                <a:off x="2734" y="1152"/>
                <a:ext cx="26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B</a:t>
                </a:r>
              </a:p>
            </p:txBody>
          </p:sp>
        </p:grpSp>
        <p:grpSp>
          <p:nvGrpSpPr>
            <p:cNvPr id="96270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272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6273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96274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96275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76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77" name="Text Box 21"/>
              <p:cNvSpPr txBox="1">
                <a:spLocks noChangeArrowheads="1"/>
              </p:cNvSpPr>
              <p:nvPr/>
            </p:nvSpPr>
            <p:spPr bwMode="gray">
              <a:xfrm>
                <a:off x="1911" y="3438"/>
                <a:ext cx="24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E</a:t>
                </a:r>
              </a:p>
            </p:txBody>
          </p:sp>
        </p:grpSp>
        <p:grpSp>
          <p:nvGrpSpPr>
            <p:cNvPr id="96278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96279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6280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81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82" name="Text Box 26"/>
              <p:cNvSpPr txBox="1">
                <a:spLocks noChangeArrowheads="1"/>
              </p:cNvSpPr>
              <p:nvPr/>
            </p:nvSpPr>
            <p:spPr bwMode="gray">
              <a:xfrm>
                <a:off x="4020" y="2028"/>
                <a:ext cx="25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grpSp>
          <p:nvGrpSpPr>
            <p:cNvPr id="96283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96284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6285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86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87" name="Text Box 31"/>
              <p:cNvSpPr txBox="1">
                <a:spLocks noChangeArrowheads="1"/>
              </p:cNvSpPr>
              <p:nvPr/>
            </p:nvSpPr>
            <p:spPr bwMode="gray">
              <a:xfrm>
                <a:off x="3641" y="3360"/>
                <a:ext cx="27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grpSp>
          <p:nvGrpSpPr>
            <p:cNvPr id="96288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96289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96290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91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92" name="Text Box 36"/>
              <p:cNvSpPr txBox="1">
                <a:spLocks noChangeArrowheads="1"/>
              </p:cNvSpPr>
              <p:nvPr/>
            </p:nvSpPr>
            <p:spPr bwMode="gray">
              <a:xfrm>
                <a:off x="1580" y="2016"/>
                <a:ext cx="26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A</a:t>
                </a:r>
              </a:p>
            </p:txBody>
          </p:sp>
        </p:grpSp>
        <p:sp>
          <p:nvSpPr>
            <p:cNvPr id="96293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94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6295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6298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96299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300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6301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2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3" name="Text Box 47"/>
            <p:cNvSpPr txBox="1">
              <a:spLocks noChangeArrowheads="1"/>
            </p:cNvSpPr>
            <p:nvPr/>
          </p:nvSpPr>
          <p:spPr bwMode="auto">
            <a:xfrm>
              <a:off x="360" y="1170"/>
              <a:ext cx="1200" cy="1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tx2"/>
                  </a:solidFill>
                </a:rPr>
                <a:t> </a:t>
              </a:r>
              <a:r>
                <a:rPr lang="ru-RU" sz="1800" b="1" dirty="0" smtClean="0">
                  <a:solidFill>
                    <a:schemeClr val="tx2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Высокое учебно-методическое и информационно-техническое обеспечение  учебного процесса</a:t>
              </a:r>
            </a:p>
            <a:p>
              <a:pPr algn="ctr" eaLnBrk="0" hangingPunct="0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4" name="Text Box 48"/>
            <p:cNvSpPr txBox="1">
              <a:spLocks noChangeArrowheads="1"/>
            </p:cNvSpPr>
            <p:nvPr/>
          </p:nvSpPr>
          <p:spPr bwMode="auto">
            <a:xfrm>
              <a:off x="2256" y="873"/>
              <a:ext cx="2444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tx2"/>
                  </a:solidFill>
                </a:rPr>
                <a:t> </a:t>
              </a:r>
              <a:r>
                <a:rPr lang="ru-RU" sz="1800" b="1" dirty="0" smtClean="0">
                  <a:solidFill>
                    <a:schemeClr val="tx2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Максимальная индивидуализация обучения</a:t>
              </a:r>
            </a:p>
            <a:p>
              <a:pPr algn="ctr" eaLnBrk="0" hangingPunct="0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5" name="Text Box 49"/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tx2"/>
                  </a:solidFill>
                </a:rPr>
                <a:t> </a:t>
              </a:r>
              <a:r>
                <a:rPr lang="ru-RU" sz="1800" b="1" dirty="0" smtClean="0">
                  <a:solidFill>
                    <a:schemeClr val="tx2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Усиление роли самостоятельной работы</a:t>
              </a:r>
            </a:p>
            <a:p>
              <a:pPr algn="ctr" eaLnBrk="0" hangingPunct="0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6" name="Text Box 50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tx2"/>
                  </a:solidFill>
                </a:rPr>
                <a:t> </a:t>
              </a:r>
              <a:r>
                <a:rPr lang="ru-RU" sz="1800" b="1" dirty="0" smtClean="0">
                  <a:solidFill>
                    <a:schemeClr val="tx2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Свобода выбора обучающимися преподавателя</a:t>
              </a:r>
              <a:endParaRPr lang="en-US" dirty="0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6307" name="Text Box 51"/>
            <p:cNvSpPr txBox="1">
              <a:spLocks noChangeArrowheads="1"/>
            </p:cNvSpPr>
            <p:nvPr/>
          </p:nvSpPr>
          <p:spPr bwMode="auto">
            <a:xfrm>
              <a:off x="3984" y="3266"/>
              <a:ext cx="1324" cy="1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tx2"/>
                  </a:solidFill>
                </a:rPr>
                <a:t> </a:t>
              </a:r>
              <a:r>
                <a:rPr lang="ru-RU" sz="1800" b="1" dirty="0" smtClean="0">
                  <a:solidFill>
                    <a:schemeClr val="tx2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Свобода выбора обучающимися дисциплин из компонента по выбору</a:t>
              </a:r>
            </a:p>
            <a:p>
              <a:pPr algn="ctr" eaLnBrk="0" hangingPunct="0"/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8215338" cy="785794"/>
          </a:xfrm>
        </p:spPr>
        <p:txBody>
          <a:bodyPr/>
          <a:lstStyle/>
          <a:p>
            <a:r>
              <a:rPr lang="ru-RU" sz="3600" dirty="0" smtClean="0"/>
              <a:t> </a:t>
            </a:r>
            <a:r>
              <a:rPr lang="ru-RU" sz="2000" b="1" dirty="0" smtClean="0"/>
              <a:t>Мониторинг внедрения кредитно-модульной системы  обучения на факультетах КазНМУ</a:t>
            </a:r>
            <a:endParaRPr lang="en-US" sz="2000" dirty="0"/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0" y="928670"/>
            <a:ext cx="2170113" cy="4035425"/>
            <a:chOff x="720" y="1296"/>
            <a:chExt cx="1367" cy="2542"/>
          </a:xfrm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114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114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114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4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5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5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1152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115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Определение ключевых компетенций и разработка </a:t>
              </a:r>
              <a:r>
                <a:rPr lang="ru-RU" dirty="0" err="1" smtClean="0">
                  <a:solidFill>
                    <a:srgbClr val="000000"/>
                  </a:solidFill>
                  <a:latin typeface="Verdana" pitchFamily="34" charset="0"/>
                </a:rPr>
                <a:t>образователь-ных</a:t>
              </a:r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 программ</a:t>
              </a:r>
              <a:endParaRPr lang="en-US" dirty="0"/>
            </a:p>
          </p:txBody>
        </p:sp>
      </p:grpSp>
      <p:grpSp>
        <p:nvGrpSpPr>
          <p:cNvPr id="91154" name="Group 18"/>
          <p:cNvGrpSpPr>
            <a:grpSpLocks/>
          </p:cNvGrpSpPr>
          <p:nvPr/>
        </p:nvGrpSpPr>
        <p:grpSpPr bwMode="auto">
          <a:xfrm>
            <a:off x="2285984" y="928670"/>
            <a:ext cx="2166938" cy="4035425"/>
            <a:chOff x="2208" y="1296"/>
            <a:chExt cx="1365" cy="2542"/>
          </a:xfrm>
        </p:grpSpPr>
        <p:sp>
          <p:nvSpPr>
            <p:cNvPr id="9115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4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116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9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Программа поэтапного внедрения КСО в КазНМУ с 2010 г.</a:t>
              </a:r>
              <a:endParaRPr lang="en-US" dirty="0"/>
            </a:p>
          </p:txBody>
        </p:sp>
        <p:sp>
          <p:nvSpPr>
            <p:cNvPr id="91166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67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1168" name="Group 32"/>
          <p:cNvGrpSpPr>
            <a:grpSpLocks/>
          </p:cNvGrpSpPr>
          <p:nvPr/>
        </p:nvGrpSpPr>
        <p:grpSpPr bwMode="auto">
          <a:xfrm>
            <a:off x="4500562" y="928670"/>
            <a:ext cx="2170113" cy="4035425"/>
            <a:chOff x="3692" y="1296"/>
            <a:chExt cx="1367" cy="2542"/>
          </a:xfrm>
        </p:grpSpPr>
        <p:sp>
          <p:nvSpPr>
            <p:cNvPr id="9116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7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9117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7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117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117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117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7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7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7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1179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118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Правила организации КСО в КазНМУ на учебный год</a:t>
              </a:r>
              <a:endParaRPr lang="ru-RU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dirty="0"/>
            </a:p>
          </p:txBody>
        </p:sp>
        <p:sp>
          <p:nvSpPr>
            <p:cNvPr id="91181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82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" name="Group 32"/>
          <p:cNvGrpSpPr>
            <a:grpSpLocks/>
          </p:cNvGrpSpPr>
          <p:nvPr/>
        </p:nvGrpSpPr>
        <p:grpSpPr bwMode="auto">
          <a:xfrm>
            <a:off x="6786578" y="928670"/>
            <a:ext cx="2170113" cy="4035425"/>
            <a:chOff x="3692" y="1296"/>
            <a:chExt cx="1367" cy="2542"/>
          </a:xfrm>
        </p:grpSpPr>
        <p:sp>
          <p:nvSpPr>
            <p:cNvPr id="50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4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59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0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1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55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4</a:t>
              </a:r>
              <a:endParaRPr lang="en-US" dirty="0"/>
            </a:p>
          </p:txBody>
        </p:sp>
        <p:sp>
          <p:nvSpPr>
            <p:cNvPr id="5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Информированность ППС и студентов</a:t>
              </a:r>
            </a:p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Обучение ППС</a:t>
              </a:r>
              <a:endParaRPr lang="ru-RU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dirty="0"/>
            </a:p>
          </p:txBody>
        </p:sp>
        <p:sp>
          <p:nvSpPr>
            <p:cNvPr id="57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4" name="Group 32"/>
          <p:cNvGrpSpPr>
            <a:grpSpLocks/>
          </p:cNvGrpSpPr>
          <p:nvPr/>
        </p:nvGrpSpPr>
        <p:grpSpPr bwMode="auto">
          <a:xfrm>
            <a:off x="1149326" y="3357562"/>
            <a:ext cx="2163763" cy="3348038"/>
            <a:chOff x="3696" y="1296"/>
            <a:chExt cx="1363" cy="2109"/>
          </a:xfrm>
        </p:grpSpPr>
        <p:sp>
          <p:nvSpPr>
            <p:cNvPr id="6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7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70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71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6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ru-RU" dirty="0" smtClean="0">
                  <a:solidFill>
                    <a:schemeClr val="tx2"/>
                  </a:solidFill>
                </a:rPr>
                <a:t>Введение </a:t>
              </a:r>
              <a:r>
                <a:rPr lang="ru-RU" dirty="0" err="1" smtClean="0">
                  <a:solidFill>
                    <a:schemeClr val="tx2"/>
                  </a:solidFill>
                </a:rPr>
                <a:t>балльно-рейтинговой</a:t>
              </a:r>
              <a:r>
                <a:rPr lang="ru-RU" dirty="0" smtClean="0">
                  <a:solidFill>
                    <a:schemeClr val="tx2"/>
                  </a:solidFill>
                </a:rPr>
                <a:t> системы оценки знаний</a:t>
              </a:r>
            </a:p>
            <a:p>
              <a:pPr algn="ctr"/>
              <a:endParaRPr lang="ru-RU" dirty="0" smtClean="0">
                <a:solidFill>
                  <a:schemeClr val="tx2"/>
                </a:solidFill>
                <a:latin typeface="Lucida Sans Unicode" pitchFamily="34" charset="0"/>
              </a:endParaRPr>
            </a:p>
            <a:p>
              <a:pPr algn="l"/>
              <a:endParaRPr lang="ru-RU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dirty="0"/>
            </a:p>
          </p:txBody>
        </p:sp>
      </p:grpSp>
      <p:grpSp>
        <p:nvGrpSpPr>
          <p:cNvPr id="79" name="Group 32"/>
          <p:cNvGrpSpPr>
            <a:grpSpLocks/>
          </p:cNvGrpSpPr>
          <p:nvPr/>
        </p:nvGrpSpPr>
        <p:grpSpPr bwMode="auto">
          <a:xfrm>
            <a:off x="3500430" y="3357562"/>
            <a:ext cx="2170113" cy="3165475"/>
            <a:chOff x="3692" y="1296"/>
            <a:chExt cx="1367" cy="1994"/>
          </a:xfrm>
        </p:grpSpPr>
        <p:sp>
          <p:nvSpPr>
            <p:cNvPr id="80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" name="AutoShape 34"/>
            <p:cNvSpPr>
              <a:spLocks noChangeArrowheads="1"/>
            </p:cNvSpPr>
            <p:nvPr/>
          </p:nvSpPr>
          <p:spPr bwMode="gray">
            <a:xfrm>
              <a:off x="3692" y="1476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4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89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0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3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5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6</a:t>
              </a:r>
              <a:endParaRPr lang="en-US" dirty="0"/>
            </a:p>
          </p:txBody>
        </p:sp>
        <p:sp>
          <p:nvSpPr>
            <p:cNvPr id="8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0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</a:p>
            <a:p>
              <a:pPr algn="ctr"/>
              <a:r>
                <a:rPr lang="ru-RU" sz="2400" dirty="0" smtClean="0">
                  <a:solidFill>
                    <a:srgbClr val="000000"/>
                  </a:solidFill>
                  <a:latin typeface="Verdana" pitchFamily="34" charset="0"/>
                </a:rPr>
                <a:t>Каталог </a:t>
              </a:r>
              <a:r>
                <a:rPr lang="ru-RU" sz="2400" dirty="0" err="1" smtClean="0">
                  <a:solidFill>
                    <a:srgbClr val="000000"/>
                  </a:solidFill>
                  <a:latin typeface="Verdana" pitchFamily="34" charset="0"/>
                </a:rPr>
                <a:t>элективов</a:t>
              </a:r>
              <a:r>
                <a:rPr lang="ru-RU" sz="2400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ru-RU" sz="2400" dirty="0" smtClean="0">
                  <a:solidFill>
                    <a:schemeClr val="tx2"/>
                  </a:solidFill>
                  <a:latin typeface="Lucida Sans Unicode" pitchFamily="34" charset="0"/>
                </a:rPr>
                <a:t> </a:t>
              </a:r>
              <a:endParaRPr lang="ru-RU" sz="2400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dirty="0"/>
            </a:p>
          </p:txBody>
        </p:sp>
      </p:grpSp>
      <p:grpSp>
        <p:nvGrpSpPr>
          <p:cNvPr id="94" name="Group 32"/>
          <p:cNvGrpSpPr>
            <a:grpSpLocks/>
          </p:cNvGrpSpPr>
          <p:nvPr/>
        </p:nvGrpSpPr>
        <p:grpSpPr bwMode="auto">
          <a:xfrm>
            <a:off x="5929322" y="3429000"/>
            <a:ext cx="2163763" cy="3165475"/>
            <a:chOff x="3696" y="1296"/>
            <a:chExt cx="1363" cy="1994"/>
          </a:xfrm>
        </p:grpSpPr>
        <p:sp>
          <p:nvSpPr>
            <p:cNvPr id="9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0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00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7</a:t>
              </a:r>
              <a:endParaRPr lang="en-US" dirty="0"/>
            </a:p>
          </p:txBody>
        </p:sp>
        <p:sp>
          <p:nvSpPr>
            <p:cNvPr id="101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4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</a:rPr>
                <a:t>Специальные академические службы: офис регистратора, </a:t>
              </a:r>
              <a:r>
                <a:rPr lang="ru-RU" dirty="0" err="1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</a:rPr>
                <a:t>эдвайзеры</a:t>
              </a:r>
              <a:r>
                <a:rPr lang="ru-RU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</a:rPr>
                <a:t>, </a:t>
              </a:r>
              <a:r>
                <a:rPr lang="ru-RU" dirty="0" err="1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</a:rPr>
                <a:t>тьютор</a:t>
              </a:r>
              <a:r>
                <a:rPr lang="ru-RU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  </a:t>
              </a:r>
            </a:p>
            <a:p>
              <a:pPr algn="l"/>
              <a:endParaRPr lang="ru-RU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mako@kaznmu.kz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88" descr="C:\Documents and Settings\user.PC\Рабочий стол\Изображения картинки\ЛОГО-МА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542926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8001024" cy="777853"/>
          </a:xfrm>
        </p:spPr>
        <p:txBody>
          <a:bodyPr/>
          <a:lstStyle/>
          <a:p>
            <a:r>
              <a:rPr lang="en-US" sz="3600" dirty="0" smtClean="0"/>
              <a:t> </a:t>
            </a:r>
            <a:r>
              <a:rPr lang="kk-KZ" sz="2000" b="1" dirty="0" smtClean="0">
                <a:solidFill>
                  <a:schemeClr val="tx1">
                    <a:lumMod val="50000"/>
                  </a:schemeClr>
                </a:solidFill>
              </a:rPr>
              <a:t>Мо</a:t>
            </a:r>
            <a:r>
              <a:rPr lang="ru-RU" sz="2000" b="1" dirty="0" err="1" smtClean="0">
                <a:solidFill>
                  <a:schemeClr val="tx1">
                    <a:lumMod val="50000"/>
                  </a:schemeClr>
                </a:solidFill>
              </a:rPr>
              <a:t>ниторинг</a:t>
            </a: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> образовательного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>процесса в КазНМУ</a:t>
            </a:r>
            <a:endParaRPr lang="en-US" sz="2000" dirty="0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786446" y="3357562"/>
            <a:ext cx="2938490" cy="26622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571472" y="3357562"/>
            <a:ext cx="2857528" cy="26622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14348" y="3571876"/>
            <a:ext cx="25622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b="1" dirty="0"/>
              <a:t>Регулярные исследования с целью  улучшения качества  образовательного процесса в университете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14678" y="3214686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000628" y="3214686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1857356" y="1285860"/>
            <a:ext cx="5072098" cy="1944703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2928926" y="1428736"/>
            <a:ext cx="2786082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/>
              <a:t>Процессы институциональных </a:t>
            </a:r>
          </a:p>
          <a:p>
            <a:pPr algn="ctr" eaLnBrk="0" hangingPunct="0"/>
            <a:r>
              <a:rPr lang="ru-RU" sz="2000" b="1" dirty="0" smtClean="0"/>
              <a:t> исследований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929322" y="3429000"/>
            <a:ext cx="264320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 eaLnBrk="0" hangingPunct="0"/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1600" b="1" dirty="0"/>
              <a:t>Исследования по заказу различных подразделений университета (ректор, учебные департаменты, ДУМР, деканаты),  темы которых формируются в течение учебного года. </a:t>
            </a:r>
          </a:p>
          <a:p>
            <a:pPr algn="l" eaLnBrk="0" hangingPunct="0"/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152400"/>
            <a:ext cx="8001024" cy="633394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chemeClr val="accent1"/>
                </a:solidFill>
              </a:rPr>
              <a:t> </a:t>
            </a:r>
            <a:r>
              <a:rPr lang="kk-KZ" sz="2400" b="1" dirty="0" smtClean="0">
                <a:solidFill>
                  <a:schemeClr val="tx1">
                    <a:lumMod val="50000"/>
                  </a:schemeClr>
                </a:solidFill>
              </a:rPr>
              <a:t>Мо</a:t>
            </a:r>
            <a:r>
              <a:rPr lang="ru-RU" sz="2400" b="1" dirty="0" err="1" smtClean="0">
                <a:solidFill>
                  <a:schemeClr val="tx1">
                    <a:lumMod val="50000"/>
                  </a:schemeClr>
                </a:solidFill>
              </a:rPr>
              <a:t>ниторинг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образовательного процесса в КазНМУ</a:t>
            </a:r>
            <a:endParaRPr lang="en-US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928794" y="5072074"/>
            <a:ext cx="4857784" cy="78581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ctr" eaLnBrk="0" hangingPunct="0"/>
            <a:r>
              <a:rPr lang="ru-RU" b="1" dirty="0" smtClean="0"/>
              <a:t>Определение </a:t>
            </a:r>
            <a:r>
              <a:rPr lang="ru-RU" b="1" dirty="0"/>
              <a:t>уровня подготовки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выпускника  </a:t>
            </a:r>
            <a:r>
              <a:rPr lang="ru-RU" b="1" dirty="0"/>
              <a:t>в    КазНМУ    </a:t>
            </a:r>
          </a:p>
          <a:p>
            <a:pPr algn="l" eaLnBrk="0" hangingPunct="0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28860" y="3929066"/>
            <a:ext cx="5111770" cy="85725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b="1" dirty="0"/>
              <a:t>Оценка качества  реализации </a:t>
            </a:r>
            <a:r>
              <a:rPr lang="ru-RU" b="1" dirty="0" smtClean="0"/>
              <a:t>Модели</a:t>
            </a:r>
          </a:p>
          <a:p>
            <a:pPr algn="l" eaLnBrk="0" hangingPunct="0"/>
            <a:r>
              <a:rPr lang="ru-RU" b="1" dirty="0" smtClean="0"/>
              <a:t> </a:t>
            </a:r>
            <a:r>
              <a:rPr lang="ru-RU" b="1" dirty="0"/>
              <a:t>медицинского образования </a:t>
            </a:r>
            <a:r>
              <a:rPr lang="ru-RU" b="1" dirty="0" smtClean="0"/>
              <a:t>КазНМУ</a:t>
            </a:r>
            <a:endParaRPr lang="ru-RU" b="1" dirty="0"/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2500306"/>
            <a:ext cx="6705600" cy="121444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/>
              <a:t>Определение уровня удовлетворенности обучающихся 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получаемым </a:t>
            </a:r>
            <a:r>
              <a:rPr lang="ru-RU" b="1" dirty="0"/>
              <a:t>образованием в университете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(</a:t>
            </a:r>
            <a:r>
              <a:rPr lang="ru-RU" b="1" dirty="0"/>
              <a:t>качество учебных и административных услуг</a:t>
            </a:r>
            <a:r>
              <a:rPr lang="ru-RU" b="1" dirty="0" smtClean="0"/>
              <a:t>)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500166" y="1214422"/>
            <a:ext cx="6643734" cy="92869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/>
              <a:t> </a:t>
            </a:r>
            <a:r>
              <a:rPr lang="ru-RU" sz="2000" b="1" dirty="0"/>
              <a:t>Ожидаемые преобразования в </a:t>
            </a:r>
            <a:endParaRPr lang="ru-RU" sz="2000" b="1" dirty="0" smtClean="0"/>
          </a:p>
          <a:p>
            <a:pPr algn="ctr" eaLnBrk="0" hangingPunct="0"/>
            <a:r>
              <a:rPr lang="ru-RU" sz="2000" b="1" dirty="0" smtClean="0"/>
              <a:t>учебном </a:t>
            </a:r>
            <a:r>
              <a:rPr lang="ru-RU" sz="2000" b="1" dirty="0"/>
              <a:t>процессе в КазНМУ в  </a:t>
            </a:r>
            <a:endParaRPr lang="ru-RU" sz="2000" b="1" dirty="0" smtClean="0"/>
          </a:p>
          <a:p>
            <a:pPr algn="ctr" eaLnBrk="0" hangingPunct="0"/>
            <a:r>
              <a:rPr lang="ru-RU" sz="2000" b="1" dirty="0" smtClean="0"/>
              <a:t>новом </a:t>
            </a:r>
            <a:r>
              <a:rPr lang="ru-RU" sz="2000" b="1" dirty="0"/>
              <a:t>учебном </a:t>
            </a:r>
            <a:r>
              <a:rPr lang="ru-RU" sz="2000" b="1" dirty="0" smtClean="0"/>
              <a:t>году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70716" name="Group 60"/>
          <p:cNvGrpSpPr>
            <a:grpSpLocks/>
          </p:cNvGrpSpPr>
          <p:nvPr/>
        </p:nvGrpSpPr>
        <p:grpSpPr bwMode="auto">
          <a:xfrm>
            <a:off x="1142976" y="1643050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2071670" y="2928934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30" name="Group 74"/>
          <p:cNvGrpSpPr>
            <a:grpSpLocks/>
          </p:cNvGrpSpPr>
          <p:nvPr/>
        </p:nvGrpSpPr>
        <p:grpSpPr bwMode="auto">
          <a:xfrm>
            <a:off x="2071670" y="4143380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37" name="Group 81"/>
          <p:cNvGrpSpPr>
            <a:grpSpLocks/>
          </p:cNvGrpSpPr>
          <p:nvPr/>
        </p:nvGrpSpPr>
        <p:grpSpPr bwMode="auto">
          <a:xfrm>
            <a:off x="1571604" y="5214950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53" name="AutoShape 48"/>
          <p:cNvSpPr>
            <a:spLocks noChangeArrowheads="1"/>
          </p:cNvSpPr>
          <p:nvPr/>
        </p:nvSpPr>
        <p:spPr bwMode="gray">
          <a:xfrm>
            <a:off x="1071538" y="6072206"/>
            <a:ext cx="6643734" cy="57152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algn="ctr" eaLnBrk="0" hangingPunct="0"/>
            <a:r>
              <a:rPr lang="ru-RU" b="1" dirty="0" smtClean="0"/>
              <a:t> </a:t>
            </a:r>
            <a:r>
              <a:rPr lang="ru-RU" b="1" dirty="0"/>
              <a:t>Предложения по совершенствованию организации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учебного </a:t>
            </a:r>
            <a:r>
              <a:rPr lang="ru-RU" b="1" dirty="0"/>
              <a:t>процесса в </a:t>
            </a:r>
            <a:r>
              <a:rPr lang="ru-RU" b="1" dirty="0" smtClean="0"/>
              <a:t>университете</a:t>
            </a:r>
            <a:endParaRPr lang="ru-RU" b="1" dirty="0"/>
          </a:p>
          <a:p>
            <a:pPr algn="l" eaLnBrk="0" hangingPunct="0"/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54" name="Group 81"/>
          <p:cNvGrpSpPr>
            <a:grpSpLocks/>
          </p:cNvGrpSpPr>
          <p:nvPr/>
        </p:nvGrpSpPr>
        <p:grpSpPr bwMode="auto">
          <a:xfrm>
            <a:off x="785786" y="5929330"/>
            <a:ext cx="355600" cy="381000"/>
            <a:chOff x="2078" y="1680"/>
            <a:chExt cx="1615" cy="1615"/>
          </a:xfrm>
        </p:grpSpPr>
        <p:sp>
          <p:nvSpPr>
            <p:cNvPr id="55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8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9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0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2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pic>
        <p:nvPicPr>
          <p:cNvPr id="70744" name="Picture 88" descr="C:\Documents and Settings\user.PC\Рабочий стол\Изображения картинки\ЛОГО-МА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8612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152400"/>
            <a:ext cx="8001024" cy="633394"/>
          </a:xfrm>
        </p:spPr>
        <p:txBody>
          <a:bodyPr/>
          <a:lstStyle/>
          <a:p>
            <a:pPr algn="ctr"/>
            <a:r>
              <a:rPr lang="kk-KZ" smtClean="0">
                <a:solidFill>
                  <a:schemeClr val="accent1"/>
                </a:solidFill>
              </a:rPr>
              <a:t> </a:t>
            </a:r>
            <a:r>
              <a:rPr lang="kk-KZ" sz="2400" b="1" smtClean="0">
                <a:solidFill>
                  <a:schemeClr val="tx1">
                    <a:lumMod val="50000"/>
                  </a:schemeClr>
                </a:solidFill>
              </a:rPr>
              <a:t>Мо</a:t>
            </a:r>
            <a:r>
              <a:rPr lang="ru-RU" sz="2400" b="1" smtClean="0">
                <a:solidFill>
                  <a:schemeClr val="tx1">
                    <a:lumMod val="50000"/>
                  </a:schemeClr>
                </a:solidFill>
              </a:rPr>
              <a:t>ниторинг образовательного процесса в КазНМУ</a:t>
            </a:r>
            <a:endParaRPr lang="en-US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928794" y="5072074"/>
            <a:ext cx="6215106" cy="78581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ctr" eaLnBrk="0" hangingPunct="0"/>
            <a:r>
              <a:rPr lang="ru-RU" b="1" dirty="0" smtClean="0"/>
              <a:t> </a:t>
            </a:r>
            <a:r>
              <a:rPr lang="ru-RU" b="1" dirty="0"/>
              <a:t>Анализ  результатов внедрения  в </a:t>
            </a:r>
            <a:r>
              <a:rPr lang="ru-RU" b="1" dirty="0" smtClean="0"/>
              <a:t>учебный</a:t>
            </a:r>
          </a:p>
          <a:p>
            <a:pPr algn="ctr" eaLnBrk="0" hangingPunct="0"/>
            <a:r>
              <a:rPr lang="ru-RU" b="1" dirty="0" smtClean="0"/>
              <a:t> </a:t>
            </a:r>
            <a:r>
              <a:rPr lang="ru-RU" b="1" dirty="0"/>
              <a:t>процесс новых технологий и методов обучения</a:t>
            </a:r>
          </a:p>
          <a:p>
            <a:pPr algn="l" eaLnBrk="0" hangingPunct="0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28860" y="3714752"/>
            <a:ext cx="5929354" cy="107156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 </a:t>
            </a:r>
            <a:r>
              <a:rPr lang="ru-RU" b="1" dirty="0"/>
              <a:t>Анализ мнения </a:t>
            </a:r>
            <a:r>
              <a:rPr lang="ru-RU" b="1" dirty="0" smtClean="0"/>
              <a:t>респондентов</a:t>
            </a:r>
          </a:p>
          <a:p>
            <a:pPr algn="ctr" eaLnBrk="0" hangingPunct="0"/>
            <a:r>
              <a:rPr lang="ru-RU" b="1" dirty="0" smtClean="0"/>
              <a:t> </a:t>
            </a:r>
            <a:r>
              <a:rPr lang="ru-RU" b="1" dirty="0"/>
              <a:t>по деятельности  отдельных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структурных </a:t>
            </a:r>
            <a:r>
              <a:rPr lang="ru-RU" b="1" dirty="0"/>
              <a:t>подразделений университета</a:t>
            </a: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285984" y="2428868"/>
            <a:ext cx="6705600" cy="100013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b="1" dirty="0" smtClean="0"/>
              <a:t> </a:t>
            </a:r>
            <a:r>
              <a:rPr lang="ru-RU" sz="2000" b="1" dirty="0"/>
              <a:t>Оценка эффективности внедрения </a:t>
            </a:r>
            <a:endParaRPr lang="ru-RU" sz="2000" b="1" dirty="0" smtClean="0"/>
          </a:p>
          <a:p>
            <a:pPr algn="ctr" eaLnBrk="0" hangingPunct="0"/>
            <a:r>
              <a:rPr lang="ru-RU" sz="2000" b="1" dirty="0" smtClean="0"/>
              <a:t>кредитно-модульной </a:t>
            </a:r>
            <a:r>
              <a:rPr lang="ru-RU" sz="2000" b="1" dirty="0"/>
              <a:t>системы обучения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500166" y="1214422"/>
            <a:ext cx="6643734" cy="92869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/>
              <a:t>Методы обучения, </a:t>
            </a:r>
            <a:r>
              <a:rPr lang="ru-RU" sz="2000" b="1" dirty="0" smtClean="0"/>
              <a:t>применяемые</a:t>
            </a:r>
            <a:endParaRPr lang="en-US" sz="2000" b="1" dirty="0" smtClean="0"/>
          </a:p>
          <a:p>
            <a:pPr algn="ctr" eaLnBrk="0" hangingPunct="0"/>
            <a:r>
              <a:rPr lang="ru-RU" sz="2000" b="1" dirty="0" smtClean="0"/>
              <a:t> </a:t>
            </a:r>
            <a:r>
              <a:rPr lang="ru-RU" sz="2000" b="1" dirty="0"/>
              <a:t>преподавателями вуза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142976" y="1643050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2071670" y="2928934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2071670" y="4143380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1571604" y="5214950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53" name="AutoShape 48"/>
          <p:cNvSpPr>
            <a:spLocks noChangeArrowheads="1"/>
          </p:cNvSpPr>
          <p:nvPr/>
        </p:nvSpPr>
        <p:spPr bwMode="gray">
          <a:xfrm>
            <a:off x="1071538" y="6072206"/>
            <a:ext cx="6643734" cy="57152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algn="ctr" eaLnBrk="0" hangingPunct="0"/>
            <a:r>
              <a:rPr lang="ru-RU" b="1" dirty="0" smtClean="0"/>
              <a:t> </a:t>
            </a:r>
            <a:r>
              <a:rPr lang="ru-RU" b="1" dirty="0"/>
              <a:t>Инициативные  мониторинговые исследования</a:t>
            </a:r>
          </a:p>
          <a:p>
            <a:pPr algn="l" eaLnBrk="0" hangingPunct="0"/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785786" y="5929330"/>
            <a:ext cx="355600" cy="381000"/>
            <a:chOff x="2078" y="1680"/>
            <a:chExt cx="1615" cy="1615"/>
          </a:xfrm>
        </p:grpSpPr>
        <p:sp>
          <p:nvSpPr>
            <p:cNvPr id="55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8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9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0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2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pic>
        <p:nvPicPr>
          <p:cNvPr id="70744" name="Picture 88" descr="C:\Documents and Settings\user.PC\Рабочий стол\Изображения картинки\ЛОГО-МА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8612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7"/>
          <p:cNvSpPr>
            <a:spLocks noChangeArrowheads="1"/>
          </p:cNvSpPr>
          <p:nvPr/>
        </p:nvSpPr>
        <p:spPr bwMode="gray">
          <a:xfrm>
            <a:off x="6286512" y="5572140"/>
            <a:ext cx="1896222" cy="104628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2012 г.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Общая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медицина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0"/>
            <a:ext cx="7358082" cy="85723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1800" b="1" dirty="0" smtClean="0"/>
              <a:t>Мониторинг внедрения кредитно-модульной системы  обучения на факультетах КазНМУ</a:t>
            </a:r>
            <a:endParaRPr lang="en-US" sz="1800" b="1" dirty="0"/>
          </a:p>
        </p:txBody>
      </p:sp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1142976" y="2285480"/>
            <a:ext cx="7032191" cy="3920643"/>
            <a:chOff x="473" y="1077"/>
            <a:chExt cx="4784" cy="2342"/>
          </a:xfrm>
        </p:grpSpPr>
        <p:grpSp>
          <p:nvGrpSpPr>
            <p:cNvPr id="75780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5781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782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783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784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785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78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5787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578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5789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75791" name="AutoShape 15"/>
            <p:cNvSpPr>
              <a:spLocks noChangeArrowheads="1"/>
            </p:cNvSpPr>
            <p:nvPr/>
          </p:nvSpPr>
          <p:spPr bwMode="gray">
            <a:xfrm>
              <a:off x="528" y="1828"/>
              <a:ext cx="1190" cy="76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2" name="AutoShape 16"/>
            <p:cNvSpPr>
              <a:spLocks noChangeArrowheads="1"/>
            </p:cNvSpPr>
            <p:nvPr/>
          </p:nvSpPr>
          <p:spPr bwMode="gray">
            <a:xfrm>
              <a:off x="528" y="1251"/>
              <a:ext cx="1190" cy="62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3" name="AutoShape 17"/>
            <p:cNvSpPr>
              <a:spLocks noChangeArrowheads="1"/>
            </p:cNvSpPr>
            <p:nvPr/>
          </p:nvSpPr>
          <p:spPr bwMode="gray">
            <a:xfrm>
              <a:off x="3972" y="2443"/>
              <a:ext cx="1285" cy="625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4" name="AutoShape 18"/>
            <p:cNvSpPr>
              <a:spLocks noChangeArrowheads="1"/>
            </p:cNvSpPr>
            <p:nvPr/>
          </p:nvSpPr>
          <p:spPr bwMode="gray">
            <a:xfrm>
              <a:off x="3972" y="1803"/>
              <a:ext cx="1256" cy="677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5" name="AutoShape 19"/>
            <p:cNvSpPr>
              <a:spLocks noChangeArrowheads="1"/>
            </p:cNvSpPr>
            <p:nvPr/>
          </p:nvSpPr>
          <p:spPr bwMode="gray">
            <a:xfrm>
              <a:off x="3972" y="1077"/>
              <a:ext cx="1256" cy="717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6" name="Text Box 20"/>
            <p:cNvSpPr txBox="1">
              <a:spLocks noChangeArrowheads="1"/>
            </p:cNvSpPr>
            <p:nvPr/>
          </p:nvSpPr>
          <p:spPr bwMode="gray">
            <a:xfrm>
              <a:off x="2477" y="1920"/>
              <a:ext cx="729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chemeClr val="bg1"/>
                  </a:solidFill>
                </a:rPr>
                <a:t>ППС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75797" name="AutoShape 21"/>
            <p:cNvSpPr>
              <a:spLocks noChangeArrowheads="1"/>
            </p:cNvSpPr>
            <p:nvPr/>
          </p:nvSpPr>
          <p:spPr bwMode="auto">
            <a:xfrm>
              <a:off x="1980" y="3083"/>
              <a:ext cx="1701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2800" dirty="0" smtClean="0">
                  <a:latin typeface="Verdana" pitchFamily="34" charset="0"/>
                </a:rPr>
                <a:t>охват 87%  </a:t>
              </a:r>
              <a:endParaRPr lang="en-US" sz="2800" dirty="0">
                <a:latin typeface="Verdana" pitchFamily="34" charset="0"/>
              </a:endParaRPr>
            </a:p>
          </p:txBody>
        </p:sp>
        <p:sp>
          <p:nvSpPr>
            <p:cNvPr id="75798" name="Text Box 22"/>
            <p:cNvSpPr txBox="1">
              <a:spLocks noChangeArrowheads="1"/>
            </p:cNvSpPr>
            <p:nvPr/>
          </p:nvSpPr>
          <p:spPr bwMode="gray">
            <a:xfrm>
              <a:off x="627" y="1395"/>
              <a:ext cx="951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 2011 г.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фармация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gray">
            <a:xfrm>
              <a:off x="473" y="2019"/>
              <a:ext cx="118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2011 г.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Менеджмент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800" name="Text Box 24"/>
            <p:cNvSpPr txBox="1">
              <a:spLocks noChangeArrowheads="1"/>
            </p:cNvSpPr>
            <p:nvPr/>
          </p:nvSpPr>
          <p:spPr bwMode="gray">
            <a:xfrm>
              <a:off x="977" y="2355"/>
              <a:ext cx="17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801" name="Text Box 25"/>
            <p:cNvSpPr txBox="1">
              <a:spLocks noChangeArrowheads="1"/>
            </p:cNvSpPr>
            <p:nvPr/>
          </p:nvSpPr>
          <p:spPr bwMode="gray">
            <a:xfrm>
              <a:off x="4118" y="1291"/>
              <a:ext cx="951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2012 г.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фармация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802" name="Text Box 26"/>
            <p:cNvSpPr txBox="1">
              <a:spLocks noChangeArrowheads="1"/>
            </p:cNvSpPr>
            <p:nvPr/>
          </p:nvSpPr>
          <p:spPr bwMode="gray">
            <a:xfrm>
              <a:off x="4021" y="1973"/>
              <a:ext cx="1171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2012 г.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 менеджмент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803" name="Text Box 27"/>
            <p:cNvSpPr txBox="1">
              <a:spLocks noChangeArrowheads="1"/>
            </p:cNvSpPr>
            <p:nvPr/>
          </p:nvSpPr>
          <p:spPr bwMode="gray">
            <a:xfrm>
              <a:off x="3972" y="2614"/>
              <a:ext cx="1264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2012 г.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стоматология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 bwMode="auto">
          <a:xfrm>
            <a:off x="1000100" y="1071546"/>
            <a:ext cx="7643866" cy="10001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Изучено мнение преподавателей факультетов КазНМУ  об итогах внедрения КСО на 3-х факультетах  и о готовности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внедрения  еще на 2-х факультетах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52400"/>
            <a:ext cx="7786710" cy="563563"/>
          </a:xfrm>
        </p:spPr>
        <p:txBody>
          <a:bodyPr/>
          <a:lstStyle/>
          <a:p>
            <a:r>
              <a:rPr lang="ru-RU" sz="1600" dirty="0" smtClean="0"/>
              <a:t> </a:t>
            </a:r>
            <a:r>
              <a:rPr lang="ru-RU" sz="1800" b="1" dirty="0" smtClean="0"/>
              <a:t>Мониторинг внедрения кредитно-модульной системы  обучения на факультетах КазНМУ</a:t>
            </a:r>
            <a:endParaRPr lang="en-US" sz="1800" dirty="0"/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6715140" y="4071942"/>
            <a:ext cx="2214578" cy="188118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5357818" y="4214818"/>
            <a:ext cx="1143008" cy="180974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2714612" y="4214818"/>
            <a:ext cx="2063753" cy="173830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428596" y="4214818"/>
            <a:ext cx="1620838" cy="166686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357158" y="1142984"/>
            <a:ext cx="8358245" cy="2643206"/>
            <a:chOff x="624" y="1152"/>
            <a:chExt cx="4080" cy="720"/>
          </a:xfrm>
        </p:grpSpPr>
        <p:sp>
          <p:nvSpPr>
            <p:cNvPr id="85000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85002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03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04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05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5006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grpSp>
          <p:nvGrpSpPr>
            <p:cNvPr id="85007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85008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09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0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1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5012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85013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85014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5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6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17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85019" name="Rectangle 27"/>
          <p:cNvSpPr>
            <a:spLocks noChangeArrowheads="1"/>
          </p:cNvSpPr>
          <p:nvPr/>
        </p:nvSpPr>
        <p:spPr bwMode="gray">
          <a:xfrm>
            <a:off x="571472" y="1571612"/>
            <a:ext cx="114300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удовлетворенность</a:t>
            </a:r>
          </a:p>
          <a:p>
            <a:pPr algn="ctr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 качеством обучения при </a:t>
            </a:r>
          </a:p>
          <a:p>
            <a:pPr algn="ctr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кредитной технологии</a:t>
            </a:r>
            <a:endParaRPr lang="ru-RU" sz="1400" dirty="0" smtClean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n-US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gray">
          <a:xfrm>
            <a:off x="2643174" y="1571612"/>
            <a:ext cx="178561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В какой степени  </a:t>
            </a:r>
          </a:p>
          <a:p>
            <a:pPr algn="l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применима </a:t>
            </a:r>
          </a:p>
          <a:p>
            <a:pPr algn="l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модульная система </a:t>
            </a:r>
          </a:p>
          <a:p>
            <a:pPr algn="l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организации </a:t>
            </a:r>
          </a:p>
          <a:p>
            <a:pPr algn="l"/>
            <a:r>
              <a:rPr lang="ru-RU" sz="14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учебного процесса?</a:t>
            </a:r>
            <a:endParaRPr lang="ru-RU" sz="1400" dirty="0" smtClean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l"/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gray">
          <a:xfrm>
            <a:off x="5000628" y="1357298"/>
            <a:ext cx="14287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Контроль и качество</a:t>
            </a:r>
          </a:p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 обучения с учетом</a:t>
            </a:r>
          </a:p>
          <a:p>
            <a:pPr algn="ctr"/>
            <a:r>
              <a:rPr lang="ru-RU" sz="1600" b="1" dirty="0" err="1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компетентностного</a:t>
            </a:r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 подхода?</a:t>
            </a:r>
            <a:endParaRPr lang="ru-RU" sz="1600" dirty="0" smtClean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l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gray">
          <a:xfrm>
            <a:off x="7143768" y="1428736"/>
            <a:ext cx="20002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Как вы относитесь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 к выборности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  <a:cs typeface="Times New Roman"/>
              </a:rPr>
              <a:t> преподавателя?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642910" y="4786322"/>
            <a:ext cx="1204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/>
              <a:t>76</a:t>
            </a:r>
            <a:r>
              <a:rPr lang="ru-RU" sz="2800" b="1" dirty="0"/>
              <a:t>,</a:t>
            </a:r>
            <a:r>
              <a:rPr lang="en-US" sz="2800" b="1" dirty="0" smtClean="0"/>
              <a:t>5</a:t>
            </a:r>
            <a:r>
              <a:rPr lang="ru-RU" sz="2800" b="1" dirty="0" smtClean="0"/>
              <a:t>%</a:t>
            </a:r>
            <a:endParaRPr lang="en-US" sz="2800" b="1" dirty="0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2786050" y="4714884"/>
            <a:ext cx="20074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b="1" dirty="0" smtClean="0"/>
              <a:t>1-4 курсы – 77%</a:t>
            </a:r>
          </a:p>
          <a:p>
            <a:pPr algn="l"/>
            <a:r>
              <a:rPr lang="ru-RU" b="1" dirty="0" smtClean="0"/>
              <a:t>5-7 курсы -  96%</a:t>
            </a:r>
            <a:endParaRPr lang="en-US" b="1" dirty="0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5500694" y="4643446"/>
            <a:ext cx="774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b="1" dirty="0" smtClean="0"/>
              <a:t>100%</a:t>
            </a:r>
            <a:endParaRPr lang="en-US" b="1" dirty="0"/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6715140" y="4714884"/>
            <a:ext cx="2214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b="1" dirty="0" smtClean="0"/>
              <a:t>1-4 курсы -  67%</a:t>
            </a:r>
          </a:p>
          <a:p>
            <a:pPr algn="l"/>
            <a:r>
              <a:rPr lang="ru-RU" b="1" dirty="0" smtClean="0"/>
              <a:t>5-7 курсы -  82%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За  2 учебных года  по программе внедрения  кредитной системы обучения проведено:</a:t>
            </a: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6325"/>
            <a:ext cx="8786874" cy="556738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4 семинара для  заведующих кафедрами</a:t>
            </a: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6 семинаров для преподавателей </a:t>
            </a: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2 обучающих курса каждый объемом 36 часов </a:t>
            </a: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Утверждены Правила организации учебного процесса при КСО  на 2011-2012 </a:t>
            </a:r>
            <a:r>
              <a:rPr lang="ru-RU" sz="1800" b="1" dirty="0" err="1" smtClean="0">
                <a:solidFill>
                  <a:schemeClr val="tx2"/>
                </a:solidFill>
              </a:rPr>
              <a:t>уч.год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на Советах факультетов, заседания КОП в течение 2011-2012 </a:t>
            </a:r>
            <a:r>
              <a:rPr lang="ru-RU" sz="1800" b="1" dirty="0" err="1" smtClean="0">
                <a:solidFill>
                  <a:schemeClr val="tx2"/>
                </a:solidFill>
              </a:rPr>
              <a:t>уч.года</a:t>
            </a:r>
            <a:r>
              <a:rPr lang="ru-RU" sz="1800" b="1" dirty="0" smtClean="0">
                <a:solidFill>
                  <a:schemeClr val="tx2"/>
                </a:solidFill>
              </a:rPr>
              <a:t>  систематически обсуждались  возможности внедрения КСО, а в дальнейшем разрабатывались этапы реализации КСО в КазНМУ</a:t>
            </a: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5 методических конференций на факультетах КазНМУ</a:t>
            </a: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</a:rPr>
              <a:t>Обращение ректора к  ППС о внедрении КСО (апрель 2012г.)</a:t>
            </a:r>
          </a:p>
          <a:p>
            <a:pPr>
              <a:buFont typeface="Arial" charset="0"/>
              <a:buChar char="•"/>
            </a:pPr>
            <a:endParaRPr lang="ru-RU" sz="1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2852"/>
            <a:ext cx="8229600" cy="563563"/>
          </a:xfrm>
        </p:spPr>
        <p:txBody>
          <a:bodyPr/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Мониторинг внедрения кредитно-модульной системы  обучения на факультетах КазНМУ</a:t>
            </a:r>
            <a:endParaRPr lang="en-US" sz="2000" dirty="0"/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gray">
          <a:xfrm>
            <a:off x="1676400" y="16764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B9AD9"/>
              </a:gs>
              <a:gs pos="50000">
                <a:srgbClr val="1B9AD9">
                  <a:gamma/>
                  <a:tint val="64314"/>
                  <a:invGamma/>
                </a:srgbClr>
              </a:gs>
              <a:gs pos="100000">
                <a:srgbClr val="1B9AD9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Преимущества КСО</a:t>
            </a:r>
            <a:endParaRPr lang="en-US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gray">
          <a:xfrm>
            <a:off x="2007983" y="3214686"/>
            <a:ext cx="559877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Контроль качества высшего образования</a:t>
            </a:r>
          </a:p>
          <a:p>
            <a:pPr algn="ctr" eaLnBrk="0" hangingPunct="0"/>
            <a:endParaRPr lang="en-US" sz="2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grpSp>
        <p:nvGrpSpPr>
          <p:cNvPr id="102406" name="Group 6"/>
          <p:cNvGrpSpPr>
            <a:grpSpLocks/>
          </p:cNvGrpSpPr>
          <p:nvPr/>
        </p:nvGrpSpPr>
        <p:grpSpPr bwMode="auto">
          <a:xfrm>
            <a:off x="285720" y="4143380"/>
            <a:ext cx="1928826" cy="2214578"/>
            <a:chOff x="576" y="2476"/>
            <a:chExt cx="995" cy="1304"/>
          </a:xfrm>
        </p:grpSpPr>
        <p:grpSp>
          <p:nvGrpSpPr>
            <p:cNvPr id="102407" name="Group 7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102408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2409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410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411" name="Text Box 11"/>
              <p:cNvSpPr txBox="1">
                <a:spLocks noChangeArrowheads="1"/>
              </p:cNvSpPr>
              <p:nvPr/>
            </p:nvSpPr>
            <p:spPr bwMode="gray">
              <a:xfrm>
                <a:off x="677" y="2155"/>
                <a:ext cx="1123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</a:rPr>
                  <a:t> Компетенции</a:t>
                </a:r>
                <a:endParaRPr lang="en-US" sz="2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2412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2214546" y="4143380"/>
            <a:ext cx="2428892" cy="2309808"/>
            <a:chOff x="1776" y="2476"/>
            <a:chExt cx="1019" cy="1304"/>
          </a:xfrm>
        </p:grpSpPr>
        <p:grpSp>
          <p:nvGrpSpPr>
            <p:cNvPr id="102414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2415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16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17" name="Text Box 17"/>
            <p:cNvSpPr txBox="1">
              <a:spLocks noChangeArrowheads="1"/>
            </p:cNvSpPr>
            <p:nvPr/>
          </p:nvSpPr>
          <p:spPr bwMode="gray">
            <a:xfrm>
              <a:off x="1824" y="2820"/>
              <a:ext cx="90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</a:rPr>
                <a:t>Академическая мобильность</a:t>
              </a:r>
              <a:endParaRPr lang="en-US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102418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4572000" y="4214818"/>
            <a:ext cx="2214578" cy="2114550"/>
            <a:chOff x="3072" y="2448"/>
            <a:chExt cx="1028" cy="1332"/>
          </a:xfrm>
        </p:grpSpPr>
        <p:grpSp>
          <p:nvGrpSpPr>
            <p:cNvPr id="102420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2421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02422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23" name="Text Box 23"/>
            <p:cNvSpPr txBox="1">
              <a:spLocks noChangeArrowheads="1"/>
            </p:cNvSpPr>
            <p:nvPr/>
          </p:nvSpPr>
          <p:spPr bwMode="gray">
            <a:xfrm>
              <a:off x="3105" y="2808"/>
              <a:ext cx="86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000" b="1" dirty="0" err="1" smtClean="0">
                  <a:solidFill>
                    <a:srgbClr val="FFFFFF"/>
                  </a:solidFill>
                </a:rPr>
                <a:t>Перезачет</a:t>
              </a:r>
              <a:r>
                <a:rPr lang="ru-RU" sz="2000" b="1" dirty="0" smtClean="0">
                  <a:solidFill>
                    <a:srgbClr val="FFFFFF"/>
                  </a:solidFill>
                </a:rPr>
                <a:t> кредитов</a:t>
              </a:r>
              <a:endParaRPr lang="en-US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102424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2426" name="Group 26"/>
          <p:cNvGrpSpPr>
            <a:grpSpLocks/>
          </p:cNvGrpSpPr>
          <p:nvPr/>
        </p:nvGrpSpPr>
        <p:grpSpPr bwMode="auto">
          <a:xfrm>
            <a:off x="6715326" y="4286250"/>
            <a:ext cx="2279108" cy="1531938"/>
            <a:chOff x="2365" y="1502"/>
            <a:chExt cx="1152" cy="1152"/>
          </a:xfrm>
        </p:grpSpPr>
        <p:grpSp>
          <p:nvGrpSpPr>
            <p:cNvPr id="102427" name="Group 27"/>
            <p:cNvGrpSpPr>
              <a:grpSpLocks/>
            </p:cNvGrpSpPr>
            <p:nvPr/>
          </p:nvGrpSpPr>
          <p:grpSpPr bwMode="auto">
            <a:xfrm>
              <a:off x="2365" y="1502"/>
              <a:ext cx="1152" cy="1152"/>
              <a:chOff x="1965" y="1941"/>
              <a:chExt cx="1680" cy="1680"/>
            </a:xfrm>
          </p:grpSpPr>
          <p:sp>
            <p:nvSpPr>
              <p:cNvPr id="102428" name="Oval 28"/>
              <p:cNvSpPr>
                <a:spLocks noChangeArrowheads="1"/>
              </p:cNvSpPr>
              <p:nvPr/>
            </p:nvSpPr>
            <p:spPr bwMode="gray">
              <a:xfrm>
                <a:off x="1965" y="194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 smtClean="0">
                  <a:solidFill>
                    <a:srgbClr val="0000A4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solidFill>
                    <a:srgbClr val="0000A4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Европейское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приложение 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 диплому</a:t>
                </a:r>
              </a:p>
              <a:p>
                <a:endParaRPr lang="ru-RU" dirty="0"/>
              </a:p>
            </p:txBody>
          </p:sp>
          <p:sp>
            <p:nvSpPr>
              <p:cNvPr id="102429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30" name="Text Box 30"/>
            <p:cNvSpPr txBox="1">
              <a:spLocks noChangeArrowheads="1"/>
            </p:cNvSpPr>
            <p:nvPr/>
          </p:nvSpPr>
          <p:spPr bwMode="gray">
            <a:xfrm>
              <a:off x="2898" y="2025"/>
              <a:ext cx="12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5" name="Oval 31"/>
          <p:cNvSpPr>
            <a:spLocks noChangeArrowheads="1"/>
          </p:cNvSpPr>
          <p:nvPr/>
        </p:nvSpPr>
        <p:spPr bwMode="gray">
          <a:xfrm>
            <a:off x="6781800" y="5943600"/>
            <a:ext cx="2362200" cy="4381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642910" y="6215082"/>
            <a:ext cx="8001056" cy="5000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Создание единого европейского исследовательского пространства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152400"/>
            <a:ext cx="7286676" cy="563563"/>
          </a:xfrm>
        </p:spPr>
        <p:txBody>
          <a:bodyPr/>
          <a:lstStyle/>
          <a:p>
            <a:r>
              <a:rPr lang="ru-RU" sz="2000" b="1" dirty="0" smtClean="0"/>
              <a:t>Понимание преподавателями  КазНМУ  кредитной системы обучения </a:t>
            </a:r>
            <a:endParaRPr lang="en-US" sz="2000" b="1" dirty="0"/>
          </a:p>
        </p:txBody>
      </p:sp>
      <p:sp>
        <p:nvSpPr>
          <p:cNvPr id="95235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4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gray">
          <a:xfrm>
            <a:off x="6966245" y="1990725"/>
            <a:ext cx="2343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dirty="0" smtClean="0">
                <a:solidFill>
                  <a:srgbClr val="FFFFFF"/>
                </a:solidFill>
              </a:rPr>
              <a:t> </a:t>
            </a: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95247" name="Group 15"/>
          <p:cNvGrpSpPr>
            <a:grpSpLocks/>
          </p:cNvGrpSpPr>
          <p:nvPr/>
        </p:nvGrpSpPr>
        <p:grpSpPr bwMode="auto">
          <a:xfrm>
            <a:off x="914400" y="2940050"/>
            <a:ext cx="2295525" cy="3298825"/>
            <a:chOff x="576" y="1852"/>
            <a:chExt cx="1446" cy="2078"/>
          </a:xfrm>
        </p:grpSpPr>
        <p:sp>
          <p:nvSpPr>
            <p:cNvPr id="95248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9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0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1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3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17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000000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Модульная система</a:t>
              </a:r>
            </a:p>
            <a:p>
              <a:pPr algn="ctr"/>
              <a:r>
                <a:rPr lang="ru-RU" sz="2000" b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обучения студентов, </a:t>
              </a:r>
            </a:p>
            <a:p>
              <a:pPr algn="ctr"/>
              <a:endPara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Компоненты  по выбору</a:t>
              </a:r>
            </a:p>
            <a:p>
              <a:pPr algn="ctr" eaLnBrk="0" hangingPunct="0"/>
              <a:endParaRPr lang="en-US" sz="2000" b="1" dirty="0" smtClean="0">
                <a:solidFill>
                  <a:srgbClr val="000000"/>
                </a:solidFill>
              </a:endParaRPr>
            </a:p>
            <a:p>
              <a:pPr algn="l"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3505200" y="2886075"/>
            <a:ext cx="2133600" cy="23391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ctr"/>
            <a:endParaRPr lang="ru-RU" b="1" dirty="0" smtClean="0">
              <a:solidFill>
                <a:srgbClr val="0000A4"/>
              </a:solidFill>
              <a:latin typeface="Arial" pitchFamily="34" charset="0"/>
              <a:cs typeface="Arial" pitchFamily="34" charset="0"/>
            </a:endParaRPr>
          </a:p>
          <a:p>
            <a:pPr marL="0" lvl="2" algn="ctr"/>
            <a:endParaRPr lang="ru-RU" b="1" dirty="0">
              <a:solidFill>
                <a:srgbClr val="0000A4"/>
              </a:solidFill>
              <a:latin typeface="Arial" pitchFamily="34" charset="0"/>
              <a:cs typeface="Arial" pitchFamily="34" charset="0"/>
            </a:endParaRPr>
          </a:p>
          <a:p>
            <a:pPr marL="0" lvl="2"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Гармонизация содержания образования по направлениям подготовки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2" algn="ctr">
              <a:buFont typeface="Arial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6019800" y="2352675"/>
            <a:ext cx="2133600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A4"/>
                </a:solidFill>
                <a:latin typeface="Arial" pitchFamily="34" charset="0"/>
                <a:cs typeface="Arial" pitchFamily="34" charset="0"/>
              </a:rPr>
              <a:t>Дистанционное обучение </a:t>
            </a:r>
          </a:p>
          <a:p>
            <a:pPr algn="l" eaLnBrk="0" hangingPunct="0"/>
            <a:endParaRPr lang="ru-RU" b="1" dirty="0">
              <a:solidFill>
                <a:srgbClr val="0000A4"/>
              </a:solidFill>
              <a:latin typeface="Arial" pitchFamily="34" charset="0"/>
              <a:cs typeface="Arial" pitchFamily="34" charset="0"/>
            </a:endParaRPr>
          </a:p>
          <a:p>
            <a:pPr algn="l" eaLnBrk="0" hangingPunct="0"/>
            <a:r>
              <a:rPr lang="ru-RU" b="1" dirty="0" smtClean="0">
                <a:solidFill>
                  <a:srgbClr val="0000A4"/>
                </a:solidFill>
                <a:latin typeface="Arial" pitchFamily="34" charset="0"/>
                <a:cs typeface="Arial" pitchFamily="34" charset="0"/>
              </a:rPr>
              <a:t>Академические рейтинги студентов </a:t>
            </a:r>
          </a:p>
          <a:p>
            <a:pPr algn="l" eaLnBrk="0" hangingPunct="0"/>
            <a:endParaRPr lang="ru-RU" b="1" dirty="0">
              <a:solidFill>
                <a:srgbClr val="0000A4"/>
              </a:solidFill>
              <a:latin typeface="Arial" pitchFamily="34" charset="0"/>
              <a:cs typeface="Arial" pitchFamily="34" charset="0"/>
            </a:endParaRPr>
          </a:p>
          <a:p>
            <a:pPr algn="l" eaLnBrk="0" hangingPunct="0"/>
            <a:r>
              <a:rPr lang="ru-RU" b="1" dirty="0" smtClean="0">
                <a:solidFill>
                  <a:srgbClr val="0000A4"/>
                </a:solidFill>
                <a:latin typeface="Arial" pitchFamily="34" charset="0"/>
                <a:cs typeface="Arial" pitchFamily="34" charset="0"/>
              </a:rPr>
              <a:t>Выборность преподавателей</a:t>
            </a:r>
          </a:p>
          <a:p>
            <a:pPr algn="l" eaLnBrk="0" hangingPunct="0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е разводы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синие разводы</Template>
  <TotalTime>154</TotalTime>
  <Words>593</Words>
  <Application>Microsoft PowerPoint</Application>
  <PresentationFormat>Экран (4:3)</PresentationFormat>
  <Paragraphs>159</Paragraphs>
  <Slides>13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Verdana</vt:lpstr>
      <vt:lpstr>Wingdings</vt:lpstr>
      <vt:lpstr>синие разводы</vt:lpstr>
      <vt:lpstr>Adobe Photoshop Image</vt:lpstr>
      <vt:lpstr> Мониторинг внедрения кредитно-модульной системы образования в КазНМУ</vt:lpstr>
      <vt:lpstr> Мониторинг образовательного  процесса в КазНМУ</vt:lpstr>
      <vt:lpstr> Мониторинг образовательного процесса в КазНМУ</vt:lpstr>
      <vt:lpstr> Мониторинг образовательного процесса в КазНМУ</vt:lpstr>
      <vt:lpstr> Мониторинг внедрения кредитно-модульной системы  обучения на факультетах КазНМУ</vt:lpstr>
      <vt:lpstr> Мониторинг внедрения кредитно-модульной системы  обучения на факультетах КазНМУ</vt:lpstr>
      <vt:lpstr>За  2 учебных года  по программе внедрения  кредитной системы обучения проведено:</vt:lpstr>
      <vt:lpstr> Мониторинг внедрения кредитно-модульной системы  обучения на факультетах КазНМУ</vt:lpstr>
      <vt:lpstr>Понимание преподавателями  КазНМУ  кредитной системы обучения </vt:lpstr>
      <vt:lpstr>Эволюция мнения о  необходимости внедрения КСО в КазНМУ среди преподавателей</vt:lpstr>
      <vt:lpstr>Мониторинг внедрения кредитно-модульной системы  обучения на факультетах КазНМУ</vt:lpstr>
      <vt:lpstr> Мониторинг внедрения кредитно-модульной системы  обучения на факультетах КазНМУ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Мониторинг внедрения кредитно-модульной системы образования в КазНМУ</dc:title>
  <dc:creator>Владелец</dc:creator>
  <cp:lastModifiedBy>Владелец</cp:lastModifiedBy>
  <cp:revision>28</cp:revision>
  <dcterms:created xsi:type="dcterms:W3CDTF">2012-05-24T10:40:55Z</dcterms:created>
  <dcterms:modified xsi:type="dcterms:W3CDTF">2012-05-24T13:15:42Z</dcterms:modified>
</cp:coreProperties>
</file>