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6" r:id="rId2"/>
    <p:sldId id="291" r:id="rId3"/>
    <p:sldId id="287" r:id="rId4"/>
    <p:sldId id="315" r:id="rId5"/>
    <p:sldId id="310" r:id="rId6"/>
    <p:sldId id="313" r:id="rId7"/>
    <p:sldId id="312" r:id="rId8"/>
    <p:sldId id="311" r:id="rId9"/>
    <p:sldId id="286" r:id="rId10"/>
    <p:sldId id="293" r:id="rId11"/>
    <p:sldId id="316" r:id="rId12"/>
    <p:sldId id="283" r:id="rId13"/>
    <p:sldId id="294" r:id="rId14"/>
    <p:sldId id="295" r:id="rId15"/>
    <p:sldId id="317" r:id="rId16"/>
    <p:sldId id="323" r:id="rId17"/>
    <p:sldId id="297" r:id="rId18"/>
    <p:sldId id="319" r:id="rId19"/>
    <p:sldId id="299" r:id="rId20"/>
    <p:sldId id="322" r:id="rId21"/>
    <p:sldId id="320" r:id="rId22"/>
    <p:sldId id="335" r:id="rId23"/>
    <p:sldId id="303" r:id="rId24"/>
    <p:sldId id="301" r:id="rId25"/>
    <p:sldId id="325" r:id="rId26"/>
    <p:sldId id="326" r:id="rId27"/>
    <p:sldId id="328" r:id="rId28"/>
    <p:sldId id="327" r:id="rId29"/>
    <p:sldId id="302" r:id="rId30"/>
    <p:sldId id="305" r:id="rId31"/>
    <p:sldId id="321" r:id="rId32"/>
    <p:sldId id="331" r:id="rId33"/>
    <p:sldId id="318" r:id="rId34"/>
    <p:sldId id="338" r:id="rId35"/>
    <p:sldId id="337" r:id="rId36"/>
    <p:sldId id="275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CC9900"/>
    <a:srgbClr val="FFFFFF"/>
    <a:srgbClr val="26728A"/>
    <a:srgbClr val="692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9" autoAdjust="0"/>
    <p:restoredTop sz="94660"/>
  </p:normalViewPr>
  <p:slideViewPr>
    <p:cSldViewPr>
      <p:cViewPr>
        <p:scale>
          <a:sx n="68" d="100"/>
          <a:sy n="68" d="100"/>
        </p:scale>
        <p:origin x="-822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553D2-91A0-4EB8-89AF-945680B6EC0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FE65534-688B-411A-8853-7A18C29F9F6A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r>
            <a:rPr lang="en-US" b="1" dirty="0" smtClean="0"/>
            <a:t>Bachelor</a:t>
          </a:r>
          <a:endParaRPr lang="ru-RU" b="1" dirty="0"/>
        </a:p>
      </dgm:t>
    </dgm:pt>
    <dgm:pt modelId="{938FB636-A5FB-4133-A89A-EABCE3F08429}" type="parTrans" cxnId="{4DB534AD-D5FF-464A-B402-B43750A0F2E2}">
      <dgm:prSet/>
      <dgm:spPr/>
      <dgm:t>
        <a:bodyPr/>
        <a:lstStyle/>
        <a:p>
          <a:endParaRPr lang="ru-RU"/>
        </a:p>
      </dgm:t>
    </dgm:pt>
    <dgm:pt modelId="{9630811B-1457-421F-97A5-FB41760102C6}" type="sibTrans" cxnId="{4DB534AD-D5FF-464A-B402-B43750A0F2E2}">
      <dgm:prSet/>
      <dgm:spPr/>
      <dgm:t>
        <a:bodyPr/>
        <a:lstStyle/>
        <a:p>
          <a:endParaRPr lang="ru-RU"/>
        </a:p>
      </dgm:t>
    </dgm:pt>
    <dgm:pt modelId="{423FB695-7215-4A52-A9BF-79EFB8677D42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DF6317"/>
        </a:solidFill>
      </dgm:spPr>
      <dgm:t>
        <a:bodyPr/>
        <a:lstStyle/>
        <a:p>
          <a:r>
            <a:rPr lang="en-US" b="1" dirty="0" smtClean="0"/>
            <a:t>Master (intern</a:t>
          </a:r>
          <a:r>
            <a:rPr lang="en-US" dirty="0" smtClean="0"/>
            <a:t>)</a:t>
          </a:r>
          <a:endParaRPr lang="ru-RU" dirty="0"/>
        </a:p>
      </dgm:t>
    </dgm:pt>
    <dgm:pt modelId="{D7E5541E-B1F3-4FDF-A4E6-8E69250DEB9B}" type="parTrans" cxnId="{F1AF62E1-1F0A-4E7F-92E9-C9A1B1B1D703}">
      <dgm:prSet/>
      <dgm:spPr/>
      <dgm:t>
        <a:bodyPr/>
        <a:lstStyle/>
        <a:p>
          <a:endParaRPr lang="ru-RU"/>
        </a:p>
      </dgm:t>
    </dgm:pt>
    <dgm:pt modelId="{D1BA39EA-7434-435C-8BDF-A1776F2CB6B5}" type="sibTrans" cxnId="{F1AF62E1-1F0A-4E7F-92E9-C9A1B1B1D703}">
      <dgm:prSet/>
      <dgm:spPr/>
      <dgm:t>
        <a:bodyPr/>
        <a:lstStyle/>
        <a:p>
          <a:endParaRPr lang="ru-RU"/>
        </a:p>
      </dgm:t>
    </dgm:pt>
    <dgm:pt modelId="{1BCFE679-B8D2-4B99-827A-13A2EED40D0A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 smtClean="0"/>
            <a:t>PhD (resident)</a:t>
          </a:r>
          <a:endParaRPr lang="ru-RU" b="1" dirty="0"/>
        </a:p>
      </dgm:t>
    </dgm:pt>
    <dgm:pt modelId="{4B9D17D5-EAC5-40A6-B259-9F04D06A2817}" type="parTrans" cxnId="{E0EEDD79-290E-4C7A-B1AD-D5BF6A3AA5A4}">
      <dgm:prSet/>
      <dgm:spPr/>
      <dgm:t>
        <a:bodyPr/>
        <a:lstStyle/>
        <a:p>
          <a:endParaRPr lang="ru-RU"/>
        </a:p>
      </dgm:t>
    </dgm:pt>
    <dgm:pt modelId="{2A1A4EDF-3962-4847-94AC-7A14D6C5F6D4}" type="sibTrans" cxnId="{E0EEDD79-290E-4C7A-B1AD-D5BF6A3AA5A4}">
      <dgm:prSet/>
      <dgm:spPr/>
      <dgm:t>
        <a:bodyPr/>
        <a:lstStyle/>
        <a:p>
          <a:endParaRPr lang="ru-RU"/>
        </a:p>
      </dgm:t>
    </dgm:pt>
    <dgm:pt modelId="{0A04C8C0-BC7C-4D98-8E62-9E37E0F22930}" type="pres">
      <dgm:prSet presAssocID="{849553D2-91A0-4EB8-89AF-945680B6EC06}" presName="CompostProcess" presStyleCnt="0">
        <dgm:presLayoutVars>
          <dgm:dir/>
          <dgm:resizeHandles val="exact"/>
        </dgm:presLayoutVars>
      </dgm:prSet>
      <dgm:spPr/>
    </dgm:pt>
    <dgm:pt modelId="{E1CCCA9A-CCC2-485A-88B6-C55D65EA2F84}" type="pres">
      <dgm:prSet presAssocID="{849553D2-91A0-4EB8-89AF-945680B6EC06}" presName="arrow" presStyleLbl="bgShp" presStyleIdx="0" presStyleCnt="1" custScaleX="110015"/>
      <dgm:spPr>
        <a:solidFill>
          <a:schemeClr val="accent6">
            <a:lumMod val="40000"/>
            <a:lumOff val="60000"/>
          </a:schemeClr>
        </a:solidFill>
      </dgm:spPr>
    </dgm:pt>
    <dgm:pt modelId="{BD1EE358-4C33-433D-86DE-2132CA89B526}" type="pres">
      <dgm:prSet presAssocID="{849553D2-91A0-4EB8-89AF-945680B6EC06}" presName="linearProcess" presStyleCnt="0"/>
      <dgm:spPr/>
    </dgm:pt>
    <dgm:pt modelId="{CCC38FEF-AA69-4F85-A63E-AC72149D79CF}" type="pres">
      <dgm:prSet presAssocID="{EFE65534-688B-411A-8853-7A18C29F9F6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09453-841F-4301-A10A-C8BDA8ACD281}" type="pres">
      <dgm:prSet presAssocID="{9630811B-1457-421F-97A5-FB41760102C6}" presName="sibTrans" presStyleCnt="0"/>
      <dgm:spPr/>
    </dgm:pt>
    <dgm:pt modelId="{5ABFB744-4637-4B97-A8A2-3C4646581202}" type="pres">
      <dgm:prSet presAssocID="{423FB695-7215-4A52-A9BF-79EFB8677D4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91DC9-14AB-46BE-B085-1F7136B633E6}" type="pres">
      <dgm:prSet presAssocID="{D1BA39EA-7434-435C-8BDF-A1776F2CB6B5}" presName="sibTrans" presStyleCnt="0"/>
      <dgm:spPr/>
    </dgm:pt>
    <dgm:pt modelId="{E09D5995-A0E3-47D7-9DA1-089C8A3BCAB1}" type="pres">
      <dgm:prSet presAssocID="{1BCFE679-B8D2-4B99-827A-13A2EED40D0A}" presName="textNode" presStyleLbl="node1" presStyleIdx="2" presStyleCnt="3" custLinFactNeighborX="-25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EEDD79-290E-4C7A-B1AD-D5BF6A3AA5A4}" srcId="{849553D2-91A0-4EB8-89AF-945680B6EC06}" destId="{1BCFE679-B8D2-4B99-827A-13A2EED40D0A}" srcOrd="2" destOrd="0" parTransId="{4B9D17D5-EAC5-40A6-B259-9F04D06A2817}" sibTransId="{2A1A4EDF-3962-4847-94AC-7A14D6C5F6D4}"/>
    <dgm:cxn modelId="{0D03D4C1-E1BD-4773-8368-83AB89914C73}" type="presOf" srcId="{EFE65534-688B-411A-8853-7A18C29F9F6A}" destId="{CCC38FEF-AA69-4F85-A63E-AC72149D79CF}" srcOrd="0" destOrd="0" presId="urn:microsoft.com/office/officeart/2005/8/layout/hProcess9"/>
    <dgm:cxn modelId="{4DB534AD-D5FF-464A-B402-B43750A0F2E2}" srcId="{849553D2-91A0-4EB8-89AF-945680B6EC06}" destId="{EFE65534-688B-411A-8853-7A18C29F9F6A}" srcOrd="0" destOrd="0" parTransId="{938FB636-A5FB-4133-A89A-EABCE3F08429}" sibTransId="{9630811B-1457-421F-97A5-FB41760102C6}"/>
    <dgm:cxn modelId="{B899F835-05CB-4CFB-A01B-2C6826B9A173}" type="presOf" srcId="{849553D2-91A0-4EB8-89AF-945680B6EC06}" destId="{0A04C8C0-BC7C-4D98-8E62-9E37E0F22930}" srcOrd="0" destOrd="0" presId="urn:microsoft.com/office/officeart/2005/8/layout/hProcess9"/>
    <dgm:cxn modelId="{0FCDFD40-7D8C-4FD7-BFE7-73887059A7B2}" type="presOf" srcId="{423FB695-7215-4A52-A9BF-79EFB8677D42}" destId="{5ABFB744-4637-4B97-A8A2-3C4646581202}" srcOrd="0" destOrd="0" presId="urn:microsoft.com/office/officeart/2005/8/layout/hProcess9"/>
    <dgm:cxn modelId="{9B189F54-43D8-416B-A0BE-C8E45F6A15D9}" type="presOf" srcId="{1BCFE679-B8D2-4B99-827A-13A2EED40D0A}" destId="{E09D5995-A0E3-47D7-9DA1-089C8A3BCAB1}" srcOrd="0" destOrd="0" presId="urn:microsoft.com/office/officeart/2005/8/layout/hProcess9"/>
    <dgm:cxn modelId="{F1AF62E1-1F0A-4E7F-92E9-C9A1B1B1D703}" srcId="{849553D2-91A0-4EB8-89AF-945680B6EC06}" destId="{423FB695-7215-4A52-A9BF-79EFB8677D42}" srcOrd="1" destOrd="0" parTransId="{D7E5541E-B1F3-4FDF-A4E6-8E69250DEB9B}" sibTransId="{D1BA39EA-7434-435C-8BDF-A1776F2CB6B5}"/>
    <dgm:cxn modelId="{66406D20-41A9-4A16-BD67-6FBA9E3719B4}" type="presParOf" srcId="{0A04C8C0-BC7C-4D98-8E62-9E37E0F22930}" destId="{E1CCCA9A-CCC2-485A-88B6-C55D65EA2F84}" srcOrd="0" destOrd="0" presId="urn:microsoft.com/office/officeart/2005/8/layout/hProcess9"/>
    <dgm:cxn modelId="{69F9413E-4B2E-4776-A8B8-B4672A82777E}" type="presParOf" srcId="{0A04C8C0-BC7C-4D98-8E62-9E37E0F22930}" destId="{BD1EE358-4C33-433D-86DE-2132CA89B526}" srcOrd="1" destOrd="0" presId="urn:microsoft.com/office/officeart/2005/8/layout/hProcess9"/>
    <dgm:cxn modelId="{FDAC511E-B5AF-48E6-90ED-1C7C5BE71D44}" type="presParOf" srcId="{BD1EE358-4C33-433D-86DE-2132CA89B526}" destId="{CCC38FEF-AA69-4F85-A63E-AC72149D79CF}" srcOrd="0" destOrd="0" presId="urn:microsoft.com/office/officeart/2005/8/layout/hProcess9"/>
    <dgm:cxn modelId="{2F01EFA0-1BA3-4E15-ABE8-103928768D25}" type="presParOf" srcId="{BD1EE358-4C33-433D-86DE-2132CA89B526}" destId="{C8809453-841F-4301-A10A-C8BDA8ACD281}" srcOrd="1" destOrd="0" presId="urn:microsoft.com/office/officeart/2005/8/layout/hProcess9"/>
    <dgm:cxn modelId="{F9AAC0DE-34F5-4A16-A75C-D589C9CA0876}" type="presParOf" srcId="{BD1EE358-4C33-433D-86DE-2132CA89B526}" destId="{5ABFB744-4637-4B97-A8A2-3C4646581202}" srcOrd="2" destOrd="0" presId="urn:microsoft.com/office/officeart/2005/8/layout/hProcess9"/>
    <dgm:cxn modelId="{E17FB300-BF67-4CA3-B1D2-EADDD7EE4FC1}" type="presParOf" srcId="{BD1EE358-4C33-433D-86DE-2132CA89B526}" destId="{B8991DC9-14AB-46BE-B085-1F7136B633E6}" srcOrd="3" destOrd="0" presId="urn:microsoft.com/office/officeart/2005/8/layout/hProcess9"/>
    <dgm:cxn modelId="{D1D1F8DD-C74B-4A47-BEBC-0963B4BB0E91}" type="presParOf" srcId="{BD1EE358-4C33-433D-86DE-2132CA89B526}" destId="{E09D5995-A0E3-47D7-9DA1-089C8A3BCAB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4470C5-CDD7-4553-82D1-72AE5F20142C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FC3DDC-0045-45C9-B990-8277E7C24B91}">
      <dgm:prSet phldrT="[Текст]" custT="1"/>
      <dgm:spPr>
        <a:solidFill>
          <a:srgbClr val="C25614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ПРАКТИЧЕСКИЕ НАВЫКИ</a:t>
          </a:r>
          <a:endParaRPr lang="en-US" sz="1800" b="1" dirty="0" smtClean="0">
            <a:solidFill>
              <a:schemeClr val="bg1"/>
            </a:solidFill>
          </a:endParaRPr>
        </a:p>
      </dgm:t>
    </dgm:pt>
    <dgm:pt modelId="{CA0917C8-F4FA-45F8-8FDD-7DEF98C83965}" type="parTrans" cxnId="{41C4F187-6DAC-49BD-AEB0-93C9DE6CF133}">
      <dgm:prSet/>
      <dgm:spPr/>
      <dgm:t>
        <a:bodyPr/>
        <a:lstStyle/>
        <a:p>
          <a:endParaRPr lang="ru-RU"/>
        </a:p>
      </dgm:t>
    </dgm:pt>
    <dgm:pt modelId="{87EA1E0E-47E3-4C97-A868-02FF150BB0CE}" type="sibTrans" cxnId="{41C4F187-6DAC-49BD-AEB0-93C9DE6CF133}">
      <dgm:prSet/>
      <dgm:spPr/>
      <dgm:t>
        <a:bodyPr/>
        <a:lstStyle/>
        <a:p>
          <a:endParaRPr lang="ru-RU"/>
        </a:p>
      </dgm:t>
    </dgm:pt>
    <dgm:pt modelId="{33EF6A34-1FEC-41C6-B46A-C7C5F42A7225}">
      <dgm:prSet phldrT="[Текст]" custT="1"/>
      <dgm:spPr>
        <a:solidFill>
          <a:srgbClr val="0E3C06"/>
        </a:solidFill>
      </dgm:spPr>
      <dgm:t>
        <a:bodyPr/>
        <a:lstStyle/>
        <a:p>
          <a:r>
            <a:rPr lang="ru-RU" sz="2000" b="1" dirty="0" smtClean="0"/>
            <a:t> </a:t>
          </a:r>
          <a:r>
            <a:rPr lang="ru-RU" sz="1600" b="1" dirty="0" smtClean="0"/>
            <a:t>КОММУНИКАТИВНЫЕ НАВЫКИ</a:t>
          </a:r>
          <a:endParaRPr lang="ru-RU" sz="1600" dirty="0"/>
        </a:p>
      </dgm:t>
    </dgm:pt>
    <dgm:pt modelId="{EAD61770-71A6-4EE8-AD10-0C1D87EDB778}" type="parTrans" cxnId="{7321DC86-FD83-4748-B962-A9691F8EB71B}">
      <dgm:prSet/>
      <dgm:spPr/>
      <dgm:t>
        <a:bodyPr/>
        <a:lstStyle/>
        <a:p>
          <a:endParaRPr lang="ru-RU"/>
        </a:p>
      </dgm:t>
    </dgm:pt>
    <dgm:pt modelId="{119C1218-3E98-423E-85EE-FEA39D265374}" type="sibTrans" cxnId="{7321DC86-FD83-4748-B962-A9691F8EB71B}">
      <dgm:prSet/>
      <dgm:spPr/>
      <dgm:t>
        <a:bodyPr/>
        <a:lstStyle/>
        <a:p>
          <a:endParaRPr lang="ru-RU"/>
        </a:p>
      </dgm:t>
    </dgm:pt>
    <dgm:pt modelId="{38844E0E-962A-4F3D-B593-CFD0CB73F4F5}">
      <dgm:prSet phldrT="[Текст]"/>
      <dgm:spPr/>
      <dgm:t>
        <a:bodyPr/>
        <a:lstStyle/>
        <a:p>
          <a:r>
            <a:rPr lang="ru-RU" b="1" dirty="0" smtClean="0"/>
            <a:t>РЕЗУЛЬТАТ ОБУЧЕНИЯ</a:t>
          </a:r>
          <a:endParaRPr lang="en-US" b="1" dirty="0" smtClean="0"/>
        </a:p>
      </dgm:t>
    </dgm:pt>
    <dgm:pt modelId="{E2FA71B4-F494-4700-9C10-ACA834DCD6FA}" type="parTrans" cxnId="{DF1D97A2-015A-4777-8302-1F84156F8760}">
      <dgm:prSet/>
      <dgm:spPr/>
      <dgm:t>
        <a:bodyPr/>
        <a:lstStyle/>
        <a:p>
          <a:endParaRPr lang="ru-RU"/>
        </a:p>
      </dgm:t>
    </dgm:pt>
    <dgm:pt modelId="{E6702970-9238-422C-A716-562B10A6EFED}" type="sibTrans" cxnId="{DF1D97A2-015A-4777-8302-1F84156F8760}">
      <dgm:prSet/>
      <dgm:spPr/>
      <dgm:t>
        <a:bodyPr/>
        <a:lstStyle/>
        <a:p>
          <a:endParaRPr lang="ru-RU"/>
        </a:p>
      </dgm:t>
    </dgm:pt>
    <dgm:pt modelId="{75B47AC1-63DD-4149-BA8B-70D7BBDAE4A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 smtClean="0"/>
            <a:t>ЗНАНИЯ</a:t>
          </a:r>
          <a:endParaRPr lang="ru-RU" sz="2400" b="1" dirty="0"/>
        </a:p>
      </dgm:t>
    </dgm:pt>
    <dgm:pt modelId="{97742CBB-590B-4076-87D6-17371E1080BC}" type="parTrans" cxnId="{D652CD38-F1C5-493B-A597-A7E159B58CC7}">
      <dgm:prSet/>
      <dgm:spPr/>
      <dgm:t>
        <a:bodyPr/>
        <a:lstStyle/>
        <a:p>
          <a:endParaRPr lang="ru-RU"/>
        </a:p>
      </dgm:t>
    </dgm:pt>
    <dgm:pt modelId="{B2608DAD-0BC4-40C3-96CF-69D0C0770985}" type="sibTrans" cxnId="{D652CD38-F1C5-493B-A597-A7E159B58CC7}">
      <dgm:prSet/>
      <dgm:spPr/>
      <dgm:t>
        <a:bodyPr/>
        <a:lstStyle/>
        <a:p>
          <a:endParaRPr lang="ru-RU"/>
        </a:p>
      </dgm:t>
    </dgm:pt>
    <dgm:pt modelId="{2FB6E07C-E4F9-4F96-B3A0-89B6D25F5DA2}" type="pres">
      <dgm:prSet presAssocID="{F74470C5-CDD7-4553-82D1-72AE5F20142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181266-6629-4DCD-AF8C-38055E0F3527}" type="pres">
      <dgm:prSet presAssocID="{F74470C5-CDD7-4553-82D1-72AE5F20142C}" presName="ellipse" presStyleLbl="trBgShp" presStyleIdx="0" presStyleCnt="1" custScaleX="179775" custScaleY="110555" custLinFactNeighborX="78" custLinFactNeighborY="7041"/>
      <dgm:spPr/>
    </dgm:pt>
    <dgm:pt modelId="{F43A5B90-010E-4253-B2B9-BE711FF8CCBA}" type="pres">
      <dgm:prSet presAssocID="{F74470C5-CDD7-4553-82D1-72AE5F20142C}" presName="arrow1" presStyleLbl="fgShp" presStyleIdx="0" presStyleCnt="1" custScaleY="86481" custLinFactNeighborX="3557" custLinFactNeighborY="36339"/>
      <dgm:spPr>
        <a:solidFill>
          <a:srgbClr val="002060"/>
        </a:solidFill>
      </dgm:spPr>
    </dgm:pt>
    <dgm:pt modelId="{657A1E32-4DA8-4B30-9DFE-87534F50D7EB}" type="pres">
      <dgm:prSet presAssocID="{F74470C5-CDD7-4553-82D1-72AE5F20142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323E9-D7D8-4692-9E81-A50F0CABDC4A}" type="pres">
      <dgm:prSet presAssocID="{75B47AC1-63DD-4149-BA8B-70D7BBDAE4A3}" presName="item1" presStyleLbl="node1" presStyleIdx="0" presStyleCnt="3" custAng="20989966" custScaleX="243018" custLinFactNeighborX="9026" custLinFactNeighborY="18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97F09-10DB-4CAB-B964-0BB8D8C5DF99}" type="pres">
      <dgm:prSet presAssocID="{33EF6A34-1FEC-41C6-B46A-C7C5F42A7225}" presName="item2" presStyleLbl="node1" presStyleIdx="1" presStyleCnt="3" custAng="20797722" custScaleX="191650" custLinFactNeighborX="-86288" custLinFactNeighborY="-31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E4010-9683-4E73-8738-5A4E000AAC70}" type="pres">
      <dgm:prSet presAssocID="{38844E0E-962A-4F3D-B593-CFD0CB73F4F5}" presName="item3" presStyleLbl="node1" presStyleIdx="2" presStyleCnt="3" custAng="20981230" custScaleX="234818" custLinFactNeighborX="-90323" custLinFactNeighborY="57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C9686-C18E-4BCB-B124-441EDE7A2607}" type="pres">
      <dgm:prSet presAssocID="{F74470C5-CDD7-4553-82D1-72AE5F20142C}" presName="funnel" presStyleLbl="trAlignAcc1" presStyleIdx="0" presStyleCnt="1" custScaleX="165650" custScaleY="108938" custLinFactNeighborX="-71" custLinFactNeighborY="3810"/>
      <dgm:spPr>
        <a:solidFill>
          <a:srgbClr val="002060">
            <a:alpha val="15000"/>
          </a:srgbClr>
        </a:solidFill>
      </dgm:spPr>
      <dgm:t>
        <a:bodyPr/>
        <a:lstStyle/>
        <a:p>
          <a:endParaRPr lang="ru-RU"/>
        </a:p>
      </dgm:t>
    </dgm:pt>
  </dgm:ptLst>
  <dgm:cxnLst>
    <dgm:cxn modelId="{41C4F187-6DAC-49BD-AEB0-93C9DE6CF133}" srcId="{F74470C5-CDD7-4553-82D1-72AE5F20142C}" destId="{7DFC3DDC-0045-45C9-B990-8277E7C24B91}" srcOrd="0" destOrd="0" parTransId="{CA0917C8-F4FA-45F8-8FDD-7DEF98C83965}" sibTransId="{87EA1E0E-47E3-4C97-A868-02FF150BB0CE}"/>
    <dgm:cxn modelId="{C2703A7A-B08C-4630-B8FF-C61FA22A3919}" type="presOf" srcId="{7DFC3DDC-0045-45C9-B990-8277E7C24B91}" destId="{129E4010-9683-4E73-8738-5A4E000AAC70}" srcOrd="0" destOrd="0" presId="urn:microsoft.com/office/officeart/2005/8/layout/funnel1"/>
    <dgm:cxn modelId="{7321DC86-FD83-4748-B962-A9691F8EB71B}" srcId="{F74470C5-CDD7-4553-82D1-72AE5F20142C}" destId="{33EF6A34-1FEC-41C6-B46A-C7C5F42A7225}" srcOrd="2" destOrd="0" parTransId="{EAD61770-71A6-4EE8-AD10-0C1D87EDB778}" sibTransId="{119C1218-3E98-423E-85EE-FEA39D265374}"/>
    <dgm:cxn modelId="{D652CD38-F1C5-493B-A597-A7E159B58CC7}" srcId="{F74470C5-CDD7-4553-82D1-72AE5F20142C}" destId="{75B47AC1-63DD-4149-BA8B-70D7BBDAE4A3}" srcOrd="1" destOrd="0" parTransId="{97742CBB-590B-4076-87D6-17371E1080BC}" sibTransId="{B2608DAD-0BC4-40C3-96CF-69D0C0770985}"/>
    <dgm:cxn modelId="{1C25A079-EEAA-4615-B55E-177764311836}" type="presOf" srcId="{F74470C5-CDD7-4553-82D1-72AE5F20142C}" destId="{2FB6E07C-E4F9-4F96-B3A0-89B6D25F5DA2}" srcOrd="0" destOrd="0" presId="urn:microsoft.com/office/officeart/2005/8/layout/funnel1"/>
    <dgm:cxn modelId="{2958E741-976A-47FB-9DE7-42280A041A54}" type="presOf" srcId="{33EF6A34-1FEC-41C6-B46A-C7C5F42A7225}" destId="{7C1323E9-D7D8-4692-9E81-A50F0CABDC4A}" srcOrd="0" destOrd="0" presId="urn:microsoft.com/office/officeart/2005/8/layout/funnel1"/>
    <dgm:cxn modelId="{48A71D15-D012-4FF3-9539-E18E25E9152B}" type="presOf" srcId="{75B47AC1-63DD-4149-BA8B-70D7BBDAE4A3}" destId="{2DA97F09-10DB-4CAB-B964-0BB8D8C5DF99}" srcOrd="0" destOrd="0" presId="urn:microsoft.com/office/officeart/2005/8/layout/funnel1"/>
    <dgm:cxn modelId="{B97B6B0D-2F9C-4D78-9FB2-F04AC4992B0B}" type="presOf" srcId="{38844E0E-962A-4F3D-B593-CFD0CB73F4F5}" destId="{657A1E32-4DA8-4B30-9DFE-87534F50D7EB}" srcOrd="0" destOrd="0" presId="urn:microsoft.com/office/officeart/2005/8/layout/funnel1"/>
    <dgm:cxn modelId="{DF1D97A2-015A-4777-8302-1F84156F8760}" srcId="{F74470C5-CDD7-4553-82D1-72AE5F20142C}" destId="{38844E0E-962A-4F3D-B593-CFD0CB73F4F5}" srcOrd="3" destOrd="0" parTransId="{E2FA71B4-F494-4700-9C10-ACA834DCD6FA}" sibTransId="{E6702970-9238-422C-A716-562B10A6EFED}"/>
    <dgm:cxn modelId="{57BD1CB4-EC26-4E95-9F33-981C2ACDA65C}" type="presParOf" srcId="{2FB6E07C-E4F9-4F96-B3A0-89B6D25F5DA2}" destId="{EC181266-6629-4DCD-AF8C-38055E0F3527}" srcOrd="0" destOrd="0" presId="urn:microsoft.com/office/officeart/2005/8/layout/funnel1"/>
    <dgm:cxn modelId="{201D149F-181C-476B-A374-BE01652A0682}" type="presParOf" srcId="{2FB6E07C-E4F9-4F96-B3A0-89B6D25F5DA2}" destId="{F43A5B90-010E-4253-B2B9-BE711FF8CCBA}" srcOrd="1" destOrd="0" presId="urn:microsoft.com/office/officeart/2005/8/layout/funnel1"/>
    <dgm:cxn modelId="{2FCC3FC6-DDFE-40B7-89B0-5F33B286AB26}" type="presParOf" srcId="{2FB6E07C-E4F9-4F96-B3A0-89B6D25F5DA2}" destId="{657A1E32-4DA8-4B30-9DFE-87534F50D7EB}" srcOrd="2" destOrd="0" presId="urn:microsoft.com/office/officeart/2005/8/layout/funnel1"/>
    <dgm:cxn modelId="{DEBA7719-DD5D-4C42-8FBF-0D95102D4C21}" type="presParOf" srcId="{2FB6E07C-E4F9-4F96-B3A0-89B6D25F5DA2}" destId="{7C1323E9-D7D8-4692-9E81-A50F0CABDC4A}" srcOrd="3" destOrd="0" presId="urn:microsoft.com/office/officeart/2005/8/layout/funnel1"/>
    <dgm:cxn modelId="{E1A6F725-3E9E-43E2-A252-3E5CD10DC2B6}" type="presParOf" srcId="{2FB6E07C-E4F9-4F96-B3A0-89B6D25F5DA2}" destId="{2DA97F09-10DB-4CAB-B964-0BB8D8C5DF99}" srcOrd="4" destOrd="0" presId="urn:microsoft.com/office/officeart/2005/8/layout/funnel1"/>
    <dgm:cxn modelId="{7B20FBCD-A9AC-47D8-927B-2F3D81495543}" type="presParOf" srcId="{2FB6E07C-E4F9-4F96-B3A0-89B6D25F5DA2}" destId="{129E4010-9683-4E73-8738-5A4E000AAC70}" srcOrd="5" destOrd="0" presId="urn:microsoft.com/office/officeart/2005/8/layout/funnel1"/>
    <dgm:cxn modelId="{AB6D6FA1-9938-40D8-98A2-B307E47F35E6}" type="presParOf" srcId="{2FB6E07C-E4F9-4F96-B3A0-89B6D25F5DA2}" destId="{BC3C9686-C18E-4BCB-B124-441EDE7A260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C385E8-C226-4AD1-8D33-09E4EC8A7D80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50ED5A-4C93-46F2-8A4E-AC9267FD9E3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от передачи </a:t>
          </a:r>
        </a:p>
        <a:p>
          <a:r>
            <a:rPr lang="ru-RU" sz="2400" b="1" dirty="0" smtClean="0">
              <a:solidFill>
                <a:schemeClr val="tx1"/>
              </a:solidFill>
            </a:rPr>
            <a:t>знаний к </a:t>
          </a:r>
          <a:endParaRPr lang="ru-RU" sz="2400" b="1" dirty="0"/>
        </a:p>
      </dgm:t>
    </dgm:pt>
    <dgm:pt modelId="{74909564-E307-453C-9DDC-90DC61583619}" type="parTrans" cxnId="{4B06EAC2-E186-4538-9601-D7E252A9881C}">
      <dgm:prSet/>
      <dgm:spPr/>
      <dgm:t>
        <a:bodyPr/>
        <a:lstStyle/>
        <a:p>
          <a:endParaRPr lang="ru-RU"/>
        </a:p>
      </dgm:t>
    </dgm:pt>
    <dgm:pt modelId="{3AD63E97-3555-44F2-96BF-3484F83DC754}" type="sibTrans" cxnId="{4B06EAC2-E186-4538-9601-D7E252A9881C}">
      <dgm:prSet/>
      <dgm:spPr/>
      <dgm:t>
        <a:bodyPr/>
        <a:lstStyle/>
        <a:p>
          <a:endParaRPr lang="ru-RU"/>
        </a:p>
      </dgm:t>
    </dgm:pt>
    <dgm:pt modelId="{B9A93602-B99A-4C33-8B93-C04A5D6C3C3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к формированию профессиональных компетенций </a:t>
          </a:r>
          <a:endParaRPr lang="ru-RU" sz="2400" b="1" dirty="0"/>
        </a:p>
      </dgm:t>
    </dgm:pt>
    <dgm:pt modelId="{CCA99E3B-9DD4-49EE-8549-A846E64591E3}" type="parTrans" cxnId="{F8F9A88E-52C0-4947-9B57-2B14256F3F3D}">
      <dgm:prSet/>
      <dgm:spPr/>
      <dgm:t>
        <a:bodyPr/>
        <a:lstStyle/>
        <a:p>
          <a:endParaRPr lang="ru-RU"/>
        </a:p>
      </dgm:t>
    </dgm:pt>
    <dgm:pt modelId="{7E0153CE-B0A5-4835-BFC9-7B2642C24131}" type="sibTrans" cxnId="{F8F9A88E-52C0-4947-9B57-2B14256F3F3D}">
      <dgm:prSet/>
      <dgm:spPr/>
      <dgm:t>
        <a:bodyPr/>
        <a:lstStyle/>
        <a:p>
          <a:endParaRPr lang="ru-RU"/>
        </a:p>
      </dgm:t>
    </dgm:pt>
    <dgm:pt modelId="{1CF69691-DF0F-40DE-AA0F-2188C54EA84F}" type="pres">
      <dgm:prSet presAssocID="{22C385E8-C226-4AD1-8D33-09E4EC8A7D8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4FC35E-DC60-4D8F-9305-41719984F386}" type="pres">
      <dgm:prSet presAssocID="{22C385E8-C226-4AD1-8D33-09E4EC8A7D80}" presName="divider" presStyleLbl="fgShp" presStyleIdx="0" presStyleCnt="1"/>
      <dgm:spPr>
        <a:solidFill>
          <a:schemeClr val="accent6">
            <a:lumMod val="75000"/>
          </a:schemeClr>
        </a:solidFill>
      </dgm:spPr>
    </dgm:pt>
    <dgm:pt modelId="{0D79819F-F9E5-4CEA-9580-A4FCF24F61FB}" type="pres">
      <dgm:prSet presAssocID="{8050ED5A-4C93-46F2-8A4E-AC9267FD9E30}" presName="downArrow" presStyleLbl="node1" presStyleIdx="0" presStyleCnt="2"/>
      <dgm:spPr>
        <a:solidFill>
          <a:schemeClr val="accent6">
            <a:lumMod val="75000"/>
          </a:schemeClr>
        </a:solidFill>
      </dgm:spPr>
    </dgm:pt>
    <dgm:pt modelId="{B5F040C0-01BB-4DFC-8AF7-C48DE4568BC3}" type="pres">
      <dgm:prSet presAssocID="{8050ED5A-4C93-46F2-8A4E-AC9267FD9E30}" presName="downArrowText" presStyleLbl="revTx" presStyleIdx="0" presStyleCnt="2" custScaleX="206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0C0BD-DE4B-4842-8AD5-162282AD10D0}" type="pres">
      <dgm:prSet presAssocID="{B9A93602-B99A-4C33-8B93-C04A5D6C3C36}" presName="upArrow" presStyleLbl="node1" presStyleIdx="1" presStyleCnt="2"/>
      <dgm:spPr>
        <a:solidFill>
          <a:srgbClr val="00B050"/>
        </a:solidFill>
      </dgm:spPr>
    </dgm:pt>
    <dgm:pt modelId="{FF59562E-8B88-418D-A1CE-DD5C88A5C8CC}" type="pres">
      <dgm:prSet presAssocID="{B9A93602-B99A-4C33-8B93-C04A5D6C3C36}" presName="upArrowText" presStyleLbl="revTx" presStyleIdx="1" presStyleCnt="2" custScaleX="206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F498EE-79A5-4A78-AE99-1D6C16FD4E76}" type="presOf" srcId="{8050ED5A-4C93-46F2-8A4E-AC9267FD9E30}" destId="{B5F040C0-01BB-4DFC-8AF7-C48DE4568BC3}" srcOrd="0" destOrd="0" presId="urn:microsoft.com/office/officeart/2005/8/layout/arrow3"/>
    <dgm:cxn modelId="{4B06EAC2-E186-4538-9601-D7E252A9881C}" srcId="{22C385E8-C226-4AD1-8D33-09E4EC8A7D80}" destId="{8050ED5A-4C93-46F2-8A4E-AC9267FD9E30}" srcOrd="0" destOrd="0" parTransId="{74909564-E307-453C-9DDC-90DC61583619}" sibTransId="{3AD63E97-3555-44F2-96BF-3484F83DC754}"/>
    <dgm:cxn modelId="{FAD1F2DF-439C-4CCA-8BDE-BE0D0B0C3EB7}" type="presOf" srcId="{B9A93602-B99A-4C33-8B93-C04A5D6C3C36}" destId="{FF59562E-8B88-418D-A1CE-DD5C88A5C8CC}" srcOrd="0" destOrd="0" presId="urn:microsoft.com/office/officeart/2005/8/layout/arrow3"/>
    <dgm:cxn modelId="{F8F9A88E-52C0-4947-9B57-2B14256F3F3D}" srcId="{22C385E8-C226-4AD1-8D33-09E4EC8A7D80}" destId="{B9A93602-B99A-4C33-8B93-C04A5D6C3C36}" srcOrd="1" destOrd="0" parTransId="{CCA99E3B-9DD4-49EE-8549-A846E64591E3}" sibTransId="{7E0153CE-B0A5-4835-BFC9-7B2642C24131}"/>
    <dgm:cxn modelId="{F566E258-A902-4143-B367-D5F3916CC619}" type="presOf" srcId="{22C385E8-C226-4AD1-8D33-09E4EC8A7D80}" destId="{1CF69691-DF0F-40DE-AA0F-2188C54EA84F}" srcOrd="0" destOrd="0" presId="urn:microsoft.com/office/officeart/2005/8/layout/arrow3"/>
    <dgm:cxn modelId="{D26B3512-3AB0-421A-ACC6-174119FE46B1}" type="presParOf" srcId="{1CF69691-DF0F-40DE-AA0F-2188C54EA84F}" destId="{9D4FC35E-DC60-4D8F-9305-41719984F386}" srcOrd="0" destOrd="0" presId="urn:microsoft.com/office/officeart/2005/8/layout/arrow3"/>
    <dgm:cxn modelId="{EE2DD27C-F858-47BF-B63C-254757E8CA60}" type="presParOf" srcId="{1CF69691-DF0F-40DE-AA0F-2188C54EA84F}" destId="{0D79819F-F9E5-4CEA-9580-A4FCF24F61FB}" srcOrd="1" destOrd="0" presId="urn:microsoft.com/office/officeart/2005/8/layout/arrow3"/>
    <dgm:cxn modelId="{8D854CF6-1964-4D9D-AAC4-93815A3A74EF}" type="presParOf" srcId="{1CF69691-DF0F-40DE-AA0F-2188C54EA84F}" destId="{B5F040C0-01BB-4DFC-8AF7-C48DE4568BC3}" srcOrd="2" destOrd="0" presId="urn:microsoft.com/office/officeart/2005/8/layout/arrow3"/>
    <dgm:cxn modelId="{035C8685-19B7-4B7D-A6C5-545A2C3D9BEF}" type="presParOf" srcId="{1CF69691-DF0F-40DE-AA0F-2188C54EA84F}" destId="{B4F0C0BD-DE4B-4842-8AD5-162282AD10D0}" srcOrd="3" destOrd="0" presId="urn:microsoft.com/office/officeart/2005/8/layout/arrow3"/>
    <dgm:cxn modelId="{EB4B1986-1108-4EB9-B6E6-EF1E14CB8D66}" type="presParOf" srcId="{1CF69691-DF0F-40DE-AA0F-2188C54EA84F}" destId="{FF59562E-8B88-418D-A1CE-DD5C88A5C8C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04A62C-A006-4755-A340-E123DC54E26A}" type="doc">
      <dgm:prSet loTypeId="urn:microsoft.com/office/officeart/2005/8/layout/vList4#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5874BB-7B89-41A4-ACED-B98C92940CF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/>
            <a:t>Изменение роли преподавателя в учебном процессе</a:t>
          </a:r>
          <a:endParaRPr lang="ru-RU" sz="2000" b="1" dirty="0"/>
        </a:p>
      </dgm:t>
    </dgm:pt>
    <dgm:pt modelId="{FFCE5135-BCCE-409B-A35D-9E3A06B32414}" type="parTrans" cxnId="{C15193A2-5A8D-4D02-AB9A-E20904F9F97D}">
      <dgm:prSet/>
      <dgm:spPr/>
      <dgm:t>
        <a:bodyPr/>
        <a:lstStyle/>
        <a:p>
          <a:endParaRPr lang="ru-RU"/>
        </a:p>
      </dgm:t>
    </dgm:pt>
    <dgm:pt modelId="{223FEE73-F3CF-4FCA-BABA-526E97CC0580}" type="sibTrans" cxnId="{C15193A2-5A8D-4D02-AB9A-E20904F9F97D}">
      <dgm:prSet/>
      <dgm:spPr/>
      <dgm:t>
        <a:bodyPr/>
        <a:lstStyle/>
        <a:p>
          <a:endParaRPr lang="ru-RU"/>
        </a:p>
      </dgm:t>
    </dgm:pt>
    <dgm:pt modelId="{8AB367A4-5BA6-44D7-8EE0-9D5CD368B3C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/>
            <a:t>Определение и развитие педагогической компетенции преподавателей</a:t>
          </a:r>
          <a:endParaRPr lang="ru-RU" sz="2000" b="1" dirty="0"/>
        </a:p>
      </dgm:t>
    </dgm:pt>
    <dgm:pt modelId="{3C27FE23-3B39-4814-9051-43F1BCBCA851}" type="parTrans" cxnId="{AC2CBFB5-4519-44F6-92A5-25034A9C8913}">
      <dgm:prSet/>
      <dgm:spPr/>
      <dgm:t>
        <a:bodyPr/>
        <a:lstStyle/>
        <a:p>
          <a:endParaRPr lang="ru-RU"/>
        </a:p>
      </dgm:t>
    </dgm:pt>
    <dgm:pt modelId="{7A150F1A-49EE-40B6-8D2A-461A6D9F40FC}" type="sibTrans" cxnId="{AC2CBFB5-4519-44F6-92A5-25034A9C8913}">
      <dgm:prSet/>
      <dgm:spPr/>
      <dgm:t>
        <a:bodyPr/>
        <a:lstStyle/>
        <a:p>
          <a:endParaRPr lang="ru-RU"/>
        </a:p>
      </dgm:t>
    </dgm:pt>
    <dgm:pt modelId="{5B7090B3-7A39-41A6-8A2C-77BA8DD7C8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/>
            <a:t>Определение путей развития компетентности педагога</a:t>
          </a:r>
          <a:endParaRPr lang="ru-RU" sz="2000" b="1" dirty="0"/>
        </a:p>
      </dgm:t>
    </dgm:pt>
    <dgm:pt modelId="{585E6574-7E2E-4B03-8F64-230B5909C76E}" type="parTrans" cxnId="{30DC32C6-BEF5-4F4A-BF38-930830B7987C}">
      <dgm:prSet/>
      <dgm:spPr/>
      <dgm:t>
        <a:bodyPr/>
        <a:lstStyle/>
        <a:p>
          <a:endParaRPr lang="ru-RU"/>
        </a:p>
      </dgm:t>
    </dgm:pt>
    <dgm:pt modelId="{01825859-BDFB-41F0-8BE6-A4C63EB71078}" type="sibTrans" cxnId="{30DC32C6-BEF5-4F4A-BF38-930830B7987C}">
      <dgm:prSet/>
      <dgm:spPr/>
      <dgm:t>
        <a:bodyPr/>
        <a:lstStyle/>
        <a:p>
          <a:endParaRPr lang="ru-RU"/>
        </a:p>
      </dgm:t>
    </dgm:pt>
    <dgm:pt modelId="{36DB5DD0-F0DB-459A-988B-8E168AA2ADAB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/>
            <a:t>Принципы единства целей для каждого сотрудника университета</a:t>
          </a:r>
          <a:endParaRPr lang="ru-RU" sz="2000" b="1" dirty="0"/>
        </a:p>
      </dgm:t>
    </dgm:pt>
    <dgm:pt modelId="{7363CCD5-CDE0-4009-AD86-0E9417AD4D8B}" type="parTrans" cxnId="{716F2860-8E33-4743-8675-E81265925F69}">
      <dgm:prSet/>
      <dgm:spPr/>
      <dgm:t>
        <a:bodyPr/>
        <a:lstStyle/>
        <a:p>
          <a:endParaRPr lang="ru-RU"/>
        </a:p>
      </dgm:t>
    </dgm:pt>
    <dgm:pt modelId="{06EA8ADB-E8E4-4FE4-9FA2-33C70F6D3EB6}" type="sibTrans" cxnId="{716F2860-8E33-4743-8675-E81265925F69}">
      <dgm:prSet/>
      <dgm:spPr/>
      <dgm:t>
        <a:bodyPr/>
        <a:lstStyle/>
        <a:p>
          <a:endParaRPr lang="ru-RU"/>
        </a:p>
      </dgm:t>
    </dgm:pt>
    <dgm:pt modelId="{91CFD0CC-7F19-4934-9F04-E98BC0C42B3C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Разработка собственных методик обучения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/>
        </a:p>
      </dgm:t>
    </dgm:pt>
    <dgm:pt modelId="{AC308632-26EB-4226-8F1E-64B4C55F6519}" type="parTrans" cxnId="{977009E4-FF82-4EB9-A443-37624280392C}">
      <dgm:prSet/>
      <dgm:spPr/>
      <dgm:t>
        <a:bodyPr/>
        <a:lstStyle/>
        <a:p>
          <a:endParaRPr lang="ru-RU"/>
        </a:p>
      </dgm:t>
    </dgm:pt>
    <dgm:pt modelId="{82A2CEF3-A23D-4A03-AC58-1854B981C815}" type="sibTrans" cxnId="{977009E4-FF82-4EB9-A443-37624280392C}">
      <dgm:prSet/>
      <dgm:spPr/>
      <dgm:t>
        <a:bodyPr/>
        <a:lstStyle/>
        <a:p>
          <a:endParaRPr lang="ru-RU"/>
        </a:p>
      </dgm:t>
    </dgm:pt>
    <dgm:pt modelId="{1EB375AF-E2A8-48AB-884A-C339E5A15C24}" type="pres">
      <dgm:prSet presAssocID="{0804A62C-A006-4755-A340-E123DC54E2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BC31BC-7280-4153-AE09-C89A7E618905}" type="pres">
      <dgm:prSet presAssocID="{5B5874BB-7B89-41A4-ACED-B98C92940CF4}" presName="comp" presStyleCnt="0"/>
      <dgm:spPr/>
    </dgm:pt>
    <dgm:pt modelId="{01BF5F47-DA58-44CE-8ACA-11A09F68FDA8}" type="pres">
      <dgm:prSet presAssocID="{5B5874BB-7B89-41A4-ACED-B98C92940CF4}" presName="box" presStyleLbl="node1" presStyleIdx="0" presStyleCnt="5"/>
      <dgm:spPr/>
      <dgm:t>
        <a:bodyPr/>
        <a:lstStyle/>
        <a:p>
          <a:endParaRPr lang="ru-RU"/>
        </a:p>
      </dgm:t>
    </dgm:pt>
    <dgm:pt modelId="{7FC82FB2-2EF6-4857-BCF8-D6A28934EE33}" type="pres">
      <dgm:prSet presAssocID="{5B5874BB-7B89-41A4-ACED-B98C92940CF4}" presName="img" presStyleLbl="fgImgPlace1" presStyleIdx="0" presStyleCnt="5" custScaleX="6202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E5020B-AC8A-43C6-AAE8-A56726C3F7E4}" type="pres">
      <dgm:prSet presAssocID="{5B5874BB-7B89-41A4-ACED-B98C92940CF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805DA-1202-4E99-A73D-EB8E0B44FA9A}" type="pres">
      <dgm:prSet presAssocID="{223FEE73-F3CF-4FCA-BABA-526E97CC0580}" presName="spacer" presStyleCnt="0"/>
      <dgm:spPr/>
    </dgm:pt>
    <dgm:pt modelId="{1FE8007C-7610-417A-8AE6-2B135408EB5B}" type="pres">
      <dgm:prSet presAssocID="{8AB367A4-5BA6-44D7-8EE0-9D5CD368B3CD}" presName="comp" presStyleCnt="0"/>
      <dgm:spPr/>
    </dgm:pt>
    <dgm:pt modelId="{16B96EE4-CF0A-48E4-AE2A-FBB9BFB65D66}" type="pres">
      <dgm:prSet presAssocID="{8AB367A4-5BA6-44D7-8EE0-9D5CD368B3CD}" presName="box" presStyleLbl="node1" presStyleIdx="1" presStyleCnt="5"/>
      <dgm:spPr/>
      <dgm:t>
        <a:bodyPr/>
        <a:lstStyle/>
        <a:p>
          <a:endParaRPr lang="ru-RU"/>
        </a:p>
      </dgm:t>
    </dgm:pt>
    <dgm:pt modelId="{DFB8EE7D-E0B1-4500-82B0-B3D37665272A}" type="pres">
      <dgm:prSet presAssocID="{8AB367A4-5BA6-44D7-8EE0-9D5CD368B3CD}" presName="img" presStyleLbl="fgImgPlace1" presStyleIdx="1" presStyleCnt="5" custScaleX="620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279E835-E0C5-4346-8362-8A6A90AB4DBD}" type="pres">
      <dgm:prSet presAssocID="{8AB367A4-5BA6-44D7-8EE0-9D5CD368B3C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AE3CA-FAE6-420C-BB39-801F233FF950}" type="pres">
      <dgm:prSet presAssocID="{7A150F1A-49EE-40B6-8D2A-461A6D9F40FC}" presName="spacer" presStyleCnt="0"/>
      <dgm:spPr/>
    </dgm:pt>
    <dgm:pt modelId="{560903D5-5E79-43EF-A0CB-942D824EF0A0}" type="pres">
      <dgm:prSet presAssocID="{5B7090B3-7A39-41A6-8A2C-77BA8DD7C87D}" presName="comp" presStyleCnt="0"/>
      <dgm:spPr/>
    </dgm:pt>
    <dgm:pt modelId="{83EF6DC0-19E3-4896-B4CE-95D5787DB21F}" type="pres">
      <dgm:prSet presAssocID="{5B7090B3-7A39-41A6-8A2C-77BA8DD7C87D}" presName="box" presStyleLbl="node1" presStyleIdx="2" presStyleCnt="5" custLinFactNeighborX="-391" custLinFactNeighborY="1876"/>
      <dgm:spPr/>
      <dgm:t>
        <a:bodyPr/>
        <a:lstStyle/>
        <a:p>
          <a:endParaRPr lang="ru-RU"/>
        </a:p>
      </dgm:t>
    </dgm:pt>
    <dgm:pt modelId="{5EB10917-BAAE-4371-B149-5D9FA589884E}" type="pres">
      <dgm:prSet presAssocID="{5B7090B3-7A39-41A6-8A2C-77BA8DD7C87D}" presName="img" presStyleLbl="fgImgPlace1" presStyleIdx="2" presStyleCnt="5" custScaleX="6202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3869E21-552A-400A-B1D9-24C372BA3A63}" type="pres">
      <dgm:prSet presAssocID="{5B7090B3-7A39-41A6-8A2C-77BA8DD7C87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87A6B-2F79-4534-8156-832C97C4DD1D}" type="pres">
      <dgm:prSet presAssocID="{01825859-BDFB-41F0-8BE6-A4C63EB71078}" presName="spacer" presStyleCnt="0"/>
      <dgm:spPr/>
    </dgm:pt>
    <dgm:pt modelId="{DA526004-9CF0-4C70-8F3D-622D92B03395}" type="pres">
      <dgm:prSet presAssocID="{36DB5DD0-F0DB-459A-988B-8E168AA2ADAB}" presName="comp" presStyleCnt="0"/>
      <dgm:spPr/>
    </dgm:pt>
    <dgm:pt modelId="{E36AD4C8-136D-4754-A03C-4327F4828056}" type="pres">
      <dgm:prSet presAssocID="{36DB5DD0-F0DB-459A-988B-8E168AA2ADAB}" presName="box" presStyleLbl="node1" presStyleIdx="3" presStyleCnt="5" custLinFactNeighborX="855" custLinFactNeighborY="2415"/>
      <dgm:spPr/>
      <dgm:t>
        <a:bodyPr/>
        <a:lstStyle/>
        <a:p>
          <a:endParaRPr lang="ru-RU"/>
        </a:p>
      </dgm:t>
    </dgm:pt>
    <dgm:pt modelId="{5D3466E5-0AD6-4F20-8726-2CB2F3D3B912}" type="pres">
      <dgm:prSet presAssocID="{36DB5DD0-F0DB-459A-988B-8E168AA2ADAB}" presName="img" presStyleLbl="fgImgPlace1" presStyleIdx="3" presStyleCnt="5" custScaleX="6202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AE60884-419F-4D9D-9BA1-82F7A9230924}" type="pres">
      <dgm:prSet presAssocID="{36DB5DD0-F0DB-459A-988B-8E168AA2ADA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5D9C4-7403-42AA-8481-0642BDCF93F2}" type="pres">
      <dgm:prSet presAssocID="{06EA8ADB-E8E4-4FE4-9FA2-33C70F6D3EB6}" presName="spacer" presStyleCnt="0"/>
      <dgm:spPr/>
    </dgm:pt>
    <dgm:pt modelId="{FBB13D4F-C8CC-44D9-B011-170B19E5DF27}" type="pres">
      <dgm:prSet presAssocID="{91CFD0CC-7F19-4934-9F04-E98BC0C42B3C}" presName="comp" presStyleCnt="0"/>
      <dgm:spPr/>
    </dgm:pt>
    <dgm:pt modelId="{B0CA519C-6E0F-4582-B2D3-BCA3E9E22ADE}" type="pres">
      <dgm:prSet presAssocID="{91CFD0CC-7F19-4934-9F04-E98BC0C42B3C}" presName="box" presStyleLbl="node1" presStyleIdx="4" presStyleCnt="5"/>
      <dgm:spPr/>
      <dgm:t>
        <a:bodyPr/>
        <a:lstStyle/>
        <a:p>
          <a:endParaRPr lang="ru-RU"/>
        </a:p>
      </dgm:t>
    </dgm:pt>
    <dgm:pt modelId="{032F9915-EB22-4362-B6CE-5C9DF3B882E4}" type="pres">
      <dgm:prSet presAssocID="{91CFD0CC-7F19-4934-9F04-E98BC0C42B3C}" presName="img" presStyleLbl="fgImgPlace1" presStyleIdx="4" presStyleCnt="5" custScaleX="54812" custLinFactNeighborX="-4926" custLinFactNeighborY="-607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0BB63A-FCD6-499C-B020-DD7D866D36C1}" type="pres">
      <dgm:prSet presAssocID="{91CFD0CC-7F19-4934-9F04-E98BC0C42B3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2CBFB5-4519-44F6-92A5-25034A9C8913}" srcId="{0804A62C-A006-4755-A340-E123DC54E26A}" destId="{8AB367A4-5BA6-44D7-8EE0-9D5CD368B3CD}" srcOrd="1" destOrd="0" parTransId="{3C27FE23-3B39-4814-9051-43F1BCBCA851}" sibTransId="{7A150F1A-49EE-40B6-8D2A-461A6D9F40FC}"/>
    <dgm:cxn modelId="{C15193A2-5A8D-4D02-AB9A-E20904F9F97D}" srcId="{0804A62C-A006-4755-A340-E123DC54E26A}" destId="{5B5874BB-7B89-41A4-ACED-B98C92940CF4}" srcOrd="0" destOrd="0" parTransId="{FFCE5135-BCCE-409B-A35D-9E3A06B32414}" sibTransId="{223FEE73-F3CF-4FCA-BABA-526E97CC0580}"/>
    <dgm:cxn modelId="{32DDAE4F-F32A-41F3-A1FD-3CDBAB2615D4}" type="presOf" srcId="{5B5874BB-7B89-41A4-ACED-B98C92940CF4}" destId="{01BF5F47-DA58-44CE-8ACA-11A09F68FDA8}" srcOrd="0" destOrd="0" presId="urn:microsoft.com/office/officeart/2005/8/layout/vList4#9"/>
    <dgm:cxn modelId="{30DC32C6-BEF5-4F4A-BF38-930830B7987C}" srcId="{0804A62C-A006-4755-A340-E123DC54E26A}" destId="{5B7090B3-7A39-41A6-8A2C-77BA8DD7C87D}" srcOrd="2" destOrd="0" parTransId="{585E6574-7E2E-4B03-8F64-230B5909C76E}" sibTransId="{01825859-BDFB-41F0-8BE6-A4C63EB71078}"/>
    <dgm:cxn modelId="{E62F1FA0-9AC3-4477-A691-B38D01A9BE09}" type="presOf" srcId="{36DB5DD0-F0DB-459A-988B-8E168AA2ADAB}" destId="{E36AD4C8-136D-4754-A03C-4327F4828056}" srcOrd="0" destOrd="0" presId="urn:microsoft.com/office/officeart/2005/8/layout/vList4#9"/>
    <dgm:cxn modelId="{6308D216-CCBA-497B-A0B5-B9A08A2BC05C}" type="presOf" srcId="{8AB367A4-5BA6-44D7-8EE0-9D5CD368B3CD}" destId="{3279E835-E0C5-4346-8362-8A6A90AB4DBD}" srcOrd="1" destOrd="0" presId="urn:microsoft.com/office/officeart/2005/8/layout/vList4#9"/>
    <dgm:cxn modelId="{EB0ED1C7-B4EA-45D4-BE97-E318919E06A7}" type="presOf" srcId="{0804A62C-A006-4755-A340-E123DC54E26A}" destId="{1EB375AF-E2A8-48AB-884A-C339E5A15C24}" srcOrd="0" destOrd="0" presId="urn:microsoft.com/office/officeart/2005/8/layout/vList4#9"/>
    <dgm:cxn modelId="{A345A11F-7924-4E72-9D3A-AE8DCD2AF67F}" type="presOf" srcId="{5B7090B3-7A39-41A6-8A2C-77BA8DD7C87D}" destId="{83EF6DC0-19E3-4896-B4CE-95D5787DB21F}" srcOrd="0" destOrd="0" presId="urn:microsoft.com/office/officeart/2005/8/layout/vList4#9"/>
    <dgm:cxn modelId="{5927BFD9-73BC-465A-B064-55F2A2A05A72}" type="presOf" srcId="{36DB5DD0-F0DB-459A-988B-8E168AA2ADAB}" destId="{EAE60884-419F-4D9D-9BA1-82F7A9230924}" srcOrd="1" destOrd="0" presId="urn:microsoft.com/office/officeart/2005/8/layout/vList4#9"/>
    <dgm:cxn modelId="{4AE5E597-5AED-4266-B533-039120B013EB}" type="presOf" srcId="{91CFD0CC-7F19-4934-9F04-E98BC0C42B3C}" destId="{F40BB63A-FCD6-499C-B020-DD7D866D36C1}" srcOrd="1" destOrd="0" presId="urn:microsoft.com/office/officeart/2005/8/layout/vList4#9"/>
    <dgm:cxn modelId="{8F8527AA-AA2E-4CD8-A49D-D68BC4C3E681}" type="presOf" srcId="{91CFD0CC-7F19-4934-9F04-E98BC0C42B3C}" destId="{B0CA519C-6E0F-4582-B2D3-BCA3E9E22ADE}" srcOrd="0" destOrd="0" presId="urn:microsoft.com/office/officeart/2005/8/layout/vList4#9"/>
    <dgm:cxn modelId="{268072A3-0A64-44F7-905C-B6F1683AFCEE}" type="presOf" srcId="{5B7090B3-7A39-41A6-8A2C-77BA8DD7C87D}" destId="{23869E21-552A-400A-B1D9-24C372BA3A63}" srcOrd="1" destOrd="0" presId="urn:microsoft.com/office/officeart/2005/8/layout/vList4#9"/>
    <dgm:cxn modelId="{716F2860-8E33-4743-8675-E81265925F69}" srcId="{0804A62C-A006-4755-A340-E123DC54E26A}" destId="{36DB5DD0-F0DB-459A-988B-8E168AA2ADAB}" srcOrd="3" destOrd="0" parTransId="{7363CCD5-CDE0-4009-AD86-0E9417AD4D8B}" sibTransId="{06EA8ADB-E8E4-4FE4-9FA2-33C70F6D3EB6}"/>
    <dgm:cxn modelId="{4D2EF196-6628-4ADB-BE7F-605A3FD41EA4}" type="presOf" srcId="{8AB367A4-5BA6-44D7-8EE0-9D5CD368B3CD}" destId="{16B96EE4-CF0A-48E4-AE2A-FBB9BFB65D66}" srcOrd="0" destOrd="0" presId="urn:microsoft.com/office/officeart/2005/8/layout/vList4#9"/>
    <dgm:cxn modelId="{977009E4-FF82-4EB9-A443-37624280392C}" srcId="{0804A62C-A006-4755-A340-E123DC54E26A}" destId="{91CFD0CC-7F19-4934-9F04-E98BC0C42B3C}" srcOrd="4" destOrd="0" parTransId="{AC308632-26EB-4226-8F1E-64B4C55F6519}" sibTransId="{82A2CEF3-A23D-4A03-AC58-1854B981C815}"/>
    <dgm:cxn modelId="{D1B45C8A-F03F-4B2C-B569-11EF97157DC3}" type="presOf" srcId="{5B5874BB-7B89-41A4-ACED-B98C92940CF4}" destId="{B7E5020B-AC8A-43C6-AAE8-A56726C3F7E4}" srcOrd="1" destOrd="0" presId="urn:microsoft.com/office/officeart/2005/8/layout/vList4#9"/>
    <dgm:cxn modelId="{EE9D73D2-FB2F-4669-A50C-E49018A0416D}" type="presParOf" srcId="{1EB375AF-E2A8-48AB-884A-C339E5A15C24}" destId="{94BC31BC-7280-4153-AE09-C89A7E618905}" srcOrd="0" destOrd="0" presId="urn:microsoft.com/office/officeart/2005/8/layout/vList4#9"/>
    <dgm:cxn modelId="{421813B0-7436-44BE-8EA5-6C55B693B0E7}" type="presParOf" srcId="{94BC31BC-7280-4153-AE09-C89A7E618905}" destId="{01BF5F47-DA58-44CE-8ACA-11A09F68FDA8}" srcOrd="0" destOrd="0" presId="urn:microsoft.com/office/officeart/2005/8/layout/vList4#9"/>
    <dgm:cxn modelId="{9DCFFC4F-A174-4A0C-9328-A4CA823D9594}" type="presParOf" srcId="{94BC31BC-7280-4153-AE09-C89A7E618905}" destId="{7FC82FB2-2EF6-4857-BCF8-D6A28934EE33}" srcOrd="1" destOrd="0" presId="urn:microsoft.com/office/officeart/2005/8/layout/vList4#9"/>
    <dgm:cxn modelId="{6D20B992-91CB-4DC9-BDEE-B8E0FACB6840}" type="presParOf" srcId="{94BC31BC-7280-4153-AE09-C89A7E618905}" destId="{B7E5020B-AC8A-43C6-AAE8-A56726C3F7E4}" srcOrd="2" destOrd="0" presId="urn:microsoft.com/office/officeart/2005/8/layout/vList4#9"/>
    <dgm:cxn modelId="{60CE6B47-3871-4848-8AE4-1C347FCFE7AD}" type="presParOf" srcId="{1EB375AF-E2A8-48AB-884A-C339E5A15C24}" destId="{6E8805DA-1202-4E99-A73D-EB8E0B44FA9A}" srcOrd="1" destOrd="0" presId="urn:microsoft.com/office/officeart/2005/8/layout/vList4#9"/>
    <dgm:cxn modelId="{5B3FDDFB-5618-4CB2-9BF1-B1B30372005C}" type="presParOf" srcId="{1EB375AF-E2A8-48AB-884A-C339E5A15C24}" destId="{1FE8007C-7610-417A-8AE6-2B135408EB5B}" srcOrd="2" destOrd="0" presId="urn:microsoft.com/office/officeart/2005/8/layout/vList4#9"/>
    <dgm:cxn modelId="{46AC736E-1231-4484-B3D3-ADD9D50CAEE4}" type="presParOf" srcId="{1FE8007C-7610-417A-8AE6-2B135408EB5B}" destId="{16B96EE4-CF0A-48E4-AE2A-FBB9BFB65D66}" srcOrd="0" destOrd="0" presId="urn:microsoft.com/office/officeart/2005/8/layout/vList4#9"/>
    <dgm:cxn modelId="{1A93C411-A1AE-4CF2-A28C-5ED3EF45E1B8}" type="presParOf" srcId="{1FE8007C-7610-417A-8AE6-2B135408EB5B}" destId="{DFB8EE7D-E0B1-4500-82B0-B3D37665272A}" srcOrd="1" destOrd="0" presId="urn:microsoft.com/office/officeart/2005/8/layout/vList4#9"/>
    <dgm:cxn modelId="{56E0B25C-DE30-4EAB-9CD2-E97CB1F950D6}" type="presParOf" srcId="{1FE8007C-7610-417A-8AE6-2B135408EB5B}" destId="{3279E835-E0C5-4346-8362-8A6A90AB4DBD}" srcOrd="2" destOrd="0" presId="urn:microsoft.com/office/officeart/2005/8/layout/vList4#9"/>
    <dgm:cxn modelId="{BD2FB3C5-40B6-4076-9255-132E0C188BDB}" type="presParOf" srcId="{1EB375AF-E2A8-48AB-884A-C339E5A15C24}" destId="{91FAE3CA-FAE6-420C-BB39-801F233FF950}" srcOrd="3" destOrd="0" presId="urn:microsoft.com/office/officeart/2005/8/layout/vList4#9"/>
    <dgm:cxn modelId="{EB54AD9D-1627-491A-B0A1-5D1EB6AF98A4}" type="presParOf" srcId="{1EB375AF-E2A8-48AB-884A-C339E5A15C24}" destId="{560903D5-5E79-43EF-A0CB-942D824EF0A0}" srcOrd="4" destOrd="0" presId="urn:microsoft.com/office/officeart/2005/8/layout/vList4#9"/>
    <dgm:cxn modelId="{E32668A8-873E-468B-8E50-B517451B1FDD}" type="presParOf" srcId="{560903D5-5E79-43EF-A0CB-942D824EF0A0}" destId="{83EF6DC0-19E3-4896-B4CE-95D5787DB21F}" srcOrd="0" destOrd="0" presId="urn:microsoft.com/office/officeart/2005/8/layout/vList4#9"/>
    <dgm:cxn modelId="{3DEEE452-473C-4960-A0BD-A3BE4FCBCC02}" type="presParOf" srcId="{560903D5-5E79-43EF-A0CB-942D824EF0A0}" destId="{5EB10917-BAAE-4371-B149-5D9FA589884E}" srcOrd="1" destOrd="0" presId="urn:microsoft.com/office/officeart/2005/8/layout/vList4#9"/>
    <dgm:cxn modelId="{9FA96AF8-92B2-4C32-97A2-C8B4F376001A}" type="presParOf" srcId="{560903D5-5E79-43EF-A0CB-942D824EF0A0}" destId="{23869E21-552A-400A-B1D9-24C372BA3A63}" srcOrd="2" destOrd="0" presId="urn:microsoft.com/office/officeart/2005/8/layout/vList4#9"/>
    <dgm:cxn modelId="{6D089D5B-AEBF-4C1B-A146-701C8F6E6057}" type="presParOf" srcId="{1EB375AF-E2A8-48AB-884A-C339E5A15C24}" destId="{19D87A6B-2F79-4534-8156-832C97C4DD1D}" srcOrd="5" destOrd="0" presId="urn:microsoft.com/office/officeart/2005/8/layout/vList4#9"/>
    <dgm:cxn modelId="{3D7784B6-8551-4E78-847A-D9976F2F28EE}" type="presParOf" srcId="{1EB375AF-E2A8-48AB-884A-C339E5A15C24}" destId="{DA526004-9CF0-4C70-8F3D-622D92B03395}" srcOrd="6" destOrd="0" presId="urn:microsoft.com/office/officeart/2005/8/layout/vList4#9"/>
    <dgm:cxn modelId="{31BF5C7B-E4C6-40C7-9761-3C9B4B05B575}" type="presParOf" srcId="{DA526004-9CF0-4C70-8F3D-622D92B03395}" destId="{E36AD4C8-136D-4754-A03C-4327F4828056}" srcOrd="0" destOrd="0" presId="urn:microsoft.com/office/officeart/2005/8/layout/vList4#9"/>
    <dgm:cxn modelId="{0090FA60-01E8-41A6-BCB7-5AA6636FD726}" type="presParOf" srcId="{DA526004-9CF0-4C70-8F3D-622D92B03395}" destId="{5D3466E5-0AD6-4F20-8726-2CB2F3D3B912}" srcOrd="1" destOrd="0" presId="urn:microsoft.com/office/officeart/2005/8/layout/vList4#9"/>
    <dgm:cxn modelId="{C01D5792-BF62-4EC6-B26F-80DF17660AE2}" type="presParOf" srcId="{DA526004-9CF0-4C70-8F3D-622D92B03395}" destId="{EAE60884-419F-4D9D-9BA1-82F7A9230924}" srcOrd="2" destOrd="0" presId="urn:microsoft.com/office/officeart/2005/8/layout/vList4#9"/>
    <dgm:cxn modelId="{A27FC19D-13AA-4DFA-AD28-9B51B49436AA}" type="presParOf" srcId="{1EB375AF-E2A8-48AB-884A-C339E5A15C24}" destId="{46A5D9C4-7403-42AA-8481-0642BDCF93F2}" srcOrd="7" destOrd="0" presId="urn:microsoft.com/office/officeart/2005/8/layout/vList4#9"/>
    <dgm:cxn modelId="{957B8781-B809-4F45-9983-514D5CAFB630}" type="presParOf" srcId="{1EB375AF-E2A8-48AB-884A-C339E5A15C24}" destId="{FBB13D4F-C8CC-44D9-B011-170B19E5DF27}" srcOrd="8" destOrd="0" presId="urn:microsoft.com/office/officeart/2005/8/layout/vList4#9"/>
    <dgm:cxn modelId="{C7291C3C-8B68-4F75-8F27-11DAA28BC47B}" type="presParOf" srcId="{FBB13D4F-C8CC-44D9-B011-170B19E5DF27}" destId="{B0CA519C-6E0F-4582-B2D3-BCA3E9E22ADE}" srcOrd="0" destOrd="0" presId="urn:microsoft.com/office/officeart/2005/8/layout/vList4#9"/>
    <dgm:cxn modelId="{F9D56EAD-A1D3-4F90-8CE9-E932EA291A35}" type="presParOf" srcId="{FBB13D4F-C8CC-44D9-B011-170B19E5DF27}" destId="{032F9915-EB22-4362-B6CE-5C9DF3B882E4}" srcOrd="1" destOrd="0" presId="urn:microsoft.com/office/officeart/2005/8/layout/vList4#9"/>
    <dgm:cxn modelId="{7F222E10-CE0D-4835-88B8-CCA55E5186D0}" type="presParOf" srcId="{FBB13D4F-C8CC-44D9-B011-170B19E5DF27}" destId="{F40BB63A-FCD6-499C-B020-DD7D866D36C1}" srcOrd="2" destOrd="0" presId="urn:microsoft.com/office/officeart/2005/8/layout/vList4#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CCCA9A-CCC2-485A-88B6-C55D65EA2F84}">
      <dsp:nvSpPr>
        <dsp:cNvPr id="0" name=""/>
        <dsp:cNvSpPr/>
      </dsp:nvSpPr>
      <dsp:spPr>
        <a:xfrm>
          <a:off x="216032" y="0"/>
          <a:ext cx="6228166" cy="2570604"/>
        </a:xfrm>
        <a:prstGeom prst="rightArrow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38FEF-AA69-4F85-A63E-AC72149D79CF}">
      <dsp:nvSpPr>
        <dsp:cNvPr id="0" name=""/>
        <dsp:cNvSpPr/>
      </dsp:nvSpPr>
      <dsp:spPr>
        <a:xfrm>
          <a:off x="170896" y="771181"/>
          <a:ext cx="1998069" cy="1028241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Bachelor</a:t>
          </a:r>
          <a:endParaRPr lang="ru-RU" sz="2700" b="1" kern="1200" dirty="0"/>
        </a:p>
      </dsp:txBody>
      <dsp:txXfrm>
        <a:off x="170896" y="771181"/>
        <a:ext cx="1998069" cy="1028241"/>
      </dsp:txXfrm>
    </dsp:sp>
    <dsp:sp modelId="{5ABFB744-4637-4B97-A8A2-3C4646581202}">
      <dsp:nvSpPr>
        <dsp:cNvPr id="0" name=""/>
        <dsp:cNvSpPr/>
      </dsp:nvSpPr>
      <dsp:spPr>
        <a:xfrm>
          <a:off x="2331081" y="771181"/>
          <a:ext cx="1998069" cy="1028241"/>
        </a:xfrm>
        <a:prstGeom prst="roundRect">
          <a:avLst/>
        </a:prstGeom>
        <a:solidFill>
          <a:srgbClr val="DF631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Master (intern</a:t>
          </a:r>
          <a:r>
            <a:rPr lang="en-US" sz="2700" kern="1200" dirty="0" smtClean="0"/>
            <a:t>)</a:t>
          </a:r>
          <a:endParaRPr lang="ru-RU" sz="2700" kern="1200" dirty="0"/>
        </a:p>
      </dsp:txBody>
      <dsp:txXfrm>
        <a:off x="2331081" y="771181"/>
        <a:ext cx="1998069" cy="1028241"/>
      </dsp:txXfrm>
    </dsp:sp>
    <dsp:sp modelId="{E09D5995-A0E3-47D7-9DA1-089C8A3BCAB1}">
      <dsp:nvSpPr>
        <dsp:cNvPr id="0" name=""/>
        <dsp:cNvSpPr/>
      </dsp:nvSpPr>
      <dsp:spPr>
        <a:xfrm>
          <a:off x="4450414" y="771181"/>
          <a:ext cx="1998069" cy="102824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PhD (resident)</a:t>
          </a:r>
          <a:endParaRPr lang="ru-RU" sz="2700" b="1" kern="1200" dirty="0"/>
        </a:p>
      </dsp:txBody>
      <dsp:txXfrm>
        <a:off x="4450414" y="771181"/>
        <a:ext cx="1998069" cy="10282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AC3E18-0D35-48EE-B539-95B3AE1E7BDF}" type="datetimeFigureOut">
              <a:rPr lang="ru-RU"/>
              <a:pPr>
                <a:defRPr/>
              </a:pPr>
              <a:t>25.05.2012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19CF3B-AE3F-4D6F-BECC-8B0E104F2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3BC6B3-CA5C-48FB-82B9-97AC87DC44D2}" type="slidenum">
              <a:rPr lang="ru-RU" smtClean="0"/>
              <a:pPr/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E9D907-AE22-43A7-B22E-519B4AA3B528}" type="slidenum">
              <a:rPr lang="ru-RU" smtClean="0"/>
              <a:pPr/>
              <a:t>33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114800" y="5691188"/>
            <a:ext cx="1079500" cy="633412"/>
            <a:chOff x="2680" y="3678"/>
            <a:chExt cx="680" cy="399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LOGO</a:t>
              </a:r>
            </a:p>
          </p:txBody>
        </p:sp>
        <p:sp>
          <p:nvSpPr>
            <p:cNvPr id="6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39850"/>
            <a:ext cx="7696200" cy="12414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52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743200"/>
            <a:ext cx="6324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5F9C-A504-4FCA-A4F4-7739B0F00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C11C5-830F-416F-B499-C03C8522F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152400"/>
            <a:ext cx="20955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61341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558AF-F70B-4B8C-9042-CE4EA42FB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6200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066800"/>
            <a:ext cx="8229600" cy="5257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C699-89E3-4E29-AF01-F532BA752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1678A-6913-4844-BD25-716B8A456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944FF-DB0F-4C8A-BD14-1F2CD253D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76CE2-67F6-42DF-AA8D-A27529480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2619D-8EAF-4472-8844-19B2136C1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6D295-5ABE-40F8-BE0D-34E272606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C3A2-9314-442C-84D6-503A38D2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3A4FE-58B5-444F-A0F5-1B54372AA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99E8-62AA-4225-9AAD-32A47AB41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AutoShape 43"/>
          <p:cNvSpPr>
            <a:spLocks noChangeArrowheads="1"/>
          </p:cNvSpPr>
          <p:nvPr/>
        </p:nvSpPr>
        <p:spPr bwMode="white">
          <a:xfrm>
            <a:off x="239713" y="773113"/>
            <a:ext cx="8653462" cy="5780087"/>
          </a:xfrm>
          <a:prstGeom prst="roundRect">
            <a:avLst>
              <a:gd name="adj" fmla="val 6648"/>
            </a:avLst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21176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66" name="AutoShape 42"/>
          <p:cNvSpPr>
            <a:spLocks noChangeArrowheads="1"/>
          </p:cNvSpPr>
          <p:nvPr/>
        </p:nvSpPr>
        <p:spPr bwMode="auto">
          <a:xfrm>
            <a:off x="304800" y="838200"/>
            <a:ext cx="8534400" cy="5649913"/>
          </a:xfrm>
          <a:prstGeom prst="roundRect">
            <a:avLst>
              <a:gd name="adj" fmla="val 6250"/>
            </a:avLst>
          </a:prstGeom>
          <a:solidFill>
            <a:schemeClr val="bg1">
              <a:alpha val="89999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57" name="AutoShape 33"/>
          <p:cNvSpPr>
            <a:spLocks noChangeArrowheads="1"/>
          </p:cNvSpPr>
          <p:nvPr/>
        </p:nvSpPr>
        <p:spPr bwMode="gray">
          <a:xfrm rot="-37800000">
            <a:off x="163513" y="338138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tx1">
              <a:alpha val="84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gray">
          <a:xfrm rot="-37800000">
            <a:off x="468313" y="338138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tx1">
              <a:alpha val="56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59" name="AutoShape 35"/>
          <p:cNvSpPr>
            <a:spLocks noChangeArrowheads="1"/>
          </p:cNvSpPr>
          <p:nvPr/>
        </p:nvSpPr>
        <p:spPr bwMode="gray">
          <a:xfrm rot="-37800000">
            <a:off x="773113" y="338138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tx1">
              <a:alpha val="27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86538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86538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86538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A5FE77-D3E6-438B-9617-BBCEB0569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620000" cy="563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415213" cy="22479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 </a:t>
            </a:r>
            <a:r>
              <a:rPr lang="ru-RU" sz="3600" dirty="0" smtClean="0"/>
              <a:t>Опыт и перспективы реализации Болонского процесса в </a:t>
            </a:r>
            <a:r>
              <a:rPr lang="ru-RU" sz="3600" dirty="0" err="1" smtClean="0"/>
              <a:t>КазНМУ</a:t>
            </a:r>
            <a:r>
              <a:rPr lang="ru-RU" sz="3600" dirty="0" smtClean="0"/>
              <a:t> имени  </a:t>
            </a:r>
            <a:r>
              <a:rPr lang="ru-RU" sz="3600" dirty="0" err="1" smtClean="0"/>
              <a:t>С.Д.Асфендиярова</a:t>
            </a:r>
            <a:endParaRPr lang="en-US" sz="3600" dirty="0">
              <a:solidFill>
                <a:schemeClr val="folHlink"/>
              </a:solidFill>
            </a:endParaRP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789363"/>
            <a:ext cx="4679950" cy="15843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200" dirty="0" smtClean="0"/>
              <a:t> </a:t>
            </a:r>
            <a:r>
              <a:rPr lang="kk-KZ" sz="3200" b="1" i="1" dirty="0" smtClean="0">
                <a:solidFill>
                  <a:schemeClr val="tx2">
                    <a:lumMod val="75000"/>
                  </a:schemeClr>
                </a:solidFill>
              </a:rPr>
              <a:t>Аканов А.А., ректор   КазНМУ   имени  С.Д.Асфендиярова</a:t>
            </a:r>
            <a:endParaRPr lang="en-US" sz="3200" dirty="0"/>
          </a:p>
        </p:txBody>
      </p:sp>
      <p:pic>
        <p:nvPicPr>
          <p:cNvPr id="3076" name="Picture 2" descr="C:\Documents and Settings\user.PC\Рабочий стол\Задачи МАКо на 2011-2012 уч.год\new_emblem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5072063"/>
            <a:ext cx="17859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715000"/>
            <a:ext cx="2786063" cy="714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25 мая 2012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77038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НАШИ ПРИОРИТЕТЫ</a:t>
            </a:r>
            <a:endParaRPr lang="ru-RU" dirty="0"/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468313" y="908050"/>
            <a:ext cx="8294687" cy="25923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2600" b="1" dirty="0" smtClean="0"/>
              <a:t>    </a:t>
            </a:r>
            <a:r>
              <a:rPr lang="ru-RU" sz="3200" b="1" dirty="0" smtClean="0"/>
              <a:t>В  КазНМУ  выработана и реализуется с 2010 года новая  стратегия  организации учебного процесса, создания инновационных образовательных программ</a:t>
            </a:r>
          </a:p>
          <a:p>
            <a:pPr eaLnBrk="1" hangingPunct="1">
              <a:buFont typeface="Wingdings" pitchFamily="2" charset="2"/>
              <a:buNone/>
            </a:pPr>
            <a:endParaRPr lang="ru-RU" sz="2600" b="1" dirty="0" smtClean="0"/>
          </a:p>
          <a:p>
            <a:pPr eaLnBrk="1" hangingPunct="1"/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3643313"/>
            <a:ext cx="3714750" cy="257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755576" y="1643050"/>
          <a:ext cx="7531200" cy="365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5157192"/>
            <a:ext cx="8496944" cy="7920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СПОСОБНОСТЬ РЕАЛИЗАЦИИ ЗНАНИЙ В ПРАКТИКУ</a:t>
            </a:r>
          </a:p>
        </p:txBody>
      </p:sp>
      <p:grpSp>
        <p:nvGrpSpPr>
          <p:cNvPr id="5" name="Группа 7"/>
          <p:cNvGrpSpPr/>
          <p:nvPr/>
        </p:nvGrpSpPr>
        <p:grpSpPr>
          <a:xfrm rot="538122">
            <a:off x="4516607" y="1556096"/>
            <a:ext cx="2654756" cy="1330525"/>
            <a:chOff x="3153163" y="307196"/>
            <a:chExt cx="3426004" cy="1401842"/>
          </a:xfrm>
          <a:solidFill>
            <a:srgbClr val="002060"/>
          </a:solidFill>
        </p:grpSpPr>
        <p:sp>
          <p:nvSpPr>
            <p:cNvPr id="9" name="Овал 8"/>
            <p:cNvSpPr/>
            <p:nvPr/>
          </p:nvSpPr>
          <p:spPr>
            <a:xfrm>
              <a:off x="3153163" y="307196"/>
              <a:ext cx="3426004" cy="1401842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3742088" y="531650"/>
              <a:ext cx="2422550" cy="9912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bg1"/>
                  </a:solidFill>
                </a:rPr>
                <a:t>САМОСОВЕР-ШЕНСТВОВАНИЕ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323850" y="6092825"/>
            <a:ext cx="8496300" cy="7651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Востребованность выпускника </a:t>
            </a:r>
            <a:r>
              <a:rPr lang="ru-RU" sz="2800" b="1" dirty="0" err="1"/>
              <a:t>КазНМУ</a:t>
            </a:r>
            <a:r>
              <a:rPr lang="ru-RU" sz="2800" b="1" dirty="0"/>
              <a:t> на рынке труда</a:t>
            </a:r>
          </a:p>
        </p:txBody>
      </p:sp>
      <p:grpSp>
        <p:nvGrpSpPr>
          <p:cNvPr id="8" name="Группа 4"/>
          <p:cNvGrpSpPr>
            <a:grpSpLocks/>
          </p:cNvGrpSpPr>
          <p:nvPr/>
        </p:nvGrpSpPr>
        <p:grpSpPr bwMode="auto">
          <a:xfrm>
            <a:off x="3143240" y="1071546"/>
            <a:ext cx="2143140" cy="1187449"/>
            <a:chOff x="3240361" y="298971"/>
            <a:chExt cx="3426004" cy="1401842"/>
          </a:xfrm>
        </p:grpSpPr>
        <p:sp>
          <p:nvSpPr>
            <p:cNvPr id="6" name="Овал 5"/>
            <p:cNvSpPr/>
            <p:nvPr/>
          </p:nvSpPr>
          <p:spPr>
            <a:xfrm>
              <a:off x="3240361" y="298971"/>
              <a:ext cx="3426004" cy="1401842"/>
            </a:xfrm>
            <a:prstGeom prst="ellipse">
              <a:avLst/>
            </a:prstGeom>
            <a:solidFill>
              <a:srgbClr val="53247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Овал 4"/>
            <p:cNvSpPr/>
            <p:nvPr/>
          </p:nvSpPr>
          <p:spPr>
            <a:xfrm>
              <a:off x="3741146" y="532347"/>
              <a:ext cx="2424434" cy="99065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5400" tIns="25400" rIns="25400" bIns="254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chemeClr val="bg1"/>
                  </a:solidFill>
                </a:rPr>
                <a:t>Адвокат здоровья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Компетентностно-ориентированная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модель медицинского образования КазНМУ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181266-6629-4DCD-AF8C-38055E0F3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EC181266-6629-4DCD-AF8C-38055E0F3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EC181266-6629-4DCD-AF8C-38055E0F3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3A5B90-010E-4253-B2B9-BE711FF8C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43A5B90-010E-4253-B2B9-BE711FF8C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F43A5B90-010E-4253-B2B9-BE711FF8C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3C9686-C18E-4BCB-B124-441EDE7A2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BC3C9686-C18E-4BCB-B124-441EDE7A2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BC3C9686-C18E-4BCB-B124-441EDE7A2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E4010-9683-4E73-8738-5A4E000AA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129E4010-9683-4E73-8738-5A4E000AA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129E4010-9683-4E73-8738-5A4E000AA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A97F09-10DB-4CAB-B964-0BB8D8C5D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2DA97F09-10DB-4CAB-B964-0BB8D8C5D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2DA97F09-10DB-4CAB-B964-0BB8D8C5D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1323E9-D7D8-4692-9E81-A50F0CABD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C1323E9-D7D8-4692-9E81-A50F0CABD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7C1323E9-D7D8-4692-9E81-A50F0CABD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7A1E32-4DA8-4B30-9DFE-87534F50D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657A1E32-4DA8-4B30-9DFE-87534F50D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657A1E32-4DA8-4B30-9DFE-87534F50D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Содержимое 7" descr="слайды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1638" y="3038475"/>
            <a:ext cx="2209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5786E8-5784-4DC7-A0A6-EA155E3EE0E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4825" y="836613"/>
            <a:ext cx="4694238" cy="5805487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Модель медицинского образования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КазНМУ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Свидетельство об авторском праве № 266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от 28 февраля 2012 г.</a:t>
            </a:r>
            <a:endParaRPr lang="ru-RU" b="1" dirty="0"/>
          </a:p>
        </p:txBody>
      </p:sp>
      <p:pic>
        <p:nvPicPr>
          <p:cNvPr id="16389" name="Содержимое 4" descr="слайд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9063" y="2962275"/>
            <a:ext cx="1562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Содержимое 6" descr="слайд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75" y="981075"/>
            <a:ext cx="15049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Содержимое 7" descr="слайд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3963" y="430213"/>
            <a:ext cx="12938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 descr="7039B0B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797383"/>
            <a:ext cx="3732239" cy="270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214283" y="908050"/>
            <a:ext cx="8572559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400" b="1" dirty="0" smtClean="0"/>
              <a:t> В 2012 году завершается  </a:t>
            </a:r>
            <a:r>
              <a:rPr lang="en-US" sz="2400" b="1" dirty="0" smtClean="0"/>
              <a:t>I</a:t>
            </a:r>
            <a:r>
              <a:rPr lang="ru-RU" sz="2400" b="1" dirty="0" smtClean="0"/>
              <a:t> этап</a:t>
            </a:r>
            <a:endParaRPr lang="ru-RU" sz="2400" b="1" dirty="0"/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</a:t>
            </a:r>
            <a:r>
              <a:rPr lang="ru-RU" sz="2800" b="1" dirty="0">
                <a:solidFill>
                  <a:srgbClr val="C00000"/>
                </a:solidFill>
              </a:rPr>
              <a:t>формирования профессиональной </a:t>
            </a:r>
            <a:r>
              <a:rPr lang="ru-RU" sz="2800" b="1" dirty="0" smtClean="0">
                <a:solidFill>
                  <a:srgbClr val="C00000"/>
                </a:solidFill>
              </a:rPr>
              <a:t>компетентности,</a:t>
            </a:r>
          </a:p>
          <a:p>
            <a:pPr algn="ctr"/>
            <a:r>
              <a:rPr lang="ru-RU" sz="2400" b="1" dirty="0" smtClean="0"/>
              <a:t> разработаны образовательные траектории по всем специальностям </a:t>
            </a:r>
            <a:r>
              <a:rPr lang="ru-RU" sz="2400" b="1" dirty="0"/>
              <a:t>путем обоснованного выбора элективных дисциплин, </a:t>
            </a:r>
            <a:r>
              <a:rPr lang="ru-RU" sz="2400" b="1" dirty="0" smtClean="0"/>
              <a:t>которые строятся </a:t>
            </a:r>
            <a:r>
              <a:rPr lang="ru-RU" sz="2400" b="1" dirty="0"/>
              <a:t>по принципу дополнения компетенций,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получение </a:t>
            </a:r>
            <a:r>
              <a:rPr lang="ru-RU" sz="2400" b="1" dirty="0"/>
              <a:t>которых в полном объеме не обеспечивают дисциплины обязательного </a:t>
            </a:r>
            <a:r>
              <a:rPr lang="ru-RU" sz="2400" b="1" dirty="0" smtClean="0"/>
              <a:t>компонента</a:t>
            </a:r>
            <a:endParaRPr lang="ru-RU" sz="2400" b="1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213" y="4822825"/>
            <a:ext cx="3052762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7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463" y="4808538"/>
            <a:ext cx="2952750" cy="204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4" descr="25 марта 2011 Лучшая работа на кафедре 050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6011863" y="4822825"/>
            <a:ext cx="3132137" cy="195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468313" y="1120775"/>
            <a:ext cx="48244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/>
              <a:t>В </a:t>
            </a:r>
            <a:r>
              <a:rPr lang="ru-RU" sz="3200" b="1" dirty="0" smtClean="0"/>
              <a:t>2011-2012 учебном году </a:t>
            </a:r>
            <a:r>
              <a:rPr lang="ru-RU" sz="3200" b="1" dirty="0"/>
              <a:t>КазНМУ имени </a:t>
            </a:r>
            <a:r>
              <a:rPr lang="ru-RU" sz="3200" b="1" dirty="0" err="1"/>
              <a:t>С.Д.Асфендиярова</a:t>
            </a:r>
            <a:r>
              <a:rPr lang="ru-RU" sz="3200" b="1" dirty="0"/>
              <a:t>   провел ряд мероприятий и активных шагов по реализации принципов Болонского процесса:</a:t>
            </a:r>
          </a:p>
        </p:txBody>
      </p:sp>
      <p:pic>
        <p:nvPicPr>
          <p:cNvPr id="20483" name="Picture 2" descr="D:\Рабочий стол\Компьют-ая грамотность\ФОТО с конкурса ЛВ-09\IMG_118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556250" y="0"/>
            <a:ext cx="35877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 Educational activit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1963" y="2276475"/>
            <a:ext cx="3602037" cy="278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541963" y="4437063"/>
            <a:ext cx="3602037" cy="238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115888"/>
            <a:ext cx="8143900" cy="56356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 </a:t>
            </a:r>
            <a:r>
              <a:rPr lang="ru-RU" dirty="0" smtClean="0"/>
              <a:t>Болонский процесс в КазНМУ сегодня</a:t>
            </a:r>
            <a:endParaRPr lang="en-US" dirty="0"/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5562600" y="3095625"/>
            <a:ext cx="260985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755650" y="3095625"/>
            <a:ext cx="2673350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971550" y="3295650"/>
            <a:ext cx="23050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/>
              <a:t>кластеризация кафедр под управлением  директоров учебных департаментов 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gray">
          <a:xfrm>
            <a:off x="3222625" y="2998788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11" name="AutoShape 9"/>
          <p:cNvSpPr>
            <a:spLocks noChangeAspect="1" noChangeArrowheads="1" noTextEdit="1"/>
          </p:cNvSpPr>
          <p:nvPr/>
        </p:nvSpPr>
        <p:spPr bwMode="gray">
          <a:xfrm flipH="1">
            <a:off x="4868863" y="29956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8" name="Freeform 10"/>
          <p:cNvSpPr>
            <a:spLocks/>
          </p:cNvSpPr>
          <p:nvPr/>
        </p:nvSpPr>
        <p:spPr bwMode="gray">
          <a:xfrm flipH="1">
            <a:off x="4875213" y="2998788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1513" name="Group 11"/>
          <p:cNvGrpSpPr>
            <a:grpSpLocks/>
          </p:cNvGrpSpPr>
          <p:nvPr/>
        </p:nvGrpSpPr>
        <p:grpSpPr bwMode="auto">
          <a:xfrm>
            <a:off x="1908175" y="908050"/>
            <a:ext cx="5418138" cy="2090738"/>
            <a:chOff x="1997" y="1314"/>
            <a:chExt cx="1889" cy="1009"/>
          </a:xfrm>
        </p:grpSpPr>
        <p:grpSp>
          <p:nvGrpSpPr>
            <p:cNvPr id="21517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3021" name="Oval 13"/>
              <p:cNvSpPr>
                <a:spLocks noChangeArrowheads="1"/>
              </p:cNvSpPr>
              <p:nvPr/>
            </p:nvSpPr>
            <p:spPr bwMode="gray">
              <a:xfrm>
                <a:off x="1994" y="1056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022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30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026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1514" name="Text Box 19"/>
          <p:cNvSpPr txBox="1">
            <a:spLocks noChangeArrowheads="1"/>
          </p:cNvSpPr>
          <p:nvPr/>
        </p:nvSpPr>
        <p:spPr bwMode="auto">
          <a:xfrm>
            <a:off x="2022475" y="1155700"/>
            <a:ext cx="5008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i="1"/>
              <a:t>кластерный подход к</a:t>
            </a:r>
          </a:p>
          <a:p>
            <a:pPr algn="ctr" eaLnBrk="0" hangingPunct="0"/>
            <a:r>
              <a:rPr lang="ru-RU" sz="2400" b="1" i="1"/>
              <a:t> управлению</a:t>
            </a:r>
            <a:r>
              <a:rPr lang="ru-RU" sz="2400" b="1"/>
              <a:t> </a:t>
            </a:r>
          </a:p>
          <a:p>
            <a:pPr algn="ctr" eaLnBrk="0" hangingPunct="0"/>
            <a:r>
              <a:rPr lang="ru-RU" sz="2400" b="1"/>
              <a:t>образовательным процессом. </a:t>
            </a:r>
            <a:r>
              <a:rPr lang="ru-RU" sz="2400" b="1">
                <a:solidFill>
                  <a:srgbClr val="000000"/>
                </a:solidFill>
              </a:rPr>
              <a:t> 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5810250" y="3352800"/>
            <a:ext cx="2038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000" b="1">
                <a:solidFill>
                  <a:srgbClr val="000000"/>
                </a:solidFill>
              </a:rPr>
              <a:t> 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1516" name="Прямоугольник 1"/>
          <p:cNvSpPr>
            <a:spLocks noChangeArrowheads="1"/>
          </p:cNvSpPr>
          <p:nvPr/>
        </p:nvSpPr>
        <p:spPr bwMode="auto">
          <a:xfrm>
            <a:off x="5743575" y="3352800"/>
            <a:ext cx="2428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0000"/>
                </a:solidFill>
              </a:rPr>
              <a:t>для улучшения качества образования созданы  </a:t>
            </a:r>
          </a:p>
          <a:p>
            <a:pPr algn="ctr" eaLnBrk="0" hangingPunct="0"/>
            <a:r>
              <a:rPr lang="ru-RU" b="1">
                <a:solidFill>
                  <a:srgbClr val="000000"/>
                </a:solidFill>
              </a:rPr>
              <a:t>комитеты по образовательным программам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gray">
          <a:xfrm>
            <a:off x="1671638" y="2541588"/>
            <a:ext cx="5759450" cy="2638425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BDBFB9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>
            <a:off x="611188" y="1196975"/>
            <a:ext cx="7921625" cy="9779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Совершенствование  организации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образовательного процесса</a:t>
            </a:r>
            <a:endParaRPr lang="en-US" b="1" dirty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85786" y="2714620"/>
            <a:ext cx="755060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для профессионального  ориентирования студентов и</a:t>
            </a:r>
          </a:p>
          <a:p>
            <a:pPr algn="ctr"/>
            <a:r>
              <a:rPr lang="ru-RU" b="1" dirty="0"/>
              <a:t> формирования индивидуальной образовательной </a:t>
            </a:r>
            <a:r>
              <a:rPr lang="ru-RU" b="1" dirty="0" smtClean="0"/>
              <a:t>траектории, учета учебных достижений обучающихся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 с 2011-2012 </a:t>
            </a:r>
            <a:r>
              <a:rPr lang="ru-RU" sz="2000" b="1" dirty="0" err="1" smtClean="0"/>
              <a:t>уч.года</a:t>
            </a:r>
            <a:r>
              <a:rPr lang="ru-RU" sz="2000" b="1" dirty="0" smtClean="0"/>
              <a:t> работают в штатном режиме</a:t>
            </a:r>
            <a:endParaRPr lang="en-US" sz="2000" dirty="0"/>
          </a:p>
        </p:txBody>
      </p:sp>
      <p:grpSp>
        <p:nvGrpSpPr>
          <p:cNvPr id="22533" name="Group 20"/>
          <p:cNvGrpSpPr>
            <a:grpSpLocks/>
          </p:cNvGrpSpPr>
          <p:nvPr/>
        </p:nvGrpSpPr>
        <p:grpSpPr bwMode="auto">
          <a:xfrm>
            <a:off x="1714500" y="4286250"/>
            <a:ext cx="2844800" cy="1766888"/>
            <a:chOff x="1686" y="2823"/>
            <a:chExt cx="1187" cy="1113"/>
          </a:xfrm>
        </p:grpSpPr>
        <p:sp>
          <p:nvSpPr>
            <p:cNvPr id="22542" name="Oval 21"/>
            <p:cNvSpPr>
              <a:spLocks noChangeArrowheads="1"/>
            </p:cNvSpPr>
            <p:nvPr/>
          </p:nvSpPr>
          <p:spPr bwMode="gray">
            <a:xfrm>
              <a:off x="1872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400"/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 sz="2400"/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 sz="2400"/>
            </a:p>
          </p:txBody>
        </p:sp>
        <p:pic>
          <p:nvPicPr>
            <p:cNvPr id="22546" name="Picture 25" descr="Picture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7" name="Text Box 26"/>
            <p:cNvSpPr txBox="1">
              <a:spLocks noChangeArrowheads="1"/>
            </p:cNvSpPr>
            <p:nvPr/>
          </p:nvSpPr>
          <p:spPr bwMode="gray">
            <a:xfrm>
              <a:off x="1686" y="3063"/>
              <a:ext cx="118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ru-RU" sz="2400" b="1"/>
                <a:t>офис</a:t>
              </a:r>
            </a:p>
            <a:p>
              <a:pPr algn="ctr"/>
              <a:r>
                <a:rPr lang="ru-RU" sz="2400" b="1"/>
                <a:t> регистратора </a:t>
              </a:r>
            </a:p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2534" name="Group 27"/>
          <p:cNvGrpSpPr>
            <a:grpSpLocks/>
          </p:cNvGrpSpPr>
          <p:nvPr/>
        </p:nvGrpSpPr>
        <p:grpSpPr bwMode="auto">
          <a:xfrm>
            <a:off x="5072063" y="4286250"/>
            <a:ext cx="2387600" cy="1784350"/>
            <a:chOff x="547" y="2823"/>
            <a:chExt cx="981" cy="1113"/>
          </a:xfrm>
        </p:grpSpPr>
        <p:sp>
          <p:nvSpPr>
            <p:cNvPr id="22536" name="Oval 28"/>
            <p:cNvSpPr>
              <a:spLocks noChangeArrowheads="1"/>
            </p:cNvSpPr>
            <p:nvPr/>
          </p:nvSpPr>
          <p:spPr bwMode="gray">
            <a:xfrm>
              <a:off x="624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34" name="Oval 3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85001"/>
                  </a:schemeClr>
                </a:gs>
                <a:gs pos="100000">
                  <a:schemeClr val="accent2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735" name="Oval 3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22540" name="Picture 32" descr="Picture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1" name="Text Box 33"/>
            <p:cNvSpPr txBox="1">
              <a:spLocks noChangeArrowheads="1"/>
            </p:cNvSpPr>
            <p:nvPr/>
          </p:nvSpPr>
          <p:spPr bwMode="gray">
            <a:xfrm>
              <a:off x="547" y="3052"/>
              <a:ext cx="96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ru-RU" sz="2400" b="1"/>
                <a:t>офис</a:t>
              </a:r>
            </a:p>
            <a:p>
              <a:pPr algn="ctr"/>
              <a:r>
                <a:rPr lang="ru-RU" sz="2400" b="1"/>
                <a:t> эдвайзеров</a:t>
              </a: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152400"/>
            <a:ext cx="8215338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Болонский процесс в КазНМУ сегодня</a:t>
            </a:r>
            <a:endParaRPr lang="en-US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52400"/>
            <a:ext cx="8072462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Болонский процесс в КазНМУ сегодня</a:t>
            </a:r>
            <a:endParaRPr lang="ru-RU" dirty="0"/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428596" y="1052513"/>
            <a:ext cx="814393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/>
              <a:t> В 2011-2012 </a:t>
            </a:r>
            <a:r>
              <a:rPr lang="ru-RU" sz="2400" b="1" dirty="0" err="1" smtClean="0"/>
              <a:t>уч.году</a:t>
            </a:r>
            <a:r>
              <a:rPr lang="ru-RU" sz="2400" b="1" dirty="0" smtClean="0"/>
              <a:t> разработаны </a:t>
            </a:r>
            <a:r>
              <a:rPr lang="ru-RU" sz="2400" b="1" dirty="0"/>
              <a:t>и адаптированы в рамках действующего ГОСО с ориентацией на получение определенных компетенций на каждом этапе обучения,  </a:t>
            </a:r>
            <a:r>
              <a:rPr lang="ru-RU" sz="2400" b="1" dirty="0">
                <a:solidFill>
                  <a:srgbClr val="C00000"/>
                </a:solidFill>
              </a:rPr>
              <a:t>образовательные  программы  специальностей, образовательные траектории.   	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342900" indent="-342900"/>
            <a:endParaRPr lang="ru-RU" sz="2400" b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/>
              <a:t>На сегодняшний день составлены </a:t>
            </a:r>
            <a:r>
              <a:rPr lang="ru-RU" sz="2400" b="1" dirty="0">
                <a:solidFill>
                  <a:srgbClr val="FF0000"/>
                </a:solidFill>
              </a:rPr>
              <a:t>образовательные программы </a:t>
            </a:r>
            <a:r>
              <a:rPr lang="ru-RU" sz="2400" b="1" dirty="0"/>
              <a:t>и определены компетенции по специальностям, которые наиболее перспективны и востребованы у потребителей образовательных услуг (обучающихся, работодателей).  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Freeform 3"/>
          <p:cNvSpPr>
            <a:spLocks noEditPoints="1"/>
          </p:cNvSpPr>
          <p:nvPr/>
        </p:nvSpPr>
        <p:spPr bwMode="gray">
          <a:xfrm>
            <a:off x="357158" y="1928802"/>
            <a:ext cx="5943600" cy="4038600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5603" name="Oval 34"/>
          <p:cNvSpPr>
            <a:spLocks noChangeArrowheads="1"/>
          </p:cNvSpPr>
          <p:nvPr/>
        </p:nvSpPr>
        <p:spPr bwMode="gray">
          <a:xfrm rot="-723406">
            <a:off x="3316288" y="4972050"/>
            <a:ext cx="1438275" cy="66675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Oval 35"/>
          <p:cNvSpPr>
            <a:spLocks noChangeArrowheads="1"/>
          </p:cNvSpPr>
          <p:nvPr/>
        </p:nvSpPr>
        <p:spPr bwMode="gray">
          <a:xfrm>
            <a:off x="3248025" y="3752850"/>
            <a:ext cx="1704975" cy="1706563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05" name="Oval 36"/>
          <p:cNvSpPr>
            <a:spLocks noChangeArrowheads="1"/>
          </p:cNvSpPr>
          <p:nvPr/>
        </p:nvSpPr>
        <p:spPr bwMode="gray">
          <a:xfrm>
            <a:off x="3268663" y="3762375"/>
            <a:ext cx="1665287" cy="16637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06" name="Oval 37"/>
          <p:cNvSpPr>
            <a:spLocks noChangeArrowheads="1"/>
          </p:cNvSpPr>
          <p:nvPr/>
        </p:nvSpPr>
        <p:spPr bwMode="gray">
          <a:xfrm>
            <a:off x="3286125" y="3778250"/>
            <a:ext cx="1584325" cy="15557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07" name="Oval 38"/>
          <p:cNvSpPr>
            <a:spLocks noChangeArrowheads="1"/>
          </p:cNvSpPr>
          <p:nvPr/>
        </p:nvSpPr>
        <p:spPr bwMode="gray">
          <a:xfrm>
            <a:off x="3378200" y="3822700"/>
            <a:ext cx="1409700" cy="12620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gray">
          <a:xfrm>
            <a:off x="3017838" y="4243388"/>
            <a:ext cx="22923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336600"/>
                </a:solidFill>
              </a:rPr>
              <a:t>Резидент/ </a:t>
            </a:r>
          </a:p>
          <a:p>
            <a:pPr algn="ctr"/>
            <a:r>
              <a:rPr lang="ru-RU" sz="2800" b="1" dirty="0">
                <a:solidFill>
                  <a:srgbClr val="336600"/>
                </a:solidFill>
              </a:rPr>
              <a:t>Доктор </a:t>
            </a:r>
            <a:r>
              <a:rPr lang="en-US" sz="2800" b="1" dirty="0" err="1">
                <a:solidFill>
                  <a:srgbClr val="336600"/>
                </a:solidFill>
              </a:rPr>
              <a:t>pHD</a:t>
            </a:r>
            <a:endParaRPr lang="en-US" sz="2800" b="1" dirty="0">
              <a:solidFill>
                <a:srgbClr val="336600"/>
              </a:solidFill>
            </a:endParaRPr>
          </a:p>
        </p:txBody>
      </p:sp>
      <p:sp>
        <p:nvSpPr>
          <p:cNvPr id="25609" name="Oval 40"/>
          <p:cNvSpPr>
            <a:spLocks noChangeArrowheads="1"/>
          </p:cNvSpPr>
          <p:nvPr/>
        </p:nvSpPr>
        <p:spPr bwMode="gray">
          <a:xfrm rot="-772996">
            <a:off x="1473200" y="4362450"/>
            <a:ext cx="1133475" cy="60960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5610" name="Group 41"/>
          <p:cNvGrpSpPr>
            <a:grpSpLocks/>
          </p:cNvGrpSpPr>
          <p:nvPr/>
        </p:nvGrpSpPr>
        <p:grpSpPr bwMode="auto">
          <a:xfrm>
            <a:off x="1204913" y="3371850"/>
            <a:ext cx="1671637" cy="1441450"/>
            <a:chOff x="614" y="2112"/>
            <a:chExt cx="1026" cy="860"/>
          </a:xfrm>
        </p:grpSpPr>
        <p:sp>
          <p:nvSpPr>
            <p:cNvPr id="25625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26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27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28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629" name="Text Box 46"/>
            <p:cNvSpPr txBox="1">
              <a:spLocks noChangeArrowheads="1"/>
            </p:cNvSpPr>
            <p:nvPr/>
          </p:nvSpPr>
          <p:spPr bwMode="gray">
            <a:xfrm>
              <a:off x="614" y="2232"/>
              <a:ext cx="1026" cy="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36600"/>
                  </a:solidFill>
                </a:rPr>
                <a:t>Интерн/ </a:t>
              </a:r>
            </a:p>
            <a:p>
              <a:pPr algn="ctr"/>
              <a:r>
                <a:rPr lang="ru-RU" sz="2800" b="1" dirty="0">
                  <a:solidFill>
                    <a:srgbClr val="336600"/>
                  </a:solidFill>
                </a:rPr>
                <a:t>Магистр</a:t>
              </a:r>
              <a:endParaRPr lang="en-US" sz="2800" b="1" dirty="0">
                <a:solidFill>
                  <a:srgbClr val="336600"/>
                </a:solidFill>
              </a:endParaRPr>
            </a:p>
          </p:txBody>
        </p:sp>
      </p:grpSp>
      <p:sp>
        <p:nvSpPr>
          <p:cNvPr id="25611" name="Oval 47"/>
          <p:cNvSpPr>
            <a:spLocks noChangeArrowheads="1"/>
          </p:cNvSpPr>
          <p:nvPr/>
        </p:nvSpPr>
        <p:spPr bwMode="gray">
          <a:xfrm>
            <a:off x="1295400" y="2606675"/>
            <a:ext cx="914400" cy="53340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2" name="Oval 48"/>
          <p:cNvSpPr>
            <a:spLocks noChangeArrowheads="1"/>
          </p:cNvSpPr>
          <p:nvPr/>
        </p:nvSpPr>
        <p:spPr bwMode="gray">
          <a:xfrm>
            <a:off x="1371600" y="2000250"/>
            <a:ext cx="1023938" cy="1023938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13" name="Oval 49"/>
          <p:cNvSpPr>
            <a:spLocks noChangeArrowheads="1"/>
          </p:cNvSpPr>
          <p:nvPr/>
        </p:nvSpPr>
        <p:spPr bwMode="gray">
          <a:xfrm>
            <a:off x="1384300" y="2005013"/>
            <a:ext cx="1000125" cy="1000125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14" name="Oval 50"/>
          <p:cNvSpPr>
            <a:spLocks noChangeArrowheads="1"/>
          </p:cNvSpPr>
          <p:nvPr/>
        </p:nvSpPr>
        <p:spPr bwMode="gray">
          <a:xfrm>
            <a:off x="1395413" y="2016125"/>
            <a:ext cx="950912" cy="9334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15" name="Oval 51"/>
          <p:cNvSpPr>
            <a:spLocks noChangeArrowheads="1"/>
          </p:cNvSpPr>
          <p:nvPr/>
        </p:nvSpPr>
        <p:spPr bwMode="gray">
          <a:xfrm>
            <a:off x="1449388" y="2041525"/>
            <a:ext cx="847725" cy="7572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25616" name="Text Box 52"/>
          <p:cNvSpPr txBox="1">
            <a:spLocks noChangeArrowheads="1"/>
          </p:cNvSpPr>
          <p:nvPr/>
        </p:nvSpPr>
        <p:spPr bwMode="gray">
          <a:xfrm>
            <a:off x="966788" y="2349500"/>
            <a:ext cx="185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336600"/>
                </a:solidFill>
              </a:rPr>
              <a:t>бакалавр</a:t>
            </a:r>
            <a:endParaRPr lang="en-US" sz="2800" b="1" dirty="0">
              <a:solidFill>
                <a:srgbClr val="336600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857224" y="188913"/>
            <a:ext cx="8286776" cy="563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dirty="0" smtClean="0"/>
              <a:t> Болонский процесс в КазНМУ сегодня</a:t>
            </a:r>
            <a:endParaRPr lang="ru-RU" dirty="0"/>
          </a:p>
        </p:txBody>
      </p:sp>
      <p:sp>
        <p:nvSpPr>
          <p:cNvPr id="25624" name="Прямоугольник 31"/>
          <p:cNvSpPr>
            <a:spLocks noChangeArrowheads="1"/>
          </p:cNvSpPr>
          <p:nvPr/>
        </p:nvSpPr>
        <p:spPr bwMode="auto">
          <a:xfrm>
            <a:off x="5357818" y="1071546"/>
            <a:ext cx="350046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/>
              <a:t>В 2011-2012 </a:t>
            </a:r>
            <a:r>
              <a:rPr lang="ru-RU" sz="2400" b="1" dirty="0" err="1" smtClean="0"/>
              <a:t>уч.году</a:t>
            </a:r>
            <a:r>
              <a:rPr lang="ru-RU" sz="2400" b="1" dirty="0" smtClean="0"/>
              <a:t> разработана и внедрена </a:t>
            </a:r>
            <a:r>
              <a:rPr lang="ru-RU" sz="2400" b="1" dirty="0" smtClean="0">
                <a:solidFill>
                  <a:srgbClr val="C00000"/>
                </a:solidFill>
              </a:rPr>
              <a:t> программа формирования </a:t>
            </a:r>
            <a:r>
              <a:rPr lang="ru-RU" sz="2400" b="1" dirty="0">
                <a:solidFill>
                  <a:srgbClr val="C00000"/>
                </a:solidFill>
              </a:rPr>
              <a:t>компетенций </a:t>
            </a:r>
            <a:r>
              <a:rPr lang="ru-RU" sz="2400" b="1" dirty="0"/>
              <a:t>бакалавра и </a:t>
            </a:r>
            <a:r>
              <a:rPr lang="ru-RU" sz="2400" b="1" dirty="0" smtClean="0"/>
              <a:t> начата  программа подготовки врачей-интернов </a:t>
            </a:r>
            <a:r>
              <a:rPr lang="ru-RU" sz="2400" b="1" dirty="0"/>
              <a:t>общей </a:t>
            </a:r>
            <a:r>
              <a:rPr lang="ru-RU" sz="2400" b="1" dirty="0" smtClean="0"/>
              <a:t>медицины и стоматологии,</a:t>
            </a:r>
          </a:p>
          <a:p>
            <a:r>
              <a:rPr lang="ru-RU" sz="2400" b="1" dirty="0" smtClean="0"/>
              <a:t>Магистров фармации и организации здравоохранения</a:t>
            </a:r>
            <a:endParaRPr lang="ru-RU" sz="2400" b="1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52400"/>
            <a:ext cx="8143900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Болонский процесс в КазНМУ сегодня</a:t>
            </a:r>
            <a:endParaRPr lang="ru-RU" dirty="0"/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В 2011-2012 </a:t>
            </a:r>
            <a:r>
              <a:rPr lang="ru-RU" b="1" dirty="0" err="1" smtClean="0"/>
              <a:t>уч.году</a:t>
            </a:r>
            <a:r>
              <a:rPr lang="ru-RU" b="1" dirty="0" smtClean="0"/>
              <a:t> разработана </a:t>
            </a:r>
          </a:p>
          <a:p>
            <a:pPr eaLnBrk="1" hangingPunct="1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система оценки профессиональной компетентности </a:t>
            </a:r>
            <a:r>
              <a:rPr lang="ru-RU" b="1" dirty="0" smtClean="0"/>
              <a:t>обучающихся, формы и методы которой зависят от уровня обучения и оцениваемого компонента компетентности. </a:t>
            </a:r>
          </a:p>
          <a:p>
            <a:pPr eaLnBrk="1" hangingPunct="1">
              <a:buNone/>
            </a:pPr>
            <a:endParaRPr lang="ru-RU" b="1" dirty="0" smtClean="0"/>
          </a:p>
          <a:p>
            <a:pPr eaLnBrk="1" hangingPunct="1"/>
            <a:r>
              <a:rPr lang="ru-RU" b="1" dirty="0" smtClean="0"/>
              <a:t>Оцениваются не только знания, но и уровень </a:t>
            </a:r>
            <a:r>
              <a:rPr lang="ru-RU" b="1" dirty="0" err="1" smtClean="0"/>
              <a:t>сформированности</a:t>
            </a:r>
            <a:r>
              <a:rPr lang="ru-RU" b="1" dirty="0" smtClean="0"/>
              <a:t> профессиональной компетентности.   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836613"/>
            <a:ext cx="8142288" cy="568801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dirty="0" smtClean="0"/>
              <a:t> КазНМУ</a:t>
            </a:r>
            <a:r>
              <a:rPr lang="en-US" dirty="0" smtClean="0"/>
              <a:t> </a:t>
            </a:r>
            <a:r>
              <a:rPr lang="kk-KZ" dirty="0" smtClean="0"/>
              <a:t>сегодня </a:t>
            </a:r>
            <a:r>
              <a:rPr lang="ru-RU" dirty="0" smtClean="0"/>
              <a:t>представляет </a:t>
            </a:r>
            <a:r>
              <a:rPr lang="ru-RU" dirty="0"/>
              <a:t>собой </a:t>
            </a:r>
            <a:r>
              <a:rPr lang="en-US" smtClean="0"/>
              <a:t> </a:t>
            </a:r>
            <a:r>
              <a:rPr lang="ru-RU" smtClean="0"/>
              <a:t>научно-образовательный </a:t>
            </a:r>
            <a:r>
              <a:rPr lang="ru-RU" dirty="0"/>
              <a:t>комплекс, </a:t>
            </a:r>
            <a:r>
              <a:rPr lang="ru-RU" dirty="0" smtClean="0"/>
              <a:t>включающий:</a:t>
            </a:r>
          </a:p>
          <a:p>
            <a:pPr eaLnBrk="1" hangingPunct="1">
              <a:defRPr/>
            </a:pPr>
            <a:r>
              <a:rPr lang="ru-RU" sz="1400" dirty="0" smtClean="0"/>
              <a:t>7 </a:t>
            </a:r>
            <a:r>
              <a:rPr lang="ru-RU" sz="1400" dirty="0"/>
              <a:t>учебных корпусов; 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/>
              <a:t>НИЦ фундаментальной </a:t>
            </a:r>
            <a:r>
              <a:rPr lang="ru-RU" sz="1400" dirty="0"/>
              <a:t>и прикладной медицины им. </a:t>
            </a:r>
            <a:r>
              <a:rPr lang="ru-RU" sz="1400" dirty="0" err="1" smtClean="0"/>
              <a:t>Б.А.Атчабарова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/>
              <a:t>Образовательно-клинический центр</a:t>
            </a:r>
            <a:r>
              <a:rPr lang="ru-RU" sz="1400" dirty="0"/>
              <a:t> </a:t>
            </a:r>
          </a:p>
          <a:p>
            <a:pPr eaLnBrk="1" hangingPunct="1">
              <a:defRPr/>
            </a:pPr>
            <a:r>
              <a:rPr lang="ru-RU" sz="1400" dirty="0" smtClean="0"/>
              <a:t>Клинику </a:t>
            </a:r>
            <a:r>
              <a:rPr lang="ru-RU" sz="1400" dirty="0"/>
              <a:t>внутренних болезней на 100 </a:t>
            </a:r>
            <a:r>
              <a:rPr lang="ru-RU" sz="1400" dirty="0" smtClean="0"/>
              <a:t>коек</a:t>
            </a:r>
          </a:p>
          <a:p>
            <a:pPr eaLnBrk="1" hangingPunct="1">
              <a:defRPr/>
            </a:pPr>
            <a:r>
              <a:rPr lang="ru-RU" sz="1400" dirty="0" smtClean="0"/>
              <a:t>Высшую медицинскую школу</a:t>
            </a:r>
          </a:p>
          <a:p>
            <a:pPr eaLnBrk="1" hangingPunct="1">
              <a:defRPr/>
            </a:pPr>
            <a:r>
              <a:rPr lang="ru-RU" sz="1400" dirty="0" smtClean="0"/>
              <a:t>Институт постдипломного образования</a:t>
            </a:r>
          </a:p>
          <a:p>
            <a:pPr eaLnBrk="1" hangingPunct="1">
              <a:defRPr/>
            </a:pPr>
            <a:r>
              <a:rPr lang="ru-RU" sz="1400" dirty="0" smtClean="0"/>
              <a:t>Институт стоматологии</a:t>
            </a:r>
          </a:p>
          <a:p>
            <a:pPr eaLnBrk="1" hangingPunct="1">
              <a:defRPr/>
            </a:pPr>
            <a:r>
              <a:rPr lang="ru-RU" sz="1400" dirty="0" smtClean="0"/>
              <a:t>Школу </a:t>
            </a:r>
            <a:r>
              <a:rPr lang="ru-RU" sz="1400" dirty="0"/>
              <a:t>общественного здравоохранения </a:t>
            </a:r>
            <a:r>
              <a:rPr lang="ru-RU" sz="1400" dirty="0" smtClean="0"/>
              <a:t>им. </a:t>
            </a:r>
            <a:r>
              <a:rPr lang="ru-RU" sz="1400" dirty="0" err="1" smtClean="0"/>
              <a:t>Х.Досмухамедова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/>
              <a:t>Школу педагогического мастерства им. </a:t>
            </a:r>
            <a:r>
              <a:rPr lang="ru-RU" sz="1400" dirty="0" err="1" smtClean="0"/>
              <a:t>Х.С.Насыбуллиной</a:t>
            </a:r>
            <a:endParaRPr lang="ru-RU" sz="1400" dirty="0" smtClean="0"/>
          </a:p>
          <a:p>
            <a:pPr eaLnBrk="1" hangingPunct="1">
              <a:defRPr/>
            </a:pPr>
            <a:r>
              <a:rPr lang="ru-RU" sz="1400" dirty="0" smtClean="0"/>
              <a:t>Центр </a:t>
            </a:r>
            <a:r>
              <a:rPr lang="ru-RU" sz="1400" dirty="0"/>
              <a:t>доказательной </a:t>
            </a:r>
            <a:r>
              <a:rPr lang="ru-RU" sz="1400" dirty="0" smtClean="0"/>
              <a:t>медицины</a:t>
            </a:r>
          </a:p>
          <a:p>
            <a:pPr eaLnBrk="1" hangingPunct="1">
              <a:defRPr/>
            </a:pPr>
            <a:r>
              <a:rPr lang="ru-RU" sz="1400" dirty="0" smtClean="0"/>
              <a:t> </a:t>
            </a:r>
            <a:r>
              <a:rPr lang="ru-RU" sz="1400" dirty="0"/>
              <a:t>Центр практических </a:t>
            </a:r>
            <a:r>
              <a:rPr lang="ru-RU" sz="1400" dirty="0" smtClean="0"/>
              <a:t>и коммуникативных навыков  </a:t>
            </a:r>
          </a:p>
          <a:p>
            <a:pPr eaLnBrk="1" hangingPunct="1">
              <a:defRPr/>
            </a:pPr>
            <a:r>
              <a:rPr lang="ru-RU" sz="1400" dirty="0" smtClean="0"/>
              <a:t>Тестовый </a:t>
            </a:r>
            <a:r>
              <a:rPr lang="ru-RU" sz="1400" dirty="0"/>
              <a:t>центр с 8-ю компьютерными </a:t>
            </a:r>
            <a:r>
              <a:rPr lang="ru-RU" sz="1400" dirty="0" smtClean="0"/>
              <a:t>классами</a:t>
            </a:r>
          </a:p>
          <a:p>
            <a:pPr eaLnBrk="1" hangingPunct="1">
              <a:defRPr/>
            </a:pPr>
            <a:r>
              <a:rPr lang="ru-RU" sz="1400" dirty="0" smtClean="0"/>
              <a:t>библиотеку  </a:t>
            </a:r>
            <a:r>
              <a:rPr lang="ru-RU" sz="1400" dirty="0"/>
              <a:t>с книжным фондом 1 065 263 экземпляров; электронную библиотеку</a:t>
            </a:r>
            <a:r>
              <a:rPr lang="ru-RU" sz="1400" dirty="0" smtClean="0"/>
              <a:t>;</a:t>
            </a:r>
          </a:p>
          <a:p>
            <a:pPr eaLnBrk="1" hangingPunct="1">
              <a:defRPr/>
            </a:pPr>
            <a:r>
              <a:rPr lang="ru-RU" sz="1400" dirty="0" smtClean="0"/>
              <a:t>интернет-класс </a:t>
            </a:r>
            <a:r>
              <a:rPr lang="ru-RU" sz="1400" dirty="0"/>
              <a:t>на 120 мест, на базе которой функционирует </a:t>
            </a:r>
            <a:r>
              <a:rPr lang="ru-RU" sz="1400" dirty="0" smtClean="0"/>
              <a:t>РНМБ </a:t>
            </a:r>
          </a:p>
          <a:p>
            <a:pPr eaLnBrk="1" hangingPunct="1">
              <a:defRPr/>
            </a:pPr>
            <a:r>
              <a:rPr lang="ru-RU" sz="1400" dirty="0" smtClean="0"/>
              <a:t>два </a:t>
            </a:r>
            <a:r>
              <a:rPr lang="ru-RU" sz="1400" dirty="0"/>
              <a:t>анатомических </a:t>
            </a:r>
            <a:r>
              <a:rPr lang="ru-RU" sz="1400" dirty="0" smtClean="0"/>
              <a:t>зала</a:t>
            </a:r>
          </a:p>
          <a:p>
            <a:pPr eaLnBrk="1" hangingPunct="1">
              <a:defRPr/>
            </a:pPr>
            <a:r>
              <a:rPr lang="ru-RU" sz="1400" dirty="0" smtClean="0"/>
              <a:t>76 клинических баз городского и республиканского значения</a:t>
            </a:r>
            <a:endParaRPr lang="ru-RU" sz="1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214282" y="785794"/>
            <a:ext cx="8715435" cy="3003569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ru-RU" sz="2400" b="1" dirty="0" smtClean="0"/>
              <a:t>В 2011-2012 </a:t>
            </a:r>
            <a:r>
              <a:rPr lang="ru-RU" sz="2400" b="1" dirty="0" err="1" smtClean="0"/>
              <a:t>уч.году</a:t>
            </a:r>
            <a:r>
              <a:rPr lang="ru-RU" sz="2400" b="1" dirty="0" smtClean="0"/>
              <a:t> продолжилась работа по внедрению и расширению возможностей применения  </a:t>
            </a:r>
            <a:r>
              <a:rPr lang="ru-RU" sz="2400" b="1" dirty="0" err="1" smtClean="0">
                <a:solidFill>
                  <a:srgbClr val="C00000"/>
                </a:solidFill>
              </a:rPr>
              <a:t>мультимедийных</a:t>
            </a:r>
            <a:r>
              <a:rPr lang="ru-RU" sz="2400" b="1" dirty="0" smtClean="0">
                <a:solidFill>
                  <a:srgbClr val="C00000"/>
                </a:solidFill>
              </a:rPr>
              <a:t> и интерактивных средств обучения 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b="1" dirty="0" smtClean="0"/>
              <a:t>В новом учебном году успевающие студенты 1-3-х курсов  обеспечены </a:t>
            </a:r>
            <a:r>
              <a:rPr lang="ru-RU" sz="2400" b="1" dirty="0" err="1" smtClean="0">
                <a:solidFill>
                  <a:srgbClr val="C00000"/>
                </a:solidFill>
              </a:rPr>
              <a:t>нетбуками</a:t>
            </a:r>
            <a:r>
              <a:rPr lang="ru-RU" sz="2400" b="1" dirty="0" smtClean="0"/>
              <a:t> и свободным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доступом  в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sz="2400" b="1" dirty="0" smtClean="0"/>
              <a:t>Сегодня около </a:t>
            </a:r>
            <a:r>
              <a:rPr lang="ru-RU" sz="2400" b="1" dirty="0" smtClean="0">
                <a:solidFill>
                  <a:srgbClr val="C00000"/>
                </a:solidFill>
              </a:rPr>
              <a:t>4 000 студентов </a:t>
            </a:r>
            <a:r>
              <a:rPr lang="ru-RU" sz="2400" b="1" dirty="0" smtClean="0"/>
              <a:t>ежедневно работают в интернете</a:t>
            </a:r>
            <a:endParaRPr lang="en-US" sz="2400" b="1" dirty="0" smtClean="0"/>
          </a:p>
          <a:p>
            <a:pPr eaLnBrk="1" hangingPunct="1"/>
            <a:endParaRPr lang="ru-RU" sz="2400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152400"/>
            <a:ext cx="8072462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Болонский процесс в КазНМУ сегодня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357694"/>
            <a:ext cx="7429552" cy="223713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428625" y="1071562"/>
            <a:ext cx="8358217" cy="2643189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/>
              <a:t>В 2010-2012 </a:t>
            </a:r>
            <a:r>
              <a:rPr lang="ru-RU" b="1" dirty="0" err="1" smtClean="0"/>
              <a:t>уч.году</a:t>
            </a:r>
            <a:r>
              <a:rPr lang="ru-RU" b="1" dirty="0" smtClean="0"/>
              <a:t> осуществлен переход на </a:t>
            </a:r>
            <a:r>
              <a:rPr lang="ru-RU" b="1" dirty="0" smtClean="0">
                <a:solidFill>
                  <a:srgbClr val="C00000"/>
                </a:solidFill>
              </a:rPr>
              <a:t>кредитную технологию обучения </a:t>
            </a:r>
            <a:r>
              <a:rPr lang="ru-RU" b="1" dirty="0" smtClean="0"/>
              <a:t>на факультетах: фармацевтический,  медико-профилактическое и сестринское дело, менеджмент в здравоохранении и фармации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14480" y="152400"/>
            <a:ext cx="7200920" cy="5635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Болонский процесс в КазНМУ сегодня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2938" y="4071938"/>
            <a:ext cx="7858125" cy="18573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Это первый опыт  в нашей стране в сфере медицинского образования.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8572500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Кредитная система обучения  в КазНМУ</a:t>
            </a:r>
            <a:endParaRPr lang="ru-RU" dirty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533400" y="857250"/>
            <a:ext cx="8181975" cy="54673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mtClean="0"/>
              <a:t>   </a:t>
            </a:r>
            <a:r>
              <a:rPr lang="ru-RU" b="1" smtClean="0">
                <a:solidFill>
                  <a:srgbClr val="C00000"/>
                </a:solidFill>
              </a:rPr>
              <a:t>За  2 учебных года  по программе внедрения  кредитной системы обучения проведено: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4 семинара для  заведующих кафедрами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6 семинаров для преподавателей 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2 обучающих курса каждый объемом 36 часов 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на Советах факультетов, заседания КОП в течение 2011-2012 уч.года  систематически обсуждались  возможности внедрения КСО, а в дальнейшем разрабатывались этапы реализации КСО в КазНМУ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5 методических конференций на факультетах КазНМУ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Обращение ректора к  ППС о внедрении КСО (апрель 2012г.)</a:t>
            </a:r>
          </a:p>
          <a:p>
            <a:pPr eaLnBrk="1" hangingPunct="1">
              <a:buFont typeface="Arial" charset="0"/>
              <a:buChar char="•"/>
            </a:pPr>
            <a:r>
              <a:rPr lang="ru-RU" sz="2000" b="1" smtClean="0"/>
              <a:t>Утверждены Правила организации учебного процесса при КСО  на 2011-2012 уч.год</a:t>
            </a:r>
          </a:p>
          <a:p>
            <a:pPr eaLnBrk="1" hangingPunct="1">
              <a:buFont typeface="Arial" charset="0"/>
              <a:buChar char="•"/>
            </a:pPr>
            <a:endParaRPr lang="ru-RU" smtClean="0"/>
          </a:p>
          <a:p>
            <a:pPr eaLnBrk="1" hangingPunct="1">
              <a:buFontTx/>
              <a:buChar char="-"/>
            </a:pPr>
            <a:endParaRPr lang="ru-RU" smtClean="0"/>
          </a:p>
          <a:p>
            <a:pPr eaLnBrk="1" hangingPunct="1">
              <a:buFontTx/>
              <a:buChar char="-"/>
            </a:pPr>
            <a:endParaRPr lang="ru-RU" smtClean="0"/>
          </a:p>
          <a:p>
            <a:pPr eaLnBrk="1" hangingPunct="1">
              <a:buFontTx/>
              <a:buChar char="-"/>
            </a:pPr>
            <a:endParaRPr lang="ru-RU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Болонский процесс в </a:t>
            </a:r>
            <a:r>
              <a:rPr lang="ru-RU" dirty="0" err="1" smtClean="0"/>
              <a:t>КазНМУ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785813"/>
            <a:ext cx="8858250" cy="5715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География академической мобильности: первый опыт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3200" b="1" dirty="0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04" y="1482532"/>
            <a:ext cx="8979296" cy="50897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трелка вниз 6"/>
          <p:cNvSpPr/>
          <p:nvPr/>
        </p:nvSpPr>
        <p:spPr>
          <a:xfrm>
            <a:off x="2786050" y="1428736"/>
            <a:ext cx="2857509" cy="1285870"/>
          </a:xfrm>
          <a:prstGeom prst="down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Казахстан</a:t>
            </a:r>
            <a:r>
              <a:rPr lang="ru-RU" dirty="0"/>
              <a:t> (</a:t>
            </a:r>
            <a:r>
              <a:rPr lang="ru-RU" dirty="0" err="1"/>
              <a:t>КарГУ</a:t>
            </a:r>
            <a:r>
              <a:rPr lang="ru-RU" dirty="0"/>
              <a:t>)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5715000" y="2714625"/>
            <a:ext cx="3000404" cy="157163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err="1"/>
              <a:t>Синьцзянский</a:t>
            </a:r>
            <a:r>
              <a:rPr lang="ru-RU" sz="2000" b="1" dirty="0"/>
              <a:t> ГУ, Китай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0" y="1643063"/>
            <a:ext cx="2571750" cy="178593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Харьковской  фарм. институт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85750" y="3429000"/>
            <a:ext cx="2571738" cy="19288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  <a:p>
            <a:pPr algn="ctr">
              <a:defRPr/>
            </a:pPr>
            <a:r>
              <a:rPr lang="ru-RU" b="1" dirty="0" err="1" smtClean="0"/>
              <a:t>Барселонский</a:t>
            </a:r>
            <a:r>
              <a:rPr lang="ru-RU" b="1" dirty="0" smtClean="0"/>
              <a:t> Университет </a:t>
            </a:r>
            <a:r>
              <a:rPr lang="ru-RU" b="1" dirty="0"/>
              <a:t>(Испания) 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34825" name="Picture 2" descr="C:\Documents and Settings\user.PC\Рабочий стол\Задачи МАКо на 2011-2012 уч.год\new_emblem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8" y="3500438"/>
            <a:ext cx="646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52400"/>
            <a:ext cx="7416800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5257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kk-KZ" b="1" dirty="0"/>
              <a:t>с </a:t>
            </a:r>
            <a:r>
              <a:rPr lang="kk-KZ" b="1" dirty="0" smtClean="0"/>
              <a:t>2011 года </a:t>
            </a:r>
            <a:r>
              <a:rPr lang="kk-KZ" b="1" dirty="0"/>
              <a:t>внедрена </a:t>
            </a:r>
            <a:r>
              <a:rPr lang="kk-KZ" b="1" dirty="0">
                <a:solidFill>
                  <a:srgbClr val="C00000"/>
                </a:solidFill>
              </a:rPr>
              <a:t>аттестации профессорско-преподавательского </a:t>
            </a:r>
            <a:r>
              <a:rPr lang="kk-KZ" b="1" dirty="0" smtClean="0">
                <a:solidFill>
                  <a:srgbClr val="C00000"/>
                </a:solidFill>
              </a:rPr>
              <a:t>состава.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kk-KZ" b="1" dirty="0" smtClean="0">
              <a:solidFill>
                <a:srgbClr val="C00000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kk-KZ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Основная </a:t>
            </a:r>
            <a:r>
              <a:rPr lang="kk-KZ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цель:</a:t>
            </a:r>
            <a:r>
              <a:rPr lang="kk-KZ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k-KZ" b="1" dirty="0"/>
              <a:t>достичь понимания модели образования нашего университета, иметь чувство патриота нашего университета, быть готовым и сопричастным к победам и неудачам своего университета, стать в стране наиболее конкурентным ППС, выйти на международный уровень преподавания</a:t>
            </a:r>
            <a:r>
              <a:rPr lang="kk-KZ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AutoShape 3"/>
          <p:cNvSpPr>
            <a:spLocks noChangeArrowheads="1"/>
          </p:cNvSpPr>
          <p:nvPr/>
        </p:nvSpPr>
        <p:spPr bwMode="gray">
          <a:xfrm rot="39573186">
            <a:off x="4768056" y="2331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gray">
          <a:xfrm rot="3465783">
            <a:off x="4768057" y="4495006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gray">
          <a:xfrm rot="35969022">
            <a:off x="3548856" y="24074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gray">
          <a:xfrm rot="7535209">
            <a:off x="3510756" y="4461669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gray">
          <a:xfrm>
            <a:off x="5346700" y="345916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gray">
          <a:xfrm rot="-10800000">
            <a:off x="2936875" y="345281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872" name="Oval 9"/>
          <p:cNvSpPr>
            <a:spLocks noChangeArrowheads="1"/>
          </p:cNvSpPr>
          <p:nvPr/>
        </p:nvSpPr>
        <p:spPr bwMode="gray">
          <a:xfrm>
            <a:off x="2682875" y="1690688"/>
            <a:ext cx="3743325" cy="3744912"/>
          </a:xfrm>
          <a:prstGeom prst="ellips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36873" name="Group 10"/>
          <p:cNvGrpSpPr>
            <a:grpSpLocks/>
          </p:cNvGrpSpPr>
          <p:nvPr/>
        </p:nvGrpSpPr>
        <p:grpSpPr bwMode="auto">
          <a:xfrm>
            <a:off x="3419475" y="1749425"/>
            <a:ext cx="360363" cy="360363"/>
            <a:chOff x="1973" y="1706"/>
            <a:chExt cx="227" cy="227"/>
          </a:xfrm>
        </p:grpSpPr>
        <p:sp>
          <p:nvSpPr>
            <p:cNvPr id="51211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2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6874" name="Group 13"/>
          <p:cNvGrpSpPr>
            <a:grpSpLocks/>
          </p:cNvGrpSpPr>
          <p:nvPr/>
        </p:nvGrpSpPr>
        <p:grpSpPr bwMode="auto">
          <a:xfrm>
            <a:off x="2474913" y="3405188"/>
            <a:ext cx="360362" cy="360362"/>
            <a:chOff x="1565" y="2659"/>
            <a:chExt cx="227" cy="227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5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6875" name="Group 16"/>
          <p:cNvGrpSpPr>
            <a:grpSpLocks/>
          </p:cNvGrpSpPr>
          <p:nvPr/>
        </p:nvGrpSpPr>
        <p:grpSpPr bwMode="auto">
          <a:xfrm>
            <a:off x="3338513" y="4948238"/>
            <a:ext cx="360362" cy="360362"/>
            <a:chOff x="2109" y="3612"/>
            <a:chExt cx="227" cy="227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6876" name="Group 19"/>
          <p:cNvGrpSpPr>
            <a:grpSpLocks/>
          </p:cNvGrpSpPr>
          <p:nvPr/>
        </p:nvGrpSpPr>
        <p:grpSpPr bwMode="auto">
          <a:xfrm>
            <a:off x="5268913" y="1728788"/>
            <a:ext cx="360362" cy="360362"/>
            <a:chOff x="3470" y="1706"/>
            <a:chExt cx="227" cy="227"/>
          </a:xfrm>
        </p:grpSpPr>
        <p:sp>
          <p:nvSpPr>
            <p:cNvPr id="51220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1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6877" name="Group 22"/>
          <p:cNvGrpSpPr>
            <a:grpSpLocks/>
          </p:cNvGrpSpPr>
          <p:nvPr/>
        </p:nvGrpSpPr>
        <p:grpSpPr bwMode="auto">
          <a:xfrm>
            <a:off x="6218238" y="3405188"/>
            <a:ext cx="360362" cy="360362"/>
            <a:chOff x="3923" y="2659"/>
            <a:chExt cx="227" cy="227"/>
          </a:xfrm>
        </p:grpSpPr>
        <p:sp>
          <p:nvSpPr>
            <p:cNvPr id="51223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4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6878" name="Group 25"/>
          <p:cNvGrpSpPr>
            <a:grpSpLocks/>
          </p:cNvGrpSpPr>
          <p:nvPr/>
        </p:nvGrpSpPr>
        <p:grpSpPr bwMode="auto">
          <a:xfrm>
            <a:off x="5324475" y="5005388"/>
            <a:ext cx="360363" cy="360362"/>
            <a:chOff x="3515" y="3521"/>
            <a:chExt cx="227" cy="227"/>
          </a:xfrm>
        </p:grpSpPr>
        <p:sp>
          <p:nvSpPr>
            <p:cNvPr id="51226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27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3725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228" name="Oval 28"/>
          <p:cNvSpPr>
            <a:spLocks noChangeArrowheads="1"/>
          </p:cNvSpPr>
          <p:nvPr/>
        </p:nvSpPr>
        <p:spPr bwMode="gray">
          <a:xfrm>
            <a:off x="3614738" y="2643188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gray">
          <a:xfrm>
            <a:off x="3608388" y="2627313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gray">
          <a:xfrm>
            <a:off x="3741738" y="2770188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gray">
          <a:xfrm>
            <a:off x="3724275" y="2743200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36883" name="Group 44"/>
          <p:cNvGrpSpPr>
            <a:grpSpLocks/>
          </p:cNvGrpSpPr>
          <p:nvPr/>
        </p:nvGrpSpPr>
        <p:grpSpPr bwMode="auto">
          <a:xfrm>
            <a:off x="3825875" y="2854325"/>
            <a:ext cx="1522413" cy="1522413"/>
            <a:chOff x="2410" y="1798"/>
            <a:chExt cx="959" cy="959"/>
          </a:xfrm>
        </p:grpSpPr>
        <p:sp>
          <p:nvSpPr>
            <p:cNvPr id="36893" name="Oval 32"/>
            <p:cNvSpPr>
              <a:spLocks noChangeArrowheads="1"/>
            </p:cNvSpPr>
            <p:nvPr/>
          </p:nvSpPr>
          <p:spPr bwMode="gray">
            <a:xfrm>
              <a:off x="2410" y="1798"/>
              <a:ext cx="959" cy="959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6894" name="Oval 33"/>
            <p:cNvSpPr>
              <a:spLocks noChangeArrowheads="1"/>
            </p:cNvSpPr>
            <p:nvPr/>
          </p:nvSpPr>
          <p:spPr bwMode="gray">
            <a:xfrm>
              <a:off x="2424" y="1810"/>
              <a:ext cx="927" cy="9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6895" name="Oval 34"/>
            <p:cNvSpPr>
              <a:spLocks noChangeArrowheads="1"/>
            </p:cNvSpPr>
            <p:nvPr/>
          </p:nvSpPr>
          <p:spPr bwMode="gray">
            <a:xfrm>
              <a:off x="2435" y="1816"/>
              <a:ext cx="906" cy="90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6896" name="Oval 35"/>
            <p:cNvSpPr>
              <a:spLocks noChangeArrowheads="1"/>
            </p:cNvSpPr>
            <p:nvPr/>
          </p:nvSpPr>
          <p:spPr bwMode="gray">
            <a:xfrm>
              <a:off x="2445" y="1825"/>
              <a:ext cx="861" cy="845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6897" name="Oval 36"/>
            <p:cNvSpPr>
              <a:spLocks noChangeArrowheads="1"/>
            </p:cNvSpPr>
            <p:nvPr/>
          </p:nvSpPr>
          <p:spPr bwMode="gray">
            <a:xfrm>
              <a:off x="2496" y="1848"/>
              <a:ext cx="765" cy="68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36884" name="Text Box 37"/>
          <p:cNvSpPr txBox="1">
            <a:spLocks noChangeArrowheads="1"/>
          </p:cNvSpPr>
          <p:nvPr/>
        </p:nvSpPr>
        <p:spPr bwMode="auto">
          <a:xfrm>
            <a:off x="3536950" y="3090863"/>
            <a:ext cx="2089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800" b="1">
                <a:solidFill>
                  <a:srgbClr val="002060"/>
                </a:solidFill>
              </a:rPr>
              <a:t>ПРЕПОДА-</a:t>
            </a:r>
          </a:p>
          <a:p>
            <a:pPr algn="ctr" eaLnBrk="0" hangingPunct="0"/>
            <a:r>
              <a:rPr lang="ru-RU" sz="2800" b="1">
                <a:solidFill>
                  <a:srgbClr val="002060"/>
                </a:solidFill>
              </a:rPr>
              <a:t>ВАТЕЛЬ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36885" name="Text Box 38"/>
          <p:cNvSpPr txBox="1">
            <a:spLocks noChangeArrowheads="1"/>
          </p:cNvSpPr>
          <p:nvPr/>
        </p:nvSpPr>
        <p:spPr bwMode="auto">
          <a:xfrm>
            <a:off x="5705475" y="1676400"/>
            <a:ext cx="2820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000" b="1"/>
              <a:t>профессиональные </a:t>
            </a:r>
          </a:p>
          <a:p>
            <a:pPr eaLnBrk="0" hangingPunct="0"/>
            <a:r>
              <a:rPr lang="ru-RU" sz="2000" b="1"/>
              <a:t>знания и навыки</a:t>
            </a:r>
            <a:endParaRPr lang="en-US" sz="2000" b="1"/>
          </a:p>
        </p:txBody>
      </p:sp>
      <p:sp>
        <p:nvSpPr>
          <p:cNvPr id="36886" name="Text Box 39"/>
          <p:cNvSpPr txBox="1">
            <a:spLocks noChangeArrowheads="1"/>
          </p:cNvSpPr>
          <p:nvPr/>
        </p:nvSpPr>
        <p:spPr bwMode="auto">
          <a:xfrm>
            <a:off x="-90488" y="1676400"/>
            <a:ext cx="3478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2000" b="1"/>
              <a:t>Профессионально-</a:t>
            </a:r>
          </a:p>
          <a:p>
            <a:pPr algn="r" eaLnBrk="0" hangingPunct="0"/>
            <a:r>
              <a:rPr lang="ru-RU" sz="2000" b="1"/>
              <a:t>педагогическое </a:t>
            </a:r>
          </a:p>
          <a:p>
            <a:pPr algn="r" eaLnBrk="0" hangingPunct="0"/>
            <a:r>
              <a:rPr lang="ru-RU" sz="2000" b="1"/>
              <a:t>самосовершенствование </a:t>
            </a:r>
            <a:endParaRPr lang="en-US" sz="2000" b="1"/>
          </a:p>
        </p:txBody>
      </p:sp>
      <p:sp>
        <p:nvSpPr>
          <p:cNvPr id="36887" name="Text Box 40"/>
          <p:cNvSpPr txBox="1">
            <a:spLocks noChangeArrowheads="1"/>
          </p:cNvSpPr>
          <p:nvPr/>
        </p:nvSpPr>
        <p:spPr bwMode="auto">
          <a:xfrm>
            <a:off x="6619875" y="3429000"/>
            <a:ext cx="276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000" b="1"/>
              <a:t>Научно-</a:t>
            </a:r>
          </a:p>
          <a:p>
            <a:pPr eaLnBrk="0" hangingPunct="0"/>
            <a:r>
              <a:rPr lang="ru-RU" sz="2000" b="1"/>
              <a:t>исследовательская </a:t>
            </a:r>
            <a:endParaRPr lang="en-US" sz="2000" b="1"/>
          </a:p>
        </p:txBody>
      </p:sp>
      <p:sp>
        <p:nvSpPr>
          <p:cNvPr id="36888" name="Text Box 41"/>
          <p:cNvSpPr txBox="1">
            <a:spLocks noChangeArrowheads="1"/>
          </p:cNvSpPr>
          <p:nvPr/>
        </p:nvSpPr>
        <p:spPr bwMode="auto">
          <a:xfrm>
            <a:off x="5705475" y="5029200"/>
            <a:ext cx="2528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000" b="1"/>
              <a:t>Информационная </a:t>
            </a:r>
            <a:endParaRPr lang="en-US" sz="2000" b="1"/>
          </a:p>
        </p:txBody>
      </p:sp>
      <p:sp>
        <p:nvSpPr>
          <p:cNvPr id="36889" name="Text Box 42"/>
          <p:cNvSpPr txBox="1">
            <a:spLocks noChangeArrowheads="1"/>
          </p:cNvSpPr>
          <p:nvPr/>
        </p:nvSpPr>
        <p:spPr bwMode="auto">
          <a:xfrm>
            <a:off x="227013" y="3429000"/>
            <a:ext cx="2246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2000" b="1"/>
              <a:t>управленческая</a:t>
            </a:r>
            <a:endParaRPr lang="en-US" sz="2000" b="1"/>
          </a:p>
        </p:txBody>
      </p:sp>
      <p:sp>
        <p:nvSpPr>
          <p:cNvPr id="36890" name="Text Box 43"/>
          <p:cNvSpPr txBox="1">
            <a:spLocks noChangeArrowheads="1"/>
          </p:cNvSpPr>
          <p:nvPr/>
        </p:nvSpPr>
        <p:spPr bwMode="auto">
          <a:xfrm>
            <a:off x="757238" y="4967288"/>
            <a:ext cx="2554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ru-RU" sz="2000" b="1"/>
              <a:t>Коммуникативная </a:t>
            </a:r>
            <a:endParaRPr lang="en-US" sz="2000" b="1"/>
          </a:p>
        </p:txBody>
      </p:sp>
      <p:sp>
        <p:nvSpPr>
          <p:cNvPr id="36891" name="Прямоугольник 3"/>
          <p:cNvSpPr>
            <a:spLocks noChangeArrowheads="1"/>
          </p:cNvSpPr>
          <p:nvPr/>
        </p:nvSpPr>
        <p:spPr bwMode="auto">
          <a:xfrm>
            <a:off x="1101725" y="0"/>
            <a:ext cx="8042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Разработана </a:t>
            </a:r>
            <a:r>
              <a:rPr lang="ru-RU" sz="2400" b="1" dirty="0" smtClean="0">
                <a:solidFill>
                  <a:schemeClr val="bg1"/>
                </a:solidFill>
              </a:rPr>
              <a:t>концепция формирования </a:t>
            </a:r>
            <a:r>
              <a:rPr lang="ru-RU" sz="2400" b="1" dirty="0">
                <a:solidFill>
                  <a:schemeClr val="bg1"/>
                </a:solidFill>
              </a:rPr>
              <a:t>и оценки компетентности преподавателей КазНМУ. </a:t>
            </a:r>
          </a:p>
        </p:txBody>
      </p:sp>
      <p:sp>
        <p:nvSpPr>
          <p:cNvPr id="36892" name="Прямоугольник 4"/>
          <p:cNvSpPr>
            <a:spLocks noChangeArrowheads="1"/>
          </p:cNvSpPr>
          <p:nvPr/>
        </p:nvSpPr>
        <p:spPr bwMode="auto">
          <a:xfrm>
            <a:off x="438150" y="5805488"/>
            <a:ext cx="8382000" cy="92233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Целью  данной стратегии являлась необходимость  дальнейшей и успешной реализации  модели медицинского образования, повышение требований к педагогу по уровню профессионального мастерства.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445250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>
          <a:xfrm>
            <a:off x="285720" y="785794"/>
            <a:ext cx="8572560" cy="571504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b="1" dirty="0" smtClean="0"/>
              <a:t>В сентябре 2011 г. создана и активно функционирует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Школа педагога имени </a:t>
            </a:r>
            <a:r>
              <a:rPr lang="ru-RU" b="1" dirty="0" err="1" smtClean="0">
                <a:solidFill>
                  <a:srgbClr val="C00000"/>
                </a:solidFill>
              </a:rPr>
              <a:t>Х.С.Насыбуллиной</a:t>
            </a:r>
            <a:r>
              <a:rPr lang="ru-RU" b="1" dirty="0" smtClean="0"/>
              <a:t>,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b="1" dirty="0" smtClean="0"/>
              <a:t> </a:t>
            </a:r>
            <a:r>
              <a:rPr lang="ru-RU" sz="2000" b="1" dirty="0" smtClean="0"/>
              <a:t>в которой повышают свою педагогическую квалификацию и проходят совершенствование   преподаватели университета, а так же осваивают первые шаги педагогического мастерства стажеры-преподаватели.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ru-RU" sz="2400" b="1" dirty="0" smtClean="0"/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accent4"/>
                </a:solidFill>
              </a:rPr>
              <a:t>В течение учебного года свыше </a:t>
            </a:r>
            <a:r>
              <a:rPr lang="ru-RU" sz="2400" b="1" u="sng" dirty="0" smtClean="0">
                <a:solidFill>
                  <a:schemeClr val="accent4"/>
                </a:solidFill>
              </a:rPr>
              <a:t>800 ППС </a:t>
            </a:r>
            <a:r>
              <a:rPr lang="ru-RU" sz="2400" b="1" dirty="0" smtClean="0">
                <a:solidFill>
                  <a:schemeClr val="accent4"/>
                </a:solidFill>
              </a:rPr>
              <a:t>прошли специальную подготовку.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400" b="1" dirty="0" smtClean="0"/>
              <a:t>Около </a:t>
            </a:r>
            <a:r>
              <a:rPr lang="ru-RU" sz="2400" b="1" u="sng" dirty="0" smtClean="0"/>
              <a:t>100 преподавателей  </a:t>
            </a:r>
            <a:r>
              <a:rPr lang="ru-RU" sz="2400" b="1" dirty="0" smtClean="0"/>
              <a:t>интенсивно обучаются английскому языку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ru-RU" sz="2400" b="1" u="sng" dirty="0" smtClean="0"/>
              <a:t>98 ППС   </a:t>
            </a:r>
            <a:r>
              <a:rPr lang="ru-RU" sz="2400" b="1" dirty="0" smtClean="0"/>
              <a:t>являются соискателями программы «</a:t>
            </a:r>
            <a:r>
              <a:rPr lang="ru-RU" sz="2400" b="1" dirty="0" err="1" smtClean="0"/>
              <a:t>Болашак</a:t>
            </a:r>
            <a:r>
              <a:rPr lang="ru-RU" sz="2400" b="1" dirty="0" smtClean="0"/>
              <a:t>» (стажировки за рубежом)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661150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357298"/>
            <a:ext cx="8253442" cy="496730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Впервые с 2011-2012 </a:t>
            </a:r>
            <a:r>
              <a:rPr lang="ru-RU" b="1" dirty="0" err="1" smtClean="0"/>
              <a:t>уч.года</a:t>
            </a:r>
            <a:r>
              <a:rPr lang="ru-RU" b="1" dirty="0" smtClean="0"/>
              <a:t> проводится   конкурс на звание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«Лучший преподаватель </a:t>
            </a:r>
            <a:r>
              <a:rPr lang="ru-RU" b="1" dirty="0" err="1" smtClean="0">
                <a:solidFill>
                  <a:srgbClr val="C00000"/>
                </a:solidFill>
              </a:rPr>
              <a:t>КазНМУ</a:t>
            </a:r>
            <a:r>
              <a:rPr lang="ru-RU" b="1" dirty="0" smtClean="0">
                <a:solidFill>
                  <a:srgbClr val="C00000"/>
                </a:solidFill>
              </a:rPr>
              <a:t> им. </a:t>
            </a:r>
            <a:r>
              <a:rPr lang="ru-RU" b="1" dirty="0" err="1" smtClean="0">
                <a:solidFill>
                  <a:srgbClr val="C00000"/>
                </a:solidFill>
              </a:rPr>
              <a:t>С.Д.Асфендиярова</a:t>
            </a:r>
            <a:r>
              <a:rPr lang="ru-RU" b="1" dirty="0" smtClean="0">
                <a:solidFill>
                  <a:srgbClr val="C00000"/>
                </a:solidFill>
              </a:rPr>
              <a:t>»,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b="1" dirty="0" smtClean="0"/>
              <a:t>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Премиальный фонд – 1 млн тенге.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516688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409098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С этого года Университет запустил проект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«Молодой педагогический резерв»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b="1" dirty="0"/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В августе 2011 г. проведен конкурсный набор  42-х стажеров-преподавателей,  обучение которых проводится по индивидуальной программе.     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164388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32258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с нового учебного года  активно работает </a:t>
            </a:r>
            <a:r>
              <a:rPr lang="ru-RU" b="1" dirty="0" smtClean="0">
                <a:solidFill>
                  <a:srgbClr val="C00000"/>
                </a:solidFill>
              </a:rPr>
              <a:t>группа независимых экспертов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по оценке качества проведения учебных занятий, целью, которой является совершенствование учебно-образовательного процесса в Университете.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1026" name="Picture 2" descr="C:\Documents and Settings\user.PC\Мои документы\Фото. собрание деканов\0312201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000504"/>
            <a:ext cx="3071834" cy="2303875"/>
          </a:xfrm>
          <a:prstGeom prst="round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2400"/>
            <a:ext cx="8215338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</a:t>
            </a:r>
            <a:r>
              <a:rPr lang="ru-RU" dirty="0" err="1" smtClean="0"/>
              <a:t>им.С.Д.Асфендиярова</a:t>
            </a:r>
            <a:r>
              <a:rPr lang="ru-RU" dirty="0" smtClean="0"/>
              <a:t> сегодня</a:t>
            </a:r>
            <a:endParaRPr lang="ru-RU" dirty="0"/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264953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b="1" dirty="0" smtClean="0"/>
              <a:t>На сегодня в национальном медицинском университете обучается около 10 000  студентов 35 национальностей, включая 300 иностранных граждан.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ru-RU" b="1" dirty="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ru-RU" b="1" dirty="0" smtClean="0"/>
              <a:t>Подготовка специалистов проводится по системе трех ступенчатого обучения: 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331640" y="4143380"/>
          <a:ext cx="6660232" cy="2570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CCCA9A-CCC2-485A-88B6-C55D65EA2F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1CCCA9A-CCC2-485A-88B6-C55D65EA2F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1CCCA9A-CCC2-485A-88B6-C55D65EA2F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E1CCCA9A-CCC2-485A-88B6-C55D65EA2F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C38FEF-AA69-4F85-A63E-AC72149D7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CCC38FEF-AA69-4F85-A63E-AC72149D7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CC38FEF-AA69-4F85-A63E-AC72149D7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CCC38FEF-AA69-4F85-A63E-AC72149D7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BFB744-4637-4B97-A8A2-3C4646581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5ABFB744-4637-4B97-A8A2-3C4646581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5ABFB744-4637-4B97-A8A2-3C4646581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5ABFB744-4637-4B97-A8A2-3C46465812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9D5995-A0E3-47D7-9DA1-089C8A3BC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E09D5995-A0E3-47D7-9DA1-089C8A3BC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E09D5995-A0E3-47D7-9DA1-089C8A3BC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09D5995-A0E3-47D7-9DA1-089C8A3BC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589713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1" y="908050"/>
            <a:ext cx="8039128" cy="544990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000" b="1" dirty="0"/>
              <a:t>в 2010 г. создан </a:t>
            </a:r>
            <a:endParaRPr lang="ru-RU" sz="2000" b="1" dirty="0" smtClean="0"/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Центр </a:t>
            </a:r>
            <a:r>
              <a:rPr lang="ru-RU" sz="3200" b="1" dirty="0">
                <a:solidFill>
                  <a:srgbClr val="C00000"/>
                </a:solidFill>
              </a:rPr>
              <a:t>анализа, мониторинга качества образования и научного сопровождения реформы медицинского образования</a:t>
            </a:r>
            <a:r>
              <a:rPr lang="ru-RU" sz="3200" b="1" dirty="0" smtClean="0">
                <a:solidFill>
                  <a:srgbClr val="C00000"/>
                </a:solidFill>
              </a:rPr>
              <a:t>,</a:t>
            </a:r>
            <a:r>
              <a:rPr lang="ru-RU" sz="3200" b="1" dirty="0" smtClean="0"/>
              <a:t>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200" b="1" dirty="0" smtClean="0"/>
              <a:t>который в течение года провел 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200" b="1" dirty="0" smtClean="0"/>
              <a:t>22 зондовых и углубленных исследований по самым актуальным вопросам медицинского образования в университете</a:t>
            </a:r>
            <a:endParaRPr lang="ru-RU" sz="3200" b="1" dirty="0"/>
          </a:p>
          <a:p>
            <a:pPr algn="ctr" eaLnBrk="1" hangingPunct="1">
              <a:defRPr/>
            </a:pPr>
            <a:endParaRPr lang="ru-RU" sz="32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323850" y="908050"/>
            <a:ext cx="8640763" cy="100806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изменение подхода к организации образовательного процесса: 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 rot="10800000" flipV="1">
            <a:off x="642910" y="0"/>
            <a:ext cx="8501088" cy="760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3600" dirty="0" smtClean="0"/>
              <a:t> </a:t>
            </a:r>
            <a:r>
              <a:rPr lang="ru-RU" sz="3000" dirty="0" smtClean="0"/>
              <a:t>Основной задачей  2012-2013 </a:t>
            </a:r>
            <a:r>
              <a:rPr lang="ru-RU" sz="3000" dirty="0" err="1" smtClean="0"/>
              <a:t>уч.г</a:t>
            </a:r>
            <a:r>
              <a:rPr lang="ru-RU" sz="3000" dirty="0" smtClean="0"/>
              <a:t>. будет </a:t>
            </a:r>
            <a:endParaRPr lang="en-US" sz="3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323528" y="2184118"/>
          <a:ext cx="52565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3" name="Объект 2"/>
          <p:cNvSpPr txBox="1">
            <a:spLocks/>
          </p:cNvSpPr>
          <p:nvPr/>
        </p:nvSpPr>
        <p:spPr bwMode="auto">
          <a:xfrm>
            <a:off x="5357818" y="2071678"/>
            <a:ext cx="3571900" cy="4310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2000" b="1" dirty="0"/>
              <a:t>Это требует иного подхода к  используемым методам обучения. </a:t>
            </a:r>
            <a:endParaRPr lang="ru-RU" sz="2000" b="1" dirty="0" smtClean="0"/>
          </a:p>
          <a:p>
            <a:pPr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ru-RU" sz="2000" b="1" dirty="0"/>
          </a:p>
          <a:p>
            <a:pPr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2000" b="1" dirty="0"/>
              <a:t>Обучение  приобретает </a:t>
            </a:r>
            <a:r>
              <a:rPr lang="ru-RU" sz="2000" b="1" dirty="0" err="1"/>
              <a:t>деятельностный</a:t>
            </a:r>
            <a:r>
              <a:rPr lang="ru-RU" sz="2000" b="1" dirty="0"/>
              <a:t>  характер - обучение через </a:t>
            </a:r>
            <a:r>
              <a:rPr lang="ru-RU" sz="2000" b="1" dirty="0" smtClean="0"/>
              <a:t>практику</a:t>
            </a:r>
            <a:r>
              <a:rPr lang="ru-RU" sz="2000" dirty="0" smtClean="0"/>
              <a:t> 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sz="2000" dirty="0" smtClean="0"/>
              <a:t>(Центр практических и коммуникативных навыков, кафедра медицинского права)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0" y="857232"/>
          <a:ext cx="9144000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71604" y="142852"/>
            <a:ext cx="7215238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Задачи нового учебного года</a:t>
            </a:r>
            <a:endParaRPr lang="ru-RU" sz="3200" b="1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 </a:t>
            </a:r>
            <a:r>
              <a:rPr lang="ru-RU" dirty="0" smtClean="0"/>
              <a:t>В этом году предстоит завершить</a:t>
            </a:r>
            <a:endParaRPr lang="en-US" dirty="0"/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369888" y="985838"/>
            <a:ext cx="2705100" cy="4035425"/>
            <a:chOff x="720" y="1296"/>
            <a:chExt cx="1367" cy="2542"/>
          </a:xfrm>
        </p:grpSpPr>
        <p:sp>
          <p:nvSpPr>
            <p:cNvPr id="26659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0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1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2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3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4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6665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6668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669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670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671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672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6666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26667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endParaRPr lang="en-US"/>
            </a:p>
          </p:txBody>
        </p:sp>
      </p:grpSp>
      <p:grpSp>
        <p:nvGrpSpPr>
          <p:cNvPr id="26628" name="Group 18"/>
          <p:cNvGrpSpPr>
            <a:grpSpLocks/>
          </p:cNvGrpSpPr>
          <p:nvPr/>
        </p:nvGrpSpPr>
        <p:grpSpPr bwMode="auto">
          <a:xfrm>
            <a:off x="3294063" y="993775"/>
            <a:ext cx="2400300" cy="4035425"/>
            <a:chOff x="2208" y="1296"/>
            <a:chExt cx="1365" cy="2542"/>
          </a:xfrm>
        </p:grpSpPr>
        <p:sp>
          <p:nvSpPr>
            <p:cNvPr id="26646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7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8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9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0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6651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6652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6653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6654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6655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26656" name="Text Box 29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ru-RU" sz="2200" b="1" dirty="0" smtClean="0"/>
                <a:t>разработать</a:t>
              </a:r>
            </a:p>
            <a:p>
              <a:pPr algn="ctr"/>
              <a:r>
                <a:rPr lang="ru-RU" sz="2200" b="1" dirty="0" smtClean="0"/>
                <a:t>правила </a:t>
              </a:r>
              <a:r>
                <a:rPr lang="ru-RU" sz="2200" b="1" dirty="0"/>
                <a:t>организации </a:t>
              </a:r>
              <a:r>
                <a:rPr lang="ru-RU" sz="2200" b="1" dirty="0" err="1"/>
                <a:t>самостоятель-ной</a:t>
              </a:r>
              <a:r>
                <a:rPr lang="ru-RU" sz="2200" b="1" dirty="0"/>
                <a:t> работы студентов  </a:t>
              </a:r>
              <a:endParaRPr lang="en-US" sz="2200" b="1" dirty="0"/>
            </a:p>
          </p:txBody>
        </p:sp>
        <p:sp>
          <p:nvSpPr>
            <p:cNvPr id="26657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8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6629" name="Group 32"/>
          <p:cNvGrpSpPr>
            <a:grpSpLocks/>
          </p:cNvGrpSpPr>
          <p:nvPr/>
        </p:nvGrpSpPr>
        <p:grpSpPr bwMode="auto">
          <a:xfrm>
            <a:off x="5945188" y="976313"/>
            <a:ext cx="2659062" cy="4035425"/>
            <a:chOff x="3692" y="1296"/>
            <a:chExt cx="1367" cy="2542"/>
          </a:xfrm>
        </p:grpSpPr>
        <p:sp>
          <p:nvSpPr>
            <p:cNvPr id="26632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3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4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35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6636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26641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6642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643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644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645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6637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26638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ru-RU" sz="2400" b="1" dirty="0" smtClean="0"/>
                <a:t>внедрить</a:t>
              </a:r>
              <a:endParaRPr lang="ru-RU" sz="2400" b="1" dirty="0"/>
            </a:p>
            <a:p>
              <a:pPr algn="ctr"/>
              <a:r>
                <a:rPr lang="ru-RU" sz="2400" b="1" dirty="0" smtClean="0"/>
                <a:t>программу </a:t>
              </a:r>
              <a:r>
                <a:rPr lang="ru-RU" sz="2400" b="1" dirty="0" err="1"/>
                <a:t>трехязычного</a:t>
              </a:r>
              <a:r>
                <a:rPr lang="ru-RU" sz="2400" b="1" dirty="0"/>
                <a:t> обучения</a:t>
              </a:r>
            </a:p>
            <a:p>
              <a:endParaRPr lang="en-US" dirty="0"/>
            </a:p>
          </p:txBody>
        </p:sp>
        <p:sp>
          <p:nvSpPr>
            <p:cNvPr id="26639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6630" name="Прямоугольник 1"/>
          <p:cNvSpPr>
            <a:spLocks noChangeArrowheads="1"/>
          </p:cNvSpPr>
          <p:nvPr/>
        </p:nvSpPr>
        <p:spPr bwMode="auto">
          <a:xfrm>
            <a:off x="428625" y="1724025"/>
            <a:ext cx="25622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dirty="0" smtClean="0"/>
              <a:t>разработать стратегию </a:t>
            </a:r>
            <a:r>
              <a:rPr lang="ru-RU" sz="2200" b="1" dirty="0"/>
              <a:t>формирования правовой компетентности  обучающихся </a:t>
            </a:r>
          </a:p>
        </p:txBody>
      </p:sp>
      <p:sp>
        <p:nvSpPr>
          <p:cNvPr id="26631" name="Прямоугольник 2"/>
          <p:cNvSpPr>
            <a:spLocks noChangeArrowheads="1"/>
          </p:cNvSpPr>
          <p:nvPr/>
        </p:nvSpPr>
        <p:spPr bwMode="auto">
          <a:xfrm>
            <a:off x="2306638" y="4365625"/>
            <a:ext cx="47275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 Выполнение междисциплинарных и межмодульных учебно-образовательных и научных проектов, ведение с 1-го курса портфолио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5624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/>
              <a:t>Наши задачи</a:t>
            </a:r>
            <a:endParaRPr lang="ru-RU" sz="3600" dirty="0"/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334404" cy="5467368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700" b="1" dirty="0" smtClean="0"/>
              <a:t>Дальнейшее совершенствование </a:t>
            </a:r>
            <a:r>
              <a:rPr lang="ru-RU" sz="2700" b="1" dirty="0" err="1" smtClean="0"/>
              <a:t>компетентностно-ориентированной</a:t>
            </a:r>
            <a:r>
              <a:rPr lang="ru-RU" sz="2700" b="1" dirty="0" smtClean="0"/>
              <a:t> Модели медицинского образования КазНМУ на основе современных тенденций развития образовательного процесса в мире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700" b="1" dirty="0" smtClean="0"/>
              <a:t>Развитие кадрового обеспечения образовательного процесса, а также непрерывное развитие и совершенствование компетенций преподавателей КазНМУ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ru-RU" sz="2700" b="1" dirty="0" smtClean="0"/>
              <a:t>Реализация основных принципов Болонского процесса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276996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/>
              <a:t>Наши  задачи</a:t>
            </a:r>
            <a:endParaRPr lang="ru-RU" sz="4000" dirty="0"/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429625" cy="4357688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None/>
            </a:pPr>
            <a:r>
              <a:rPr lang="ru-RU" b="1" dirty="0" smtClean="0"/>
              <a:t>3.   Интеграция образования, науки и практического здравоохранения</a:t>
            </a:r>
          </a:p>
          <a:p>
            <a:pPr marL="514350" indent="-514350" eaLnBrk="1" hangingPunct="1">
              <a:buFont typeface="Wingdings" pitchFamily="2" charset="2"/>
              <a:buNone/>
            </a:pPr>
            <a:r>
              <a:rPr lang="ru-RU" b="1" dirty="0" smtClean="0"/>
              <a:t>4.   Интеграция в мировое образовательное пространство</a:t>
            </a:r>
          </a:p>
          <a:p>
            <a:pPr marL="514350" indent="-514350" eaLnBrk="1" hangingPunct="1">
              <a:buFont typeface="Wingdings" pitchFamily="2" charset="2"/>
              <a:buNone/>
            </a:pPr>
            <a:r>
              <a:rPr lang="ru-RU" b="1" dirty="0" smtClean="0"/>
              <a:t>5.   Международная аккредитация образовательных программ</a:t>
            </a:r>
          </a:p>
          <a:p>
            <a:pPr marL="514350" indent="-514350" eaLnBrk="1" hangingPunct="1">
              <a:buFont typeface="Wingdings" pitchFamily="2" charset="2"/>
              <a:buAutoNum type="arabicPeriod" startAt="6"/>
            </a:pPr>
            <a:r>
              <a:rPr lang="ru-RU" b="1" dirty="0" smtClean="0"/>
              <a:t>Переход на кредитную систему обучения факультета «общая медицина»</a:t>
            </a:r>
          </a:p>
          <a:p>
            <a:pPr marL="514350" indent="-514350" eaLnBrk="1" hangingPunct="1">
              <a:buFont typeface="Wingdings" pitchFamily="2" charset="2"/>
              <a:buNone/>
            </a:pPr>
            <a:endParaRPr lang="ru-RU" dirty="0" smtClean="0"/>
          </a:p>
          <a:p>
            <a:pPr marL="514350" indent="-514350" eaLnBrk="1" hangingPunct="1">
              <a:buFont typeface="Wingdings" pitchFamily="2" charset="2"/>
              <a:buAutoNum type="arabicPeriod"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133600"/>
            <a:ext cx="5791200" cy="1041400"/>
          </a:xfrm>
        </p:spPr>
        <p:txBody>
          <a:bodyPr/>
          <a:lstStyle/>
          <a:p>
            <a:pPr algn="ctr" eaLnBrk="1" hangingPunct="1"/>
            <a:r>
              <a:rPr lang="en-US" sz="3600" b="1" smtClean="0"/>
              <a:t>www.kaznmu.kz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908050"/>
            <a:ext cx="5464183" cy="578961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На 8-ми факультетах и 84 кафедрах университета работают 160  докторов наук и 432 – кандидатов наук,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137 – профессоров,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311-доцентов,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4 действительных члена НАН РК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15 лауреатов </a:t>
            </a:r>
            <a:r>
              <a:rPr lang="ru-RU" b="1" dirty="0" err="1" smtClean="0"/>
              <a:t>Гос.премии</a:t>
            </a:r>
            <a:r>
              <a:rPr lang="ru-RU" b="1" dirty="0" smtClean="0"/>
              <a:t>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Общая численность профессорско-преподавательского состава – 1712 человек. </a:t>
            </a:r>
          </a:p>
          <a:p>
            <a:pPr eaLnBrk="1" hangingPunct="1">
              <a:defRPr/>
            </a:pPr>
            <a:endParaRPr lang="ru-RU" b="1" dirty="0"/>
          </a:p>
        </p:txBody>
      </p:sp>
      <p:pic>
        <p:nvPicPr>
          <p:cNvPr id="7171" name="Рисунок 3" descr="3 KazNMU mission and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4572000"/>
            <a:ext cx="3214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L:\ВСЕ ФОТО\фото кафедр педиатрии\DSC_4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2441575"/>
            <a:ext cx="32146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 descr="L:\ВСЕ ФОТО\фото кафедр педиатрии\DSC_4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0"/>
            <a:ext cx="32146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КазНМУ сегодня</a:t>
            </a: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Documents and Settings\user.PC\Мои документы\80-летие\Фото КазНМУ\Фото\DSC_955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3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228600" y="1268413"/>
            <a:ext cx="8686800" cy="33131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b="1" dirty="0" smtClean="0"/>
              <a:t>Вузами – партнерами КазНМУ являются 55 учреждений из 23 стран мира </a:t>
            </a:r>
          </a:p>
          <a:p>
            <a:pPr eaLnBrk="1" hangingPunct="1">
              <a:buFont typeface="Wingdings" pitchFamily="2" charset="2"/>
              <a:buChar char="ü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ü"/>
            </a:pPr>
            <a:r>
              <a:rPr lang="ru-RU" b="1" dirty="0" smtClean="0"/>
              <a:t>За  период  август 2011 г. – май 2012 г.  в университете провели учебные мероприятия 158 </a:t>
            </a:r>
            <a:r>
              <a:rPr lang="ru-RU" b="1" dirty="0" err="1" smtClean="0"/>
              <a:t>визитинг</a:t>
            </a:r>
            <a:r>
              <a:rPr lang="ru-RU" b="1" dirty="0" smtClean="0"/>
              <a:t> – профессоров из 43 стран мира.     </a:t>
            </a:r>
          </a:p>
        </p:txBody>
      </p:sp>
      <p:pic>
        <p:nvPicPr>
          <p:cNvPr id="5" name="Picture 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214950"/>
            <a:ext cx="1381124" cy="1381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429264"/>
            <a:ext cx="1428760" cy="106772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672" y="5440312"/>
            <a:ext cx="1024072" cy="10240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1032" y="5461184"/>
            <a:ext cx="1008112" cy="10081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2892" y="5429264"/>
            <a:ext cx="1071570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5429264"/>
            <a:ext cx="1042988" cy="10429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5918" y="5429264"/>
            <a:ext cx="1042988" cy="10429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196975"/>
            <a:ext cx="8229600" cy="512762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/>
              <a:t>С 2011 г.  </a:t>
            </a:r>
            <a:r>
              <a:rPr lang="ru-RU" sz="2400" b="1" dirty="0" err="1" smtClean="0"/>
              <a:t>КазНМУ</a:t>
            </a:r>
            <a:r>
              <a:rPr lang="ru-RU" sz="2400" b="1" dirty="0" smtClean="0"/>
              <a:t> является институциональным  членом международной ассоциации  медицинского образования (АМЕЕ),</a:t>
            </a:r>
          </a:p>
          <a:p>
            <a:pPr eaLnBrk="1" hangingPunct="1">
              <a:defRPr/>
            </a:pPr>
            <a:r>
              <a:rPr lang="ru-RU" sz="2400" b="1" dirty="0" smtClean="0"/>
              <a:t>Европейской ассоциации Университетов (</a:t>
            </a:r>
            <a:r>
              <a:rPr lang="en-US" sz="2400" b="1" dirty="0" smtClean="0"/>
              <a:t>EUA)</a:t>
            </a:r>
            <a:endParaRPr lang="ru-RU" sz="2400" b="1" dirty="0" smtClean="0"/>
          </a:p>
          <a:p>
            <a:pPr eaLnBrk="1" hangingPunct="1"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Европейской ассоциации стоматологического образования (</a:t>
            </a:r>
            <a:r>
              <a:rPr lang="en-US" sz="2400" b="1" dirty="0" smtClean="0"/>
              <a:t>ADEE)</a:t>
            </a:r>
            <a:endParaRPr lang="ru-RU" sz="2400" b="1" dirty="0" smtClean="0"/>
          </a:p>
          <a:p>
            <a:pPr eaLnBrk="1" hangingPunct="1">
              <a:defRPr/>
            </a:pPr>
            <a:r>
              <a:rPr lang="ru-RU" sz="2400" b="1" dirty="0" smtClean="0"/>
              <a:t>Евразийской Ассоциации Университетов</a:t>
            </a:r>
          </a:p>
          <a:p>
            <a:pPr eaLnBrk="1" hangingPunct="1">
              <a:defRPr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КазНМУ</a:t>
            </a:r>
            <a:r>
              <a:rPr lang="ru-RU" sz="2400" b="1" dirty="0" smtClean="0"/>
              <a:t> внедрил во все виды  своей работы сертифицированную систему  менеджмента качества (сертификат SGS, Швейцария,  № HU11|5879 от 20.06.2011 г.). 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dirty="0"/>
          </a:p>
        </p:txBody>
      </p:sp>
      <p:pic>
        <p:nvPicPr>
          <p:cNvPr id="4" name="Рисунок 3" descr="Без имени-2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0"/>
            <a:ext cx="2349500" cy="7524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 descr="C:\Documents and Settings\user.PC\Рабочий стол\Изображения картинки\adee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325" y="0"/>
            <a:ext cx="1846263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1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1900" y="71438"/>
            <a:ext cx="1630363" cy="6270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908050"/>
            <a:ext cx="8640763" cy="1090613"/>
          </a:xfrm>
        </p:spPr>
        <p:txBody>
          <a:bodyPr>
            <a:normAutofit fontScale="925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200" b="1" dirty="0" smtClean="0"/>
              <a:t> </a:t>
            </a:r>
            <a:r>
              <a:rPr lang="ru-RU" sz="3200" b="1" dirty="0" err="1" smtClean="0"/>
              <a:t>КазНМУ</a:t>
            </a:r>
            <a:r>
              <a:rPr lang="ru-RU" sz="3200" b="1" dirty="0" smtClean="0"/>
              <a:t>  № 1 среди казахстанских вузов  в </a:t>
            </a:r>
            <a:r>
              <a:rPr lang="en-US" sz="3200" b="1" dirty="0" err="1" smtClean="0"/>
              <a:t>Webometrics</a:t>
            </a:r>
            <a:r>
              <a:rPr lang="en-US" sz="3200" b="1" dirty="0" smtClean="0"/>
              <a:t> Ranking of World Universities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r="13959"/>
          <a:stretch>
            <a:fillRect/>
          </a:stretch>
        </p:blipFill>
        <p:spPr bwMode="auto">
          <a:xfrm>
            <a:off x="323850" y="2133600"/>
            <a:ext cx="8382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C:\Documents and Settings\user.PC\Рабочий стол\Задачи МАКо на 2011-2012 уч.год\new_emblem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3789363"/>
            <a:ext cx="17859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3125" y="0"/>
            <a:ext cx="4714875" cy="642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КазНМУ сегодня</a:t>
            </a:r>
            <a:endParaRPr lang="ru-RU" sz="32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4248150" y="981075"/>
            <a:ext cx="4572000" cy="561657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Главными  направлениями </a:t>
            </a:r>
            <a:r>
              <a:rPr lang="ru-RU" sz="2400" b="1" dirty="0" smtClean="0"/>
              <a:t>деятельности Казахского  национального  медицинского университета является вхождение в единое европейское образовательное пространство и  международное признание образовательных программ  по ведущим специальностям медицины и фармации.</a:t>
            </a:r>
          </a:p>
        </p:txBody>
      </p:sp>
      <p:pic>
        <p:nvPicPr>
          <p:cNvPr id="11267" name="Picture 2" descr="C:\Documents and Settings\user.PC\Мои документы\книга модель\книга к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ъект 2"/>
          <p:cNvSpPr>
            <a:spLocks noGrp="1"/>
          </p:cNvSpPr>
          <p:nvPr>
            <p:ph idx="1"/>
          </p:nvPr>
        </p:nvSpPr>
        <p:spPr>
          <a:xfrm>
            <a:off x="533400" y="1700213"/>
            <a:ext cx="8229600" cy="345757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b="1" dirty="0" smtClean="0"/>
              <a:t>В 2010 г.  КазНМУ подписал Болонскую хартию и сегодня в своей деятельности руководствуется  основными её принципами</a:t>
            </a:r>
            <a:r>
              <a:rPr lang="ru-RU" dirty="0" smtClean="0"/>
              <a:t> </a:t>
            </a:r>
          </a:p>
        </p:txBody>
      </p:sp>
      <p:pic>
        <p:nvPicPr>
          <p:cNvPr id="12291" name="Рисунок 3" descr="rshu_podpisant_magnachart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979738"/>
            <a:ext cx="266858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мпас">
  <a:themeElements>
    <a:clrScheme name="170Gp_natural_light 3">
      <a:dk1>
        <a:srgbClr val="000000"/>
      </a:dk1>
      <a:lt1>
        <a:srgbClr val="FFFFFF"/>
      </a:lt1>
      <a:dk2>
        <a:srgbClr val="632769"/>
      </a:dk2>
      <a:lt2>
        <a:srgbClr val="C0C0C0"/>
      </a:lt2>
      <a:accent1>
        <a:srgbClr val="8B8DE1"/>
      </a:accent1>
      <a:accent2>
        <a:srgbClr val="DEA548"/>
      </a:accent2>
      <a:accent3>
        <a:srgbClr val="FFFFFF"/>
      </a:accent3>
      <a:accent4>
        <a:srgbClr val="000000"/>
      </a:accent4>
      <a:accent5>
        <a:srgbClr val="C4C5EE"/>
      </a:accent5>
      <a:accent6>
        <a:srgbClr val="C99540"/>
      </a:accent6>
      <a:hlink>
        <a:srgbClr val="58AFD2"/>
      </a:hlink>
      <a:folHlink>
        <a:srgbClr val="E2E25E"/>
      </a:folHlink>
    </a:clrScheme>
    <a:fontScheme name="170Gp_natur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0Gp_natural_light 1">
        <a:dk1>
          <a:srgbClr val="000000"/>
        </a:dk1>
        <a:lt1>
          <a:srgbClr val="FFFFFF"/>
        </a:lt1>
        <a:dk2>
          <a:srgbClr val="21858F"/>
        </a:dk2>
        <a:lt2>
          <a:srgbClr val="DDDDDD"/>
        </a:lt2>
        <a:accent1>
          <a:srgbClr val="66ABDA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B8D2EA"/>
        </a:accent5>
        <a:accent6>
          <a:srgbClr val="5C8A00"/>
        </a:accent6>
        <a:hlink>
          <a:srgbClr val="9369E7"/>
        </a:hlink>
        <a:folHlink>
          <a:srgbClr val="F0DA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0Gp_natural_light 2">
        <a:dk1>
          <a:srgbClr val="000000"/>
        </a:dk1>
        <a:lt1>
          <a:srgbClr val="FFFFFF"/>
        </a:lt1>
        <a:dk2>
          <a:srgbClr val="333399"/>
        </a:dk2>
        <a:lt2>
          <a:srgbClr val="C0C0C0"/>
        </a:lt2>
        <a:accent1>
          <a:srgbClr val="88BEF4"/>
        </a:accent1>
        <a:accent2>
          <a:srgbClr val="F1900F"/>
        </a:accent2>
        <a:accent3>
          <a:srgbClr val="FFFFFF"/>
        </a:accent3>
        <a:accent4>
          <a:srgbClr val="000000"/>
        </a:accent4>
        <a:accent5>
          <a:srgbClr val="C3DBF8"/>
        </a:accent5>
        <a:accent6>
          <a:srgbClr val="DA820C"/>
        </a:accent6>
        <a:hlink>
          <a:srgbClr val="008080"/>
        </a:hlink>
        <a:folHlink>
          <a:srgbClr val="FFE2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0Gp_natural_light 3">
        <a:dk1>
          <a:srgbClr val="000000"/>
        </a:dk1>
        <a:lt1>
          <a:srgbClr val="FFFFFF"/>
        </a:lt1>
        <a:dk2>
          <a:srgbClr val="632769"/>
        </a:dk2>
        <a:lt2>
          <a:srgbClr val="C0C0C0"/>
        </a:lt2>
        <a:accent1>
          <a:srgbClr val="8B8DE1"/>
        </a:accent1>
        <a:accent2>
          <a:srgbClr val="DEA548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C99540"/>
        </a:accent6>
        <a:hlink>
          <a:srgbClr val="58AFD2"/>
        </a:hlink>
        <a:folHlink>
          <a:srgbClr val="E2E25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компас</Template>
  <TotalTime>413</TotalTime>
  <Words>1337</Words>
  <Application>Microsoft Office PowerPoint</Application>
  <PresentationFormat>Экран (4:3)</PresentationFormat>
  <Paragraphs>211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компас</vt:lpstr>
      <vt:lpstr> Опыт и перспективы реализации Болонского процесса в КазНМУ имени  С.Д.Асфендиярова</vt:lpstr>
      <vt:lpstr>Слайд 2</vt:lpstr>
      <vt:lpstr>КазНМУ им.С.Д.Асфендиярова сегодня</vt:lpstr>
      <vt:lpstr>КазНМУ сегодня</vt:lpstr>
      <vt:lpstr>Слайд 5</vt:lpstr>
      <vt:lpstr>Слайд 6</vt:lpstr>
      <vt:lpstr>Слайд 7</vt:lpstr>
      <vt:lpstr>Слайд 8</vt:lpstr>
      <vt:lpstr>Слайд 9</vt:lpstr>
      <vt:lpstr>НАШИ ПРИОРИТЕТЫ</vt:lpstr>
      <vt:lpstr>Слайд 11</vt:lpstr>
      <vt:lpstr>Слайд 12</vt:lpstr>
      <vt:lpstr>Слайд 13</vt:lpstr>
      <vt:lpstr>Слайд 14</vt:lpstr>
      <vt:lpstr> Болонский процесс в КазНМУ сегодня</vt:lpstr>
      <vt:lpstr> Болонский процесс в КазНМУ сегодня</vt:lpstr>
      <vt:lpstr>Болонский процесс в КазНМУ сегодня</vt:lpstr>
      <vt:lpstr>Слайд 18</vt:lpstr>
      <vt:lpstr>Болонский процесс в КазНМУ сегодня</vt:lpstr>
      <vt:lpstr> Болонский процесс в КазНМУ сегодня</vt:lpstr>
      <vt:lpstr>Болонский процесс в КазНМУ сегодня</vt:lpstr>
      <vt:lpstr>Кредитная система обучения  в КазНМУ</vt:lpstr>
      <vt:lpstr>Болонский процесс в КазНМУ</vt:lpstr>
      <vt:lpstr>КазНМУ сегодня</vt:lpstr>
      <vt:lpstr>Слайд 25</vt:lpstr>
      <vt:lpstr>КазНМУ сегодня</vt:lpstr>
      <vt:lpstr>КазНМУ сегодня</vt:lpstr>
      <vt:lpstr>КазНМУ сегодня</vt:lpstr>
      <vt:lpstr>КазНМУ сегодня</vt:lpstr>
      <vt:lpstr>КазНМУ сегодня</vt:lpstr>
      <vt:lpstr>Слайд 31</vt:lpstr>
      <vt:lpstr>Слайд 32</vt:lpstr>
      <vt:lpstr> В этом году предстоит завершить</vt:lpstr>
      <vt:lpstr>Наши задачи</vt:lpstr>
      <vt:lpstr>Наши  задачи</vt:lpstr>
      <vt:lpstr>Слайд 36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Avrora</dc:creator>
  <cp:lastModifiedBy>Владелец</cp:lastModifiedBy>
  <cp:revision>76</cp:revision>
  <dcterms:created xsi:type="dcterms:W3CDTF">2012-05-20T13:54:33Z</dcterms:created>
  <dcterms:modified xsi:type="dcterms:W3CDTF">2012-05-25T03:13:23Z</dcterms:modified>
</cp:coreProperties>
</file>