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1" r:id="rId3"/>
    <p:sldId id="314" r:id="rId4"/>
    <p:sldId id="399" r:id="rId5"/>
    <p:sldId id="315" r:id="rId6"/>
    <p:sldId id="316" r:id="rId7"/>
    <p:sldId id="318" r:id="rId8"/>
    <p:sldId id="328" r:id="rId9"/>
    <p:sldId id="317" r:id="rId10"/>
    <p:sldId id="330" r:id="rId11"/>
    <p:sldId id="321" r:id="rId12"/>
    <p:sldId id="322" r:id="rId13"/>
    <p:sldId id="332" r:id="rId14"/>
    <p:sldId id="323" r:id="rId15"/>
    <p:sldId id="320" r:id="rId16"/>
    <p:sldId id="324" r:id="rId17"/>
    <p:sldId id="326" r:id="rId18"/>
    <p:sldId id="327" r:id="rId19"/>
    <p:sldId id="319" r:id="rId20"/>
    <p:sldId id="325" r:id="rId21"/>
    <p:sldId id="394" r:id="rId22"/>
    <p:sldId id="400" r:id="rId23"/>
    <p:sldId id="392" r:id="rId24"/>
    <p:sldId id="313" r:id="rId25"/>
    <p:sldId id="395" r:id="rId26"/>
    <p:sldId id="334" r:id="rId27"/>
    <p:sldId id="335" r:id="rId28"/>
    <p:sldId id="402" r:id="rId29"/>
    <p:sldId id="406" r:id="rId30"/>
    <p:sldId id="407" r:id="rId31"/>
    <p:sldId id="408" r:id="rId32"/>
    <p:sldId id="409" r:id="rId33"/>
    <p:sldId id="410" r:id="rId34"/>
    <p:sldId id="396" r:id="rId35"/>
    <p:sldId id="401" r:id="rId36"/>
    <p:sldId id="403" r:id="rId37"/>
    <p:sldId id="404" r:id="rId38"/>
    <p:sldId id="405" r:id="rId39"/>
    <p:sldId id="333" r:id="rId40"/>
    <p:sldId id="309" r:id="rId41"/>
    <p:sldId id="310" r:id="rId42"/>
    <p:sldId id="336" r:id="rId43"/>
    <p:sldId id="33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4" d="100"/>
          <a:sy n="64" d="100"/>
        </p:scale>
        <p:origin x="-2656" y="-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05/01/2012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7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3.gi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3.gi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3.gif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.gi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3.gif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3.gif"/><Relationship Id="rId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3.gif"/><Relationship Id="rId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3.gif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3.gif"/><Relationship Id="rId6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3.gif"/><Relationship Id="rId6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3.gif"/><Relationship Id="rId6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User\Desktop\универ\ВУЗ - Карагандинский Государственный Медицинский Университет_files\orn0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16779" y="-540314"/>
            <a:ext cx="1313893" cy="26277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3"/>
            <a:ext cx="8208912" cy="1368151"/>
          </a:xfrm>
        </p:spPr>
        <p:txBody>
          <a:bodyPr>
            <a:noAutofit/>
          </a:bodyPr>
          <a:lstStyle/>
          <a:p>
            <a:r>
              <a:rPr lang="ru-RU" sz="5500" dirty="0" smtClean="0">
                <a:solidFill>
                  <a:srgbClr val="00B0F0"/>
                </a:solidFill>
              </a:rPr>
              <a:t>Группа академического обмена </a:t>
            </a:r>
            <a:endParaRPr lang="ru-RU" sz="5500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2"/>
            <a:ext cx="1628800" cy="1628800"/>
          </a:xfrm>
          <a:prstGeom prst="rect">
            <a:avLst/>
          </a:prstGeom>
          <a:noFill/>
        </p:spPr>
      </p:pic>
      <p:pic>
        <p:nvPicPr>
          <p:cNvPr id="14342" name="Picture 6" descr="C:\Users\User\Desktop\универ\ВУЗ - Карагандинский Государственный Медицинский Университет_files\200000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581128"/>
            <a:ext cx="1863567" cy="1791891"/>
          </a:xfrm>
          <a:prstGeom prst="rect">
            <a:avLst/>
          </a:prstGeom>
          <a:noFill/>
        </p:spPr>
      </p:pic>
      <p:pic>
        <p:nvPicPr>
          <p:cNvPr id="8" name="Picture 4" descr="C:\Users\User\Desktop\универ\ВУЗ - Карагандинский Государственный Медицинский Университет_files\orn0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24998" y="-1008366"/>
            <a:ext cx="1313893" cy="3563890"/>
          </a:xfrm>
          <a:prstGeom prst="rect">
            <a:avLst/>
          </a:prstGeom>
          <a:noFill/>
        </p:spPr>
      </p:pic>
      <p:pic>
        <p:nvPicPr>
          <p:cNvPr id="10" name="Picture 4" descr="C:\Users\User\Desktop\универ\ВУЗ - Карагандинский Государственный Медицинский Университет_files\orn0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07341" y="-1170635"/>
            <a:ext cx="1313893" cy="38884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4437112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i="1" dirty="0" smtClean="0">
                <a:solidFill>
                  <a:srgbClr val="00B0F0"/>
                </a:solidFill>
              </a:rPr>
              <a:t>Карагандинский Государственный </a:t>
            </a:r>
          </a:p>
          <a:p>
            <a:pPr algn="ctr"/>
            <a:r>
              <a:rPr lang="ru-RU" sz="2500" i="1" dirty="0" smtClean="0">
                <a:solidFill>
                  <a:srgbClr val="00B0F0"/>
                </a:solidFill>
              </a:rPr>
              <a:t>Медицинский университет </a:t>
            </a:r>
            <a:endParaRPr lang="ru-RU" sz="2500" i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4221088"/>
            <a:ext cx="316835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i="1" dirty="0" smtClean="0">
                <a:solidFill>
                  <a:srgbClr val="00B0F0"/>
                </a:solidFill>
              </a:rPr>
              <a:t>Казахский Национальный Медицинский Университет им. </a:t>
            </a:r>
            <a:r>
              <a:rPr lang="ru-RU" sz="2500" i="1" dirty="0" err="1" smtClean="0">
                <a:solidFill>
                  <a:srgbClr val="00B0F0"/>
                </a:solidFill>
              </a:rPr>
              <a:t>С.Д.Асфендиярова</a:t>
            </a:r>
            <a:endParaRPr lang="ru-RU" sz="2500" i="1" dirty="0">
              <a:solidFill>
                <a:srgbClr val="00B0F0"/>
              </a:solidFill>
            </a:endParaRPr>
          </a:p>
        </p:txBody>
      </p:sp>
      <p:pic>
        <p:nvPicPr>
          <p:cNvPr id="2050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6156176" y="2708920"/>
            <a:ext cx="17805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Фото\Алмата 2011\перебрать 2\_MG_1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707904" cy="2471936"/>
          </a:xfrm>
          <a:prstGeom prst="rect">
            <a:avLst/>
          </a:prstGeom>
          <a:noFill/>
        </p:spPr>
      </p:pic>
      <p:pic>
        <p:nvPicPr>
          <p:cNvPr id="6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8024" y="6165304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Цикл урология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0706" y="4869160"/>
            <a:ext cx="8213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На цикле урологии ознакомились с алгоритмами урологических операций (в частности </a:t>
            </a:r>
            <a:r>
              <a:rPr lang="ru-RU" sz="2200" i="1" dirty="0" err="1" smtClean="0">
                <a:solidFill>
                  <a:srgbClr val="0070C0"/>
                </a:solidFill>
              </a:rPr>
              <a:t>эндоурологических</a:t>
            </a:r>
            <a:r>
              <a:rPr lang="ru-RU" sz="2200" i="1" dirty="0" smtClean="0">
                <a:solidFill>
                  <a:srgbClr val="0070C0"/>
                </a:solidFill>
              </a:rPr>
              <a:t>), методами обследования урологических пациентов, тактиками лечения.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D:\Фото\Алмата 2011\перебрать 2\_MG_19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5076056" cy="338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96336" y="2564904"/>
            <a:ext cx="12961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Цикл </a:t>
            </a:r>
            <a:r>
              <a:rPr lang="ru-RU" sz="2000" dirty="0" err="1" smtClean="0"/>
              <a:t>офталь-мология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301208"/>
            <a:ext cx="8213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i="1" dirty="0" smtClean="0">
                <a:solidFill>
                  <a:srgbClr val="0070C0"/>
                </a:solidFill>
              </a:rPr>
              <a:t>Казахский научно-исследовательский  институт глазных болезней </a:t>
            </a:r>
            <a:r>
              <a:rPr lang="ru-RU" sz="2200" i="1" dirty="0" smtClean="0">
                <a:solidFill>
                  <a:srgbClr val="0070C0"/>
                </a:solidFill>
              </a:rPr>
              <a:t>, цикл офтальмология, преподаватель  Мухамеджанова Г. К.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7171" name="Picture 3" descr="D:\Фото\Алмата 2011\ВУЗ\фото\IMG_31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408203" cy="4272136"/>
          </a:xfrm>
          <a:prstGeom prst="rect">
            <a:avLst/>
          </a:prstGeom>
          <a:noFill/>
        </p:spPr>
      </p:pic>
      <p:pic>
        <p:nvPicPr>
          <p:cNvPr id="6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6021288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Цикл офтальмология</a:t>
            </a:r>
            <a:endParaRPr lang="ru-RU" dirty="0"/>
          </a:p>
        </p:txBody>
      </p:sp>
      <p:pic>
        <p:nvPicPr>
          <p:cNvPr id="8194" name="Picture 2" descr="D:\Фото\Алмата 2011\ВУЗ\фото\_MG_30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76464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725144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На практическом занятии: в кабинете функциональной диагностики, демонстрация современных методов исследования в офтальмологии.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8195" name="Picture 3" descr="D:\Фото\Алмата 2011\перебрать 2\_MG_30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56793"/>
            <a:ext cx="4427984" cy="2736304"/>
          </a:xfrm>
          <a:prstGeom prst="rect">
            <a:avLst/>
          </a:prstGeom>
          <a:noFill/>
        </p:spPr>
      </p:pic>
      <p:pic>
        <p:nvPicPr>
          <p:cNvPr id="7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8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6021288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Цикл офтальмология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79715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Цикл офтальмологии, практическое занятие, МРТ исследование глазного дна, ознакомление с самой современной аппаратурой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D:\Фото\Алмата 2011\перебрать 2\_MG_3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624736" cy="4416491"/>
          </a:xfrm>
          <a:prstGeom prst="rect">
            <a:avLst/>
          </a:prstGeom>
          <a:noFill/>
        </p:spPr>
      </p:pic>
      <p:pic>
        <p:nvPicPr>
          <p:cNvPr id="5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6021288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Цикл офтальмология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79715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Цикл офтальмологии, отработка практических навыков, определения ВГД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D:\Фото\Алмата 2011\ВУЗ\фото\IMG_30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696744" cy="4464496"/>
          </a:xfrm>
          <a:prstGeom prst="rect">
            <a:avLst/>
          </a:prstGeom>
          <a:noFill/>
        </p:spPr>
      </p:pic>
      <p:pic>
        <p:nvPicPr>
          <p:cNvPr id="5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5805264"/>
            <a:ext cx="3816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Цикл онкология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0706" y="4869160"/>
            <a:ext cx="82879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Студенты 42 (1,2,3) группы, заключительное занятие по циклу </a:t>
            </a:r>
          </a:p>
          <a:p>
            <a:r>
              <a:rPr lang="ru-RU" sz="2200" i="1" dirty="0" smtClean="0">
                <a:solidFill>
                  <a:srgbClr val="0070C0"/>
                </a:solidFill>
              </a:rPr>
              <a:t>онкологии в составе хирургических болезней, городской </a:t>
            </a:r>
          </a:p>
          <a:p>
            <a:r>
              <a:rPr lang="ru-RU" sz="2200" i="1" dirty="0" smtClean="0">
                <a:solidFill>
                  <a:srgbClr val="0070C0"/>
                </a:solidFill>
              </a:rPr>
              <a:t>                                                                  онкологический </a:t>
            </a:r>
            <a:r>
              <a:rPr lang="ru-RU" sz="2200" i="1" dirty="0" err="1" smtClean="0">
                <a:solidFill>
                  <a:srgbClr val="0070C0"/>
                </a:solidFill>
              </a:rPr>
              <a:t>динспансер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5123" name="Picture 3" descr="D:\Фото\Алмата 2011\ВУЗ\онко\_MG_03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896544" cy="3264363"/>
          </a:xfrm>
          <a:prstGeom prst="rect">
            <a:avLst/>
          </a:prstGeom>
          <a:noFill/>
        </p:spPr>
      </p:pic>
      <p:pic>
        <p:nvPicPr>
          <p:cNvPr id="6146" name="Picture 2" descr="D:\Фото\Алмата 2011\ВУЗ\онко\_MG_03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355976" cy="2903984"/>
          </a:xfrm>
          <a:prstGeom prst="rect">
            <a:avLst/>
          </a:prstGeom>
          <a:noFill/>
        </p:spPr>
      </p:pic>
      <p:pic>
        <p:nvPicPr>
          <p:cNvPr id="9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413048"/>
            <a:ext cx="1440160" cy="1440160"/>
          </a:xfrm>
          <a:prstGeom prst="rect">
            <a:avLst/>
          </a:prstGeom>
          <a:noFill/>
        </p:spPr>
      </p:pic>
      <p:pic>
        <p:nvPicPr>
          <p:cNvPr id="11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460704" y="4850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5805264"/>
            <a:ext cx="3816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Внутренние болезни № 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5085184"/>
            <a:ext cx="7270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Занятие по дисциплинам кардиология и гастроэнтерология, 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Преподаватель асс кафедры Мышкина И. Н.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D:\Фото\Алмата 2011\метро и елка\DSC059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048672" cy="4536504"/>
          </a:xfrm>
          <a:prstGeom prst="rect">
            <a:avLst/>
          </a:prstGeom>
          <a:noFill/>
        </p:spPr>
      </p:pic>
      <p:pic>
        <p:nvPicPr>
          <p:cNvPr id="6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5805264"/>
            <a:ext cx="3816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Внутренние болезни № 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5085184"/>
            <a:ext cx="8468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Студенты группы обмена осваивают методику проведения УЗИ, </a:t>
            </a:r>
          </a:p>
          <a:p>
            <a:r>
              <a:rPr lang="ru-RU" sz="2200" i="1" dirty="0" smtClean="0">
                <a:solidFill>
                  <a:srgbClr val="0070C0"/>
                </a:solidFill>
              </a:rPr>
              <a:t>Самостоятельно было проведено УЗИ почек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D:\Фото\Алмата 2011\перебрать 2\211120113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3240360" cy="4320480"/>
          </a:xfrm>
          <a:prstGeom prst="rect">
            <a:avLst/>
          </a:prstGeom>
          <a:noFill/>
        </p:spPr>
      </p:pic>
      <p:pic>
        <p:nvPicPr>
          <p:cNvPr id="12291" name="Picture 3" descr="D:\Фото\Алмата 2011\перебрать 2\211120113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240360" cy="4320480"/>
          </a:xfrm>
          <a:prstGeom prst="rect">
            <a:avLst/>
          </a:prstGeom>
          <a:noFill/>
        </p:spPr>
      </p:pic>
      <p:pic>
        <p:nvPicPr>
          <p:cNvPr id="6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Фото\Алмата 2011\перебрать 2\251020112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320480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805264"/>
            <a:ext cx="3816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Цикл онкология</a:t>
            </a:r>
            <a:endParaRPr lang="ru-RU" dirty="0"/>
          </a:p>
        </p:txBody>
      </p:sp>
      <p:pic>
        <p:nvPicPr>
          <p:cNvPr id="13314" name="Picture 2" descr="D:\Фото\Алмата 2011\перебрать 2\251020112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224469" cy="31683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437112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На ночном дежурстве в новой больнице скорой медицинской помощи 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13316" name="Picture 4" descr="D:\Фото\Алмата 2011\перебрать 2\261020112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2844920" cy="3961245"/>
          </a:xfrm>
          <a:prstGeom prst="rect">
            <a:avLst/>
          </a:prstGeom>
          <a:noFill/>
        </p:spPr>
      </p:pic>
      <p:pic>
        <p:nvPicPr>
          <p:cNvPr id="8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9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5805264"/>
            <a:ext cx="3816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Клиника внутренних  болезней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7" y="494116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д.м.н., профессор, </a:t>
            </a:r>
            <a:r>
              <a:rPr lang="ru-RU" sz="2000" i="1" dirty="0" err="1" smtClean="0">
                <a:solidFill>
                  <a:srgbClr val="0070C0"/>
                </a:solidFill>
              </a:rPr>
              <a:t>Касенова</a:t>
            </a:r>
            <a:r>
              <a:rPr lang="ru-RU" sz="2000" i="1" dirty="0" smtClean="0">
                <a:solidFill>
                  <a:srgbClr val="0070C0"/>
                </a:solidFill>
              </a:rPr>
              <a:t> С. Л. читает лекцию по теме «ХОБЛ», лекция проходила в центре практических навыков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User\Desktop\ФОТО АЛМАТА 2011\DSC061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08512" cy="3456384"/>
          </a:xfrm>
          <a:prstGeom prst="rect">
            <a:avLst/>
          </a:prstGeom>
          <a:noFill/>
        </p:spPr>
      </p:pic>
      <p:pic>
        <p:nvPicPr>
          <p:cNvPr id="10243" name="Picture 3" descr="C:\Users\User\Desktop\ФОТО АЛМАТА 2011\DSC061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536504" cy="3402378"/>
          </a:xfrm>
          <a:prstGeom prst="rect">
            <a:avLst/>
          </a:prstGeom>
          <a:noFill/>
        </p:spPr>
      </p:pic>
      <p:pic>
        <p:nvPicPr>
          <p:cNvPr id="9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413048"/>
            <a:ext cx="1440160" cy="1440160"/>
          </a:xfrm>
          <a:prstGeom prst="rect">
            <a:avLst/>
          </a:prstGeom>
          <a:noFill/>
        </p:spPr>
      </p:pic>
      <p:pic>
        <p:nvPicPr>
          <p:cNvPr id="11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452320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АЛМАТА 2011\DSC060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2276872"/>
            <a:ext cx="7885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FFFF00"/>
                </a:solidFill>
              </a:rPr>
              <a:t>31 августа </a:t>
            </a:r>
            <a:r>
              <a:rPr lang="ru-RU" sz="2200" i="1" dirty="0" err="1" smtClean="0">
                <a:solidFill>
                  <a:srgbClr val="FFFF00"/>
                </a:solidFill>
              </a:rPr>
              <a:t>КазНМУ</a:t>
            </a:r>
            <a:r>
              <a:rPr lang="ru-RU" sz="2200" i="1" dirty="0" smtClean="0">
                <a:solidFill>
                  <a:srgbClr val="FFFF00"/>
                </a:solidFill>
              </a:rPr>
              <a:t> им. С. А. </a:t>
            </a:r>
            <a:r>
              <a:rPr lang="ru-RU" sz="2200" i="1" dirty="0" err="1" smtClean="0">
                <a:solidFill>
                  <a:srgbClr val="FFFF00"/>
                </a:solidFill>
              </a:rPr>
              <a:t>Асфендиярова</a:t>
            </a:r>
            <a:r>
              <a:rPr lang="ru-RU" sz="2200" i="1" dirty="0" smtClean="0">
                <a:solidFill>
                  <a:srgbClr val="FFFF00"/>
                </a:solidFill>
              </a:rPr>
              <a:t> принял учебную группу студентов, состоящую из 8 человек,  4 курса факультета общем медицины из КГМУ по программе  студенческой  академической мобильности.</a:t>
            </a:r>
            <a:endParaRPr lang="ru-RU" sz="2200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877272"/>
            <a:ext cx="7885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u="sng" dirty="0" smtClean="0">
                <a:solidFill>
                  <a:srgbClr val="FFFF00"/>
                </a:solidFill>
              </a:rPr>
              <a:t>Срок обучения 1 семестр (7 семестр): </a:t>
            </a:r>
          </a:p>
          <a:p>
            <a:r>
              <a:rPr lang="ru-RU" sz="2200" i="1" dirty="0" smtClean="0">
                <a:solidFill>
                  <a:srgbClr val="FFFF00"/>
                </a:solidFill>
              </a:rPr>
              <a:t>1 сентября 2011 года – 10 января 2012 года</a:t>
            </a:r>
            <a:endParaRPr lang="ru-RU" sz="2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5805264"/>
            <a:ext cx="3816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Клиника внутренних  болезней </a:t>
            </a:r>
            <a:endParaRPr lang="ru-RU" dirty="0"/>
          </a:p>
        </p:txBody>
      </p:sp>
      <p:pic>
        <p:nvPicPr>
          <p:cNvPr id="5122" name="Picture 2" descr="C:\Users\User\Desktop\ФОТО АЛМАТА 2011\DSC061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400600" cy="40504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4869160"/>
            <a:ext cx="788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К.м.н. </a:t>
            </a:r>
            <a:r>
              <a:rPr lang="ru-RU" sz="2000" i="1" dirty="0" err="1" smtClean="0">
                <a:solidFill>
                  <a:srgbClr val="0070C0"/>
                </a:solidFill>
              </a:rPr>
              <a:t>Джакупова</a:t>
            </a:r>
            <a:r>
              <a:rPr lang="ru-RU" sz="2000" i="1" dirty="0" smtClean="0">
                <a:solidFill>
                  <a:srgbClr val="0070C0"/>
                </a:solidFill>
              </a:rPr>
              <a:t> А. С. читает лекцию по теме «Сахарный диабет»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5805264"/>
            <a:ext cx="3816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Клиника внутренних  болезней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653136"/>
            <a:ext cx="8599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Практическое занятие по эндокринологии, обсуждение историй болезни 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пациентов</a:t>
            </a:r>
          </a:p>
        </p:txBody>
      </p:sp>
      <p:pic>
        <p:nvPicPr>
          <p:cNvPr id="2050" name="Picture 2" descr="C:\Users\User\Desktop\ПОКАЗ\DSC064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032447" cy="3024335"/>
          </a:xfrm>
          <a:prstGeom prst="rect">
            <a:avLst/>
          </a:prstGeom>
          <a:noFill/>
        </p:spPr>
      </p:pic>
      <p:pic>
        <p:nvPicPr>
          <p:cNvPr id="2052" name="Picture 4" descr="C:\Users\User\Desktop\ПОКАЗ\DSC064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176464" cy="3024336"/>
          </a:xfrm>
          <a:prstGeom prst="rect">
            <a:avLst/>
          </a:prstGeom>
          <a:noFill/>
        </p:spPr>
      </p:pic>
      <p:pic>
        <p:nvPicPr>
          <p:cNvPr id="6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5805264"/>
            <a:ext cx="3816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ЦПН (ОСКЭ)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00506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Ознакомление с центром практических навыков </a:t>
            </a:r>
            <a:r>
              <a:rPr lang="ru-RU" sz="2000" i="1" dirty="0" err="1" smtClean="0">
                <a:solidFill>
                  <a:srgbClr val="0070C0"/>
                </a:solidFill>
              </a:rPr>
              <a:t>КазНМУ</a:t>
            </a:r>
            <a:endParaRPr lang="ru-RU" sz="2000" i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Desktop\ФОТО АЛМАТА 2011\фото\DSC064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283968" cy="3212976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АЛМАТА 2011\фото\DSC064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672408" cy="27543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55568" y="342900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Подготовка к ОСКЭ</a:t>
            </a:r>
          </a:p>
        </p:txBody>
      </p:sp>
      <p:pic>
        <p:nvPicPr>
          <p:cNvPr id="3077" name="Picture 5" descr="C:\Users\User\Desktop\ФОТО АЛМАТА 2011\фото\DSC064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672408" cy="2636912"/>
          </a:xfrm>
          <a:prstGeom prst="rect">
            <a:avLst/>
          </a:prstGeom>
          <a:noFill/>
        </p:spPr>
      </p:pic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668344" y="332656"/>
            <a:ext cx="1166110" cy="99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3768" y="620688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Сдача первого экзамена</a:t>
            </a:r>
            <a:endParaRPr lang="ru-RU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3212976"/>
            <a:ext cx="60444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i="1" dirty="0" smtClean="0">
                <a:solidFill>
                  <a:srgbClr val="0070C0"/>
                </a:solidFill>
              </a:rPr>
              <a:t>Средний балл:  86, 7 %,  </a:t>
            </a:r>
          </a:p>
          <a:p>
            <a:r>
              <a:rPr lang="ru-RU" sz="2500" i="1" dirty="0" smtClean="0">
                <a:solidFill>
                  <a:srgbClr val="0070C0"/>
                </a:solidFill>
              </a:rPr>
              <a:t>наивысший балл – 90% </a:t>
            </a:r>
            <a:r>
              <a:rPr lang="ru-RU" sz="2500" i="1" dirty="0" err="1" smtClean="0">
                <a:solidFill>
                  <a:srgbClr val="0070C0"/>
                </a:solidFill>
              </a:rPr>
              <a:t>Дусвалиева</a:t>
            </a:r>
            <a:r>
              <a:rPr lang="ru-RU" sz="2500" i="1" dirty="0" smtClean="0">
                <a:solidFill>
                  <a:srgbClr val="0070C0"/>
                </a:solidFill>
              </a:rPr>
              <a:t> Сауле</a:t>
            </a:r>
            <a:endParaRPr lang="ru-RU" sz="2500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5301208"/>
            <a:ext cx="4919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Скоро экзамен по Внутренним болезням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988840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Хирургические болезни</a:t>
            </a:r>
            <a:endParaRPr lang="ru-RU" sz="2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1772816"/>
            <a:ext cx="38884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ОСКЭ</a:t>
            </a:r>
          </a:p>
          <a:p>
            <a:pPr algn="ctr"/>
            <a:r>
              <a:rPr lang="ru-RU" sz="2500" dirty="0" smtClean="0"/>
              <a:t>+</a:t>
            </a:r>
          </a:p>
          <a:p>
            <a:pPr algn="ctr"/>
            <a:r>
              <a:rPr lang="ru-RU" sz="2500" dirty="0" smtClean="0"/>
              <a:t>тестирование</a:t>
            </a:r>
            <a:endParaRPr lang="ru-RU" sz="25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139952" y="2276872"/>
            <a:ext cx="36004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2852936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В процессе обучения:</a:t>
            </a:r>
          </a:p>
          <a:p>
            <a:pPr marL="342900" indent="-342900" algn="just"/>
            <a:r>
              <a:rPr lang="ru-RU" i="1" dirty="0" smtClean="0">
                <a:solidFill>
                  <a:srgbClr val="7030A0"/>
                </a:solidFill>
              </a:rPr>
              <a:t>3.  На большинстве циклов  работали с тематическими пациентами и  с пациентами, имеющие  редкие патологии (хирургические болезни (ГКБ №4), особенно детская хирургия – дети с пороками развития, травматология  (пациенты с </a:t>
            </a:r>
            <a:r>
              <a:rPr lang="ru-RU" i="1" dirty="0" err="1" smtClean="0">
                <a:solidFill>
                  <a:srgbClr val="7030A0"/>
                </a:solidFill>
              </a:rPr>
              <a:t>эндопротезами</a:t>
            </a:r>
            <a:r>
              <a:rPr lang="ru-RU" i="1" dirty="0" smtClean="0">
                <a:solidFill>
                  <a:srgbClr val="7030A0"/>
                </a:solidFill>
              </a:rPr>
              <a:t>) и другое).</a:t>
            </a:r>
          </a:p>
          <a:p>
            <a:pPr marL="342900" indent="-342900" algn="just"/>
            <a:r>
              <a:rPr lang="ru-RU" i="1" dirty="0" smtClean="0">
                <a:solidFill>
                  <a:srgbClr val="7030A0"/>
                </a:solidFill>
              </a:rPr>
              <a:t>4. Ознакомились со многими лабораторными, лучевыми и функциональными методами исследований: КТ + </a:t>
            </a:r>
            <a:r>
              <a:rPr lang="ru-RU" i="1" dirty="0" err="1" smtClean="0">
                <a:solidFill>
                  <a:srgbClr val="7030A0"/>
                </a:solidFill>
              </a:rPr>
              <a:t>болюсное</a:t>
            </a:r>
            <a:r>
              <a:rPr lang="ru-RU" i="1" dirty="0" smtClean="0">
                <a:solidFill>
                  <a:srgbClr val="7030A0"/>
                </a:solidFill>
              </a:rPr>
              <a:t> усиление, КТ- спиральная с возможностями 3Д изображения, кабинет мужского здоровья  (в Караганде аналогов нет),  современные методы исследования в офтальмологии (МРТ, МВП),  лабораторные методы исследования в урологии и другое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76672"/>
            <a:ext cx="36004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Что же мы получили?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4482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 smtClean="0">
                <a:solidFill>
                  <a:srgbClr val="7030A0"/>
                </a:solidFill>
              </a:rPr>
              <a:t>Познакомились и получили представление о самом старейшем медицинском вузе Казахстана, его традициях, устройством.</a:t>
            </a:r>
          </a:p>
          <a:p>
            <a:pPr marL="342900" indent="-342900" algn="just"/>
            <a:r>
              <a:rPr lang="ru-RU" i="1" dirty="0" smtClean="0">
                <a:solidFill>
                  <a:srgbClr val="7030A0"/>
                </a:solidFill>
              </a:rPr>
              <a:t>2.  Прошли обучение на многих клинических базах </a:t>
            </a:r>
            <a:r>
              <a:rPr lang="ru-RU" i="1" dirty="0" err="1" smtClean="0">
                <a:solidFill>
                  <a:srgbClr val="7030A0"/>
                </a:solidFill>
              </a:rPr>
              <a:t>КазНМУ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/>
            <a:endParaRPr lang="ru-RU" i="1" dirty="0" smtClean="0">
              <a:solidFill>
                <a:srgbClr val="7030A0"/>
              </a:solidFill>
            </a:endParaRPr>
          </a:p>
          <a:p>
            <a:pPr marL="342900" indent="-342900" algn="just"/>
            <a:endParaRPr lang="ru-RU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11760" y="476672"/>
            <a:ext cx="36004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Что же мы получили?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4482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5. Углубление знаний в лучевой диагностике (УЗИ – урология, онкология, внутренние болезни, </a:t>
            </a:r>
            <a:r>
              <a:rPr lang="ru-RU" i="1" dirty="0" err="1" smtClean="0">
                <a:solidFill>
                  <a:srgbClr val="7030A0"/>
                </a:solidFill>
              </a:rPr>
              <a:t>амбулатоно-поликлиническая</a:t>
            </a:r>
            <a:r>
              <a:rPr lang="ru-RU" i="1" dirty="0" smtClean="0">
                <a:solidFill>
                  <a:srgbClr val="7030A0"/>
                </a:solidFill>
              </a:rPr>
              <a:t> терапия), рентген- диагностики (урология, хирургические болезни).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40466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6. Участие в конференциях по программе «</a:t>
            </a:r>
            <a:r>
              <a:rPr lang="ru-RU" i="1" dirty="0" err="1" smtClean="0">
                <a:solidFill>
                  <a:srgbClr val="7030A0"/>
                </a:solidFill>
              </a:rPr>
              <a:t>Визитинг</a:t>
            </a:r>
            <a:r>
              <a:rPr lang="ru-RU" i="1" dirty="0" smtClean="0">
                <a:solidFill>
                  <a:srgbClr val="7030A0"/>
                </a:solidFill>
              </a:rPr>
              <a:t> профессор»</a:t>
            </a:r>
          </a:p>
        </p:txBody>
      </p:sp>
      <p:pic>
        <p:nvPicPr>
          <p:cNvPr id="17412" name="Picture 4" descr="D:\Фото\Алмата 2011\перебрать 2\031220113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091947" cy="3068960"/>
          </a:xfrm>
          <a:prstGeom prst="rect">
            <a:avLst/>
          </a:prstGeom>
          <a:noFill/>
        </p:spPr>
      </p:pic>
      <p:pic>
        <p:nvPicPr>
          <p:cNvPr id="17411" name="Picture 3" descr="D:\Фото\Алмата 2011\перебрать 2\guzik-3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278133" cy="2458600"/>
          </a:xfrm>
          <a:prstGeom prst="rect">
            <a:avLst/>
          </a:prstGeom>
          <a:noFill/>
        </p:spPr>
      </p:pic>
      <p:pic>
        <p:nvPicPr>
          <p:cNvPr id="17410" name="Picture 2" descr="D:\Фото\Алмата 2011\перебрать 2\guzik-36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168352" cy="2376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4437112"/>
            <a:ext cx="1889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Зоя Перлов,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психогериатр</a:t>
            </a:r>
            <a:r>
              <a:rPr lang="ru-RU" sz="20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Израиль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4077072"/>
            <a:ext cx="2484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Лекции: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«Фармакотерапия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у пожилых людей»,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«Деменция»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772816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7.  Имели доступ на различные операции: практически на всех циклах блока хирургических болезней (травматология, хирургические болезни, </a:t>
            </a:r>
            <a:r>
              <a:rPr lang="ru-RU" i="1" dirty="0" err="1" smtClean="0">
                <a:solidFill>
                  <a:srgbClr val="7030A0"/>
                </a:solidFill>
              </a:rPr>
              <a:t>лор-болезни</a:t>
            </a:r>
            <a:r>
              <a:rPr lang="ru-RU" i="1" dirty="0" smtClean="0">
                <a:solidFill>
                  <a:srgbClr val="7030A0"/>
                </a:solidFill>
              </a:rPr>
              <a:t>, урология)</a:t>
            </a: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         Наблюдали за </a:t>
            </a:r>
            <a:r>
              <a:rPr lang="ru-RU" i="1" dirty="0" err="1" smtClean="0">
                <a:solidFill>
                  <a:srgbClr val="7030A0"/>
                </a:solidFill>
              </a:rPr>
              <a:t>эндоурологической</a:t>
            </a:r>
            <a:r>
              <a:rPr lang="ru-RU" i="1" dirty="0" smtClean="0">
                <a:solidFill>
                  <a:srgbClr val="7030A0"/>
                </a:solidFill>
              </a:rPr>
              <a:t> операцией в </a:t>
            </a:r>
            <a:r>
              <a:rPr lang="ru-RU" i="1" dirty="0" err="1" smtClean="0">
                <a:solidFill>
                  <a:srgbClr val="7030A0"/>
                </a:solidFill>
              </a:rPr>
              <a:t>конференц</a:t>
            </a:r>
            <a:r>
              <a:rPr lang="ru-RU" i="1" dirty="0" smtClean="0">
                <a:solidFill>
                  <a:srgbClr val="7030A0"/>
                </a:solidFill>
              </a:rPr>
              <a:t> зале, при этом была взаимообратная голосовая поддержка.</a:t>
            </a: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В ходе блока урологии – ассистировали на операции.</a:t>
            </a: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Изучение сложных операций  по видео материалам.</a:t>
            </a: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8. Совершенствовали навыки самостоятельной работы с расширенным </a:t>
            </a: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Библиотечным фондом </a:t>
            </a:r>
            <a:r>
              <a:rPr lang="ru-RU" i="1" dirty="0" err="1" smtClean="0">
                <a:solidFill>
                  <a:srgbClr val="7030A0"/>
                </a:solidFill>
              </a:rPr>
              <a:t>КазНМУ</a:t>
            </a:r>
            <a:r>
              <a:rPr lang="ru-RU" i="1" dirty="0" smtClean="0">
                <a:solidFill>
                  <a:srgbClr val="7030A0"/>
                </a:solidFill>
              </a:rPr>
              <a:t>, </a:t>
            </a:r>
            <a:r>
              <a:rPr lang="ru-RU" i="1" dirty="0" err="1" smtClean="0">
                <a:solidFill>
                  <a:srgbClr val="7030A0"/>
                </a:solidFill>
              </a:rPr>
              <a:t>мультимедийным</a:t>
            </a:r>
            <a:r>
              <a:rPr lang="ru-RU" i="1" dirty="0" smtClean="0">
                <a:solidFill>
                  <a:srgbClr val="7030A0"/>
                </a:solidFill>
              </a:rPr>
              <a:t> и интернат залом.</a:t>
            </a:r>
          </a:p>
          <a:p>
            <a:pPr marL="342900" indent="-342900">
              <a:buAutoNum type="arabicPeriod" startAt="9"/>
            </a:pPr>
            <a:r>
              <a:rPr lang="ru-RU" i="1" dirty="0" smtClean="0">
                <a:solidFill>
                  <a:srgbClr val="7030A0"/>
                </a:solidFill>
              </a:rPr>
              <a:t>Ознакомились с технологией сдачи ОСКЭ</a:t>
            </a:r>
          </a:p>
          <a:p>
            <a:pPr marL="342900" indent="-342900">
              <a:buAutoNum type="arabicPeriod" startAt="9"/>
            </a:pPr>
            <a:r>
              <a:rPr lang="ru-RU" i="1" dirty="0" smtClean="0">
                <a:solidFill>
                  <a:srgbClr val="7030A0"/>
                </a:solidFill>
              </a:rPr>
              <a:t>Побывали на вскрытиях в городском морге вместе с преподавателем пат анатомии</a:t>
            </a:r>
          </a:p>
          <a:p>
            <a:pPr marL="342900" indent="-342900">
              <a:buAutoNum type="arabicPeriod" startAt="9"/>
            </a:pPr>
            <a:r>
              <a:rPr lang="ru-RU" i="1" dirty="0" smtClean="0">
                <a:solidFill>
                  <a:srgbClr val="7030A0"/>
                </a:solidFill>
              </a:rPr>
              <a:t>Ознакомились с работой поликлинической службы, участвовали в  амбулаторных приемах</a:t>
            </a:r>
          </a:p>
          <a:p>
            <a:pPr marL="342900" indent="-342900"/>
            <a:endParaRPr lang="ru-RU" i="1" dirty="0" smtClean="0">
              <a:solidFill>
                <a:srgbClr val="7030A0"/>
              </a:solidFill>
            </a:endParaRPr>
          </a:p>
          <a:p>
            <a:pPr marL="342900" indent="-342900"/>
            <a:endParaRPr lang="ru-RU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АЛМАТА 2011\фото\DSC064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803915" cy="2852936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АЛМАТА 2011\фото\DSC064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744416" cy="2754306"/>
          </a:xfrm>
          <a:prstGeom prst="rect">
            <a:avLst/>
          </a:prstGeom>
          <a:noFill/>
        </p:spPr>
      </p:pic>
      <p:pic>
        <p:nvPicPr>
          <p:cNvPr id="4100" name="Picture 4" descr="C:\Users\User\Desktop\ФОТО АЛМАТА 2011\фото\DSC064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128458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9993" y="4725144"/>
            <a:ext cx="464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Подготовка к практическому занятию по теме «</a:t>
            </a:r>
            <a:r>
              <a:rPr lang="ru-RU" sz="2000" i="1" dirty="0" err="1" smtClean="0">
                <a:solidFill>
                  <a:srgbClr val="0070C0"/>
                </a:solidFill>
              </a:rPr>
              <a:t>Ревматоидный</a:t>
            </a:r>
            <a:r>
              <a:rPr lang="ru-RU" sz="2000" i="1" dirty="0" smtClean="0">
                <a:solidFill>
                  <a:srgbClr val="0070C0"/>
                </a:solidFill>
              </a:rPr>
              <a:t> артрит»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80120" cy="1080120"/>
          </a:xfrm>
          <a:prstGeom prst="rect">
            <a:avLst/>
          </a:prstGeom>
          <a:noFill/>
        </p:spPr>
      </p:pic>
      <p:pic>
        <p:nvPicPr>
          <p:cNvPr id="9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144613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67744" y="548680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Студенты были поселены в общежитие № 6</a:t>
            </a:r>
            <a:endParaRPr lang="ru-RU" sz="2200" dirty="0"/>
          </a:p>
        </p:txBody>
      </p:sp>
      <p:pic>
        <p:nvPicPr>
          <p:cNvPr id="8" name="Picture 2" descr="D:\Фото\Алмата 2011\СЕРИК в алмате\_MG_0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536504" cy="30243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64088" y="2060848"/>
            <a:ext cx="3024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Общежитие № 6 </a:t>
            </a:r>
            <a:r>
              <a:rPr lang="ru-RU" i="1" dirty="0" err="1" smtClean="0">
                <a:solidFill>
                  <a:srgbClr val="0070C0"/>
                </a:solidFill>
              </a:rPr>
              <a:t>КазНМУ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Шагабудинова</a:t>
            </a:r>
            <a:r>
              <a:rPr lang="ru-RU" i="1" dirty="0" smtClean="0">
                <a:solidFill>
                  <a:srgbClr val="0070C0"/>
                </a:solidFill>
              </a:rPr>
              <a:t> 140, </a:t>
            </a:r>
            <a:r>
              <a:rPr lang="ru-RU" i="1" dirty="0" err="1" smtClean="0">
                <a:solidFill>
                  <a:srgbClr val="0070C0"/>
                </a:solidFill>
              </a:rPr>
              <a:t>уг</a:t>
            </a:r>
            <a:r>
              <a:rPr lang="ru-RU" i="1" dirty="0" smtClean="0">
                <a:solidFill>
                  <a:srgbClr val="0070C0"/>
                </a:solidFill>
              </a:rPr>
              <a:t>. Шевченко. Центр </a:t>
            </a:r>
            <a:r>
              <a:rPr lang="ru-RU" i="1" dirty="0" err="1" smtClean="0">
                <a:solidFill>
                  <a:srgbClr val="0070C0"/>
                </a:solidFill>
              </a:rPr>
              <a:t>Алматы</a:t>
            </a:r>
            <a:r>
              <a:rPr lang="ru-RU" i="1" dirty="0" smtClean="0">
                <a:solidFill>
                  <a:srgbClr val="0070C0"/>
                </a:solidFill>
              </a:rPr>
              <a:t>, очень удобный район, рядом ул. Абая (транспортный узел), Центральный стадион, в зоне театров, парков, 20 минут ходьбы от университета, рядом станция метро «Байконур». 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696" y="260648"/>
            <a:ext cx="7885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B0F0"/>
                </a:solidFill>
              </a:rPr>
              <a:t>Состав группы обмена из КГМУ:</a:t>
            </a:r>
          </a:p>
          <a:p>
            <a:pPr marL="457200" indent="-457200">
              <a:buAutoNum type="arabicPeriod"/>
            </a:pPr>
            <a:r>
              <a:rPr lang="ru-RU" sz="2200" i="1" dirty="0" err="1" smtClean="0">
                <a:solidFill>
                  <a:srgbClr val="00B0F0"/>
                </a:solidFill>
              </a:rPr>
              <a:t>Алексеенко</a:t>
            </a:r>
            <a:r>
              <a:rPr lang="ru-RU" sz="2200" i="1" dirty="0" smtClean="0">
                <a:solidFill>
                  <a:srgbClr val="00B0F0"/>
                </a:solidFill>
              </a:rPr>
              <a:t> Олег</a:t>
            </a:r>
          </a:p>
          <a:p>
            <a:pPr marL="457200" indent="-457200">
              <a:buAutoNum type="arabicPeriod"/>
            </a:pPr>
            <a:r>
              <a:rPr lang="ru-RU" sz="2200" i="1" dirty="0" err="1" smtClean="0">
                <a:solidFill>
                  <a:srgbClr val="00B0F0"/>
                </a:solidFill>
              </a:rPr>
              <a:t>Джумекенова</a:t>
            </a:r>
            <a:r>
              <a:rPr lang="ru-RU" sz="2200" i="1" dirty="0" smtClean="0">
                <a:solidFill>
                  <a:srgbClr val="00B0F0"/>
                </a:solidFill>
              </a:rPr>
              <a:t> Динара</a:t>
            </a:r>
          </a:p>
          <a:p>
            <a:pPr marL="457200" indent="-457200">
              <a:buAutoNum type="arabicPeriod"/>
            </a:pPr>
            <a:r>
              <a:rPr lang="ru-RU" sz="2200" i="1" dirty="0" err="1" smtClean="0">
                <a:solidFill>
                  <a:srgbClr val="00B0F0"/>
                </a:solidFill>
              </a:rPr>
              <a:t>Дусвалиева</a:t>
            </a:r>
            <a:r>
              <a:rPr lang="ru-RU" sz="2200" i="1" dirty="0" smtClean="0">
                <a:solidFill>
                  <a:srgbClr val="00B0F0"/>
                </a:solidFill>
              </a:rPr>
              <a:t> Сауле</a:t>
            </a:r>
          </a:p>
          <a:p>
            <a:pPr marL="457200" indent="-457200">
              <a:buAutoNum type="arabicPeriod"/>
            </a:pPr>
            <a:r>
              <a:rPr lang="ru-RU" sz="2200" i="1" dirty="0" smtClean="0">
                <a:solidFill>
                  <a:srgbClr val="00B0F0"/>
                </a:solidFill>
              </a:rPr>
              <a:t>Есенбаева </a:t>
            </a:r>
            <a:r>
              <a:rPr lang="ru-RU" sz="2200" i="1" dirty="0" err="1" smtClean="0">
                <a:solidFill>
                  <a:srgbClr val="00B0F0"/>
                </a:solidFill>
              </a:rPr>
              <a:t>Гулфайрус</a:t>
            </a:r>
            <a:endParaRPr lang="ru-RU" sz="2200" i="1" dirty="0" smtClean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r>
              <a:rPr lang="ru-RU" sz="2200" i="1" dirty="0" smtClean="0">
                <a:solidFill>
                  <a:srgbClr val="00B0F0"/>
                </a:solidFill>
              </a:rPr>
              <a:t>Малых Дмитрий</a:t>
            </a:r>
          </a:p>
          <a:p>
            <a:pPr marL="457200" indent="-457200">
              <a:buAutoNum type="arabicPeriod"/>
            </a:pPr>
            <a:r>
              <a:rPr lang="ru-RU" sz="2200" i="1" dirty="0" err="1" smtClean="0">
                <a:solidFill>
                  <a:srgbClr val="00B0F0"/>
                </a:solidFill>
              </a:rPr>
              <a:t>Мараткызы</a:t>
            </a:r>
            <a:r>
              <a:rPr lang="ru-RU" sz="2200" i="1" dirty="0" smtClean="0">
                <a:solidFill>
                  <a:srgbClr val="00B0F0"/>
                </a:solidFill>
              </a:rPr>
              <a:t> </a:t>
            </a:r>
            <a:r>
              <a:rPr lang="ru-RU" sz="2200" i="1" dirty="0" err="1" smtClean="0">
                <a:solidFill>
                  <a:srgbClr val="00B0F0"/>
                </a:solidFill>
              </a:rPr>
              <a:t>Айнаш</a:t>
            </a:r>
            <a:endParaRPr lang="ru-RU" sz="2200" i="1" dirty="0" smtClean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r>
              <a:rPr lang="ru-RU" sz="2200" i="1" dirty="0" err="1" smtClean="0">
                <a:solidFill>
                  <a:srgbClr val="00B0F0"/>
                </a:solidFill>
              </a:rPr>
              <a:t>Сморкалова</a:t>
            </a:r>
            <a:r>
              <a:rPr lang="ru-RU" sz="2200" i="1" dirty="0" smtClean="0">
                <a:solidFill>
                  <a:srgbClr val="00B0F0"/>
                </a:solidFill>
              </a:rPr>
              <a:t> Светлана</a:t>
            </a:r>
          </a:p>
          <a:p>
            <a:pPr marL="457200" indent="-457200">
              <a:buAutoNum type="arabicPeriod"/>
            </a:pPr>
            <a:r>
              <a:rPr lang="ru-RU" sz="2200" i="1" dirty="0" err="1" smtClean="0">
                <a:solidFill>
                  <a:srgbClr val="00B0F0"/>
                </a:solidFill>
              </a:rPr>
              <a:t>Шегай</a:t>
            </a:r>
            <a:r>
              <a:rPr lang="ru-RU" sz="2200" i="1" dirty="0" smtClean="0">
                <a:solidFill>
                  <a:srgbClr val="00B0F0"/>
                </a:solidFill>
              </a:rPr>
              <a:t> Юлия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01008"/>
            <a:ext cx="82089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200" i="1" u="sng" dirty="0" smtClean="0">
                <a:solidFill>
                  <a:srgbClr val="00B0F0"/>
                </a:solidFill>
              </a:rPr>
              <a:t>Особенности данной группы: </a:t>
            </a:r>
          </a:p>
          <a:p>
            <a:pPr marL="457200" indent="-457200" algn="just"/>
            <a:r>
              <a:rPr lang="ru-RU" sz="2200" i="1" dirty="0" smtClean="0">
                <a:solidFill>
                  <a:srgbClr val="00B0F0"/>
                </a:solidFill>
              </a:rPr>
              <a:t>	группа формировалась по желанию, целеустремленность студентов, получение нового жизненного и профессионального опыта, оценка перспектив дальнейшего образовательного пути, огромное желание испытать на себе процесс обучения в старейшем медицинском университете Казахстана </a:t>
            </a:r>
            <a:endParaRPr lang="ru-RU" sz="2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67744" y="548680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Студенты были поселены в общежитие № 6</a:t>
            </a:r>
            <a:endParaRPr lang="ru-RU" sz="2200" dirty="0"/>
          </a:p>
        </p:txBody>
      </p:sp>
      <p:pic>
        <p:nvPicPr>
          <p:cNvPr id="18434" name="Picture 2" descr="C:\Users\User\Desktop\ФОТО АЛМАТА 2011\DSC062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8392" cy="26462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4653136"/>
            <a:ext cx="243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Общая комната № 68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1556792"/>
            <a:ext cx="45284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Блок студентов КГМУ: комната девушек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0C0"/>
                </a:solidFill>
              </a:rPr>
              <a:t>6 человек, комната парней – 4 человека,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и общей комнаты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0C0"/>
                </a:solidFill>
              </a:rPr>
              <a:t>Студенты были освобождены от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дежурств в общежитии, разрешена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помесячная оплата за общежитие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8435" name="Picture 3" descr="C:\Users\User\Desktop\ФОТО АЛМАТА 2011\DSC062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744416" cy="27693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32040" y="6237312"/>
            <a:ext cx="308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Бытовая комната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Алмата 2011\общага\DSC054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430270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861048"/>
            <a:ext cx="3096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Олег готовит кушать </a:t>
            </a:r>
          </a:p>
          <a:p>
            <a:r>
              <a:rPr lang="ru-RU" sz="2200" i="1" dirty="0" smtClean="0">
                <a:solidFill>
                  <a:srgbClr val="0070C0"/>
                </a:solidFill>
              </a:rPr>
              <a:t>в бытовой комнате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D:\Фото\Алмата 2011\общага\DSC054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3816424" cy="27448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8024" y="3429000"/>
            <a:ext cx="3989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Ужин в нашей общей комнате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6" name="Picture 3" descr="D:\Фото\Алмата 2011\общага\DSC055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3528392" cy="26462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48264" y="4221088"/>
            <a:ext cx="19442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Усиленная подготовка к парам, </a:t>
            </a:r>
          </a:p>
          <a:p>
            <a:r>
              <a:rPr lang="ru-RU" sz="2200" i="1" dirty="0" smtClean="0">
                <a:solidFill>
                  <a:srgbClr val="0070C0"/>
                </a:solidFill>
              </a:rPr>
              <a:t>хирургические болезни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" cy="864096"/>
          </a:xfrm>
          <a:prstGeom prst="rect">
            <a:avLst/>
          </a:prstGeom>
          <a:noFill/>
        </p:spPr>
      </p:pic>
      <p:pic>
        <p:nvPicPr>
          <p:cNvPr id="10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956376" y="260648"/>
            <a:ext cx="915690" cy="77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3968" y="1412776"/>
            <a:ext cx="4498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Концерт, посвященный 20-летию </a:t>
            </a:r>
          </a:p>
          <a:p>
            <a:r>
              <a:rPr lang="ru-RU" sz="2200" i="1" dirty="0" smtClean="0">
                <a:solidFill>
                  <a:srgbClr val="0070C0"/>
                </a:solidFill>
              </a:rPr>
              <a:t>Независимости РК</a:t>
            </a:r>
            <a:endParaRPr lang="ru-RU" sz="2200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04664"/>
            <a:ext cx="41044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мероприятиях общежития</a:t>
            </a:r>
            <a:endParaRPr lang="ru-RU" dirty="0"/>
          </a:p>
        </p:txBody>
      </p:sp>
      <p:pic>
        <p:nvPicPr>
          <p:cNvPr id="20482" name="Picture 2" descr="C:\Users\User\Desktop\ФОТО АЛМАТА 2011\DSC06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864429" cy="2898322"/>
          </a:xfrm>
          <a:prstGeom prst="rect">
            <a:avLst/>
          </a:prstGeom>
          <a:noFill/>
        </p:spPr>
      </p:pic>
      <p:pic>
        <p:nvPicPr>
          <p:cNvPr id="20483" name="Picture 3" descr="C:\Users\User\Desktop\ФОТО АЛМАТА 2011\DSC062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355976" cy="3266982"/>
          </a:xfrm>
          <a:prstGeom prst="rect">
            <a:avLst/>
          </a:prstGeom>
          <a:noFill/>
        </p:spPr>
      </p:pic>
      <p:pic>
        <p:nvPicPr>
          <p:cNvPr id="20484" name="Picture 4" descr="C:\Users\User\Desktop\ФОТО АЛМАТА 2011\DSC062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067944" cy="30509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6021288"/>
            <a:ext cx="35864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Актив нашего общежития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20080" cy="720080"/>
          </a:xfrm>
          <a:prstGeom prst="rect">
            <a:avLst/>
          </a:prstGeom>
          <a:noFill/>
        </p:spPr>
      </p:pic>
      <p:pic>
        <p:nvPicPr>
          <p:cNvPr id="9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8380925" y="404664"/>
            <a:ext cx="7630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Алмата 2011\общага\DSC054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949792" cy="39330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725144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«Праздник свечей в нашем </a:t>
            </a:r>
          </a:p>
          <a:p>
            <a:r>
              <a:rPr lang="ru-RU" dirty="0" smtClean="0"/>
              <a:t>общежитии»</a:t>
            </a:r>
            <a:endParaRPr lang="ru-RU" dirty="0"/>
          </a:p>
        </p:txBody>
      </p:sp>
      <p:pic>
        <p:nvPicPr>
          <p:cNvPr id="1027" name="Picture 3" descr="D:\Фото\Алмата 2011\общага\DSC054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283968" cy="32129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5013176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Виновники торжества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04664"/>
            <a:ext cx="41044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мероприятиях общежития</a:t>
            </a:r>
            <a:endParaRPr lang="ru-RU" dirty="0"/>
          </a:p>
        </p:txBody>
      </p:sp>
      <p:pic>
        <p:nvPicPr>
          <p:cNvPr id="8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36104" cy="936104"/>
          </a:xfrm>
          <a:prstGeom prst="rect">
            <a:avLst/>
          </a:prstGeom>
          <a:noFill/>
        </p:spPr>
      </p:pic>
      <p:pic>
        <p:nvPicPr>
          <p:cNvPr id="9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8152002" y="188640"/>
            <a:ext cx="991998" cy="8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77281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12. Участвовали в таких мероприятиях, как:</a:t>
            </a: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 - Дни Университета</a:t>
            </a: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 - Мероприятиях празднования 20-летия независимости РК</a:t>
            </a: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- Выборы президента КСУ</a:t>
            </a:r>
          </a:p>
          <a:p>
            <a:pPr marL="342900" indent="-342900">
              <a:buFontTx/>
              <a:buChar char="-"/>
            </a:pPr>
            <a:endParaRPr lang="ru-RU" i="1" dirty="0" smtClean="0">
              <a:solidFill>
                <a:srgbClr val="7030A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i="1" dirty="0" smtClean="0">
                <a:solidFill>
                  <a:srgbClr val="7030A0"/>
                </a:solidFill>
              </a:rPr>
              <a:t>Культурно-просветительные</a:t>
            </a:r>
          </a:p>
          <a:p>
            <a:pPr marL="342900" indent="-342900">
              <a:buFontTx/>
              <a:buChar char="-"/>
            </a:pPr>
            <a:r>
              <a:rPr lang="ru-RU" i="1" dirty="0" smtClean="0">
                <a:solidFill>
                  <a:srgbClr val="7030A0"/>
                </a:solidFill>
              </a:rPr>
              <a:t>-посещения драматических театров, дворца студентов, комплекс </a:t>
            </a:r>
            <a:r>
              <a:rPr lang="ru-RU" i="1" dirty="0" err="1" smtClean="0">
                <a:solidFill>
                  <a:srgbClr val="7030A0"/>
                </a:solidFill>
              </a:rPr>
              <a:t>Медеу</a:t>
            </a:r>
            <a:r>
              <a:rPr lang="ru-RU" i="1" dirty="0" smtClean="0">
                <a:solidFill>
                  <a:srgbClr val="7030A0"/>
                </a:solidFill>
              </a:rPr>
              <a:t>, </a:t>
            </a:r>
            <a:r>
              <a:rPr lang="ru-RU" i="1" dirty="0" err="1" smtClean="0">
                <a:solidFill>
                  <a:srgbClr val="7030A0"/>
                </a:solidFill>
              </a:rPr>
              <a:t>Чимбулак</a:t>
            </a:r>
            <a:r>
              <a:rPr lang="ru-RU" i="1" dirty="0" smtClean="0">
                <a:solidFill>
                  <a:srgbClr val="7030A0"/>
                </a:solidFill>
              </a:rPr>
              <a:t>,, музей изобразительного искусства им. </a:t>
            </a:r>
            <a:r>
              <a:rPr lang="ru-RU" i="1" dirty="0" err="1" smtClean="0">
                <a:solidFill>
                  <a:srgbClr val="7030A0"/>
                </a:solidFill>
              </a:rPr>
              <a:t>Костеева</a:t>
            </a:r>
            <a:r>
              <a:rPr lang="ru-RU" i="1" dirty="0" smtClean="0">
                <a:solidFill>
                  <a:srgbClr val="7030A0"/>
                </a:solidFill>
              </a:rPr>
              <a:t>,, медицинский колледж, участие в съемках </a:t>
            </a:r>
            <a:r>
              <a:rPr lang="ru-RU" i="1" dirty="0" err="1" smtClean="0">
                <a:solidFill>
                  <a:srgbClr val="7030A0"/>
                </a:solidFill>
              </a:rPr>
              <a:t>телепроекта</a:t>
            </a:r>
            <a:r>
              <a:rPr lang="ru-RU" i="1" dirty="0" smtClean="0">
                <a:solidFill>
                  <a:srgbClr val="7030A0"/>
                </a:solidFill>
              </a:rPr>
              <a:t> «Х-фактор» на телеканале НТК и т.д.</a:t>
            </a:r>
          </a:p>
          <a:p>
            <a:pPr marL="342900" indent="-342900"/>
            <a:endParaRPr lang="ru-RU" i="1" dirty="0" smtClean="0">
              <a:solidFill>
                <a:srgbClr val="7030A0"/>
              </a:solidFill>
            </a:endParaRPr>
          </a:p>
          <a:p>
            <a:pPr marL="342900" indent="-342900"/>
            <a:endParaRPr lang="ru-RU" i="1" dirty="0" smtClean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01317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Побывали в учебных заведениях: </a:t>
            </a:r>
            <a:r>
              <a:rPr lang="ru-RU" i="1" dirty="0" err="1" smtClean="0">
                <a:solidFill>
                  <a:srgbClr val="7030A0"/>
                </a:solidFill>
              </a:rPr>
              <a:t>КазГНУ</a:t>
            </a:r>
            <a:r>
              <a:rPr lang="ru-RU" i="1" dirty="0" smtClean="0">
                <a:solidFill>
                  <a:srgbClr val="7030A0"/>
                </a:solidFill>
              </a:rPr>
              <a:t> им. Аль </a:t>
            </a:r>
            <a:r>
              <a:rPr lang="ru-RU" i="1" dirty="0" err="1" smtClean="0">
                <a:solidFill>
                  <a:srgbClr val="7030A0"/>
                </a:solidFill>
              </a:rPr>
              <a:t>Фараби</a:t>
            </a:r>
            <a:r>
              <a:rPr lang="ru-RU" i="1" dirty="0" smtClean="0">
                <a:solidFill>
                  <a:srgbClr val="7030A0"/>
                </a:solidFill>
              </a:rPr>
              <a:t>,  Академия им. </a:t>
            </a:r>
            <a:r>
              <a:rPr lang="ru-RU" i="1" dirty="0" err="1" smtClean="0">
                <a:solidFill>
                  <a:srgbClr val="7030A0"/>
                </a:solidFill>
              </a:rPr>
              <a:t>Жургенова</a:t>
            </a:r>
            <a:r>
              <a:rPr lang="ru-RU" i="1" dirty="0" smtClean="0">
                <a:solidFill>
                  <a:srgbClr val="7030A0"/>
                </a:solidFill>
              </a:rPr>
              <a:t>, </a:t>
            </a:r>
            <a:r>
              <a:rPr lang="ru-RU" i="1" dirty="0" err="1" smtClean="0">
                <a:solidFill>
                  <a:srgbClr val="7030A0"/>
                </a:solidFill>
              </a:rPr>
              <a:t>Казахтанско-российский</a:t>
            </a:r>
            <a:r>
              <a:rPr lang="ru-RU" i="1" dirty="0" smtClean="0">
                <a:solidFill>
                  <a:srgbClr val="7030A0"/>
                </a:solidFill>
              </a:rPr>
              <a:t> медицинский университет, медицинский колледж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АЛМАТА 2011\фото\DSC06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240359" cy="2430269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АЛМАТА 2011\DSC060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240360" cy="22048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5229200"/>
            <a:ext cx="352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Дни Университета в </a:t>
            </a:r>
            <a:r>
              <a:rPr lang="ru-RU" sz="2000" i="1" dirty="0" err="1" smtClean="0">
                <a:solidFill>
                  <a:srgbClr val="0070C0"/>
                </a:solidFill>
              </a:rPr>
              <a:t>КазНМУ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5124" name="Picture 4" descr="C:\Users\User\Desktop\ФОТО АЛМАТА 2011\DSC061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4187957" cy="3140968"/>
          </a:xfrm>
          <a:prstGeom prst="rect">
            <a:avLst/>
          </a:prstGeom>
          <a:noFill/>
        </p:spPr>
      </p:pic>
      <p:pic>
        <p:nvPicPr>
          <p:cNvPr id="8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92088" cy="792088"/>
          </a:xfrm>
          <a:prstGeom prst="rect">
            <a:avLst/>
          </a:prstGeom>
          <a:noFill/>
        </p:spPr>
      </p:pic>
      <p:pic>
        <p:nvPicPr>
          <p:cNvPr id="9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8028384" y="332656"/>
            <a:ext cx="839383" cy="71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Алмата 2011\Всякое\DSC05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16732"/>
            <a:ext cx="3888432" cy="29163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16127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Участие в форуме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« Молодых предпринимателей»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D:\Фото\Алмата 2011\Евразия КФ\S63022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744416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5581689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Посещение </a:t>
            </a:r>
            <a:r>
              <a:rPr lang="en-US" sz="2000" dirty="0" smtClean="0">
                <a:solidFill>
                  <a:srgbClr val="0070C0"/>
                </a:solidFill>
              </a:rPr>
              <a:t>VII</a:t>
            </a:r>
            <a:r>
              <a:rPr lang="ru-RU" sz="2000" dirty="0" smtClean="0">
                <a:solidFill>
                  <a:srgbClr val="0070C0"/>
                </a:solidFill>
              </a:rPr>
              <a:t> кинофестиваля «Евразия», </a:t>
            </a:r>
            <a:r>
              <a:rPr lang="ru-RU" sz="2000" dirty="0" err="1" smtClean="0">
                <a:solidFill>
                  <a:srgbClr val="0070C0"/>
                </a:solidFill>
              </a:rPr>
              <a:t>Алматы</a:t>
            </a:r>
            <a:r>
              <a:rPr lang="ru-RU" sz="2000" dirty="0" smtClean="0">
                <a:solidFill>
                  <a:srgbClr val="0070C0"/>
                </a:solidFill>
              </a:rPr>
              <a:t>, 18-24 сентября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148" name="Picture 4" descr="D:\Фото\Алмата 2011\Евразия КФ\DSC053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702931" cy="2376264"/>
          </a:xfrm>
          <a:prstGeom prst="rect">
            <a:avLst/>
          </a:prstGeom>
          <a:noFill/>
        </p:spPr>
      </p:pic>
      <p:pic>
        <p:nvPicPr>
          <p:cNvPr id="10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92088" cy="792088"/>
          </a:xfrm>
          <a:prstGeom prst="rect">
            <a:avLst/>
          </a:prstGeom>
          <a:noFill/>
        </p:spPr>
      </p:pic>
      <p:pic>
        <p:nvPicPr>
          <p:cNvPr id="11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8028384" y="332656"/>
            <a:ext cx="839383" cy="71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Алмата 2011\МЕДЕУ\DSC052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679762" cy="3573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149080"/>
            <a:ext cx="3041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Пробуем свои силы 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на «лестнице здоровья» 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7171" name="Picture 3" descr="D:\Фото\Алмата 2011\медеу каток\DSC059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2664296" cy="35970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6093296"/>
            <a:ext cx="200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«Мы на МЕДЕУ»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7172" name="Picture 4" descr="C:\Users\User\Desktop\ФОТО АЛМАТА 2011\DSC063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443875" cy="2582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АЛМАТА 2011\DSC062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600400" cy="2700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06896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Концерт на старой площади «Астана», посвященный 20-летия 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независимости РК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8195" name="Picture 3" descr="D:\Фото\Алмата 2011\метро и елка\DSC06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96144"/>
            <a:ext cx="3995936" cy="29969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437729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Зажжение главной новогодней елки г. </a:t>
            </a:r>
            <a:r>
              <a:rPr lang="ru-RU" sz="2000" i="1" dirty="0" err="1" smtClean="0">
                <a:solidFill>
                  <a:srgbClr val="0070C0"/>
                </a:solidFill>
              </a:rPr>
              <a:t>Алматы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8196" name="Picture 4" descr="D:\Фото\Алмата 2011\метро и елка\DSC060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707904" cy="24028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7984" y="587727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Изучение метрополитена г. </a:t>
            </a:r>
            <a:r>
              <a:rPr lang="ru-RU" sz="2000" i="1" dirty="0" err="1" smtClean="0">
                <a:solidFill>
                  <a:srgbClr val="0070C0"/>
                </a:solidFill>
              </a:rPr>
              <a:t>Алматы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10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92088" cy="792088"/>
          </a:xfrm>
          <a:prstGeom prst="rect">
            <a:avLst/>
          </a:prstGeom>
          <a:noFill/>
        </p:spPr>
      </p:pic>
      <p:pic>
        <p:nvPicPr>
          <p:cNvPr id="11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8028384" y="332656"/>
            <a:ext cx="839383" cy="71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1988840"/>
            <a:ext cx="79687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200" i="1" dirty="0" smtClean="0">
                <a:solidFill>
                  <a:srgbClr val="0070C0"/>
                </a:solidFill>
              </a:rPr>
              <a:t>Самый лучшие циклы: </a:t>
            </a:r>
            <a:r>
              <a:rPr lang="ru-RU" sz="2200" i="1" u="sng" dirty="0" smtClean="0">
                <a:solidFill>
                  <a:srgbClr val="0070C0"/>
                </a:solidFill>
              </a:rPr>
              <a:t>урология, детская хирургия, </a:t>
            </a:r>
          </a:p>
          <a:p>
            <a:pPr marL="342900" indent="-342900"/>
            <a:r>
              <a:rPr lang="ru-RU" sz="2200" i="1" dirty="0" smtClean="0">
                <a:solidFill>
                  <a:srgbClr val="0070C0"/>
                </a:solidFill>
              </a:rPr>
              <a:t>                                             </a:t>
            </a:r>
            <a:r>
              <a:rPr lang="ru-RU" sz="2200" i="1" u="sng" dirty="0" smtClean="0">
                <a:solidFill>
                  <a:srgbClr val="0070C0"/>
                </a:solidFill>
              </a:rPr>
              <a:t>гастроэнтерология, кардиология</a:t>
            </a:r>
          </a:p>
          <a:p>
            <a:pPr marL="342900" indent="-342900"/>
            <a:endParaRPr lang="ru-RU" sz="2200" i="1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ru-RU" sz="2200" i="1" dirty="0" smtClean="0">
                <a:solidFill>
                  <a:srgbClr val="0070C0"/>
                </a:solidFill>
              </a:rPr>
              <a:t>Самый  практический цикл: </a:t>
            </a:r>
            <a:r>
              <a:rPr lang="ru-RU" sz="2200" i="1" u="sng" dirty="0" smtClean="0">
                <a:solidFill>
                  <a:srgbClr val="0070C0"/>
                </a:solidFill>
              </a:rPr>
              <a:t>внутренние болезни №1, </a:t>
            </a:r>
          </a:p>
          <a:p>
            <a:pPr marL="457200" indent="-457200"/>
            <a:r>
              <a:rPr lang="ru-RU" sz="2200" i="1" dirty="0" smtClean="0">
                <a:solidFill>
                  <a:srgbClr val="0070C0"/>
                </a:solidFill>
              </a:rPr>
              <a:t>                                                               </a:t>
            </a:r>
            <a:r>
              <a:rPr lang="ru-RU" sz="2200" i="1" u="sng" dirty="0" smtClean="0">
                <a:solidFill>
                  <a:srgbClr val="0070C0"/>
                </a:solidFill>
              </a:rPr>
              <a:t>офтальмология</a:t>
            </a:r>
          </a:p>
          <a:p>
            <a:pPr marL="457200" indent="-457200"/>
            <a:r>
              <a:rPr lang="ru-RU" sz="2200" i="1" dirty="0" smtClean="0">
                <a:solidFill>
                  <a:srgbClr val="0070C0"/>
                </a:solidFill>
              </a:rPr>
              <a:t>                                                               </a:t>
            </a:r>
            <a:r>
              <a:rPr lang="ru-RU" sz="2200" i="1" u="sng" dirty="0" smtClean="0">
                <a:solidFill>
                  <a:srgbClr val="0070C0"/>
                </a:solidFill>
              </a:rPr>
              <a:t>урология</a:t>
            </a:r>
          </a:p>
          <a:p>
            <a:pPr marL="457200" indent="-457200"/>
            <a:r>
              <a:rPr lang="ru-RU" sz="2200" i="1" dirty="0" smtClean="0">
                <a:solidFill>
                  <a:srgbClr val="0070C0"/>
                </a:solidFill>
              </a:rPr>
              <a:t>                                                              </a:t>
            </a:r>
            <a:r>
              <a:rPr lang="ru-RU" sz="2200" i="1" u="sng" dirty="0" smtClean="0">
                <a:solidFill>
                  <a:srgbClr val="0070C0"/>
                </a:solidFill>
              </a:rPr>
              <a:t> травматология</a:t>
            </a:r>
            <a:endParaRPr lang="ru-RU" sz="2200" i="1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ru-RU" sz="2200" i="1" dirty="0" smtClean="0">
                <a:solidFill>
                  <a:srgbClr val="0070C0"/>
                </a:solidFill>
              </a:rPr>
              <a:t>Самый сложный цикл: </a:t>
            </a:r>
            <a:r>
              <a:rPr lang="ru-RU" sz="2200" i="1" u="sng" dirty="0" smtClean="0">
                <a:solidFill>
                  <a:srgbClr val="0070C0"/>
                </a:solidFill>
              </a:rPr>
              <a:t>внутренние болезни №1</a:t>
            </a:r>
          </a:p>
          <a:p>
            <a:pPr marL="342900" indent="-342900"/>
            <a:r>
              <a:rPr lang="ru-RU" sz="2200" i="1" dirty="0" smtClean="0">
                <a:solidFill>
                  <a:srgbClr val="0070C0"/>
                </a:solidFill>
              </a:rPr>
              <a:t>Самый лучший преподаватель: </a:t>
            </a:r>
            <a:r>
              <a:rPr lang="ru-RU" sz="2200" u="sng" dirty="0" err="1" smtClean="0">
                <a:solidFill>
                  <a:srgbClr val="0070C0"/>
                </a:solidFill>
              </a:rPr>
              <a:t>Тосанбаев</a:t>
            </a:r>
            <a:r>
              <a:rPr lang="ru-RU" sz="2200" u="sng" dirty="0" smtClean="0">
                <a:solidFill>
                  <a:srgbClr val="0070C0"/>
                </a:solidFill>
              </a:rPr>
              <a:t> А. Т.</a:t>
            </a:r>
          </a:p>
          <a:p>
            <a:pPr marL="342900" indent="-342900"/>
            <a:r>
              <a:rPr lang="ru-RU" sz="2200" i="1" dirty="0" smtClean="0">
                <a:solidFill>
                  <a:srgbClr val="0070C0"/>
                </a:solidFill>
              </a:rPr>
              <a:t>Самое необычное место в университете: </a:t>
            </a:r>
            <a:r>
              <a:rPr lang="ru-RU" sz="2200" i="1" u="sng" dirty="0" smtClean="0">
                <a:solidFill>
                  <a:srgbClr val="0070C0"/>
                </a:solidFill>
              </a:rPr>
              <a:t>столовая, «клумба»</a:t>
            </a:r>
          </a:p>
          <a:p>
            <a:pPr marL="342900" indent="-342900"/>
            <a:endParaRPr lang="ru-RU" sz="2200" i="1" dirty="0" smtClean="0">
              <a:solidFill>
                <a:srgbClr val="0070C0"/>
              </a:solidFill>
            </a:endParaRPr>
          </a:p>
          <a:p>
            <a:pPr marL="342900" indent="-342900"/>
            <a:endParaRPr lang="ru-RU" sz="2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АЛМАТА 2011\фото\DSC06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336704" cy="4752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44522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Группа обмена между КГМУ и </a:t>
            </a:r>
            <a:r>
              <a:rPr lang="ru-RU" i="1" dirty="0" err="1" smtClean="0">
                <a:solidFill>
                  <a:srgbClr val="0070C0"/>
                </a:solidFill>
              </a:rPr>
              <a:t>КазНМУ</a:t>
            </a:r>
            <a:r>
              <a:rPr lang="ru-RU" i="1" dirty="0" smtClean="0">
                <a:solidFill>
                  <a:srgbClr val="0070C0"/>
                </a:solidFill>
              </a:rPr>
              <a:t>  по программе академической мобильности (с преподавателем </a:t>
            </a:r>
            <a:r>
              <a:rPr lang="ru-RU" i="1" dirty="0" err="1" smtClean="0">
                <a:solidFill>
                  <a:srgbClr val="0070C0"/>
                </a:solidFill>
              </a:rPr>
              <a:t>Бейсебаева</a:t>
            </a:r>
            <a:r>
              <a:rPr lang="ru-RU" i="1" dirty="0" smtClean="0">
                <a:solidFill>
                  <a:srgbClr val="0070C0"/>
                </a:solidFill>
              </a:rPr>
              <a:t> У. Т.) 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52736"/>
            <a:ext cx="889248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900" i="1" dirty="0" smtClean="0">
                <a:solidFill>
                  <a:srgbClr val="0070C0"/>
                </a:solidFill>
              </a:rPr>
              <a:t>Проведение итогового контроля в устной или письменной форме</a:t>
            </a:r>
          </a:p>
          <a:p>
            <a:pPr marL="342900" indent="-342900">
              <a:buAutoNum type="arabicPeriod"/>
            </a:pPr>
            <a:r>
              <a:rPr lang="ru-RU" sz="1900" i="1" dirty="0" smtClean="0">
                <a:solidFill>
                  <a:srgbClr val="0070C0"/>
                </a:solidFill>
              </a:rPr>
              <a:t>Контроль </a:t>
            </a:r>
            <a:r>
              <a:rPr lang="ru-RU" sz="1900" i="1" u="sng" dirty="0" smtClean="0">
                <a:solidFill>
                  <a:srgbClr val="0070C0"/>
                </a:solidFill>
              </a:rPr>
              <a:t>качества</a:t>
            </a:r>
            <a:r>
              <a:rPr lang="ru-RU" sz="1900" i="1" dirty="0" smtClean="0">
                <a:solidFill>
                  <a:srgbClr val="0070C0"/>
                </a:solidFill>
              </a:rPr>
              <a:t> тестов, уменьшение количества базы тестов</a:t>
            </a:r>
          </a:p>
          <a:p>
            <a:pPr marL="342900" indent="-342900">
              <a:buAutoNum type="arabicPeriod"/>
            </a:pPr>
            <a:r>
              <a:rPr lang="ru-RU" sz="1900" i="1" dirty="0" smtClean="0">
                <a:solidFill>
                  <a:srgbClr val="0070C0"/>
                </a:solidFill>
              </a:rPr>
              <a:t>Четкое определение  критерий оценки по практическим, коммуникативным, правовым навыкам</a:t>
            </a:r>
          </a:p>
          <a:p>
            <a:pPr marL="342900" indent="-342900">
              <a:buAutoNum type="arabicPeriod"/>
            </a:pPr>
            <a:r>
              <a:rPr lang="ru-RU" sz="1900" i="1" dirty="0" smtClean="0">
                <a:solidFill>
                  <a:srgbClr val="0070C0"/>
                </a:solidFill>
              </a:rPr>
              <a:t>Учитывать часовой эквивалент дисциплин в текущем рейтинге успеваемости студентов</a:t>
            </a:r>
          </a:p>
          <a:p>
            <a:pPr marL="342900" indent="-342900">
              <a:buAutoNum type="arabicPeriod"/>
            </a:pPr>
            <a:r>
              <a:rPr lang="ru-RU" sz="1900" i="1" dirty="0" smtClean="0">
                <a:solidFill>
                  <a:srgbClr val="0070C0"/>
                </a:solidFill>
              </a:rPr>
              <a:t>Совершенствование проблемно-ориентированного обучения на практических и лекционных занятиях (разбор клинических случаев)</a:t>
            </a:r>
          </a:p>
          <a:p>
            <a:pPr marL="342900" indent="-342900">
              <a:buAutoNum type="arabicPeriod"/>
            </a:pPr>
            <a:r>
              <a:rPr lang="ru-RU" sz="1900" i="1" dirty="0" smtClean="0">
                <a:solidFill>
                  <a:srgbClr val="0070C0"/>
                </a:solidFill>
              </a:rPr>
              <a:t>Создание </a:t>
            </a:r>
            <a:r>
              <a:rPr lang="ru-RU" sz="1900" i="1" dirty="0" err="1" smtClean="0">
                <a:solidFill>
                  <a:srgbClr val="0070C0"/>
                </a:solidFill>
              </a:rPr>
              <a:t>веб-страниц</a:t>
            </a:r>
            <a:r>
              <a:rPr lang="ru-RU" sz="1900" i="1" dirty="0" smtClean="0">
                <a:solidFill>
                  <a:srgbClr val="0070C0"/>
                </a:solidFill>
              </a:rPr>
              <a:t> кафедр – УМКД, электронные книги, часто задаваемых вопросов</a:t>
            </a:r>
          </a:p>
          <a:p>
            <a:pPr marL="342900" indent="-342900">
              <a:buAutoNum type="arabicPeriod"/>
            </a:pPr>
            <a:r>
              <a:rPr lang="ru-RU" sz="1900" i="1" dirty="0" smtClean="0">
                <a:solidFill>
                  <a:srgbClr val="0070C0"/>
                </a:solidFill>
              </a:rPr>
              <a:t>Больше уделять внимание на занятиях выполнения практических навыков</a:t>
            </a:r>
          </a:p>
          <a:p>
            <a:pPr marL="342900" indent="-342900">
              <a:buAutoNum type="arabicPeriod"/>
            </a:pPr>
            <a:r>
              <a:rPr lang="ru-RU" sz="1900" i="1" dirty="0" smtClean="0">
                <a:solidFill>
                  <a:srgbClr val="0070C0"/>
                </a:solidFill>
              </a:rPr>
              <a:t>Самостоятельный доступ студентов к манекенам УКЦ, анатомического музея</a:t>
            </a:r>
          </a:p>
          <a:p>
            <a:pPr marL="342900" indent="-342900">
              <a:buAutoNum type="arabicPeriod"/>
            </a:pPr>
            <a:r>
              <a:rPr lang="ru-RU" sz="1900" i="1" dirty="0" smtClean="0">
                <a:solidFill>
                  <a:srgbClr val="0070C0"/>
                </a:solidFill>
              </a:rPr>
              <a:t>Применения на практических занятиях </a:t>
            </a:r>
            <a:r>
              <a:rPr lang="ru-RU" sz="1900" i="1" dirty="0" err="1" smtClean="0">
                <a:solidFill>
                  <a:srgbClr val="0070C0"/>
                </a:solidFill>
              </a:rPr>
              <a:t>мультимедийных</a:t>
            </a:r>
            <a:r>
              <a:rPr lang="ru-RU" sz="1900" i="1" dirty="0" smtClean="0">
                <a:solidFill>
                  <a:srgbClr val="0070C0"/>
                </a:solidFill>
              </a:rPr>
              <a:t> средств</a:t>
            </a:r>
          </a:p>
          <a:p>
            <a:pPr marL="342900" indent="-342900">
              <a:buAutoNum type="arabicPeriod"/>
            </a:pPr>
            <a:r>
              <a:rPr lang="ru-RU" sz="1900" i="1" dirty="0" smtClean="0">
                <a:solidFill>
                  <a:srgbClr val="0070C0"/>
                </a:solidFill>
              </a:rPr>
              <a:t> Создание УМКД по дисциплинам в электронном варианте, выдача их студентом перед началом цикла</a:t>
            </a:r>
          </a:p>
          <a:p>
            <a:pPr marL="342900" indent="-342900">
              <a:buAutoNum type="arabicPeriod"/>
            </a:pPr>
            <a:r>
              <a:rPr lang="ru-RU" sz="1900" i="1" dirty="0" smtClean="0">
                <a:solidFill>
                  <a:srgbClr val="0070C0"/>
                </a:solidFill>
              </a:rPr>
              <a:t>Совершенствование лекционного материала: информативность и оформление, свободное посещение лекций</a:t>
            </a:r>
          </a:p>
          <a:p>
            <a:pPr marL="342900" indent="-342900"/>
            <a:endParaRPr lang="ru-RU" sz="1900" i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sz="1900" i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sz="1900" i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sz="1900" i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sz="19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НАШИ ПОЖЕЛАНИЯ: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20080" cy="720080"/>
          </a:xfrm>
          <a:prstGeom prst="rect">
            <a:avLst/>
          </a:prstGeom>
          <a:noFill/>
        </p:spPr>
      </p:pic>
      <p:pic>
        <p:nvPicPr>
          <p:cNvPr id="6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812360" y="332656"/>
            <a:ext cx="7630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268760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</a:rPr>
              <a:t>Информированность студента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</a:rPr>
              <a:t>Развития студенческого управления в общежитиях, проведения большего числа мероприятий, тематический вечеров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</a:rPr>
              <a:t>Улучшения жилищно-бытовых условий в общежитиях</a:t>
            </a:r>
          </a:p>
          <a:p>
            <a:pPr marL="342900" indent="-342900">
              <a:buAutoNum type="arabicPeriod"/>
            </a:pPr>
            <a:endParaRPr lang="ru-RU" sz="2000" i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sz="2000" i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sz="2000" i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20080" cy="720080"/>
          </a:xfrm>
          <a:prstGeom prst="rect">
            <a:avLst/>
          </a:prstGeom>
          <a:noFill/>
        </p:spPr>
      </p:pic>
      <p:pic>
        <p:nvPicPr>
          <p:cNvPr id="4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812360" y="332656"/>
            <a:ext cx="7630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060848"/>
            <a:ext cx="4176464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СПАСИБО </a:t>
            </a:r>
            <a:endParaRPr lang="ru-RU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212976"/>
            <a:ext cx="417646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ЗА </a:t>
            </a:r>
            <a:endParaRPr lang="ru-RU" sz="3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509120"/>
            <a:ext cx="4176464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ВНИМАНИЕ </a:t>
            </a:r>
            <a:endParaRPr lang="ru-RU" sz="3000" dirty="0"/>
          </a:p>
        </p:txBody>
      </p:sp>
      <p:pic>
        <p:nvPicPr>
          <p:cNvPr id="9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840204" cy="1840204"/>
          </a:xfrm>
          <a:prstGeom prst="rect">
            <a:avLst/>
          </a:prstGeom>
          <a:noFill/>
        </p:spPr>
      </p:pic>
      <p:pic>
        <p:nvPicPr>
          <p:cNvPr id="10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6732240" y="404664"/>
            <a:ext cx="20348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368152" cy="1368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4149080"/>
            <a:ext cx="6552728" cy="21602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i="1" dirty="0" smtClean="0"/>
              <a:t>С наступающим новым 2012 годом!</a:t>
            </a:r>
            <a:endParaRPr lang="ru-RU" sz="5000" i="1" dirty="0"/>
          </a:p>
        </p:txBody>
      </p:sp>
      <p:pic>
        <p:nvPicPr>
          <p:cNvPr id="6" name="Picture 2" descr="C:\Users\User\Desktop\ФОТО АЛМАТА 2011\фото\DSC064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78650"/>
            <a:ext cx="4680520" cy="3510390"/>
          </a:xfrm>
          <a:prstGeom prst="rect">
            <a:avLst/>
          </a:prstGeom>
          <a:noFill/>
        </p:spPr>
      </p:pic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6732240" y="404664"/>
            <a:ext cx="20348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1772816"/>
            <a:ext cx="7885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B0F0"/>
                </a:solidFill>
              </a:rPr>
              <a:t>Студенты из КГМУ были распределены в уже сформированные  группы </a:t>
            </a:r>
            <a:r>
              <a:rPr lang="ru-RU" sz="2200" i="1" dirty="0" err="1" smtClean="0">
                <a:solidFill>
                  <a:srgbClr val="00B0F0"/>
                </a:solidFill>
              </a:rPr>
              <a:t>КазНМУ</a:t>
            </a:r>
            <a:r>
              <a:rPr lang="ru-RU" sz="2200" i="1" dirty="0" smtClean="0">
                <a:solidFill>
                  <a:srgbClr val="00B0F0"/>
                </a:solidFill>
              </a:rPr>
              <a:t> :</a:t>
            </a:r>
            <a:endParaRPr lang="ru-RU" sz="2200" i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780928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08-42-1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780928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08-42-2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780928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08-42-3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501008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err="1" smtClean="0"/>
              <a:t>Алексеенко</a:t>
            </a:r>
            <a:r>
              <a:rPr lang="ru-RU" dirty="0" smtClean="0"/>
              <a:t> О.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Есенбаева Г.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Малых Д.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501008"/>
            <a:ext cx="237626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err="1" smtClean="0"/>
              <a:t>Джумекенова</a:t>
            </a:r>
            <a:r>
              <a:rPr lang="ru-RU" dirty="0" smtClean="0"/>
              <a:t> Д.</a:t>
            </a:r>
          </a:p>
          <a:p>
            <a:pPr marL="342900" indent="-342900" algn="ctr">
              <a:buAutoNum type="arabicPeriod"/>
            </a:pPr>
            <a:r>
              <a:rPr lang="ru-RU" dirty="0" err="1" smtClean="0"/>
              <a:t>Дусвалиева</a:t>
            </a:r>
            <a:r>
              <a:rPr lang="ru-RU" dirty="0" smtClean="0"/>
              <a:t> С.</a:t>
            </a:r>
          </a:p>
          <a:p>
            <a:pPr marL="342900" indent="-342900" algn="ctr">
              <a:buAutoNum type="arabicPeriod"/>
            </a:pPr>
            <a:r>
              <a:rPr lang="ru-RU" dirty="0" err="1" smtClean="0"/>
              <a:t>Мараткызы</a:t>
            </a:r>
            <a:r>
              <a:rPr lang="ru-RU" dirty="0" smtClean="0"/>
              <a:t> А.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3501008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err="1" smtClean="0"/>
              <a:t>Сморкалова</a:t>
            </a:r>
            <a:r>
              <a:rPr lang="ru-RU" dirty="0" smtClean="0"/>
              <a:t> С.</a:t>
            </a:r>
          </a:p>
          <a:p>
            <a:pPr marL="342900" indent="-342900" algn="ctr">
              <a:buAutoNum type="arabicPeriod"/>
            </a:pPr>
            <a:r>
              <a:rPr lang="ru-RU" dirty="0" err="1" smtClean="0"/>
              <a:t>Шегай</a:t>
            </a:r>
            <a:r>
              <a:rPr lang="ru-RU" dirty="0" smtClean="0"/>
              <a:t> Ю.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013176"/>
            <a:ext cx="7885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B0F0"/>
                </a:solidFill>
              </a:rPr>
              <a:t>Студентом предоставили право пройти 2 дисциплины:</a:t>
            </a:r>
            <a:endParaRPr lang="ru-RU" sz="2200" i="1" dirty="0">
              <a:solidFill>
                <a:srgbClr val="00B0F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589240"/>
            <a:ext cx="34563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Хирургические болезни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5589240"/>
            <a:ext cx="34563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Внутренние болезни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1628800"/>
            <a:ext cx="7885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B0F0"/>
                </a:solidFill>
              </a:rPr>
              <a:t>В составе данных дисциплин проходили циклы:</a:t>
            </a:r>
            <a:endParaRPr lang="ru-RU" sz="2200" i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348880"/>
            <a:ext cx="32403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Внутренние болезни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348880"/>
            <a:ext cx="33843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Хирургические болезни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924944"/>
            <a:ext cx="3240360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/>
              <a:t>Фтизиатрия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Инфекционные болезни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Внутренние болезни №1</a:t>
            </a:r>
          </a:p>
          <a:p>
            <a:pPr marL="342900" indent="-342900" algn="ctr">
              <a:buFontTx/>
              <a:buAutoNum type="arabicPeriod"/>
            </a:pPr>
            <a:r>
              <a:rPr lang="ru-RU" dirty="0" smtClean="0"/>
              <a:t>Внутренние болезни №2 </a:t>
            </a:r>
          </a:p>
          <a:p>
            <a:pPr marL="342900" indent="-342900" algn="ctr">
              <a:buFontTx/>
              <a:buAutoNum type="arabicPeriod"/>
            </a:pPr>
            <a:r>
              <a:rPr lang="ru-RU" dirty="0" smtClean="0"/>
              <a:t>Внутренние болезни №4 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 Эндокринология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Нефрология</a:t>
            </a:r>
          </a:p>
          <a:p>
            <a:pPr marL="342900" indent="-342900" algn="ctr">
              <a:buAutoNum type="arabicPeriod"/>
            </a:pPr>
            <a:r>
              <a:rPr lang="ru-RU" dirty="0" err="1" smtClean="0"/>
              <a:t>Дерматовенерология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2924944"/>
            <a:ext cx="3384376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/>
              <a:t>Травматология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Офтальмология</a:t>
            </a:r>
          </a:p>
          <a:p>
            <a:pPr marL="342900" indent="-342900" algn="ctr">
              <a:buAutoNum type="arabicPeriod"/>
            </a:pPr>
            <a:r>
              <a:rPr lang="ru-RU" dirty="0" err="1" smtClean="0"/>
              <a:t>Лор-болезни</a:t>
            </a:r>
            <a:endParaRPr lang="ru-RU" dirty="0" smtClean="0"/>
          </a:p>
          <a:p>
            <a:pPr marL="342900" indent="-342900" algn="ctr">
              <a:buAutoNum type="arabicPeriod"/>
            </a:pPr>
            <a:r>
              <a:rPr lang="ru-RU" dirty="0" smtClean="0"/>
              <a:t>Урология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Детская хирургия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Онкология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Топографическая анатомия и опер хирургия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Хирургические болезни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8616" y="1700808"/>
            <a:ext cx="7885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B0F0"/>
                </a:solidFill>
              </a:rPr>
              <a:t>За весь период обучения в </a:t>
            </a:r>
            <a:r>
              <a:rPr lang="ru-RU" sz="2200" i="1" dirty="0" err="1" smtClean="0">
                <a:solidFill>
                  <a:srgbClr val="00B0F0"/>
                </a:solidFill>
              </a:rPr>
              <a:t>КазНМУ</a:t>
            </a:r>
            <a:r>
              <a:rPr lang="ru-RU" sz="2200" i="1" dirty="0" smtClean="0">
                <a:solidFill>
                  <a:srgbClr val="00B0F0"/>
                </a:solidFill>
              </a:rPr>
              <a:t> мы побывали на таких </a:t>
            </a:r>
          </a:p>
          <a:p>
            <a:r>
              <a:rPr lang="ru-RU" sz="2200" i="1" dirty="0" smtClean="0">
                <a:solidFill>
                  <a:srgbClr val="00B0F0"/>
                </a:solidFill>
              </a:rPr>
              <a:t>клинических базах, как: </a:t>
            </a:r>
            <a:endParaRPr lang="ru-RU" sz="2200" i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636912"/>
            <a:ext cx="7344816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200" dirty="0" smtClean="0"/>
              <a:t>Городская клиническая больница № 4</a:t>
            </a:r>
          </a:p>
          <a:p>
            <a:pPr marL="342900" indent="-342900">
              <a:buFontTx/>
              <a:buAutoNum type="arabicPeriod"/>
            </a:pPr>
            <a:r>
              <a:rPr lang="ru-RU" sz="2200" dirty="0" smtClean="0"/>
              <a:t>Городская клиническая больница № 5</a:t>
            </a:r>
          </a:p>
          <a:p>
            <a:pPr marL="342900" indent="-342900">
              <a:buFontTx/>
              <a:buAutoNum type="arabicPeriod"/>
            </a:pPr>
            <a:r>
              <a:rPr lang="ru-RU" sz="2200" dirty="0" smtClean="0"/>
              <a:t>Больница скорой медицинской помощи</a:t>
            </a:r>
          </a:p>
          <a:p>
            <a:pPr marL="342900" indent="-342900">
              <a:buFontTx/>
              <a:buAutoNum type="arabicPeriod"/>
            </a:pPr>
            <a:r>
              <a:rPr lang="ru-RU" sz="2200" dirty="0" smtClean="0"/>
              <a:t>Городская детская клиническая больница №1</a:t>
            </a:r>
          </a:p>
          <a:p>
            <a:pPr marL="342900" indent="-342900">
              <a:buFontTx/>
              <a:buAutoNum type="arabicPeriod"/>
            </a:pPr>
            <a:r>
              <a:rPr lang="ru-RU" sz="2200" dirty="0" smtClean="0"/>
              <a:t>Городской онкологический диспансер</a:t>
            </a:r>
          </a:p>
          <a:p>
            <a:pPr marL="342900" indent="-342900">
              <a:buFontTx/>
              <a:buAutoNum type="arabicPeriod"/>
            </a:pPr>
            <a:r>
              <a:rPr lang="ru-RU" sz="2200" dirty="0" smtClean="0"/>
              <a:t>НЦУ им. Б.У. </a:t>
            </a:r>
            <a:r>
              <a:rPr lang="ru-RU" sz="2200" dirty="0" err="1" smtClean="0"/>
              <a:t>Джарбусынова</a:t>
            </a:r>
            <a:endParaRPr lang="ru-RU" sz="2200" dirty="0" smtClean="0"/>
          </a:p>
          <a:p>
            <a:pPr marL="342900" indent="-342900">
              <a:buFontTx/>
              <a:buAutoNum type="arabicPeriod"/>
            </a:pPr>
            <a:r>
              <a:rPr lang="ru-RU" sz="2200" dirty="0" smtClean="0"/>
              <a:t>Городская клиническая больница №1, 7</a:t>
            </a:r>
          </a:p>
          <a:p>
            <a:pPr marL="342900" indent="-342900">
              <a:buFontTx/>
              <a:buAutoNum type="arabicPeriod"/>
            </a:pPr>
            <a:r>
              <a:rPr lang="ru-RU" sz="2200" dirty="0" smtClean="0"/>
              <a:t>Городские поликлиники № 8, 11</a:t>
            </a:r>
          </a:p>
          <a:p>
            <a:pPr marL="342900" indent="-342900">
              <a:buFontTx/>
              <a:buAutoNum type="arabicPeriod"/>
            </a:pPr>
            <a:r>
              <a:rPr lang="ru-RU" sz="2200" dirty="0" smtClean="0"/>
              <a:t>НИИ кардиологии</a:t>
            </a:r>
          </a:p>
          <a:p>
            <a:pPr marL="342900" indent="-342900">
              <a:buFontTx/>
              <a:buAutoNum type="arabicPeriod"/>
            </a:pPr>
            <a:r>
              <a:rPr lang="ru-RU" sz="2200" dirty="0" smtClean="0"/>
              <a:t> Клиника Внутренних болезней </a:t>
            </a:r>
            <a:r>
              <a:rPr lang="ru-RU" sz="2200" dirty="0" err="1" smtClean="0"/>
              <a:t>КазНМУ</a:t>
            </a:r>
            <a:r>
              <a:rPr lang="ru-RU" sz="2200" dirty="0" smtClean="0"/>
              <a:t> и другие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Фото\Алмата 2011\перебрать 2\_MG_1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12468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284984"/>
            <a:ext cx="3023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i="1" dirty="0" smtClean="0">
                <a:solidFill>
                  <a:srgbClr val="0070C0"/>
                </a:solidFill>
              </a:rPr>
              <a:t>НЦУ им. Б.У. </a:t>
            </a:r>
            <a:r>
              <a:rPr lang="ru-RU" i="1" dirty="0" err="1" smtClean="0">
                <a:solidFill>
                  <a:srgbClr val="0070C0"/>
                </a:solidFill>
              </a:rPr>
              <a:t>Джарбусынова</a:t>
            </a:r>
            <a:endParaRPr lang="ru-RU" i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ФОТО АЛМАТА 2011\фото\DSC064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960440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37401" y="3284984"/>
            <a:ext cx="4181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i="1" dirty="0" smtClean="0">
                <a:solidFill>
                  <a:srgbClr val="0070C0"/>
                </a:solidFill>
              </a:rPr>
              <a:t>Казахский научно-исследовательский</a:t>
            </a:r>
          </a:p>
          <a:p>
            <a:pPr marL="342900" indent="-342900" algn="ctr"/>
            <a:r>
              <a:rPr lang="ru-RU" i="1" dirty="0" smtClean="0">
                <a:solidFill>
                  <a:srgbClr val="0070C0"/>
                </a:solidFill>
              </a:rPr>
              <a:t> институт глазных болезней</a:t>
            </a:r>
          </a:p>
        </p:txBody>
      </p:sp>
      <p:pic>
        <p:nvPicPr>
          <p:cNvPr id="2052" name="Picture 4" descr="C:\Users\User\Desktop\ФОТО АЛМАТА 2011\фото\DSC064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3456384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96107" y="4941168"/>
            <a:ext cx="396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i="1" dirty="0" smtClean="0">
                <a:solidFill>
                  <a:srgbClr val="0070C0"/>
                </a:solidFill>
              </a:rPr>
              <a:t>Городской кардиологический центр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универ\ВУЗ - Карагандинский Государственный Медицинский Университет_files\logo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40160" cy="1440160"/>
          </a:xfrm>
          <a:prstGeom prst="rect">
            <a:avLst/>
          </a:prstGeom>
          <a:noFill/>
        </p:spPr>
      </p:pic>
      <p:pic>
        <p:nvPicPr>
          <p:cNvPr id="7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4"/>
          <a:stretch>
            <a:fillRect/>
          </a:stretch>
        </p:blipFill>
        <p:spPr bwMode="auto">
          <a:xfrm>
            <a:off x="7308304" y="332656"/>
            <a:ext cx="1526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8024" y="6165304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Цикл урология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0706" y="4869160"/>
            <a:ext cx="8213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</a:rPr>
              <a:t>Цикл урология (хирургические болезни), занятия проходили  в одном из лучших урологическом центре Казахстана НЦУ им. Б.У. </a:t>
            </a:r>
            <a:r>
              <a:rPr lang="ru-RU" sz="2200" i="1" dirty="0" err="1" smtClean="0">
                <a:solidFill>
                  <a:srgbClr val="0070C0"/>
                </a:solidFill>
              </a:rPr>
              <a:t>Джарбусынова</a:t>
            </a:r>
            <a:r>
              <a:rPr lang="ru-RU" sz="2200" i="1" dirty="0" smtClean="0">
                <a:solidFill>
                  <a:srgbClr val="0070C0"/>
                </a:solidFill>
              </a:rPr>
              <a:t>, Преподаватель профессор А.Т. </a:t>
            </a:r>
            <a:r>
              <a:rPr lang="ru-RU" sz="2200" i="1" dirty="0" err="1" smtClean="0">
                <a:solidFill>
                  <a:srgbClr val="0070C0"/>
                </a:solidFill>
              </a:rPr>
              <a:t>Токсанбаев</a:t>
            </a:r>
            <a:r>
              <a:rPr lang="ru-RU" sz="2200" i="1" dirty="0" smtClean="0">
                <a:solidFill>
                  <a:srgbClr val="0070C0"/>
                </a:solidFill>
              </a:rPr>
              <a:t>.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12" name="Picture 2" descr="D:\Фото\Алмата 2011\Прогулки\DSC05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47" y="1124744"/>
            <a:ext cx="4727183" cy="3545387"/>
          </a:xfrm>
          <a:prstGeom prst="rect">
            <a:avLst/>
          </a:prstGeom>
          <a:noFill/>
        </p:spPr>
      </p:pic>
      <p:pic>
        <p:nvPicPr>
          <p:cNvPr id="13" name="Picture 2" descr="D:\Фото\Алмата 2011\Всякое\DSC053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67" y="1114688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1131</TotalTime>
  <Words>1413</Words>
  <Application>Microsoft Macintosh PowerPoint</Application>
  <PresentationFormat>On-screen Show (4:3)</PresentationFormat>
  <Paragraphs>214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Справедливость</vt:lpstr>
      <vt:lpstr>Группа академического обмена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КАРАГАНДИНСКИЙ ГОСУДАРСТВЕННЫЙ МЕДИЦИНСКИЙ УНИВЕРСИТЕТ</dc:title>
  <dc:creator>User</dc:creator>
  <cp:lastModifiedBy>Renat</cp:lastModifiedBy>
  <cp:revision>164</cp:revision>
  <dcterms:created xsi:type="dcterms:W3CDTF">2011-12-11T13:44:26Z</dcterms:created>
  <dcterms:modified xsi:type="dcterms:W3CDTF">2012-01-05T04:46:22Z</dcterms:modified>
</cp:coreProperties>
</file>