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57" r:id="rId4"/>
    <p:sldId id="259" r:id="rId5"/>
    <p:sldId id="278" r:id="rId6"/>
    <p:sldId id="280" r:id="rId7"/>
    <p:sldId id="261" r:id="rId8"/>
    <p:sldId id="262" r:id="rId9"/>
    <p:sldId id="263" r:id="rId10"/>
    <p:sldId id="264" r:id="rId11"/>
    <p:sldId id="276" r:id="rId12"/>
    <p:sldId id="266" r:id="rId13"/>
    <p:sldId id="268" r:id="rId14"/>
    <p:sldId id="270" r:id="rId15"/>
    <p:sldId id="271" r:id="rId16"/>
    <p:sldId id="273" r:id="rId17"/>
    <p:sldId id="28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E7D0-66A6-486C-9EF5-AE62674DBC4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F11F-B9BC-4231-B999-4527BA84A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E7D0-66A6-486C-9EF5-AE62674DBC4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F11F-B9BC-4231-B999-4527BA84A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E7D0-66A6-486C-9EF5-AE62674DBC4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F11F-B9BC-4231-B999-4527BA84A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E7D0-66A6-486C-9EF5-AE62674DBC4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F11F-B9BC-4231-B999-4527BA84A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E7D0-66A6-486C-9EF5-AE62674DBC4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F11F-B9BC-4231-B999-4527BA84A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E7D0-66A6-486C-9EF5-AE62674DBC4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F11F-B9BC-4231-B999-4527BA84A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E7D0-66A6-486C-9EF5-AE62674DBC4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F11F-B9BC-4231-B999-4527BA84A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E7D0-66A6-486C-9EF5-AE62674DBC4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7F11F-B9BC-4231-B999-4527BA84A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E7D0-66A6-486C-9EF5-AE62674DBC4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F11F-B9BC-4231-B999-4527BA84A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E7D0-66A6-486C-9EF5-AE62674DBC4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377F11F-B9BC-4231-B999-4527BA84A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60AE7D0-66A6-486C-9EF5-AE62674DBC4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F11F-B9BC-4231-B999-4527BA84A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0AE7D0-66A6-486C-9EF5-AE62674DBC41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377F11F-B9BC-4231-B999-4527BA84A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7467600" cy="128588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Открытое занятие-учение по ГО и ЧС проводит кафедра: Политики и управления в здравоохранении</a:t>
            </a:r>
            <a:br>
              <a:rPr lang="ru-RU" sz="3600" dirty="0" smtClean="0"/>
            </a:br>
            <a:r>
              <a:rPr lang="ru-RU" sz="3600" dirty="0" smtClean="0"/>
              <a:t>ответс. по ГО и ЧС:д.м.н. доц. Кошимбеков М.К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CROWN\Рабочий стол\АШЫҚ САБАҚ\Кошимбеков новый\IMG_1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496"/>
            <a:ext cx="4786346" cy="3454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в) при внезапном землетрясении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286412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При первом толчке постараться немедленно покинуть здание в течение 15-20 секунд по лестнице или через окна первого этажа (лифтом пользоваться опасно). Спускаясь вниз, на ходу стучите в двери соседних квартир, громко оповещая соседей о необходимости покинуть здание. Если вы остались в квартире, встаньте в дверной проем или в углу комнаты (у капитальной стены), подальше от окон, светильников, шкафов, навесных полок и зеркал. Берегитесь обрушивания на вас кусков штукатурки, стекол, кирпичей и т. п., спрячьтесь под стол или кровать, отвернитесь тот окна и прикройте голову руками, избегайте выходить на балкон.</a:t>
            </a:r>
          </a:p>
          <a:p>
            <a:r>
              <a:rPr lang="ru-RU" sz="1600" dirty="0" smtClean="0"/>
              <a:t>Как только стихнут толчки, немедленно покиньте здание по лестнице, прижимаясь спиной к стене. Попытайтесь выключить газ, воду, электроэнергию, захватите с собой дежурную аптечку, необходимые вещи, закройте дверь на ключ. Не допускайте своими действиями возникновения паники.</a:t>
            </a:r>
          </a:p>
          <a:p>
            <a:r>
              <a:rPr lang="ru-RU" sz="1600" dirty="0" smtClean="0"/>
              <a:t>При наличии в соседних квартирах детей и престарелых взломайте двери и помогите им выбраться на улицу, окажите первую помощь раненым, вызовите по телефону-автомату “скорую помощь” или отправьте посыльного в ближайшую больницу за врачом.</a:t>
            </a:r>
          </a:p>
          <a:p>
            <a:r>
              <a:rPr lang="ru-RU" sz="1600" dirty="0" smtClean="0"/>
              <a:t>Если землетрясение застало вас за рулем, немедленно остановитесь (желательно на открытом месте) и выходите из машины до окончания толчков. В общественном транспорте оставайтесь на своих местах, попросив водителя открыть двери; после толчков спокойно без давки покиньте салон.</a:t>
            </a:r>
          </a:p>
          <a:p>
            <a:r>
              <a:rPr lang="ru-RU" sz="1600" dirty="0" smtClean="0"/>
              <a:t>Вместе с соседями примите посильное участие в </a:t>
            </a:r>
            <a:r>
              <a:rPr lang="ru-RU" sz="1600" dirty="0" err="1" smtClean="0"/>
              <a:t>раборке</a:t>
            </a:r>
            <a:r>
              <a:rPr lang="ru-RU" sz="1600" dirty="0" smtClean="0"/>
              <a:t> завалов и извлечении пострадавших из-под обломков зданий, используя для извлечения личный автотранспорт, ломы, лопаты, автомобильные домкраты и другие подручные средства.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728667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Меры безопасности после землетрясения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перед тем как войти в любое здание, убедитесь, не угрожает ли оно обвалом лестниц, стен и перекрытий; не подходите к явно поврежденным зданиям;</a:t>
            </a:r>
          </a:p>
          <a:p>
            <a:pPr lvl="0"/>
            <a:r>
              <a:rPr lang="ru-RU" dirty="0" smtClean="0"/>
              <a:t>в разрушенном помещении из-за опасности взрыва скопившихся газов нельзя пользоваться открытым пламенем (спичками, свечами, зажигалками и т. п.);</a:t>
            </a:r>
          </a:p>
          <a:p>
            <a:pPr lvl="0"/>
            <a:r>
              <a:rPr lang="ru-RU" dirty="0" smtClean="0"/>
              <a:t>будьте осторожны рядом с оборванными и оголенными электрическими проводами , не допускайте к ним детей;</a:t>
            </a:r>
          </a:p>
          <a:p>
            <a:pPr lvl="0"/>
            <a:r>
              <a:rPr lang="ru-RU" dirty="0" smtClean="0"/>
              <a:t>вернувшись в квартиру, не включайте электричество, газ и водопровод, пока их исправность не проверят коммунально-технические службы;</a:t>
            </a:r>
          </a:p>
          <a:p>
            <a:pPr lvl="0"/>
            <a:r>
              <a:rPr lang="ru-RU" dirty="0" smtClean="0"/>
              <a:t>не пейте воду из поврежденных (затопленных) колодцев до проверки ее пригодности санитарно-эпидемиологической службой;</a:t>
            </a:r>
          </a:p>
          <a:p>
            <a:pPr lvl="0"/>
            <a:r>
              <a:rPr lang="ru-RU" dirty="0" smtClean="0"/>
              <a:t>при большом количестве погибших людей или домашних животных и опасности возникновения эпидемии во время работы по ликвидации последствий стихии надевайте резиновые сапоги, перчатки и ватно-марлевую повязку.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Современные объяснения причин землетрясений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Научная </a:t>
            </a:r>
            <a:r>
              <a:rPr lang="ru-RU" dirty="0" smtClean="0"/>
              <a:t>геология (ее становление относится к ХVIII в.)сделала правильные выводы о том, что сотрясаются главным образом молодые участки земной коры. Во второй половине ХIХ в. уже была выбрана общая теория, согласно которой земная кора была подразделена на древние стабильные щиты и молодые, подвижные горные сооружения. </a:t>
            </a:r>
          </a:p>
          <a:p>
            <a:r>
              <a:rPr lang="ru-RU" dirty="0" smtClean="0"/>
              <a:t>Выяснилось, что молодые горные системы – Альпы, Пиренеи, Карпаты, Гималаи, Анды – подвержены сильным землетрясением, в то время как древние щиты ( к ним относится Чешский массив) являются областями где сильные землетрясения отсутствуют.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 очагом тектонического землетрясения понимается замкнутый объем земного вещества, в котором достаточно короткого, до 1-3 минут, времени произошли разрушения. Как правило, в области очага происходит смещение (подвижка) одной части объема относительно другой.</a:t>
            </a:r>
            <a:endParaRPr lang="en-US" dirty="0" smtClean="0"/>
          </a:p>
          <a:p>
            <a:r>
              <a:rPr lang="ru-RU" dirty="0" smtClean="0"/>
              <a:t>Место, в котором начинается подвижка, именуется гипоцентром. Именно с этой точки начинается процесс генерации сейсмических волн, </a:t>
            </a:r>
            <a:r>
              <a:rPr lang="ru-RU" dirty="0" smtClean="0"/>
              <a:t>которые могут </a:t>
            </a:r>
            <a:r>
              <a:rPr lang="ru-RU" dirty="0" smtClean="0"/>
              <a:t>привести к разрушениям за пределами очага</a:t>
            </a:r>
            <a:endParaRPr lang="en-US" dirty="0" smtClean="0"/>
          </a:p>
          <a:p>
            <a:r>
              <a:rPr lang="ru-RU" dirty="0" smtClean="0"/>
              <a:t>Проекция гипоцентра по вертикали на земную поверхность получила название эпицентра. </a:t>
            </a:r>
            <a:endParaRPr lang="en-US" dirty="0" smtClean="0"/>
          </a:p>
          <a:p>
            <a:r>
              <a:rPr lang="ru-RU" dirty="0" smtClean="0"/>
              <a:t>Понятие балла характеризует интенсивность сотрясения в точке наблюдения. В нашей стране с 1964 года используется 12-бальная шкала MSK – 64.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Следует отметить, что </a:t>
            </a:r>
            <a:r>
              <a:rPr lang="ru-RU" dirty="0" err="1" smtClean="0"/>
              <a:t>несейсмологи</a:t>
            </a:r>
            <a:r>
              <a:rPr lang="ru-RU" dirty="0" smtClean="0"/>
              <a:t> в баллах зачастую характеризуют саму силу землетрясения в очаге. Это неверно, однако в газетных сообщениях встречается регулярно. Как правило, это касается шкалы Рихтера, в которой используется безразмерная величина магнитуды М землетрясения, пропорциональная логарифму выделенной в очаге энергии. Путаница возникла в связи с двумя обстоятельствами: 1) магнитуды известных до сих пор землетрясения не превышает 9 единиц (в каталогах есть только М (макс.) равна 8,9) ,то есть магнитуда численно близка к значениям баллов сотрясений; 2) мы привыкли к тому, что любой параметр имеет размерность (метры, килограммы, градусы) ,а ведь логарифмы любых параметров всегда безразмерны. Поэтому, если в печати появляется сообщения типа «землетрясение имело 7 баллов по шкале Рихтера», то в действительности это означает, что магнитуда землетрясения М=7. А ощущаться в разных пунктах оно может силой 10 баллов, 8 баллов,5 баллов- это зависит от расстояния до очага. Таким образом если </a:t>
            </a:r>
            <a:r>
              <a:rPr lang="ru-RU" dirty="0" err="1" smtClean="0"/>
              <a:t>бальность</a:t>
            </a:r>
            <a:r>
              <a:rPr lang="ru-RU" dirty="0" smtClean="0"/>
              <a:t> зависит от расстояния до очага, то магнитуда – не зависит.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В настоящее время наиболее распространены две модели распространения сил, вызывающих разрыв в очаге. Первая основана на предположении действия в очаге пары сил, вызывающих касательные усилия вдоль линии разрыва и момент; согласно второй модели в зоне очага существуют две взаимно перпендикулярных пары сил.</a:t>
            </a:r>
          </a:p>
          <a:p>
            <a:r>
              <a:rPr lang="ru-RU" dirty="0" smtClean="0"/>
              <a:t>	  Землетрясения классифицируются в зависимости от глубины расположения их очага. Они делятся на следующие три типа1)нормальные- с глубиной очага 0-70 км;2) промежуточные – 70-300 км;3) глубокофокусные – более 300 км.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Оповещение людей о землетрясении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4357718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/>
              <a:t>соныПредупреждение</a:t>
            </a:r>
            <a:r>
              <a:rPr lang="ru-RU" sz="2400" dirty="0" smtClean="0"/>
              <a:t> </a:t>
            </a:r>
            <a:r>
              <a:rPr lang="ru-RU" sz="2400" dirty="0" smtClean="0"/>
              <a:t>жителей об угрозе землетрясения является весьма затруднительным, так как точно предсказать его место и время пока невозможно.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ru-RU" sz="2400" dirty="0" smtClean="0"/>
              <a:t>Оповещение населения осуществляется передачей сообщения по сетям радиовещания и телевидения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500570"/>
            <a:ext cx="40719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Заключение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давние времена землетрясения считали наказанием, которое посылают людям разгневанные боги. Теперь мы знаем, как и где происходят землетрясения, знаем все параметры этого стихийного бедствия, умеем защищаться от него и уменьшить катастрофические последствия, хотя бы частично. Поэтому так важно каждому человеку знать как вести себя в случае землетрясения.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6480048" cy="2301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Действия населения при ЗЕМЛЯТРЕСЕНИЯХ. Факторы опасности, оповещения, действие населения при землетрясениях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Землетрясения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6829444" cy="254318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– это сейсмические явления, возникающие в результате внезапных смещений и разрывов в земной коре или верхней части мантии, передающиеся на большие расстояния в виде резких колебаний, приводящих к разрушению зданий, сооружений, пожарам и человеческим жертвам.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643314"/>
            <a:ext cx="4500594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Интенсивность землетрясения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– </a:t>
            </a:r>
            <a:r>
              <a:rPr lang="ru-RU" sz="2400" dirty="0" smtClean="0"/>
              <a:t>на поверхности земли измеряется в баллах. </a:t>
            </a:r>
          </a:p>
          <a:p>
            <a:r>
              <a:rPr lang="ru-RU" sz="2400" dirty="0" smtClean="0"/>
              <a:t>В нашей стране принята международная </a:t>
            </a:r>
            <a:r>
              <a:rPr lang="en-US" sz="2400" dirty="0" smtClean="0"/>
              <a:t>MSK</a:t>
            </a:r>
            <a:r>
              <a:rPr lang="ru-RU" sz="2400" dirty="0" smtClean="0"/>
              <a:t>-64 (шкала Медведева, </a:t>
            </a:r>
            <a:r>
              <a:rPr lang="ru-RU" sz="2400" dirty="0" err="1" smtClean="0"/>
              <a:t>Шпонхойтера</a:t>
            </a:r>
            <a:r>
              <a:rPr lang="ru-RU" sz="2400" dirty="0" smtClean="0"/>
              <a:t>, </a:t>
            </a:r>
            <a:r>
              <a:rPr lang="ru-RU" sz="2400" dirty="0" err="1" smtClean="0"/>
              <a:t>Карника</a:t>
            </a:r>
            <a:r>
              <a:rPr lang="ru-RU" sz="2400" dirty="0" smtClean="0"/>
              <a:t>), в соответствии с которой землетрясения подразделяются по силе толчков на поверхности земли на 12 баллов.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Ситуация в Республике Казахстан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114932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Последнее </a:t>
            </a:r>
            <a:r>
              <a:rPr lang="ru-RU" sz="2000" dirty="0" smtClean="0"/>
              <a:t>землетрясение на территории Казахстана было 14 июня в </a:t>
            </a:r>
            <a:r>
              <a:rPr lang="ru-RU" sz="2000" dirty="0" err="1" smtClean="0"/>
              <a:t>Алматинской</a:t>
            </a:r>
            <a:r>
              <a:rPr lang="ru-RU" sz="2000" dirty="0" smtClean="0"/>
              <a:t> области. Тогда подземные толчки были зафиксированы в 09.12 по времени Астаны. Эпицентр землетрясения находился в 257 километрах северо-восточнее </a:t>
            </a:r>
            <a:r>
              <a:rPr lang="ru-RU" sz="2000" dirty="0" err="1" smtClean="0"/>
              <a:t>Алматы</a:t>
            </a:r>
            <a:r>
              <a:rPr lang="ru-RU" sz="2000" dirty="0" smtClean="0"/>
              <a:t>. Его энергетический класс составил 10,5.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Шкала MSK-64  составлена применительно к зданиям и</a:t>
            </a:r>
            <a:br>
              <a:rPr lang="ru-RU" sz="2000" dirty="0" smtClean="0"/>
            </a:br>
            <a:r>
              <a:rPr lang="ru-RU" sz="2000" dirty="0" smtClean="0"/>
              <a:t>сооружениям, не имеющем сейсмостойкого усиления конструкций.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5286412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 1  б а л </a:t>
            </a:r>
            <a:r>
              <a:rPr lang="ru-RU" dirty="0" err="1" smtClean="0"/>
              <a:t>л</a:t>
            </a:r>
            <a:r>
              <a:rPr lang="ru-RU" dirty="0" smtClean="0"/>
              <a:t>. Неощутимое землетрясение. Интенсивность колебаний лежит ниже предела чувствительности, сотрясения почвы обнаруживаются и регистрируются только сейсмографами.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 2  б а л </a:t>
            </a:r>
            <a:r>
              <a:rPr lang="ru-RU" dirty="0" err="1" smtClean="0"/>
              <a:t>л</a:t>
            </a:r>
            <a:r>
              <a:rPr lang="ru-RU" dirty="0" smtClean="0"/>
              <a:t> а. Слабое землетрясение. Колебания ощущаются только отдельными людьми, находящимися внутри помещения, особенно на верхних этажах.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3  б а л </a:t>
            </a:r>
            <a:r>
              <a:rPr lang="ru-RU" dirty="0" err="1" smtClean="0"/>
              <a:t>л</a:t>
            </a:r>
            <a:r>
              <a:rPr lang="ru-RU" dirty="0" smtClean="0"/>
              <a:t> а. Слабое землетрясение. Ощущается не многими людьми, находящимися внутри помещений, под открытым небом – только в благоприятных условиях. Колебания схожи с сотрясениями, создаваемыми проезжающим легким грузовиком. Внимательные наблюдатели замечают </a:t>
            </a:r>
            <a:r>
              <a:rPr lang="ru-RU" dirty="0" err="1" smtClean="0"/>
              <a:t>небольшоераскачивание</a:t>
            </a:r>
            <a:r>
              <a:rPr lang="ru-RU" dirty="0" smtClean="0"/>
              <a:t> висячих предметов, несколько более сильное на верхних этажах.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4  б а л </a:t>
            </a:r>
            <a:r>
              <a:rPr lang="ru-RU" dirty="0" err="1" smtClean="0"/>
              <a:t>л</a:t>
            </a:r>
            <a:r>
              <a:rPr lang="ru-RU" dirty="0" smtClean="0"/>
              <a:t> а. Заметное сотрясение. Землетрясение </a:t>
            </a:r>
            <a:r>
              <a:rPr lang="ru-RU" dirty="0" err="1" smtClean="0"/>
              <a:t>ощущаетсявнутри</a:t>
            </a:r>
            <a:r>
              <a:rPr lang="ru-RU" dirty="0" smtClean="0"/>
              <a:t> здания многими людьми, под открытым небом – немногими. Кое-где просыпаются, но никто не пугается. Колебания схожи с сотрясением, создаваемым проезжающим тяжелым грузовиком. Дребезжание около дверей, посуды. Скрип стен, полов. Дрожание мебели. Висячие предметы слегка раскачиваются. Жидкость в открытых сосудах слегка колеблется. В стоящих на</a:t>
            </a:r>
          </a:p>
          <a:p>
            <a:r>
              <a:rPr lang="ru-RU" dirty="0" smtClean="0"/>
              <a:t>месте автомашинах толчок заметен.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5   б а л </a:t>
            </a:r>
            <a:r>
              <a:rPr lang="ru-RU" dirty="0" err="1" smtClean="0"/>
              <a:t>л</a:t>
            </a:r>
            <a:r>
              <a:rPr lang="ru-RU" dirty="0" smtClean="0"/>
              <a:t> о в (15-25 раз в 100 лет). Просыпаются почти все спящие, колеблется и частично расплескивается вода в сосудах, могут опрокинуться легкие предметы, разбиться посуда. Здания не повреждаются.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6  б а л </a:t>
            </a:r>
            <a:r>
              <a:rPr lang="ru-RU" dirty="0" err="1" smtClean="0"/>
              <a:t>л</a:t>
            </a:r>
            <a:r>
              <a:rPr lang="ru-RU" dirty="0" smtClean="0"/>
              <a:t> о в  (10-15 раз в 100 лет). Многие люди пугаются, колебания мешают ходить. Здания шатаются, сильно раскачиваются подвесные светильники. Падает и бьется посуда, предметы падают с полок. Может сдвигаться мебель. Осыпание побелки, тонкие трещины в штукатурке.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7 б а л </a:t>
            </a:r>
            <a:r>
              <a:rPr lang="ru-RU" dirty="0" err="1" smtClean="0"/>
              <a:t>л</a:t>
            </a:r>
            <a:r>
              <a:rPr lang="ru-RU" dirty="0" smtClean="0"/>
              <a:t> о в (4-6 раз в 100 лет). Сильный испуг, колебания мешают стоять на ногах. Двигается и может упасть мебель. В любых зданиях – трещины в перегородках. Трещины в штукатурке, тонкие трещины в стенах, трещины в швах между блоками и в перегородках, выпадение заделов швов, нередко тонкие трещины в блоках.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8 б а л </a:t>
            </a:r>
            <a:r>
              <a:rPr lang="ru-RU" dirty="0" err="1" smtClean="0"/>
              <a:t>л</a:t>
            </a:r>
            <a:r>
              <a:rPr lang="ru-RU" dirty="0" smtClean="0"/>
              <a:t> о в (1-3 раза в 100 лет). Сбивает с ног. Трещины в грунте на склонах.. В любых зданиях – повреждение, иногда частичное разрушение перегородок. Трещины в несущих стенах, обвалы штукатурки, смещение блоков, трещины в блоках.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9 б а л </a:t>
            </a:r>
            <a:r>
              <a:rPr lang="ru-RU" dirty="0" err="1" smtClean="0"/>
              <a:t>л</a:t>
            </a:r>
            <a:r>
              <a:rPr lang="ru-RU" dirty="0" smtClean="0"/>
              <a:t> о в (приблизительно 1 раз в 300 лет). Повсеместно трещины в грунте. На склонах – оползни грунта. В любых зданиях – обрушение перегородок. Разрушение части несущих стен, повреждение и смещение некоторых панелей.</a:t>
            </a:r>
          </a:p>
          <a:p>
            <a:r>
              <a:rPr lang="ru-RU" dirty="0" smtClean="0"/>
              <a:t>   	 Рубленные дома из бревен и бруса, как правило, без разрушений переносят 9-балльные толчки.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Действия людей: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476886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а) при предупредительном сигнале: </a:t>
            </a:r>
          </a:p>
          <a:p>
            <a:r>
              <a:rPr lang="ru-RU" sz="2000" dirty="0" smtClean="0"/>
              <a:t>“ Внимание всем!” (сирены, прерывистые гудки)</a:t>
            </a:r>
          </a:p>
          <a:p>
            <a:r>
              <a:rPr lang="ru-RU" sz="2000" dirty="0" smtClean="0"/>
              <a:t>Услышав сигнал “Внимание всем!”, людям необходимо выполнить следующие действия:</a:t>
            </a:r>
          </a:p>
          <a:p>
            <a:r>
              <a:rPr lang="ru-RU" sz="2000" dirty="0" smtClean="0"/>
              <a:t>Немедленно включить радио или телевизор для прослушивания экстренных сообщений штаба гражданской обороны.</a:t>
            </a:r>
          </a:p>
          <a:p>
            <a:r>
              <a:rPr lang="ru-RU" sz="2000" dirty="0" smtClean="0"/>
              <a:t>Сообщить соседям и родственникам о случившемся, привести домой детей и действовать в соответствии полученной вами информации.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При </a:t>
            </a:r>
            <a:r>
              <a:rPr lang="ru-RU" sz="3200" i="1" dirty="0" smtClean="0"/>
              <a:t>необходимости эвакуации</a:t>
            </a:r>
            <a:r>
              <a:rPr lang="ru-RU" sz="3200" dirty="0" smtClean="0"/>
              <a:t> выполнить следующие </a:t>
            </a:r>
            <a:r>
              <a:rPr lang="ru-RU" sz="3200" i="1" dirty="0" smtClean="0"/>
              <a:t>рекомендации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sz="2800" dirty="0" smtClean="0"/>
              <a:t>соберите в небольшой чемодан (или рюкзак) вещи первой необходимости, документы, деньги, ценности;</a:t>
            </a:r>
          </a:p>
          <a:p>
            <a:pPr lvl="0"/>
            <a:r>
              <a:rPr lang="ru-RU" sz="2800" dirty="0" smtClean="0"/>
              <a:t>налейте в емкость с плотно закрывающейся крышкой воду, приготовьте консервированные и сухие продукты питания;</a:t>
            </a:r>
          </a:p>
          <a:p>
            <a:pPr lvl="0"/>
            <a:r>
              <a:rPr lang="ru-RU" sz="2800" dirty="0" smtClean="0"/>
              <a:t>подготовьте квартиру к консервации ( закройте окна, балконы; перекройте подачу газа, воды, электроэнергии, погасите огонь в печах; возьмите необходимую одежду и средства индивидуальной защиты);</a:t>
            </a:r>
          </a:p>
          <a:p>
            <a:pPr lvl="0"/>
            <a:r>
              <a:rPr lang="ru-RU" sz="2800" dirty="0" smtClean="0"/>
              <a:t>окажите помощь престарелым и больным, проживающим по соседству.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б) при угрозе землетрясения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467600" cy="4525963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3600" dirty="0" smtClean="0"/>
              <a:t>Отключить газ, воду, электроэнергию, погасить огонь в печах, закрыть окна, балконы.</a:t>
            </a:r>
          </a:p>
          <a:p>
            <a:r>
              <a:rPr lang="ru-RU" sz="3600" dirty="0" smtClean="0"/>
              <a:t>Оповестить соседей об опасности, взять с собой необходимые вещи, документы, деньги, воду, продукты и, закрыв квартиру на ключ, выйдете на улицу; детей держите за руку или на руках. </a:t>
            </a:r>
          </a:p>
          <a:p>
            <a:r>
              <a:rPr lang="ru-RU" sz="3600" dirty="0" smtClean="0"/>
              <a:t>Обратите внимание на поведение животных: перед землетрясением собаки воют, кошки выносят потомство наружу, и даже мыши бегут из домов.</a:t>
            </a:r>
          </a:p>
          <a:p>
            <a:r>
              <a:rPr lang="ru-RU" sz="3600" dirty="0" smtClean="0"/>
              <a:t>Выбрать место вдали от зданий и линий электропередачи и находитесь там, слушая информацию по переносному радиоприемнику. </a:t>
            </a:r>
          </a:p>
          <a:p>
            <a:r>
              <a:rPr lang="ru-RU" sz="3600" dirty="0" smtClean="0"/>
              <a:t>Если вы находитесь в машине, остановитесь, не загораживая дороги, избегая мостов, тоннелей и многоэтажных зданий. Не возвращайтесь домой до объявления об отсутствии угрозы землетрясения. Запишите телефон сейсмической станции. </a:t>
            </a:r>
          </a:p>
          <a:p>
            <a:r>
              <a:rPr lang="ru-RU" sz="3600" dirty="0" smtClean="0"/>
              <a:t>Реагируйте немедленно на внешние признаки землетрясения: колебание почвы или здания, дребезжание стекол, раскачивание люстр, тонкие трещины в штукатурке. 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Zy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</TotalTime>
  <Words>1420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Открытое занятие-учение по ГО и ЧС проводит кафедра: Политики и управления в здравоохранении ответс. по ГО и ЧС:д.м.н. доц. Кошимбеков М.К.</vt:lpstr>
      <vt:lpstr>Действия населения при ЗЕМЛЯТРЕСЕНИЯХ. Факторы опасности, оповещения, действие населения при землетрясениях</vt:lpstr>
      <vt:lpstr>Землетрясения</vt:lpstr>
      <vt:lpstr>Интенсивность землетрясения </vt:lpstr>
      <vt:lpstr>Ситуация в Республике Казахстан </vt:lpstr>
      <vt:lpstr>Шкала MSK-64  составлена применительно к зданиям и сооружениям, не имеющем сейсмостойкого усиления конструкций. </vt:lpstr>
      <vt:lpstr>Действия людей: </vt:lpstr>
      <vt:lpstr>При необходимости эвакуации выполнить следующие рекомендации: </vt:lpstr>
      <vt:lpstr>б) при угрозе землетрясения </vt:lpstr>
      <vt:lpstr>в) при внезапном землетрясении </vt:lpstr>
      <vt:lpstr>Слайд 11</vt:lpstr>
      <vt:lpstr>Меры безопасности после землетрясения </vt:lpstr>
      <vt:lpstr>Современные объяснения причин землетрясений </vt:lpstr>
      <vt:lpstr>Слайд 14</vt:lpstr>
      <vt:lpstr>Слайд 15</vt:lpstr>
      <vt:lpstr>Слайд 16</vt:lpstr>
      <vt:lpstr>Оповещение людей о землетрясении</vt:lpstr>
      <vt:lpstr>Заключение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населения при ЗЕМЛЯТРЕСЕНИЯХ. Факторы опасности, оповещения, действие населения при землетрясениях</dc:title>
  <dc:creator>Серега</dc:creator>
  <cp:lastModifiedBy>www.PHILka.RU</cp:lastModifiedBy>
  <cp:revision>11</cp:revision>
  <dcterms:created xsi:type="dcterms:W3CDTF">2011-10-20T02:15:23Z</dcterms:created>
  <dcterms:modified xsi:type="dcterms:W3CDTF">2012-01-19T06:19:17Z</dcterms:modified>
</cp:coreProperties>
</file>