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78" r:id="rId3"/>
    <p:sldId id="379" r:id="rId4"/>
    <p:sldId id="342" r:id="rId5"/>
    <p:sldId id="368" r:id="rId6"/>
    <p:sldId id="369" r:id="rId7"/>
    <p:sldId id="370" r:id="rId8"/>
    <p:sldId id="375" r:id="rId9"/>
    <p:sldId id="377" r:id="rId10"/>
    <p:sldId id="341" r:id="rId11"/>
    <p:sldId id="380" r:id="rId12"/>
    <p:sldId id="381" r:id="rId13"/>
    <p:sldId id="385" r:id="rId14"/>
    <p:sldId id="382" r:id="rId15"/>
    <p:sldId id="387" r:id="rId16"/>
    <p:sldId id="388" r:id="rId17"/>
    <p:sldId id="304" r:id="rId18"/>
    <p:sldId id="305" r:id="rId19"/>
    <p:sldId id="309" r:id="rId20"/>
    <p:sldId id="390" r:id="rId21"/>
    <p:sldId id="391" r:id="rId22"/>
    <p:sldId id="392" r:id="rId23"/>
    <p:sldId id="393" r:id="rId24"/>
    <p:sldId id="267" r:id="rId25"/>
    <p:sldId id="268" r:id="rId26"/>
    <p:sldId id="396" r:id="rId27"/>
    <p:sldId id="270" r:id="rId28"/>
    <p:sldId id="397" r:id="rId29"/>
    <p:sldId id="398" r:id="rId30"/>
    <p:sldId id="386" r:id="rId31"/>
    <p:sldId id="257" r:id="rId32"/>
    <p:sldId id="394" r:id="rId33"/>
    <p:sldId id="395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DC8E3-754C-4DF9-8FDB-708F67C826B4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43BEB-16EF-43BC-B746-ECA34BD06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77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5306" y="4272942"/>
            <a:ext cx="5087389" cy="39190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965" tIns="44982" rIns="89965" bIns="44982"/>
          <a:lstStyle/>
          <a:p>
            <a:pPr marL="337516" indent="-337516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Lecture Notes</a:t>
            </a:r>
          </a:p>
          <a:p>
            <a:pPr marL="337516" indent="-337516">
              <a:spcBef>
                <a:spcPct val="50000"/>
              </a:spcBef>
              <a:buFont typeface="Symbol" pitchFamily="18" charset="2"/>
              <a:buChar char="·"/>
            </a:pPr>
            <a:r>
              <a:rPr lang="en-US" dirty="0">
                <a:latin typeface="Arial" charset="0"/>
              </a:rPr>
              <a:t>Thirty-day mortality is the generally accepted benchmark of clinical efficacy in AMI therapy.</a:t>
            </a:r>
          </a:p>
          <a:p>
            <a:pPr marL="337516" indent="-337516">
              <a:spcBef>
                <a:spcPct val="50000"/>
              </a:spcBef>
              <a:buFont typeface="Symbol" pitchFamily="18" charset="2"/>
              <a:buChar char="·"/>
            </a:pPr>
            <a:r>
              <a:rPr lang="en-US" dirty="0">
                <a:latin typeface="Arial" charset="0"/>
              </a:rPr>
              <a:t>A 50% reduction in 30-day mortality was noted between the pre-CCU (cardiac care unit) era and the CCU era.</a:t>
            </a:r>
          </a:p>
          <a:p>
            <a:pPr marL="337516" indent="-337516">
              <a:spcBef>
                <a:spcPct val="50000"/>
              </a:spcBef>
              <a:buFont typeface="Symbol" pitchFamily="18" charset="2"/>
              <a:buChar char="·"/>
            </a:pPr>
            <a:r>
              <a:rPr lang="en-US" dirty="0">
                <a:latin typeface="Arial" charset="0"/>
              </a:rPr>
              <a:t>Mortality rates have decreased further (about 56%) with the advent of reperfusion therapies—more than 78% from the pre-CCU era to the present.</a:t>
            </a:r>
          </a:p>
          <a:p>
            <a:pPr marL="337516" indent="-337516">
              <a:spcBef>
                <a:spcPct val="50000"/>
              </a:spcBef>
              <a:buFont typeface="Symbol" pitchFamily="18" charset="2"/>
              <a:buChar char="·"/>
            </a:pPr>
            <a:r>
              <a:rPr lang="en-US" dirty="0">
                <a:latin typeface="Arial" charset="0"/>
              </a:rPr>
              <a:t>These dramatic reductions in 30-day mortality demonstrate the importance of the continuing development of more effective AMI therapies.</a:t>
            </a:r>
            <a:endParaRPr lang="en-US" b="1" dirty="0">
              <a:latin typeface="Arial" charset="0"/>
            </a:endParaRPr>
          </a:p>
          <a:p>
            <a:pPr marL="337516" indent="-337516">
              <a:spcBef>
                <a:spcPct val="50000"/>
              </a:spcBef>
            </a:pPr>
            <a:endParaRPr lang="en-US" dirty="0">
              <a:latin typeface="Arial" charset="0"/>
            </a:endParaRPr>
          </a:p>
          <a:p>
            <a:pPr marL="337516" indent="-337516">
              <a:spcBef>
                <a:spcPct val="50000"/>
              </a:spcBef>
            </a:pPr>
            <a:endParaRPr lang="en-US" b="1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67B07-4D91-4512-B2E9-AAD5ED36EAE7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278958-3328-4675-859C-671846184EF0}" type="slidenum">
              <a:rPr lang="en-US"/>
              <a:pPr/>
              <a:t>3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85CE45-56E2-43B6-92A1-E17B3A5A68ED}" type="slidenum">
              <a:rPr lang="en-US"/>
              <a:pPr/>
              <a:t>9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9DC86D-65C9-408E-BD15-EA4A5628C48B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18FAAAB-D042-440A-9011-909E1E3F2B2B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2B3710E-82EF-492F-9730-FBCD9EACBD58}" type="slidenum">
              <a:rPr lang="ru-RU" sz="1200"/>
              <a:pPr algn="r"/>
              <a:t>13</a:t>
            </a:fld>
            <a:endParaRPr lang="ru-RU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C4BAD176-1A36-4777-A03D-436873D9A100}" type="slidenum">
              <a:rPr lang="ru-RU" sz="1200"/>
              <a:pPr algn="r" eaLnBrk="1" hangingPunct="1"/>
              <a:t>14</a:t>
            </a:fld>
            <a:endParaRPr lang="ru-RU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57E4ABA5-7035-4B2C-84D7-D6CE8767053D}" type="slidenum">
              <a:rPr lang="ru-RU" sz="1200"/>
              <a:pPr algn="r" eaLnBrk="1" hangingPunct="1"/>
              <a:t>15</a:t>
            </a:fld>
            <a:endParaRPr lang="ru-RU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3020C6-D1AC-4A05-97B4-D0379DFBE3C5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Microsoft_Office_Excel_97-20031.xls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wmf"/><Relationship Id="rId4" Type="http://schemas.openxmlformats.org/officeDocument/2006/relationships/oleObject" Target="../embeddings/_____Microsoft_Office_Excel_97-20033.xls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27432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Применение международных стандартов лечения ОКС в условиях Городского кардиологического центра </a:t>
            </a:r>
            <a:br>
              <a:rPr lang="ru-RU" dirty="0" smtClean="0"/>
            </a:br>
            <a:r>
              <a:rPr lang="ru-RU" dirty="0" smtClean="0"/>
              <a:t>г. </a:t>
            </a:r>
            <a:r>
              <a:rPr lang="ru-RU" dirty="0" err="1" smtClean="0"/>
              <a:t>Алматы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86006"/>
          </a:xfrm>
        </p:spPr>
        <p:txBody>
          <a:bodyPr/>
          <a:lstStyle/>
          <a:p>
            <a:endParaRPr lang="ru-RU" dirty="0" smtClean="0"/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Докладчик: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Оразбек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Сахов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зав. отд.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рентгенохирургии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ГКЦ  г.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Алматы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14375" y="285751"/>
            <a:ext cx="7572401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Arial" charset="0"/>
              </a:rPr>
              <a:t>Городской </a:t>
            </a:r>
            <a:r>
              <a:rPr lang="ru-RU" sz="2800" dirty="0">
                <a:latin typeface="Arial" charset="0"/>
              </a:rPr>
              <a:t>кардиологический центр</a:t>
            </a:r>
            <a:r>
              <a:rPr lang="en-US" sz="2800" dirty="0">
                <a:latin typeface="Arial" charset="0"/>
              </a:rPr>
              <a:t> </a:t>
            </a:r>
            <a:r>
              <a:rPr lang="ru-RU" sz="2800" dirty="0" smtClean="0">
                <a:latin typeface="Arial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Arial" charset="0"/>
              </a:rPr>
              <a:t>     г. </a:t>
            </a:r>
            <a:r>
              <a:rPr lang="ru-RU" sz="2800" dirty="0" err="1" smtClean="0">
                <a:latin typeface="Arial" charset="0"/>
              </a:rPr>
              <a:t>Алматы</a:t>
            </a:r>
            <a:r>
              <a:rPr lang="ru-RU" sz="2800" dirty="0" smtClean="0">
                <a:latin typeface="Arial" charset="0"/>
              </a:rPr>
              <a:t> </a:t>
            </a:r>
            <a:endParaRPr lang="ru-RU" sz="2800" dirty="0">
              <a:latin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Arial" charset="0"/>
              </a:rPr>
              <a:t>реорганизован из Больницы скорой медицинской помощи в 2007 году.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структуре больницы имеются: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приемное отделение,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6 экстренных кардиологических отделений на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290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коек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отделение реанимации и интенсивной терапии 18 коек,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ОАРИТ (кардиохирургическое) на 6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коек, кардиохирургическое отделение на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25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коек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отделение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рентгенохирургии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(8 </a:t>
            </a:r>
            <a:r>
              <a:rPr lang="ru-RU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врачей-рентгенохирургов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endParaRPr lang="ru-RU" sz="2200" b="1" dirty="0" smtClean="0">
              <a:solidFill>
                <a:srgbClr val="FFFF00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Хозрасчетное отделение -  терапия -25 коек, к/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5 коек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Клинико-диагностическая лаборатория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Отделение функциональной диагностики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Рентгенологическое отделение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Физиотерапевтическое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Аптека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357313" y="285750"/>
            <a:ext cx="6000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 smtClean="0">
              <a:solidFill>
                <a:srgbClr val="FFC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C8EB38-2F95-4BC8-8ABC-0FF3C5BCC9C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3400" y="1524000"/>
          <a:ext cx="8229601" cy="4800599"/>
        </p:xfrm>
        <a:graphic>
          <a:graphicData uri="http://schemas.openxmlformats.org/drawingml/2006/table">
            <a:tbl>
              <a:tblPr/>
              <a:tblGrid>
                <a:gridCol w="2786770"/>
                <a:gridCol w="1367481"/>
                <a:gridCol w="1304256"/>
                <a:gridCol w="1264515"/>
                <a:gridCol w="1506579"/>
              </a:tblGrid>
              <a:tr h="77708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Профиль пролеченных больных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3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абс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абс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905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Больных кардиологического профиля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8385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7856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56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Больных терапевтического профиля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56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Больных токсикологического профиля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3216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78" name="Прямоугольник 4"/>
          <p:cNvSpPr>
            <a:spLocks noChangeArrowheads="1"/>
          </p:cNvSpPr>
          <p:nvPr/>
        </p:nvSpPr>
        <p:spPr bwMode="auto">
          <a:xfrm>
            <a:off x="609600" y="3810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/>
              <a:t>Профиль пролеченных больных в ГКЦ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E791F3-A118-4F60-B4EC-C7BC2BC40F8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3400" y="1676400"/>
          <a:ext cx="8229601" cy="4364736"/>
        </p:xfrm>
        <a:graphic>
          <a:graphicData uri="http://schemas.openxmlformats.org/drawingml/2006/table">
            <a:tbl>
              <a:tblPr/>
              <a:tblGrid>
                <a:gridCol w="2786770"/>
                <a:gridCol w="1367481"/>
                <a:gridCol w="1304256"/>
                <a:gridCol w="1264515"/>
                <a:gridCol w="1506579"/>
              </a:tblGrid>
              <a:tr h="45720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нозология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абс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абс</a:t>
                      </a: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20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инфаркт миокарда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20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прогрессирующая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      стенокардия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4906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4608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20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артериальная гипертензия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20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Другие заболевания ССС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08" name="Прямоугольник 3"/>
          <p:cNvSpPr>
            <a:spLocks noChangeArrowheads="1"/>
          </p:cNvSpPr>
          <p:nvPr/>
        </p:nvSpPr>
        <p:spPr bwMode="auto">
          <a:xfrm>
            <a:off x="381000" y="228600"/>
            <a:ext cx="8458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/>
              <a:t>Нозологические формы больных кардиологического профиля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388DF-9317-45D0-BA2B-1567D666A27C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14339" name="Содержимое 2"/>
          <p:cNvSpPr>
            <a:spLocks noGrp="1"/>
          </p:cNvSpPr>
          <p:nvPr>
            <p:ph idx="4294967295"/>
          </p:nvPr>
        </p:nvSpPr>
        <p:spPr>
          <a:xfrm>
            <a:off x="0" y="914400"/>
            <a:ext cx="8915400" cy="50292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Char char="•"/>
              <a:defRPr/>
            </a:pPr>
            <a:endParaRPr lang="ru-RU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Номер слайда 2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7C1C807-88A9-4608-8366-4019A31BE32D}" type="slidenum">
              <a:rPr lang="ru-RU"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pPr algn="r">
                <a:defRPr/>
              </a:pPr>
              <a:t>13</a:t>
            </a:fld>
            <a:endParaRPr lang="ru-RU" sz="10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228600" y="533400"/>
            <a:ext cx="838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latin typeface="Tahoma" pitchFamily="34" charset="0"/>
              </a:rPr>
              <a:t>Характеристика больных с ОИМ </a:t>
            </a:r>
          </a:p>
        </p:txBody>
      </p:sp>
      <p:graphicFrame>
        <p:nvGraphicFramePr>
          <p:cNvPr id="290890" name="Group 74"/>
          <p:cNvGraphicFramePr>
            <a:graphicFrameLocks noGrp="1"/>
          </p:cNvGraphicFramePr>
          <p:nvPr/>
        </p:nvGraphicFramePr>
        <p:xfrm>
          <a:off x="228600" y="1371600"/>
          <a:ext cx="8686800" cy="4599305"/>
        </p:xfrm>
        <a:graphic>
          <a:graphicData uri="http://schemas.openxmlformats.org/drawingml/2006/table">
            <a:tbl>
              <a:tblPr/>
              <a:tblGrid>
                <a:gridCol w="1905000"/>
                <a:gridCol w="2209800"/>
                <a:gridCol w="2286000"/>
                <a:gridCol w="2286000"/>
              </a:tblGrid>
              <a:tr h="688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Пролечено больных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с ОИМ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Q зубцом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к/о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1114(1227)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377(439)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186(183)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к/о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1111(1267)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310(337)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180(188)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к/о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1158(1157)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392(378)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192(178)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к/о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1216(1428)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320(428)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145(261)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к/о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1066(1166)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362(414)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136(195)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к/о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1097(1222)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276(320)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94(113)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К/</a:t>
                      </a: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1002(649)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685(367)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325(247)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кардиология (т/о)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92(270)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5(41)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4(41)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7856(8385)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2727(2724)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1262(1410)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23" name="Rectangle 60"/>
          <p:cNvSpPr>
            <a:spLocks noChangeArrowheads="1"/>
          </p:cNvSpPr>
          <p:nvPr/>
        </p:nvSpPr>
        <p:spPr bwMode="auto">
          <a:xfrm>
            <a:off x="4937125" y="762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400" b="1">
              <a:latin typeface="Tahoma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610600" cy="1736725"/>
          </a:xfrm>
        </p:spPr>
        <p:txBody>
          <a:bodyPr anchor="t"/>
          <a:lstStyle/>
          <a:p>
            <a:pPr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Общие показатели по клинике:</a:t>
            </a:r>
          </a:p>
        </p:txBody>
      </p:sp>
      <p:sp>
        <p:nvSpPr>
          <p:cNvPr id="18435" name="Текст 2"/>
          <p:cNvSpPr>
            <a:spLocks noGrp="1"/>
          </p:cNvSpPr>
          <p:nvPr>
            <p:ph idx="4294967295"/>
          </p:nvPr>
        </p:nvSpPr>
        <p:spPr>
          <a:xfrm>
            <a:off x="0" y="1905000"/>
            <a:ext cx="9144000" cy="4724400"/>
          </a:xfrm>
        </p:spPr>
        <p:txBody>
          <a:bodyPr anchor="b">
            <a:normAutofit lnSpcReduction="10000"/>
          </a:bodyPr>
          <a:lstStyle/>
          <a:p>
            <a:pPr marL="0" indent="0"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 </a:t>
            </a: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Длительность пребывания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   больного –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10,5</a:t>
            </a: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 койко-дней (2010 г. –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9,0 </a:t>
            </a: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)  </a:t>
            </a:r>
          </a:p>
          <a:p>
            <a:pPr marL="0" indent="0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 Оборот койки –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25,9</a:t>
            </a: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(2010 г.-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32,1</a:t>
            </a: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)</a:t>
            </a:r>
          </a:p>
          <a:p>
            <a:pPr marL="0" indent="0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 Средняя занятость койки –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272,3</a:t>
            </a: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(2010 г.–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288,8</a:t>
            </a: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)      </a:t>
            </a:r>
            <a:endParaRPr lang="ru-RU" sz="28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marL="0" indent="0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 Умерло –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386</a:t>
            </a: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(2010 г. -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487</a:t>
            </a: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)  </a:t>
            </a:r>
          </a:p>
          <a:p>
            <a:pPr marL="0" indent="0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 Общая летальность по клинике –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4,5%</a:t>
            </a: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(2010г. – 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  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4,6%)</a:t>
            </a: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 </a:t>
            </a:r>
          </a:p>
          <a:p>
            <a:pPr marL="0" indent="0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Досуточная</a:t>
            </a: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летальность –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136 –</a:t>
            </a: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35,2%</a:t>
            </a: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   (</a:t>
            </a: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2010г. –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 – 41,9%)</a:t>
            </a: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800" dirty="0" smtClean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  </a:t>
            </a:r>
          </a:p>
        </p:txBody>
      </p:sp>
      <p:sp>
        <p:nvSpPr>
          <p:cNvPr id="4" name="Номер слайда 4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fld id="{8D9D846F-110F-49CF-9432-196ADC694F20}" type="slidenum">
              <a:rPr lang="ru-RU"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pPr algn="r" eaLnBrk="1" hangingPunct="1">
                <a:defRPr/>
              </a:pPr>
              <a:t>14</a:t>
            </a:fld>
            <a:endParaRPr lang="ru-RU" sz="10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/>
          <p:cNvSpPr txBox="1">
            <a:spLocks noGrp="1"/>
          </p:cNvSpPr>
          <p:nvPr/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defRPr/>
            </a:pPr>
            <a:fld id="{728ACE2F-5B6A-4C18-9A43-44BD888C74B0}" type="slidenum">
              <a:rPr lang="ru-RU"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pPr algn="r" eaLnBrk="1" hangingPunct="1">
                <a:defRPr/>
              </a:pPr>
              <a:t>15</a:t>
            </a:fld>
            <a:endParaRPr lang="ru-RU" sz="10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2292" name="Rectangle 1028"/>
          <p:cNvSpPr>
            <a:spLocks noChangeArrowheads="1"/>
          </p:cNvSpPr>
          <p:nvPr/>
        </p:nvSpPr>
        <p:spPr bwMode="auto">
          <a:xfrm>
            <a:off x="457200" y="228600"/>
            <a:ext cx="8458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altLang="ko-KR" sz="2800" b="1">
                <a:solidFill>
                  <a:srgbClr val="FFFF00"/>
                </a:solidFill>
                <a:ea typeface="HY신명조"/>
                <a:cs typeface="HY신명조"/>
              </a:rPr>
              <a:t>Показатели летальности от инфаркта миокарда по клинике</a:t>
            </a:r>
          </a:p>
          <a:p>
            <a:pPr algn="ctr" eaLnBrk="1" hangingPunct="1"/>
            <a:endParaRPr lang="ru-RU" altLang="ko-KR" sz="2800" b="1">
              <a:solidFill>
                <a:srgbClr val="FFFF00"/>
              </a:solidFill>
              <a:ea typeface="HY신명조"/>
              <a:cs typeface="HY신명조"/>
            </a:endParaRPr>
          </a:p>
        </p:txBody>
      </p:sp>
      <p:sp>
        <p:nvSpPr>
          <p:cNvPr id="1029" name="TextBox 5"/>
          <p:cNvSpPr txBox="1">
            <a:spLocks noChangeArrowheads="1"/>
          </p:cNvSpPr>
          <p:nvPr/>
        </p:nvSpPr>
        <p:spPr bwMode="auto">
          <a:xfrm>
            <a:off x="3886200" y="1371600"/>
            <a:ext cx="5562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Пролечено больных с ОИМ – </a:t>
            </a:r>
            <a:r>
              <a:rPr lang="ru-RU" sz="2400">
                <a:solidFill>
                  <a:srgbClr val="FFFF00"/>
                </a:solidFill>
              </a:rPr>
              <a:t>2727</a:t>
            </a:r>
          </a:p>
          <a:p>
            <a:r>
              <a:rPr lang="ru-RU" sz="2400">
                <a:solidFill>
                  <a:srgbClr val="FFFF00"/>
                </a:solidFill>
              </a:rPr>
              <a:t>(34,7%), </a:t>
            </a:r>
            <a:r>
              <a:rPr lang="ru-RU" sz="2400"/>
              <a:t>в 2010 г. - </a:t>
            </a:r>
            <a:r>
              <a:rPr lang="ru-RU" sz="2400">
                <a:solidFill>
                  <a:srgbClr val="FFFF00"/>
                </a:solidFill>
              </a:rPr>
              <a:t>2724 (30,9%)</a:t>
            </a:r>
            <a:endParaRPr lang="ru-RU" sz="2400"/>
          </a:p>
          <a:p>
            <a:endParaRPr lang="ru-RU" sz="2400"/>
          </a:p>
          <a:p>
            <a:r>
              <a:rPr lang="ru-RU" sz="2400"/>
              <a:t>Умерло от  ОИМ - </a:t>
            </a:r>
            <a:r>
              <a:rPr lang="ru-RU" sz="2400">
                <a:solidFill>
                  <a:srgbClr val="FFFF00"/>
                </a:solidFill>
              </a:rPr>
              <a:t>343 – 12,6% </a:t>
            </a:r>
            <a:r>
              <a:rPr lang="ru-RU" sz="2400"/>
              <a:t>больных (</a:t>
            </a:r>
            <a:r>
              <a:rPr lang="ru-RU" sz="2400">
                <a:solidFill>
                  <a:srgbClr val="FFFF00"/>
                </a:solidFill>
              </a:rPr>
              <a:t>371 – 13,6 %)</a:t>
            </a:r>
          </a:p>
          <a:p>
            <a:r>
              <a:rPr lang="ru-RU" sz="2400"/>
              <a:t> </a:t>
            </a:r>
          </a:p>
          <a:p>
            <a:r>
              <a:rPr lang="ru-RU" sz="2400"/>
              <a:t> </a:t>
            </a:r>
          </a:p>
          <a:p>
            <a:endParaRPr lang="ru-RU" sz="2400"/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/>
        </p:nvGraphicFramePr>
        <p:xfrm>
          <a:off x="0" y="1981200"/>
          <a:ext cx="5181600" cy="5503863"/>
        </p:xfrm>
        <a:graphic>
          <a:graphicData uri="http://schemas.openxmlformats.org/presentationml/2006/ole">
            <p:oleObj spid="_x0000_s200706" name="Диаграмма" r:id="rId4" imgW="5534025" imgH="5343525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Отделение </a:t>
            </a:r>
            <a:r>
              <a:rPr lang="ru-RU" dirty="0" err="1" smtClean="0"/>
              <a:t>рентгенохирургии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8 врачей </a:t>
            </a:r>
            <a:r>
              <a:rPr lang="ru-RU" dirty="0" err="1" smtClean="0"/>
              <a:t>рентгенохирургов</a:t>
            </a:r>
            <a:r>
              <a:rPr lang="ru-RU" dirty="0" smtClean="0"/>
              <a:t> – </a:t>
            </a:r>
            <a:r>
              <a:rPr lang="ru-RU" b="1" dirty="0" smtClean="0">
                <a:solidFill>
                  <a:srgbClr val="FF0000"/>
                </a:solidFill>
              </a:rPr>
              <a:t>ОДИН </a:t>
            </a:r>
            <a:r>
              <a:rPr lang="ru-RU" b="1" dirty="0" err="1" smtClean="0">
                <a:solidFill>
                  <a:srgbClr val="FF0000"/>
                </a:solidFill>
              </a:rPr>
              <a:t>ангиограф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Специализации</a:t>
            </a:r>
            <a:r>
              <a:rPr lang="ru-RU" sz="2400" dirty="0" smtClean="0"/>
              <a:t> (за посл. 2 года) </a:t>
            </a:r>
            <a:r>
              <a:rPr lang="ru-RU" dirty="0" smtClean="0"/>
              <a:t>– </a:t>
            </a:r>
            <a:r>
              <a:rPr lang="ru-RU" sz="2800" dirty="0" smtClean="0"/>
              <a:t>Бельгия (международный университет </a:t>
            </a:r>
            <a:r>
              <a:rPr lang="en-US" sz="2800" dirty="0" smtClean="0"/>
              <a:t>Crossroads  </a:t>
            </a:r>
            <a:r>
              <a:rPr lang="kk-KZ" sz="2800" dirty="0" smtClean="0"/>
              <a:t>при поддержке компании </a:t>
            </a:r>
            <a:r>
              <a:rPr lang="en-US" sz="2800" dirty="0" smtClean="0"/>
              <a:t>Abbott</a:t>
            </a:r>
            <a:r>
              <a:rPr lang="ru-RU" sz="2800" dirty="0" smtClean="0"/>
              <a:t>), Казань (образовательный центр высоких технологий при поддержке компании </a:t>
            </a:r>
            <a:r>
              <a:rPr lang="en-US" sz="2800" dirty="0" err="1" smtClean="0"/>
              <a:t>Cordis</a:t>
            </a:r>
            <a:r>
              <a:rPr lang="ru-RU" sz="2800" dirty="0" smtClean="0"/>
              <a:t>),  Швейцария (международный центр  при поддержке компании </a:t>
            </a:r>
            <a:r>
              <a:rPr lang="en-US" sz="2800" dirty="0" smtClean="0"/>
              <a:t>Medtronic</a:t>
            </a:r>
            <a:r>
              <a:rPr lang="ru-RU" sz="2800" dirty="0" smtClean="0"/>
              <a:t>), Франция и Чехия (курс по </a:t>
            </a:r>
            <a:r>
              <a:rPr lang="ru-RU" sz="2800" dirty="0" err="1" smtClean="0"/>
              <a:t>трансрадиальному</a:t>
            </a:r>
            <a:r>
              <a:rPr lang="ru-RU" sz="2800" dirty="0" smtClean="0"/>
              <a:t> доступу при поддержке компании </a:t>
            </a:r>
            <a:r>
              <a:rPr lang="en-US" sz="2800" dirty="0" smtClean="0"/>
              <a:t>Terumo)</a:t>
            </a:r>
            <a:r>
              <a:rPr lang="ru-RU" sz="2800" dirty="0" smtClean="0"/>
              <a:t> </a:t>
            </a:r>
          </a:p>
          <a:p>
            <a:r>
              <a:rPr lang="kk-KZ" dirty="0" smtClean="0"/>
              <a:t>В составе ГКЦ участвует в подготовке врачей кардиохирургического и кардиологического профиля </a:t>
            </a:r>
            <a:r>
              <a:rPr lang="ru-RU" dirty="0" smtClean="0"/>
              <a:t>(2010г. – 5, 2011г. – 9+5 врачей)</a:t>
            </a:r>
          </a:p>
          <a:p>
            <a:r>
              <a:rPr lang="ru-RU" dirty="0" smtClean="0"/>
              <a:t>11 публикаций, 1 патент на изобретение</a:t>
            </a:r>
          </a:p>
          <a:p>
            <a:r>
              <a:rPr lang="ru-RU" dirty="0" smtClean="0"/>
              <a:t>1 международная презентация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TOBI -2011</a:t>
            </a:r>
            <a:r>
              <a:rPr lang="ru-RU" dirty="0" smtClean="0"/>
              <a:t>, Италия, </a:t>
            </a:r>
            <a:r>
              <a:rPr lang="ru-RU" dirty="0" err="1" smtClean="0"/>
              <a:t>Мирано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Сессия клинических случаев</a:t>
            </a:r>
          </a:p>
        </p:txBody>
      </p:sp>
      <p:pic>
        <p:nvPicPr>
          <p:cNvPr id="35843" name="Содержимое 3" descr="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5852" y="1249788"/>
            <a:ext cx="7224736" cy="5419299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7" name="Содержимое 3" descr="23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775" y="0"/>
            <a:ext cx="8982075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3" name="Содержимое 3" descr="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50800"/>
            <a:ext cx="9212263" cy="69088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86" name="Object 62"/>
          <p:cNvGraphicFramePr>
            <a:graphicFrameLocks noChangeAspect="1"/>
          </p:cNvGraphicFramePr>
          <p:nvPr/>
        </p:nvGraphicFramePr>
        <p:xfrm>
          <a:off x="472723" y="1373189"/>
          <a:ext cx="8214077" cy="4700587"/>
        </p:xfrm>
        <a:graphic>
          <a:graphicData uri="http://schemas.openxmlformats.org/presentationml/2006/ole">
            <p:oleObj spid="_x0000_s198658" name="Диаграмма" r:id="rId4" imgW="9248775" imgH="4714875" progId="MSGraph.Chart.8">
              <p:embed followColorScheme="full"/>
            </p:oleObj>
          </a:graphicData>
        </a:graphic>
      </p:graphicFrame>
      <p:sp>
        <p:nvSpPr>
          <p:cNvPr id="77856" name="Rectangle 32"/>
          <p:cNvSpPr>
            <a:spLocks noChangeArrowheads="1"/>
          </p:cNvSpPr>
          <p:nvPr/>
        </p:nvSpPr>
        <p:spPr bwMode="auto">
          <a:xfrm>
            <a:off x="6743701" y="4732339"/>
            <a:ext cx="13785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/>
              <a:t>5.0%- 6.5%</a:t>
            </a:r>
            <a:endParaRPr lang="en-US" sz="2400" b="0"/>
          </a:p>
        </p:txBody>
      </p:sp>
      <p:sp>
        <p:nvSpPr>
          <p:cNvPr id="77857" name="Rectangle 33"/>
          <p:cNvSpPr>
            <a:spLocks noChangeArrowheads="1"/>
          </p:cNvSpPr>
          <p:nvPr/>
        </p:nvSpPr>
        <p:spPr bwMode="auto">
          <a:xfrm>
            <a:off x="4425245" y="3581401"/>
            <a:ext cx="11557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/>
              <a:t>13%-15%</a:t>
            </a:r>
            <a:endParaRPr lang="en-US" sz="2400" b="0"/>
          </a:p>
        </p:txBody>
      </p:sp>
      <p:sp>
        <p:nvSpPr>
          <p:cNvPr id="77858" name="Rectangle 34"/>
          <p:cNvSpPr>
            <a:spLocks noChangeArrowheads="1"/>
          </p:cNvSpPr>
          <p:nvPr/>
        </p:nvSpPr>
        <p:spPr bwMode="auto">
          <a:xfrm>
            <a:off x="2339622" y="1963739"/>
            <a:ext cx="5305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/>
              <a:t>30%</a:t>
            </a:r>
            <a:endParaRPr lang="en-US" sz="2400" b="0"/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4277368" y="4230688"/>
            <a:ext cx="1435200" cy="129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Clr>
                <a:schemeClr val="accent2"/>
              </a:buClr>
            </a:pPr>
            <a:r>
              <a:rPr lang="ru-RU" sz="1400" dirty="0" err="1" smtClean="0"/>
              <a:t>Дефибрилляция</a:t>
            </a:r>
            <a:endParaRPr lang="en-US" sz="1400" dirty="0"/>
          </a:p>
          <a:p>
            <a:pPr algn="ctr">
              <a:lnSpc>
                <a:spcPct val="80000"/>
              </a:lnSpc>
              <a:spcBef>
                <a:spcPct val="0"/>
              </a:spcBef>
              <a:buClr>
                <a:schemeClr val="accent2"/>
              </a:buClr>
            </a:pPr>
            <a:endParaRPr lang="en-US" sz="1400" dirty="0"/>
          </a:p>
          <a:p>
            <a:pPr algn="ctr">
              <a:lnSpc>
                <a:spcPct val="80000"/>
              </a:lnSpc>
              <a:spcBef>
                <a:spcPct val="0"/>
              </a:spcBef>
              <a:buClr>
                <a:schemeClr val="accent2"/>
              </a:buClr>
            </a:pPr>
            <a:r>
              <a:rPr lang="ru-RU" sz="1400" dirty="0" smtClean="0"/>
              <a:t>Мониторинг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>
                <a:schemeClr val="accent2"/>
              </a:buClr>
            </a:pPr>
            <a:r>
              <a:rPr lang="ru-RU" sz="1400" dirty="0" smtClean="0"/>
              <a:t> гемодинамики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>
                <a:schemeClr val="accent2"/>
              </a:buClr>
            </a:pPr>
            <a:endParaRPr lang="en-US" sz="1400" dirty="0" smtClean="0"/>
          </a:p>
          <a:p>
            <a:pPr algn="ctr">
              <a:lnSpc>
                <a:spcPct val="80000"/>
              </a:lnSpc>
              <a:spcBef>
                <a:spcPct val="0"/>
              </a:spcBef>
              <a:buClr>
                <a:schemeClr val="accent2"/>
              </a:buClr>
            </a:pPr>
            <a:endParaRPr lang="en-US" sz="1400" dirty="0" smtClean="0"/>
          </a:p>
          <a:p>
            <a:pPr algn="ctr">
              <a:lnSpc>
                <a:spcPct val="80000"/>
              </a:lnSpc>
              <a:spcBef>
                <a:spcPct val="0"/>
              </a:spcBef>
              <a:buClr>
                <a:schemeClr val="accent2"/>
              </a:buClr>
            </a:pPr>
            <a:r>
              <a:rPr lang="en-US" sz="1400" dirty="0" smtClean="0">
                <a:sym typeface="Symbol" pitchFamily="18" charset="2"/>
              </a:rPr>
              <a:t>-</a:t>
            </a:r>
            <a:r>
              <a:rPr lang="ru-RU" sz="1400" dirty="0" err="1" smtClean="0">
                <a:sym typeface="Symbol" pitchFamily="18" charset="2"/>
              </a:rPr>
              <a:t>блокаторы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6680870" y="5253039"/>
            <a:ext cx="140987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Clr>
                <a:schemeClr val="accent2"/>
              </a:buClr>
            </a:pPr>
            <a:r>
              <a:rPr lang="ru-RU" sz="1200" dirty="0" smtClean="0"/>
              <a:t>Аспирин, ТЛТ, ЧКВ</a:t>
            </a:r>
            <a:endParaRPr lang="en-US" sz="1200" dirty="0">
              <a:latin typeface="Times New Roman" pitchFamily="18" charset="0"/>
            </a:endParaRP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1928794" y="2814639"/>
            <a:ext cx="12858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>
                <a:schemeClr val="accent2"/>
              </a:buClr>
            </a:pPr>
            <a:r>
              <a:rPr lang="ru-RU" sz="1600" dirty="0" smtClean="0"/>
              <a:t>Постельный режим</a:t>
            </a:r>
            <a:endParaRPr lang="en-US" sz="1600" dirty="0"/>
          </a:p>
        </p:txBody>
      </p:sp>
      <p:sp>
        <p:nvSpPr>
          <p:cNvPr id="77887" name="Text Box 63"/>
          <p:cNvSpPr txBox="1">
            <a:spLocks noChangeArrowheads="1"/>
          </p:cNvSpPr>
          <p:nvPr/>
        </p:nvSpPr>
        <p:spPr bwMode="auto">
          <a:xfrm>
            <a:off x="1875770" y="5680353"/>
            <a:ext cx="12804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dirty="0" smtClean="0"/>
              <a:t>Эра до БИТ</a:t>
            </a:r>
            <a:endParaRPr lang="en-US" sz="1800" b="0" dirty="0"/>
          </a:p>
        </p:txBody>
      </p:sp>
      <p:sp>
        <p:nvSpPr>
          <p:cNvPr id="77888" name="Text Box 64"/>
          <p:cNvSpPr txBox="1">
            <a:spLocks noChangeArrowheads="1"/>
          </p:cNvSpPr>
          <p:nvPr/>
        </p:nvSpPr>
        <p:spPr bwMode="auto">
          <a:xfrm>
            <a:off x="4475218" y="5681663"/>
            <a:ext cx="9797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dirty="0" smtClean="0"/>
              <a:t>Эра БИТ</a:t>
            </a:r>
            <a:endParaRPr lang="en-US" sz="1800" b="0" dirty="0"/>
          </a:p>
        </p:txBody>
      </p:sp>
      <p:sp>
        <p:nvSpPr>
          <p:cNvPr id="77889" name="Text Box 65"/>
          <p:cNvSpPr txBox="1">
            <a:spLocks noChangeArrowheads="1"/>
          </p:cNvSpPr>
          <p:nvPr/>
        </p:nvSpPr>
        <p:spPr bwMode="auto">
          <a:xfrm>
            <a:off x="6511111" y="5681663"/>
            <a:ext cx="17863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dirty="0" smtClean="0"/>
              <a:t>Эра </a:t>
            </a:r>
            <a:r>
              <a:rPr lang="ru-RU" dirty="0" err="1" smtClean="0"/>
              <a:t>реперфузии</a:t>
            </a:r>
            <a:endParaRPr lang="en-US" sz="1800" b="0" dirty="0"/>
          </a:p>
        </p:txBody>
      </p:sp>
      <p:sp>
        <p:nvSpPr>
          <p:cNvPr id="77891" name="Rectangle 6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Снижение смертности</a:t>
            </a:r>
            <a:endParaRPr lang="en-US" sz="3200" dirty="0"/>
          </a:p>
        </p:txBody>
      </p:sp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256156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dirty="0" smtClean="0"/>
              <a:t>Гемостаз бедренный</a:t>
            </a:r>
            <a:endParaRPr lang="ru-RU" dirty="0"/>
          </a:p>
        </p:txBody>
      </p:sp>
      <p:pic>
        <p:nvPicPr>
          <p:cNvPr id="49155" name="Picture 2" descr="http://www.scielo.br/img/revistas/jvb/v8n2/en_v8n2a14f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1780"/>
          <a:stretch>
            <a:fillRect/>
          </a:stretch>
        </p:blipFill>
        <p:spPr>
          <a:xfrm>
            <a:off x="357188" y="1500188"/>
            <a:ext cx="4641850" cy="3143250"/>
          </a:xfrm>
        </p:spPr>
      </p:pic>
      <p:pic>
        <p:nvPicPr>
          <p:cNvPr id="49156" name="Picture 4" descr="http://metec.dk/images/semler/600_big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8" y="3000375"/>
            <a:ext cx="2409825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6" descr="http://i.ytimg.com/vi/D9_qGour5o0/0.jpg"/>
          <p:cNvPicPr>
            <a:picLocks noChangeAspect="1" noChangeArrowheads="1"/>
          </p:cNvPicPr>
          <p:nvPr/>
        </p:nvPicPr>
        <p:blipFill>
          <a:blip r:embed="rId4" cstate="print"/>
          <a:srcRect t="6250" r="7813" b="6248"/>
          <a:stretch>
            <a:fillRect/>
          </a:stretch>
        </p:blipFill>
        <p:spPr bwMode="auto">
          <a:xfrm>
            <a:off x="6000750" y="4357688"/>
            <a:ext cx="28098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14"/>
            <a:ext cx="91440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Накладывание браслета</a:t>
            </a:r>
          </a:p>
        </p:txBody>
      </p:sp>
      <p:pic>
        <p:nvPicPr>
          <p:cNvPr id="229380" name="Picture 4" descr="DSC036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004" y="1225550"/>
            <a:ext cx="8208962" cy="540861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Удаление </a:t>
            </a:r>
            <a:r>
              <a:rPr lang="ru-RU" dirty="0" err="1"/>
              <a:t>интрадьюсера</a:t>
            </a:r>
            <a:endParaRPr lang="ru-RU" dirty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0404" name="Picture 4" descr="DSC036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004" y="1214422"/>
            <a:ext cx="8208962" cy="556418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Общий вид опер. поля</a:t>
            </a:r>
          </a:p>
        </p:txBody>
      </p:sp>
      <p:pic>
        <p:nvPicPr>
          <p:cNvPr id="231428" name="Picture 4" descr="DSC036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168424"/>
            <a:ext cx="7991475" cy="561816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571500"/>
          </a:xfrm>
        </p:spPr>
        <p:txBody>
          <a:bodyPr/>
          <a:lstStyle/>
          <a:p>
            <a:r>
              <a:rPr lang="ru-RU" sz="2800" smtClean="0"/>
              <a:t>РК   -  2009 год  -  География коронарографии  и ЧКВ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63" y="714375"/>
          <a:ext cx="8229600" cy="5497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90"/>
                <a:gridCol w="2786082"/>
                <a:gridCol w="1643074"/>
                <a:gridCol w="1571636"/>
                <a:gridCol w="1328718"/>
              </a:tblGrid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№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клиника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КАГ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ЧКВ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стенты</a:t>
                      </a:r>
                    </a:p>
                  </a:txBody>
                  <a:tcPr marL="9525" marR="9525" marT="9525" marB="0" anchor="b"/>
                </a:tc>
              </a:tr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Карагандинская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405</a:t>
                      </a:r>
                    </a:p>
                  </a:txBody>
                  <a:tcPr marL="9525" marR="9525" marT="9525" marB="0" anchor="b"/>
                </a:tc>
              </a:tr>
              <a:tr h="2143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ЮКО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340</a:t>
                      </a:r>
                    </a:p>
                  </a:txBody>
                  <a:tcPr marL="9525" marR="9525" marT="9525" marB="0" anchor="b"/>
                </a:tc>
              </a:tr>
              <a:tr h="277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ННМЦ, Астана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433</a:t>
                      </a:r>
                    </a:p>
                  </a:txBody>
                  <a:tcPr marL="9525" marR="9525" marT="9525" marB="0" anchor="b"/>
                </a:tc>
              </a:tr>
              <a:tr h="2143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ННЦХ, Алматы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469</a:t>
                      </a:r>
                    </a:p>
                  </a:txBody>
                  <a:tcPr marL="9525" marR="9525" marT="9525" marB="0" anchor="b"/>
                </a:tc>
              </a:tr>
              <a:tr h="277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Актюбинская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303</a:t>
                      </a:r>
                    </a:p>
                  </a:txBody>
                  <a:tcPr marL="9525" marR="9525" marT="9525" marB="0" anchor="b"/>
                </a:tc>
              </a:tr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Павлодарская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9525" marR="9525" marT="9525" marB="0" anchor="b"/>
                </a:tc>
              </a:tr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ВКО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b"/>
                </a:tc>
              </a:tr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НИИ КиВБ, Алматы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b"/>
                </a:tc>
              </a:tr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Акмолинская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</a:tr>
              <a:tr h="3571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ЗКО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</a:tr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Кызылординская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</a:tr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ГКЦ, Алматы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Костанайская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Атырауская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СКО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Мангистауская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Жамбылская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1214438" y="4071938"/>
            <a:ext cx="1500187" cy="357187"/>
          </a:xfrm>
          <a:prstGeom prst="ellipse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3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571500"/>
          </a:xfrm>
        </p:spPr>
        <p:txBody>
          <a:bodyPr/>
          <a:lstStyle/>
          <a:p>
            <a:r>
              <a:rPr lang="ru-RU" sz="2800" smtClean="0"/>
              <a:t>РК   -  2010 год  -   География коронарографии  и ЧКВ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63" y="688975"/>
          <a:ext cx="8229600" cy="5392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90"/>
                <a:gridCol w="2786082"/>
                <a:gridCol w="1643074"/>
                <a:gridCol w="1571636"/>
                <a:gridCol w="1328718"/>
              </a:tblGrid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№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клиника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КАГ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ЧКВ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стенты</a:t>
                      </a:r>
                    </a:p>
                  </a:txBody>
                  <a:tcPr marL="9525" marR="9525" marT="9525" marB="0" anchor="b"/>
                </a:tc>
              </a:tr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Карагандинская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43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ГКЦ,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Алматы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7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ЮКО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1776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43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ЗКО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57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ННМЦ, Астана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451</a:t>
                      </a:r>
                    </a:p>
                  </a:txBody>
                  <a:tcPr marL="9525" marR="9525" marT="9525" marB="0" anchor="b"/>
                </a:tc>
              </a:tr>
              <a:tr h="2143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Костанайская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886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Павлодарская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667</a:t>
                      </a:r>
                    </a:p>
                  </a:txBody>
                  <a:tcPr marL="9525" marR="9525" marT="9525" marB="0" anchor="b"/>
                </a:tc>
              </a:tr>
              <a:tr h="2514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ННЦХ, Алматы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587</a:t>
                      </a:r>
                    </a:p>
                  </a:txBody>
                  <a:tcPr marL="9525" marR="9525" marT="9525" marB="0" anchor="b"/>
                </a:tc>
              </a:tr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ВКО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43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Акмолинская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57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Актюбинская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413</a:t>
                      </a:r>
                    </a:p>
                  </a:txBody>
                  <a:tcPr marL="9525" marR="9525" marT="9525" marB="0" anchor="b"/>
                </a:tc>
              </a:tr>
              <a:tr h="2686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Кызылординская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НИИ КиВБ, Алматы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Алматинская область</a:t>
                      </a:r>
                    </a:p>
                  </a:txBody>
                  <a:tcPr marL="9525" marR="9525" marT="9525" marB="0" anchor="b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640</a:t>
                      </a:r>
                    </a:p>
                  </a:txBody>
                  <a:tcPr marL="9525" marR="9525" marT="9525" marB="0" anchor="b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b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6699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СКО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239</a:t>
                      </a:r>
                    </a:p>
                  </a:txBody>
                  <a:tcPr marL="9525" marR="9525" marT="9525" marB="0" anchor="b"/>
                </a:tc>
              </a:tr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Атырауская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РНЦ СП, Астана</a:t>
                      </a:r>
                    </a:p>
                  </a:txBody>
                  <a:tcPr marL="9525" marR="9525" marT="9525" marB="0" anchor="b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264</a:t>
                      </a:r>
                    </a:p>
                  </a:txBody>
                  <a:tcPr marL="9525" marR="9525" marT="9525" marB="0" anchor="b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b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131</a:t>
                      </a:r>
                    </a:p>
                  </a:txBody>
                  <a:tcPr marL="9525" marR="9525" marT="9525" marB="0" anchor="b">
                    <a:solidFill>
                      <a:srgbClr val="FF6699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2-я горбольница, Астана</a:t>
                      </a:r>
                    </a:p>
                  </a:txBody>
                  <a:tcPr marL="9525" marR="9525" marT="9525" marB="0" anchor="b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</a:p>
                  </a:txBody>
                  <a:tcPr marL="9525" marR="9525" marT="9525" marB="0" anchor="b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b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6699"/>
                    </a:solidFill>
                  </a:tcPr>
                </a:tc>
              </a:tr>
              <a:tr h="3028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Мангистауская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71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Жамбылская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область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1214438" y="1214438"/>
            <a:ext cx="1500187" cy="357187"/>
          </a:xfrm>
          <a:prstGeom prst="ellipse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cs typeface="Arial" pitchFamily="34" charset="0"/>
              </a:rPr>
              <a:t/>
            </a:r>
            <a:br>
              <a:rPr lang="en-US" sz="3600" b="1" dirty="0" smtClean="0">
                <a:cs typeface="Arial" pitchFamily="34" charset="0"/>
              </a:rPr>
            </a:br>
            <a:r>
              <a:rPr lang="ru-RU" sz="3600" b="1" dirty="0" smtClean="0">
                <a:cs typeface="Arial" pitchFamily="34" charset="0"/>
              </a:rPr>
              <a:t>Хирургическая активность интервенционных кардиологов ГКЦ </a:t>
            </a:r>
            <a:endParaRPr lang="ru-RU" dirty="0"/>
          </a:p>
        </p:txBody>
      </p:sp>
      <p:graphicFrame>
        <p:nvGraphicFramePr>
          <p:cNvPr id="2050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0375" y="1600200"/>
          <a:ext cx="8221663" cy="4525963"/>
        </p:xfrm>
        <a:graphic>
          <a:graphicData uri="http://schemas.openxmlformats.org/presentationml/2006/ole">
            <p:oleObj spid="_x0000_s258050" name="Worksheet" r:id="rId3" imgW="8115300" imgH="446722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 11 месяцев 2011 года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r>
              <a:rPr lang="ru-RU" dirty="0" smtClean="0"/>
              <a:t>Проведено 3000 </a:t>
            </a:r>
            <a:r>
              <a:rPr lang="ru-RU" dirty="0" err="1" smtClean="0"/>
              <a:t>коронарографии</a:t>
            </a:r>
            <a:endParaRPr lang="ru-RU" dirty="0" smtClean="0"/>
          </a:p>
          <a:p>
            <a:r>
              <a:rPr lang="ru-RU" dirty="0" smtClean="0"/>
              <a:t>Из них 1000 ЧКВ  </a:t>
            </a:r>
          </a:p>
          <a:p>
            <a:r>
              <a:rPr lang="ru-RU" dirty="0" smtClean="0"/>
              <a:t>Имплантировано 1477 </a:t>
            </a:r>
            <a:r>
              <a:rPr lang="ru-RU" dirty="0" err="1" smtClean="0"/>
              <a:t>стентов</a:t>
            </a:r>
            <a:r>
              <a:rPr lang="ru-RU" dirty="0" smtClean="0"/>
              <a:t> </a:t>
            </a:r>
          </a:p>
          <a:p>
            <a:r>
              <a:rPr lang="ru-RU" dirty="0" smtClean="0"/>
              <a:t>1,47 </a:t>
            </a:r>
            <a:r>
              <a:rPr lang="ru-RU" dirty="0" err="1" smtClean="0"/>
              <a:t>стента</a:t>
            </a:r>
            <a:r>
              <a:rPr lang="ru-RU" dirty="0" smtClean="0"/>
              <a:t> на одного пациента</a:t>
            </a:r>
          </a:p>
          <a:p>
            <a:r>
              <a:rPr lang="ru-RU" dirty="0" smtClean="0"/>
              <a:t>Мужчин – 705 (70,5%)</a:t>
            </a:r>
          </a:p>
          <a:p>
            <a:r>
              <a:rPr lang="ru-RU" dirty="0" smtClean="0"/>
              <a:t>Диагноз:  ОИМ – 658 (65,8%), ОКС – 138 (13,8%), ПС – 188 (18,8%), ВВС – 16 (1,6%)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 количеству </a:t>
            </a:r>
            <a:r>
              <a:rPr lang="ru-RU" dirty="0" err="1" smtClean="0"/>
              <a:t>стентов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52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кол-во </a:t>
                      </a:r>
                      <a:r>
                        <a:rPr lang="ru-RU" sz="28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стентов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больн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всего </a:t>
                      </a:r>
                      <a:r>
                        <a:rPr lang="ru-RU" sz="28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стентов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от общего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585,00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58,5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566,00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28,3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234,00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7,8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всего: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1477,00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Потребность в КАГ и ЧКВ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r>
              <a:rPr lang="ru-RU" dirty="0" smtClean="0"/>
              <a:t>Из расчета 4000 КАГ и 2000 ЧКВ на млн. населения</a:t>
            </a:r>
          </a:p>
          <a:p>
            <a:r>
              <a:rPr lang="ru-RU" dirty="0" smtClean="0"/>
              <a:t>г. </a:t>
            </a:r>
            <a:r>
              <a:rPr lang="ru-RU" dirty="0" err="1" smtClean="0"/>
              <a:t>Алматы</a:t>
            </a:r>
            <a:r>
              <a:rPr lang="ru-RU" dirty="0" smtClean="0"/>
              <a:t> (1,5 млн.) - 6000 КАГ и 2000 ЧКВ   </a:t>
            </a:r>
          </a:p>
          <a:p>
            <a:r>
              <a:rPr lang="ru-RU" dirty="0" smtClean="0"/>
              <a:t>Проведено:  3000 КАГ </a:t>
            </a:r>
            <a:r>
              <a:rPr lang="ru-RU" b="1" dirty="0" smtClean="0">
                <a:solidFill>
                  <a:srgbClr val="FF0000"/>
                </a:solidFill>
              </a:rPr>
              <a:t>(50%)</a:t>
            </a:r>
            <a:r>
              <a:rPr lang="ru-RU" dirty="0" smtClean="0"/>
              <a:t> и 1000 ЧКВ </a:t>
            </a:r>
            <a:r>
              <a:rPr lang="ru-RU" b="1" dirty="0" smtClean="0">
                <a:solidFill>
                  <a:srgbClr val="FF0000"/>
                </a:solidFill>
              </a:rPr>
              <a:t>(50%)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1012825" y="982663"/>
          <a:ext cx="7653338" cy="4987925"/>
        </p:xfrm>
        <a:graphic>
          <a:graphicData uri="http://schemas.openxmlformats.org/presentationml/2006/ole">
            <p:oleObj spid="_x0000_s199682" name="Chart" r:id="rId4" imgW="9105900" imgH="5276850" progId="MSGraph.Chart.8">
              <p:embed followColorScheme="full"/>
            </p:oleObj>
          </a:graphicData>
        </a:graphic>
      </p:graphicFrame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952625" y="1601788"/>
            <a:ext cx="2463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PCI  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741488" y="1662113"/>
            <a:ext cx="211137" cy="190500"/>
          </a:xfrm>
          <a:prstGeom prst="rect">
            <a:avLst/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752600" y="1981200"/>
            <a:ext cx="211138" cy="190500"/>
          </a:xfrm>
          <a:prstGeom prst="rect">
            <a:avLst/>
          </a:prstGeom>
          <a:gradFill rotWithShape="1">
            <a:gsLst>
              <a:gs pos="0">
                <a:srgbClr val="0000FF">
                  <a:gamma/>
                  <a:shade val="4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 rot="-5400000">
            <a:off x="-1296193" y="2724944"/>
            <a:ext cx="3297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Frequency (%)</a:t>
            </a:r>
            <a:endParaRPr lang="en-US" sz="2000" b="1" baseline="3000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1404938" y="3733800"/>
            <a:ext cx="1196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P=0.0002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2235200" y="4038600"/>
            <a:ext cx="1196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P=0.0003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2994025" y="4068763"/>
            <a:ext cx="1196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 &lt; 0.0001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3810000" y="2209800"/>
            <a:ext cx="1196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 &lt; 0.0001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5791200" y="4602163"/>
            <a:ext cx="1196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 &lt; 0.0001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4900613" y="4373563"/>
            <a:ext cx="11953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P=0.0004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6553200" y="3886200"/>
            <a:ext cx="1196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P=0.032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7391400" y="3124200"/>
            <a:ext cx="1196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 &lt; 0.0001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1436688" y="5516563"/>
            <a:ext cx="1125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Death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2251075" y="5516563"/>
            <a:ext cx="12652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Death, </a:t>
            </a:r>
            <a:b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</a:br>
            <a:r>
              <a:rPr lang="en-US" sz="12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no </a:t>
            </a:r>
            <a:br>
              <a:rPr lang="en-US" sz="12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</a:br>
            <a:r>
              <a:rPr lang="en-US" sz="12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SHOCK</a:t>
            </a:r>
            <a:br>
              <a:rPr lang="en-US" sz="12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</a:br>
            <a:r>
              <a:rPr lang="en-US" sz="12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data</a:t>
            </a:r>
            <a:endParaRPr lang="en-US" sz="1600" b="1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3065463" y="5516563"/>
            <a:ext cx="1125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ReMI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3905250" y="5516563"/>
            <a:ext cx="11239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Rec.</a:t>
            </a:r>
            <a:b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</a:br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Ischemia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4895850" y="5516563"/>
            <a:ext cx="11239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Total Stroke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5884863" y="5511800"/>
            <a:ext cx="11255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Hem.</a:t>
            </a:r>
            <a:b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</a:br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Stroke</a:t>
            </a: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6799263" y="5516563"/>
            <a:ext cx="11255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Major Bleed</a:t>
            </a:r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7524750" y="5516563"/>
            <a:ext cx="15430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Death</a:t>
            </a:r>
            <a:b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</a:br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MI</a:t>
            </a:r>
            <a:b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</a:br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CVA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1952625" y="1930400"/>
            <a:ext cx="246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Fibrinolysis  </a:t>
            </a:r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 flipV="1">
            <a:off x="5029200" y="2062163"/>
            <a:ext cx="0" cy="3424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 flipV="1">
            <a:off x="7467600" y="2057400"/>
            <a:ext cx="0" cy="3424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152400" y="57150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N = 7739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3173413" y="6486525"/>
            <a:ext cx="4916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Keeley E. et al., </a:t>
            </a:r>
            <a:r>
              <a:rPr lang="en-US" b="1" i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Lancet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2003; 361:13-20.</a:t>
            </a:r>
          </a:p>
        </p:txBody>
      </p:sp>
      <p:sp>
        <p:nvSpPr>
          <p:cNvPr id="31772" name="Rectangle 28"/>
          <p:cNvSpPr>
            <a:spLocks noGrp="1" noChangeArrowheads="1"/>
          </p:cNvSpPr>
          <p:nvPr>
            <p:ph type="title"/>
          </p:nvPr>
        </p:nvSpPr>
        <p:spPr>
          <a:xfrm>
            <a:off x="381000" y="14288"/>
            <a:ext cx="8393113" cy="1128712"/>
          </a:xfrm>
          <a:effectLst/>
        </p:spPr>
        <p:txBody>
          <a:bodyPr/>
          <a:lstStyle/>
          <a:p>
            <a:r>
              <a:rPr lang="en-US" sz="2800"/>
              <a:t>PCI vs Fibrinolysis for STEMI:</a:t>
            </a:r>
            <a:br>
              <a:rPr lang="en-US" sz="2800"/>
            </a:br>
            <a:r>
              <a:rPr lang="en-US" sz="2800" i="1"/>
              <a:t>Short Term Clinical Outcomes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113" y="981075"/>
            <a:ext cx="70008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Спасибо за внимание!</a:t>
            </a:r>
          </a:p>
        </p:txBody>
      </p:sp>
      <p:pic>
        <p:nvPicPr>
          <p:cNvPr id="14339" name="Picture 2" descr="C:\Documents and Settings\Vitaliy.Shumeiko\Рабочий стол\Для ГКЦ\сердце\сердц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2143125"/>
            <a:ext cx="34290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852A25-DA35-4B60-A982-893E4D7485F2}" type="slidenum">
              <a:rPr lang="ru-RU"/>
              <a:pPr>
                <a:defRPr/>
              </a:pPr>
              <a:t>32</a:t>
            </a:fld>
            <a:endParaRPr lang="ru-RU"/>
          </a:p>
        </p:txBody>
      </p:sp>
      <p:sp>
        <p:nvSpPr>
          <p:cNvPr id="87042" name="Rectangle 2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9144000" cy="533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Тромболитическая терапия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   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Проведена 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963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больным с ОИМ и ОКС –</a:t>
            </a:r>
          </a:p>
          <a:p>
            <a:pPr algn="ctr" eaLnBrk="1" hangingPunct="1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охват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31,2%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 (2010 г. –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938 – 34,4%)</a:t>
            </a:r>
          </a:p>
          <a:p>
            <a:pPr algn="ctr" eaLnBrk="1" hangingPunct="1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Положительный эффект – 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373 -38,7%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(</a:t>
            </a:r>
            <a:r>
              <a:rPr lang="ru-RU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410-43%)</a:t>
            </a: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457200" y="2514600"/>
          <a:ext cx="8105775" cy="4343400"/>
        </p:xfrm>
        <a:graphic>
          <a:graphicData uri="http://schemas.openxmlformats.org/presentationml/2006/ole">
            <p:oleObj spid="_x0000_s257026" name="Диаграмма" r:id="rId4" imgW="8591550" imgH="4610100" progId="Excel.Sheet.8">
              <p:embed/>
            </p:oleObj>
          </a:graphicData>
        </a:graphic>
      </p:graphicFrame>
      <p:pic>
        <p:nvPicPr>
          <p:cNvPr id="3078" name="Picture 4" descr="j02541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2971800"/>
            <a:ext cx="14478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6858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3200" smtClean="0">
                <a:solidFill>
                  <a:srgbClr val="FFFF00"/>
                </a:solidFill>
              </a:rPr>
              <a:t>Летальность по отделению </a:t>
            </a:r>
            <a:br>
              <a:rPr lang="ru-RU" sz="3200" smtClean="0">
                <a:solidFill>
                  <a:srgbClr val="FFFF00"/>
                </a:solidFill>
              </a:rPr>
            </a:br>
            <a:r>
              <a:rPr lang="ru-RU" sz="3200" smtClean="0">
                <a:solidFill>
                  <a:srgbClr val="FFFF00"/>
                </a:solidFill>
              </a:rPr>
              <a:t>интенсивной терапии </a:t>
            </a:r>
            <a:br>
              <a:rPr lang="ru-RU" sz="3200" smtClean="0">
                <a:solidFill>
                  <a:srgbClr val="FFFF00"/>
                </a:solidFill>
              </a:rPr>
            </a:br>
            <a:r>
              <a:rPr lang="ru-RU" sz="3200" smtClean="0">
                <a:solidFill>
                  <a:srgbClr val="FFFF00"/>
                </a:solidFill>
              </a:rPr>
              <a:t>и реанимации   по кардиологии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9144000" cy="5257800"/>
          </a:xfrm>
          <a:noFill/>
        </p:spPr>
        <p:txBody>
          <a:bodyPr/>
          <a:lstStyle/>
          <a:p>
            <a:r>
              <a:rPr lang="ru-RU" smtClean="0"/>
              <a:t>Удельный вес больных умерших в реанимации  до суток  составила </a:t>
            </a:r>
            <a:r>
              <a:rPr lang="ru-RU" smtClean="0">
                <a:solidFill>
                  <a:srgbClr val="FFFF00"/>
                </a:solidFill>
              </a:rPr>
              <a:t>136 </a:t>
            </a:r>
            <a:r>
              <a:rPr lang="ru-RU" smtClean="0"/>
              <a:t>умерших – </a:t>
            </a:r>
            <a:r>
              <a:rPr lang="ru-RU" smtClean="0">
                <a:solidFill>
                  <a:srgbClr val="FFFF00"/>
                </a:solidFill>
              </a:rPr>
              <a:t>42,9% </a:t>
            </a:r>
            <a:r>
              <a:rPr lang="ru-RU" smtClean="0"/>
              <a:t>от  общего числа умерших, из них умерло :</a:t>
            </a:r>
          </a:p>
          <a:p>
            <a:r>
              <a:rPr lang="ru-RU" smtClean="0"/>
              <a:t> до 2-х часов </a:t>
            </a:r>
            <a:r>
              <a:rPr lang="ru-RU" smtClean="0">
                <a:solidFill>
                  <a:srgbClr val="FFFF00"/>
                </a:solidFill>
              </a:rPr>
              <a:t>54-39,7%</a:t>
            </a:r>
          </a:p>
          <a:p>
            <a:r>
              <a:rPr lang="ru-RU" smtClean="0"/>
              <a:t>до 6 часов – </a:t>
            </a:r>
            <a:r>
              <a:rPr lang="ru-RU" smtClean="0">
                <a:solidFill>
                  <a:srgbClr val="FFFF00"/>
                </a:solidFill>
              </a:rPr>
              <a:t>35-25,7%       </a:t>
            </a:r>
          </a:p>
          <a:p>
            <a:r>
              <a:rPr lang="ru-RU" smtClean="0"/>
              <a:t>до 12 часов –</a:t>
            </a:r>
            <a:r>
              <a:rPr lang="ru-RU" smtClean="0">
                <a:solidFill>
                  <a:srgbClr val="FFFF00"/>
                </a:solidFill>
              </a:rPr>
              <a:t>29-9,1%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Эндоваскулярное</a:t>
            </a:r>
            <a:r>
              <a:rPr lang="ru-RU" sz="3200" dirty="0" smtClean="0"/>
              <a:t> вмешательство при ОКС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         В отличие от классической ТЛТ при </a:t>
            </a:r>
            <a:r>
              <a:rPr lang="ru-RU" dirty="0" err="1" smtClean="0"/>
              <a:t>стентировании</a:t>
            </a:r>
            <a:r>
              <a:rPr lang="ru-RU" dirty="0" smtClean="0"/>
              <a:t>  устраняется не только </a:t>
            </a:r>
            <a:r>
              <a:rPr lang="ru-RU" dirty="0" err="1" smtClean="0"/>
              <a:t>окклюзирующий</a:t>
            </a:r>
            <a:r>
              <a:rPr lang="ru-RU" dirty="0" smtClean="0"/>
              <a:t> тромбоз,  но и атеросклеротический стеноз создавший условия для образования тромба, таким образом интервенционная </a:t>
            </a:r>
            <a:r>
              <a:rPr lang="ru-RU" dirty="0" err="1" smtClean="0"/>
              <a:t>реваскуляризация</a:t>
            </a:r>
            <a:r>
              <a:rPr lang="ru-RU" dirty="0" smtClean="0"/>
              <a:t> </a:t>
            </a:r>
            <a:r>
              <a:rPr lang="ru-RU" dirty="0" err="1" smtClean="0"/>
              <a:t>патогенетически</a:t>
            </a:r>
            <a:r>
              <a:rPr lang="ru-RU" dirty="0" smtClean="0"/>
              <a:t> наиболее оправданный метод лечения ОКС.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 descr="157260_v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765175"/>
            <a:ext cx="6480175" cy="604837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2835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ru-RU" dirty="0"/>
              <a:t>Кого оперировать?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6250"/>
            <a:ext cx="9144000" cy="6121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dirty="0"/>
              <a:t>Показания к операции не должны зависеть от темперамента хирурга, консерватизма терапевта и каприза больного.  </a:t>
            </a:r>
            <a:endParaRPr lang="ru-RU" dirty="0" smtClean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dirty="0" smtClean="0"/>
              <a:t>    </a:t>
            </a:r>
            <a:r>
              <a:rPr lang="ru-RU" sz="2600" dirty="0"/>
              <a:t>Ефим Львович Березов, автор монографии «Болезни оперированного желудка и их лечение», 1940г.,</a:t>
            </a:r>
            <a:r>
              <a:rPr lang="ru-RU" altLang="ja-JP" sz="2600" dirty="0"/>
              <a:t> «Хирургия желудка и </a:t>
            </a:r>
            <a:r>
              <a:rPr lang="ru-RU" altLang="ja-JP" sz="2600" dirty="0" smtClean="0"/>
              <a:t>двенадцатиперстной </a:t>
            </a:r>
            <a:r>
              <a:rPr lang="ru-RU" altLang="ja-JP" sz="2600" dirty="0"/>
              <a:t>кишки», 1950г. </a:t>
            </a:r>
            <a:endParaRPr lang="ru-RU" altLang="ja-JP" sz="2600" dirty="0" smtClean="0"/>
          </a:p>
          <a:p>
            <a:pPr algn="just">
              <a:lnSpc>
                <a:spcPct val="90000"/>
              </a:lnSpc>
              <a:buFontTx/>
              <a:buNone/>
            </a:pPr>
            <a:endParaRPr lang="ru-RU" sz="2600" dirty="0"/>
          </a:p>
          <a:p>
            <a:pPr algn="just">
              <a:lnSpc>
                <a:spcPct val="90000"/>
              </a:lnSpc>
            </a:pPr>
            <a:r>
              <a:rPr lang="ru-RU" dirty="0"/>
              <a:t>Закономерность, установленная С.И. </a:t>
            </a:r>
            <a:r>
              <a:rPr lang="ru-RU" dirty="0" err="1"/>
              <a:t>Спасокукоцким</a:t>
            </a:r>
            <a:r>
              <a:rPr lang="ru-RU" dirty="0"/>
              <a:t>, 1937г.</a:t>
            </a:r>
            <a:r>
              <a:rPr lang="ru-RU" altLang="ja-JP" dirty="0"/>
              <a:t>: «Чем ярче выражены патологические изменения </a:t>
            </a:r>
            <a:r>
              <a:rPr lang="ru-RU" altLang="ja-JP" dirty="0" err="1"/>
              <a:t>пептической</a:t>
            </a:r>
            <a:r>
              <a:rPr lang="ru-RU" altLang="ja-JP" dirty="0"/>
              <a:t> язвы, тем лучше результаты оперативного лечения, которые  наоборот, тем хуже, чем меньше изменений».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2356" t="11539" r="21394" b="4231"/>
          <a:stretch>
            <a:fillRect/>
          </a:stretch>
        </p:blipFill>
        <p:spPr bwMode="auto">
          <a:xfrm>
            <a:off x="214313" y="0"/>
            <a:ext cx="8643937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 l="12674" t="11786" r="12076" b="866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0" y="319088"/>
            <a:ext cx="8769350" cy="1128712"/>
          </a:xfrm>
        </p:spPr>
        <p:txBody>
          <a:bodyPr/>
          <a:lstStyle/>
          <a:p>
            <a:r>
              <a:rPr lang="ru-RU" sz="2800" dirty="0" smtClean="0"/>
              <a:t>Время в </a:t>
            </a:r>
            <a:r>
              <a:rPr lang="ru-RU" sz="2800" dirty="0" err="1" smtClean="0"/>
              <a:t>рандомизированных</a:t>
            </a:r>
            <a:r>
              <a:rPr lang="ru-RU" sz="2800" dirty="0" smtClean="0"/>
              <a:t> </a:t>
            </a:r>
            <a:r>
              <a:rPr lang="ru-RU" sz="2800" dirty="0" err="1" smtClean="0"/>
              <a:t>трайлах</a:t>
            </a:r>
            <a:r>
              <a:rPr lang="ru-RU" sz="2800" dirty="0" smtClean="0"/>
              <a:t>      и «Реальном мире»</a:t>
            </a:r>
            <a:endParaRPr lang="en-US" sz="2800" dirty="0">
              <a:solidFill>
                <a:srgbClr val="FFFF66"/>
              </a:solidFill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2025650" y="6096000"/>
            <a:ext cx="51387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30000"/>
              </a:spcBef>
            </a:pPr>
            <a:r>
              <a:rPr lang="en-US" sz="1200" b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BK Nallamothu, ER Bates, HM Krumholz, et al. Circulation 2005; 761 </a:t>
            </a:r>
          </a:p>
        </p:txBody>
      </p:sp>
      <p:pic>
        <p:nvPicPr>
          <p:cNvPr id="66564" name="Picture 4" descr="10FF1"/>
          <p:cNvPicPr>
            <a:picLocks noChangeAspect="1" noChangeArrowheads="1"/>
          </p:cNvPicPr>
          <p:nvPr/>
        </p:nvPicPr>
        <p:blipFill>
          <a:blip r:embed="rId3" cstate="print"/>
          <a:srcRect t="33333" b="33778"/>
          <a:stretch>
            <a:fillRect/>
          </a:stretch>
        </p:blipFill>
        <p:spPr bwMode="auto">
          <a:xfrm>
            <a:off x="0" y="1371600"/>
            <a:ext cx="5791200" cy="36353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6096000" y="1905000"/>
            <a:ext cx="28194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dirty="0">
                <a:cs typeface="Arial" pitchFamily="34" charset="0"/>
              </a:rPr>
              <a:t>Median Door to Balloon Time: </a:t>
            </a:r>
            <a:r>
              <a:rPr lang="en-US" b="1" dirty="0">
                <a:solidFill>
                  <a:srgbClr val="66FF33"/>
                </a:solidFill>
                <a:cs typeface="Arial" pitchFamily="34" charset="0"/>
              </a:rPr>
              <a:t>180 min</a:t>
            </a:r>
          </a:p>
          <a:p>
            <a:pPr eaLnBrk="0" hangingPunct="0">
              <a:spcBef>
                <a:spcPct val="30000"/>
              </a:spcBef>
            </a:pPr>
            <a:r>
              <a:rPr lang="en-US" dirty="0">
                <a:cs typeface="Arial" pitchFamily="34" charset="0"/>
              </a:rPr>
              <a:t>Median Door to Door (Transfer) Time: </a:t>
            </a:r>
            <a:r>
              <a:rPr lang="en-US" b="1" dirty="0">
                <a:solidFill>
                  <a:srgbClr val="66FF33"/>
                </a:solidFill>
                <a:cs typeface="Arial" pitchFamily="34" charset="0"/>
              </a:rPr>
              <a:t>120 Min</a:t>
            </a:r>
          </a:p>
          <a:p>
            <a:pPr eaLnBrk="0" hangingPunct="0">
              <a:spcBef>
                <a:spcPct val="30000"/>
              </a:spcBef>
            </a:pPr>
            <a:r>
              <a:rPr lang="en-US" dirty="0">
                <a:cs typeface="Arial" pitchFamily="34" charset="0"/>
              </a:rPr>
              <a:t>Median PCI Hospital DB time: </a:t>
            </a:r>
            <a:r>
              <a:rPr lang="en-US" b="1" dirty="0">
                <a:solidFill>
                  <a:srgbClr val="66FF33"/>
                </a:solidFill>
                <a:cs typeface="Arial" pitchFamily="34" charset="0"/>
              </a:rPr>
              <a:t>53 Min</a:t>
            </a:r>
          </a:p>
          <a:p>
            <a:pPr eaLnBrk="0" hangingPunct="0">
              <a:spcBef>
                <a:spcPct val="30000"/>
              </a:spcBef>
            </a:pPr>
            <a:endParaRPr lang="en-US" dirty="0">
              <a:solidFill>
                <a:srgbClr val="66FF33"/>
              </a:solidFill>
              <a:cs typeface="Arial" pitchFamily="34" charset="0"/>
            </a:endParaRPr>
          </a:p>
          <a:p>
            <a:pPr eaLnBrk="0" hangingPunct="0">
              <a:spcBef>
                <a:spcPct val="30000"/>
              </a:spcBef>
            </a:pPr>
            <a:r>
              <a:rPr lang="en-US" b="1" dirty="0">
                <a:solidFill>
                  <a:srgbClr val="66FF33"/>
                </a:solidFill>
                <a:cs typeface="Arial" pitchFamily="34" charset="0"/>
              </a:rPr>
              <a:t>&lt;5%</a:t>
            </a:r>
            <a:r>
              <a:rPr lang="en-US" dirty="0">
                <a:cs typeface="Arial" pitchFamily="34" charset="0"/>
              </a:rPr>
              <a:t> of patients had Total DB time &lt;90 Min if a transfer was involved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381000" y="5410200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dirty="0">
                <a:cs typeface="Arial" pitchFamily="34" charset="0"/>
              </a:rPr>
              <a:t>Compare this to the randomized studies with: Total DB times of </a:t>
            </a:r>
            <a:r>
              <a:rPr lang="en-US" b="1" dirty="0">
                <a:solidFill>
                  <a:srgbClr val="66FF33"/>
                </a:solidFill>
                <a:cs typeface="Arial" pitchFamily="34" charset="0"/>
              </a:rPr>
              <a:t>90 min</a:t>
            </a:r>
            <a:r>
              <a:rPr lang="en-US" dirty="0">
                <a:cs typeface="Arial" pitchFamily="34" charset="0"/>
              </a:rPr>
              <a:t>, Transport times of </a:t>
            </a:r>
            <a:r>
              <a:rPr lang="en-US" b="1" dirty="0">
                <a:solidFill>
                  <a:srgbClr val="66FF33"/>
                </a:solidFill>
                <a:cs typeface="Arial" pitchFamily="34" charset="0"/>
              </a:rPr>
              <a:t>30 min</a:t>
            </a:r>
            <a:r>
              <a:rPr lang="en-US" dirty="0">
                <a:cs typeface="Arial" pitchFamily="34" charset="0"/>
              </a:rPr>
              <a:t>, and PCI hospital DB times of </a:t>
            </a:r>
            <a:r>
              <a:rPr lang="en-US" b="1" dirty="0">
                <a:solidFill>
                  <a:srgbClr val="66FF33"/>
                </a:solidFill>
                <a:cs typeface="Arial" pitchFamily="34" charset="0"/>
              </a:rPr>
              <a:t>25 min</a:t>
            </a:r>
            <a:r>
              <a:rPr lang="en-US" b="1" dirty="0">
                <a:cs typeface="Arial" pitchFamily="34" charset="0"/>
              </a:rPr>
              <a:t> </a:t>
            </a:r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 flipH="1">
            <a:off x="7010400" y="2514600"/>
            <a:ext cx="76200" cy="2895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 flipH="1">
            <a:off x="2743200" y="3124200"/>
            <a:ext cx="5410200" cy="2743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 flipH="1">
            <a:off x="6629400" y="3733800"/>
            <a:ext cx="228600" cy="1981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66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7" grpId="0" animBg="1"/>
      <p:bldP spid="66567" grpId="1" animBg="1"/>
      <p:bldP spid="66568" grpId="0" animBg="1"/>
      <p:bldP spid="66568" grpId="1" animBg="1"/>
      <p:bldP spid="66569" grpId="0" animBg="1"/>
      <p:bldP spid="6656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1389</Words>
  <Application>Microsoft Office PowerPoint</Application>
  <PresentationFormat>Экран (4:3)</PresentationFormat>
  <Paragraphs>473</Paragraphs>
  <Slides>33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Тема Office</vt:lpstr>
      <vt:lpstr>Диаграмма</vt:lpstr>
      <vt:lpstr>Chart</vt:lpstr>
      <vt:lpstr>Worksheet</vt:lpstr>
      <vt:lpstr>Применение международных стандартов лечения ОКС в условиях Городского кардиологического центра  г. Алматы</vt:lpstr>
      <vt:lpstr>Снижение смертности</vt:lpstr>
      <vt:lpstr>PCI vs Fibrinolysis for STEMI: Short Term Clinical Outcomes</vt:lpstr>
      <vt:lpstr>Эндоваскулярное вмешательство при ОКС</vt:lpstr>
      <vt:lpstr>Кого оперировать?</vt:lpstr>
      <vt:lpstr>Слайд 6</vt:lpstr>
      <vt:lpstr>Слайд 7</vt:lpstr>
      <vt:lpstr>Слайд 8</vt:lpstr>
      <vt:lpstr>Время в рандомизированных трайлах      и «Реальном мире»</vt:lpstr>
      <vt:lpstr>Слайд 10</vt:lpstr>
      <vt:lpstr>Слайд 11</vt:lpstr>
      <vt:lpstr>Слайд 12</vt:lpstr>
      <vt:lpstr>Слайд 13</vt:lpstr>
      <vt:lpstr>   Общие показатели по клинике:</vt:lpstr>
      <vt:lpstr>Слайд 15</vt:lpstr>
      <vt:lpstr>Отделение рентгенохирургии</vt:lpstr>
      <vt:lpstr>TOBI -2011, Италия, Мирано Сессия клинических случаев</vt:lpstr>
      <vt:lpstr>Слайд 18</vt:lpstr>
      <vt:lpstr>Слайд 19</vt:lpstr>
      <vt:lpstr>Гемостаз бедренный</vt:lpstr>
      <vt:lpstr>Накладывание браслета</vt:lpstr>
      <vt:lpstr>Удаление интрадьюсера</vt:lpstr>
      <vt:lpstr>Общий вид опер. поля</vt:lpstr>
      <vt:lpstr>РК   -  2009 год  -  География коронарографии  и ЧКВ</vt:lpstr>
      <vt:lpstr>РК   -  2010 год  -   География коронарографии  и ЧКВ</vt:lpstr>
      <vt:lpstr> Хирургическая активность интервенционных кардиологов ГКЦ </vt:lpstr>
      <vt:lpstr>За 11 месяцев 2011 года</vt:lpstr>
      <vt:lpstr>По количеству стентов</vt:lpstr>
      <vt:lpstr>Потребность в КАГ и ЧКВ</vt:lpstr>
      <vt:lpstr>Слайд 30</vt:lpstr>
      <vt:lpstr>Слайд 31</vt:lpstr>
      <vt:lpstr>  Тромболитическая терапия</vt:lpstr>
      <vt:lpstr>Летальность по отделению  интенсивной терапии  и реанимации   по кардиологии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Orazbek</cp:lastModifiedBy>
  <cp:revision>50</cp:revision>
  <dcterms:modified xsi:type="dcterms:W3CDTF">2011-11-30T08:31:28Z</dcterms:modified>
</cp:coreProperties>
</file>