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24" r:id="rId3"/>
    <p:sldId id="292" r:id="rId4"/>
    <p:sldId id="261" r:id="rId5"/>
    <p:sldId id="307" r:id="rId6"/>
    <p:sldId id="262" r:id="rId7"/>
    <p:sldId id="293" r:id="rId8"/>
    <p:sldId id="270" r:id="rId9"/>
    <p:sldId id="304" r:id="rId10"/>
    <p:sldId id="311" r:id="rId11"/>
    <p:sldId id="312" r:id="rId12"/>
    <p:sldId id="313" r:id="rId13"/>
    <p:sldId id="297" r:id="rId14"/>
    <p:sldId id="314" r:id="rId15"/>
    <p:sldId id="321" r:id="rId16"/>
    <p:sldId id="325" r:id="rId17"/>
    <p:sldId id="318" r:id="rId18"/>
    <p:sldId id="323" r:id="rId19"/>
    <p:sldId id="319" r:id="rId20"/>
    <p:sldId id="322" r:id="rId21"/>
    <p:sldId id="320" r:id="rId22"/>
    <p:sldId id="316" r:id="rId23"/>
    <p:sldId id="288" r:id="rId24"/>
    <p:sldId id="301" r:id="rId25"/>
    <p:sldId id="296" r:id="rId26"/>
    <p:sldId id="259" r:id="rId27"/>
    <p:sldId id="263" r:id="rId28"/>
    <p:sldId id="302" r:id="rId29"/>
    <p:sldId id="317" r:id="rId30"/>
    <p:sldId id="32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plotArea>
      <c:layout/>
      <c:barChart>
        <c:barDir val="col"/>
        <c:grouping val="clustered"/>
        <c:ser>
          <c:idx val="0"/>
          <c:order val="0"/>
          <c:cat>
            <c:strRef>
              <c:f>'KAZ 3'!$D$5:$D$16</c:f>
              <c:strCache>
                <c:ptCount val="12"/>
                <c:pt idx="0">
                  <c:v>Алматы</c:v>
                </c:pt>
                <c:pt idx="1">
                  <c:v>Астана</c:v>
                </c:pt>
                <c:pt idx="2">
                  <c:v>Шымкент</c:v>
                </c:pt>
                <c:pt idx="3">
                  <c:v>Караганда</c:v>
                </c:pt>
                <c:pt idx="4">
                  <c:v>Тараз</c:v>
                </c:pt>
                <c:pt idx="5">
                  <c:v>Павлодар</c:v>
                </c:pt>
                <c:pt idx="6">
                  <c:v>Усть-Каменогорск</c:v>
                </c:pt>
                <c:pt idx="7">
                  <c:v>Семей</c:v>
                </c:pt>
                <c:pt idx="8">
                  <c:v>Кызылорда</c:v>
                </c:pt>
                <c:pt idx="9">
                  <c:v>Атырау</c:v>
                </c:pt>
                <c:pt idx="10">
                  <c:v>Темиртау</c:v>
                </c:pt>
                <c:pt idx="11">
                  <c:v>Актау</c:v>
                </c:pt>
              </c:strCache>
            </c:strRef>
          </c:cat>
          <c:val>
            <c:numRef>
              <c:f>'KAZ 3'!$E$5:$E$16</c:f>
              <c:numCache>
                <c:formatCode>0</c:formatCode>
                <c:ptCount val="12"/>
                <c:pt idx="0">
                  <c:v>2100.910510909921</c:v>
                </c:pt>
                <c:pt idx="1">
                  <c:v>1259.8449513557468</c:v>
                </c:pt>
                <c:pt idx="2">
                  <c:v>710.59938808987408</c:v>
                </c:pt>
                <c:pt idx="3">
                  <c:v>261.33455946258618</c:v>
                </c:pt>
                <c:pt idx="4">
                  <c:v>241.75527634354597</c:v>
                </c:pt>
                <c:pt idx="5">
                  <c:v>217.18656542813378</c:v>
                </c:pt>
                <c:pt idx="6">
                  <c:v>290.20325804856628</c:v>
                </c:pt>
                <c:pt idx="7">
                  <c:v>300.68352950603833</c:v>
                </c:pt>
                <c:pt idx="8">
                  <c:v>118.31359692848125</c:v>
                </c:pt>
                <c:pt idx="9">
                  <c:v>233.26554596324311</c:v>
                </c:pt>
                <c:pt idx="10">
                  <c:v>188.50215290759141</c:v>
                </c:pt>
                <c:pt idx="11">
                  <c:v>234.18353936868851</c:v>
                </c:pt>
              </c:numCache>
            </c:numRef>
          </c:val>
        </c:ser>
        <c:axId val="46046592"/>
        <c:axId val="46060672"/>
      </c:barChart>
      <c:catAx>
        <c:axId val="4604659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46060672"/>
        <c:crosses val="autoZero"/>
        <c:auto val="1"/>
        <c:lblAlgn val="ctr"/>
        <c:lblOffset val="100"/>
      </c:catAx>
      <c:valAx>
        <c:axId val="46060672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4604659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plotArea>
      <c:layout/>
      <c:barChart>
        <c:barDir val="col"/>
        <c:grouping val="clustered"/>
        <c:ser>
          <c:idx val="0"/>
          <c:order val="0"/>
          <c:cat>
            <c:strRef>
              <c:f>Conversions!$B$8:$B$13</c:f>
              <c:strCache>
                <c:ptCount val="6"/>
                <c:pt idx="0">
                  <c:v>USA</c:v>
                </c:pt>
                <c:pt idx="1">
                  <c:v>Russia</c:v>
                </c:pt>
                <c:pt idx="2">
                  <c:v>China avarage</c:v>
                </c:pt>
                <c:pt idx="3">
                  <c:v>China marginal</c:v>
                </c:pt>
                <c:pt idx="4">
                  <c:v>Kazakhstan</c:v>
                </c:pt>
                <c:pt idx="5">
                  <c:v>Ukraine</c:v>
                </c:pt>
              </c:strCache>
            </c:strRef>
          </c:cat>
          <c:val>
            <c:numRef>
              <c:f>Conversions!$C$8:$C$13</c:f>
              <c:numCache>
                <c:formatCode>0</c:formatCode>
                <c:ptCount val="6"/>
                <c:pt idx="0">
                  <c:v>16.429960439999999</c:v>
                </c:pt>
                <c:pt idx="1">
                  <c:v>115.34898480000001</c:v>
                </c:pt>
                <c:pt idx="2">
                  <c:v>162</c:v>
                </c:pt>
                <c:pt idx="3">
                  <c:v>80.776600000000002</c:v>
                </c:pt>
                <c:pt idx="4" formatCode="General">
                  <c:v>122</c:v>
                </c:pt>
                <c:pt idx="5" formatCode="General">
                  <c:v>157</c:v>
                </c:pt>
              </c:numCache>
            </c:numRef>
          </c:val>
        </c:ser>
        <c:axId val="66552960"/>
        <c:axId val="66554496"/>
      </c:barChart>
      <c:catAx>
        <c:axId val="665529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66554496"/>
        <c:crosses val="autoZero"/>
        <c:auto val="1"/>
        <c:lblAlgn val="ctr"/>
        <c:lblOffset val="100"/>
      </c:catAx>
      <c:valAx>
        <c:axId val="66554496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66552960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E6939-E572-42A6-B25F-CCD29A1439C6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8AC8B-45F2-4703-93FF-9AF00348F6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716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IPCC AR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8AC8B-45F2-4703-93FF-9AF00348F6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9147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IPCC AR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8AC8B-45F2-4703-93FF-9AF00348F68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5188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national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8AC8B-45F2-4703-93FF-9AF00348F68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5715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С. Долгих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8AC8B-45F2-4703-93FF-9AF00348F68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4155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BB3CB-A5CD-4D20-B090-2E110CCA245D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145B1B4F-7E8D-4999-82B6-65922118E434}" type="slidenum">
              <a:rPr lang="en-US" sz="1200">
                <a:latin typeface="Arial" pitchFamily="34" charset="0"/>
              </a:rPr>
              <a:pPr eaLnBrk="1" hangingPunct="1"/>
              <a:t>28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D2CDF957-308E-4624-9DD0-A91577AACFEB}" type="slidenum">
              <a:rPr lang="en-US" sz="1200">
                <a:latin typeface="Calibri" pitchFamily="34" charset="0"/>
              </a:rPr>
              <a:pPr algn="r" eaLnBrk="1" hangingPunct="1"/>
              <a:t>28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8" tIns="45719" rIns="91438" bIns="45719"/>
          <a:lstStyle/>
          <a:p>
            <a:pPr marL="228600" indent="-228600" defTabSz="4572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latin typeface="ArialMT" charset="0"/>
              </a:rPr>
              <a:t>Talking points: </a:t>
            </a:r>
          </a:p>
          <a:p>
            <a:pPr marL="228600" indent="-228600" defTabSz="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dirty="0" smtClean="0">
                <a:latin typeface="ArialMT" charset="0"/>
              </a:rPr>
              <a:t>1. Climate 101 terminology…degrees centigrade is the increase in global temperature over pre-industrial…PPM is the concentrations of co2 in atmosphere (280 pre-industrial…560 is a doubling)…co2 stays in the atmosphere for 100 years</a:t>
            </a:r>
          </a:p>
          <a:p>
            <a:pPr marL="228600" indent="-228600" defTabSz="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dirty="0" smtClean="0">
                <a:latin typeface="ArialMT" charset="0"/>
              </a:rPr>
              <a:t>First thermometer…what European leaders and the US-Cap group have advocated….2 degrees and 450ppm</a:t>
            </a:r>
          </a:p>
          <a:p>
            <a:pPr marL="228600" indent="-228600" defTabSz="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dirty="0" smtClean="0">
                <a:latin typeface="ArialMT" charset="0"/>
              </a:rPr>
              <a:t>Other two thermometers are about what happens if the world takes no actions…1 ½ to 2 if we get lucky at the 10</a:t>
            </a:r>
            <a:r>
              <a:rPr lang="en-US" baseline="30000" dirty="0" smtClean="0">
                <a:latin typeface="ArialMT" charset="0"/>
              </a:rPr>
              <a:t>th</a:t>
            </a:r>
            <a:r>
              <a:rPr lang="en-US" dirty="0" smtClean="0">
                <a:latin typeface="ArialMT" charset="0"/>
              </a:rPr>
              <a:t> percentile…4 ½ to pushing 6 degrees if we hit the 90</a:t>
            </a:r>
            <a:r>
              <a:rPr lang="en-US" baseline="30000" dirty="0" smtClean="0">
                <a:latin typeface="ArialMT" charset="0"/>
              </a:rPr>
              <a:t>th</a:t>
            </a:r>
            <a:r>
              <a:rPr lang="en-US" dirty="0" smtClean="0">
                <a:latin typeface="ArialMT" charset="0"/>
              </a:rPr>
              <a:t> percentile</a:t>
            </a:r>
          </a:p>
          <a:p>
            <a:pPr marL="228600" indent="-228600" defTabSz="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dirty="0" smtClean="0">
                <a:latin typeface="ArialMT" charset="0"/>
              </a:rPr>
              <a:t>You will notice that this is not normally distributed….(hence the fat-tail) at the </a:t>
            </a:r>
            <a:r>
              <a:rPr lang="ja-JP" altLang="en-US" smtClean="0">
                <a:latin typeface="ArialMT" charset="0"/>
              </a:rPr>
              <a:t>“</a:t>
            </a:r>
            <a:r>
              <a:rPr lang="en-US" altLang="ja-JP" dirty="0" smtClean="0">
                <a:latin typeface="ArialMT" charset="0"/>
              </a:rPr>
              <a:t>lucky end</a:t>
            </a:r>
            <a:r>
              <a:rPr lang="ja-JP" altLang="en-US" smtClean="0">
                <a:latin typeface="ArialMT" charset="0"/>
              </a:rPr>
              <a:t>”</a:t>
            </a:r>
            <a:r>
              <a:rPr lang="en-US" altLang="ja-JP" dirty="0" smtClean="0">
                <a:latin typeface="ArialMT" charset="0"/>
              </a:rPr>
              <a:t> (i.e. 10</a:t>
            </a:r>
            <a:r>
              <a:rPr lang="en-US" altLang="ja-JP" baseline="30000" dirty="0" smtClean="0">
                <a:latin typeface="ArialMT" charset="0"/>
              </a:rPr>
              <a:t>th</a:t>
            </a:r>
            <a:r>
              <a:rPr lang="en-US" altLang="ja-JP" dirty="0" smtClean="0">
                <a:latin typeface="ArialMT" charset="0"/>
              </a:rPr>
              <a:t>  percentile) its 1 degrees to 2…at the fat tail end (i.e. 90</a:t>
            </a:r>
            <a:r>
              <a:rPr lang="en-US" altLang="ja-JP" baseline="30000" dirty="0" smtClean="0">
                <a:latin typeface="ArialMT" charset="0"/>
              </a:rPr>
              <a:t>th</a:t>
            </a:r>
            <a:r>
              <a:rPr lang="en-US" altLang="ja-JP" dirty="0" smtClean="0">
                <a:latin typeface="ArialMT" charset="0"/>
              </a:rPr>
              <a:t> percentile) 3 degrees to 5 ½ or 6!!!</a:t>
            </a:r>
          </a:p>
          <a:p>
            <a:pPr marL="228600" indent="-228600" defTabSz="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dirty="0" smtClean="0">
                <a:latin typeface="ArialMT" charset="0"/>
              </a:rPr>
              <a:t>What does that mean?…above 4 ½ we risk huge rises in sea levels from melting ice… Greenland ice sheet (7m) and the West Antarctic ice sheet (4-6m)…Miami would be gone if we lost either</a:t>
            </a:r>
          </a:p>
          <a:p>
            <a:pPr marL="228600" indent="-228600" defTabSz="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dirty="0" smtClean="0">
                <a:latin typeface="ArialMT" charset="0"/>
              </a:rPr>
              <a:t>Why is the risk fat-tailed?...simplest (and most significant) example…melting ice makes less reflection and more absorption…more ice melt…and then permafrost at 23x more power</a:t>
            </a:r>
          </a:p>
          <a:p>
            <a:pPr marL="228600" indent="-228600" defTabSz="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dirty="0" smtClean="0">
                <a:latin typeface="ArialMT" charset="0"/>
              </a:rPr>
              <a:t>Now lets turn to how the world will change to mitigate this risk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S. Dolgikh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8AC8B-45F2-4703-93FF-9AF00348F6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0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WHO 2003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8AC8B-45F2-4703-93FF-9AF00348F6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92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856E7-30CA-49B9-A2FF-F4B7A60D8C2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D86C2-AD06-48B9-B995-461BCB6FDBB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ED353-61EB-4768-BA1F-EA09C8CB5EDE}" type="slidenum">
              <a:rPr lang="ru-RU"/>
              <a:pPr/>
              <a:t>17</a:t>
            </a:fld>
            <a:endParaRPr lang="ru-RU" dirty="0">
              <a:latin typeface="Times New Roman Cyr" charset="-5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A2E68-0D23-4E69-AF09-3B1DB526D2DD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communication</a:t>
            </a:r>
            <a:r>
              <a:rPr lang="en-US" baseline="0" dirty="0" smtClean="0"/>
              <a:t> #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8AC8B-45F2-4703-93FF-9AF00348F68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6757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Источник: ОД4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8AC8B-45F2-4703-93FF-9AF00348F68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884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7082-F454-4BBC-88C7-DA292A38FF9A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B075-735F-43E6-9FDF-66F230889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532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7082-F454-4BBC-88C7-DA292A38FF9A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B075-735F-43E6-9FDF-66F230889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173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7082-F454-4BBC-88C7-DA292A38FF9A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B075-735F-43E6-9FDF-66F230889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0635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83EC57-2C79-4368-8BDE-2F83962D0C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142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7082-F454-4BBC-88C7-DA292A38FF9A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B075-735F-43E6-9FDF-66F230889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247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7082-F454-4BBC-88C7-DA292A38FF9A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B075-735F-43E6-9FDF-66F230889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502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7082-F454-4BBC-88C7-DA292A38FF9A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B075-735F-43E6-9FDF-66F230889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442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7082-F454-4BBC-88C7-DA292A38FF9A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B075-735F-43E6-9FDF-66F230889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56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7082-F454-4BBC-88C7-DA292A38FF9A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B075-735F-43E6-9FDF-66F230889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953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7082-F454-4BBC-88C7-DA292A38FF9A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B075-735F-43E6-9FDF-66F230889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66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7082-F454-4BBC-88C7-DA292A38FF9A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B075-735F-43E6-9FDF-66F230889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132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7082-F454-4BBC-88C7-DA292A38FF9A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B075-735F-43E6-9FDF-66F230889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321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7082-F454-4BBC-88C7-DA292A38FF9A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B075-735F-43E6-9FDF-66F230889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31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Изменение глобального климата и здоровье человека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Д.э.н. Александр Голуб</a:t>
            </a:r>
          </a:p>
          <a:p>
            <a:r>
              <a:rPr lang="ru-RU" dirty="0" smtClean="0"/>
              <a:t>Директор</a:t>
            </a:r>
          </a:p>
          <a:p>
            <a:r>
              <a:rPr lang="en-US" dirty="0" smtClean="0"/>
              <a:t>Metroeconomica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86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Тепловые волны – одно из наиболее опасных проявлений климатических изменений</a:t>
            </a:r>
            <a:endParaRPr lang="en-US" dirty="0"/>
          </a:p>
        </p:txBody>
      </p:sp>
      <p:sp>
        <p:nvSpPr>
          <p:cNvPr id="876549" name="Text Box 5"/>
          <p:cNvSpPr txBox="1">
            <a:spLocks noChangeArrowheads="1"/>
          </p:cNvSpPr>
          <p:nvPr/>
        </p:nvSpPr>
        <p:spPr bwMode="auto">
          <a:xfrm>
            <a:off x="6962775" y="3689350"/>
            <a:ext cx="21812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1600" b="1" dirty="0">
                <a:solidFill>
                  <a:srgbClr val="000099"/>
                </a:solidFill>
                <a:latin typeface="Arial" pitchFamily="34" charset="0"/>
              </a:rPr>
              <a:t>From NASA’s MODIS - Moderate Resolution Imaging Spectrometer, courtesy of Reto St</a:t>
            </a: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öckli, ETHZ</a:t>
            </a:r>
          </a:p>
        </p:txBody>
      </p:sp>
      <p:pic>
        <p:nvPicPr>
          <p:cNvPr id="876551" name="Picture 7" descr="lstd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10639"/>
            <a:ext cx="4953000" cy="4548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6552" name="Picture 8" descr="lstd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730875"/>
            <a:ext cx="3406775" cy="628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5954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Тепловая волна в Европе, 2003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en-US" dirty="0"/>
          </a:p>
        </p:txBody>
      </p:sp>
      <p:pic>
        <p:nvPicPr>
          <p:cNvPr id="879620" name="Picture 4" descr="Fig_Mortal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15606"/>
            <a:ext cx="7694612" cy="4977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9621" name="Text Box 5"/>
          <p:cNvSpPr txBox="1">
            <a:spLocks noChangeArrowheads="1"/>
          </p:cNvSpPr>
          <p:nvPr/>
        </p:nvSpPr>
        <p:spPr bwMode="auto">
          <a:xfrm>
            <a:off x="3206750" y="6040438"/>
            <a:ext cx="40190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99"/>
                </a:solidFill>
                <a:latin typeface="Arial" pitchFamily="34" charset="0"/>
              </a:rPr>
              <a:t>Daily mortality in Baden-W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</a:rPr>
              <a:t>ü</a:t>
            </a:r>
            <a:r>
              <a:rPr lang="en-GB" dirty="0">
                <a:solidFill>
                  <a:srgbClr val="000099"/>
                </a:solidFill>
                <a:latin typeface="Arial" pitchFamily="34" charset="0"/>
              </a:rPr>
              <a:t>rttemberg</a:t>
            </a:r>
            <a:endParaRPr lang="en-US" dirty="0">
              <a:solidFill>
                <a:srgbClr val="0000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9888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Тепловые волны, 2003 и 2010 гг.</a:t>
            </a:r>
            <a:endParaRPr lang="en-US" dirty="0"/>
          </a:p>
        </p:txBody>
      </p:sp>
      <p:pic>
        <p:nvPicPr>
          <p:cNvPr id="4" name="Content Placeholder 3" descr="Russian &amp; European Heat Wave, Temperature Departure from Averag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772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69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E3BFF"/>
                </a:solidFill>
                <a:latin typeface="DSOpiumNew-Bold"/>
              </a:rPr>
              <a:t>Динамика продолжительности устойчиво жаркого периода</a:t>
            </a:r>
            <a:br>
              <a:rPr lang="ru-RU" sz="3200" b="1" dirty="0">
                <a:solidFill>
                  <a:srgbClr val="1E3BFF"/>
                </a:solidFill>
                <a:latin typeface="DSOpiumNew-Bold"/>
              </a:rPr>
            </a:br>
            <a:r>
              <a:rPr lang="ru-RU" sz="3200" b="1" dirty="0">
                <a:solidFill>
                  <a:srgbClr val="1E3BFF"/>
                </a:solidFill>
                <a:latin typeface="DSOpiumNew-Bold"/>
              </a:rPr>
              <a:t>на юге Казахстана</a:t>
            </a:r>
            <a:endParaRPr lang="en-US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20" y="1600200"/>
            <a:ext cx="63161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3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077200" cy="1143000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3366FF"/>
                </a:solidFill>
              </a:rPr>
              <a:t>Тепловые волны усиливают негативное воздействие локальных загрязнителей</a:t>
            </a:r>
            <a:endParaRPr lang="en-US" sz="2900" b="1" dirty="0">
              <a:solidFill>
                <a:srgbClr val="3366FF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0213"/>
            <a:ext cx="76946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06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Смертность и загрязнение воздуха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8382000" cy="4343400"/>
          </a:xfrm>
          <a:noFill/>
          <a:ln/>
        </p:spPr>
      </p:pic>
    </p:spTree>
    <p:extLst>
      <p:ext uri="{BB962C8B-B14F-4D97-AF65-F5344CB8AC3E}">
        <p14:creationId xmlns="" xmlns:p14="http://schemas.microsoft.com/office/powerpoint/2010/main" val="18454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ископаемого топлива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Глобальные изменения климата;</a:t>
            </a:r>
          </a:p>
          <a:p>
            <a:r>
              <a:rPr lang="ru-RU" dirty="0" smtClean="0"/>
              <a:t>Негативное воздействие на здоровье локальных загрязнителей;</a:t>
            </a:r>
          </a:p>
          <a:p>
            <a:r>
              <a:rPr lang="ru-RU" dirty="0" smtClean="0"/>
              <a:t>Сжигание угля:</a:t>
            </a:r>
          </a:p>
          <a:p>
            <a:pPr lvl="1"/>
            <a:r>
              <a:rPr lang="ru-RU" dirty="0" smtClean="0"/>
              <a:t>Наиболее высокие выбросы ПГ на единицу энергии;</a:t>
            </a:r>
          </a:p>
          <a:p>
            <a:pPr lvl="1"/>
            <a:r>
              <a:rPr lang="ru-RU" dirty="0" smtClean="0"/>
              <a:t>Высокий вклад в выбросы </a:t>
            </a:r>
            <a:r>
              <a:rPr lang="en-US" dirty="0" smtClean="0"/>
              <a:t>PM10</a:t>
            </a:r>
            <a:r>
              <a:rPr lang="ru-RU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44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964612" cy="1143000"/>
          </a:xfrm>
          <a:noFill/>
          <a:ln/>
        </p:spPr>
        <p:txBody>
          <a:bodyPr/>
          <a:lstStyle/>
          <a:p>
            <a:r>
              <a:rPr lang="ru-RU" sz="4000" b="1" dirty="0"/>
              <a:t>Роль энергетики в выбросах ПГ</a:t>
            </a:r>
            <a:endParaRPr lang="ru-RU" sz="4000" b="1" dirty="0">
              <a:latin typeface="Times New Roman Cyr" charset="-52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75780" name="Object 4"/>
          <p:cNvGraphicFramePr>
            <a:graphicFrameLocks/>
          </p:cNvGraphicFramePr>
          <p:nvPr/>
        </p:nvGraphicFramePr>
        <p:xfrm>
          <a:off x="468313" y="2133600"/>
          <a:ext cx="7969250" cy="4075113"/>
        </p:xfrm>
        <a:graphic>
          <a:graphicData uri="http://schemas.openxmlformats.org/presentationml/2006/ole">
            <p:oleObj spid="_x0000_s14349" name="Диаграмма" r:id="rId4" imgW="4815930" imgH="2255472" progId="Excel.Sheet.8">
              <p:embed followColorScheme="full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765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Предварительные оценки смертности от </a:t>
            </a:r>
            <a:r>
              <a:rPr lang="en-US" dirty="0" smtClean="0"/>
              <a:t>PM2.5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739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3200" dirty="0" smtClean="0"/>
              <a:t>C</a:t>
            </a:r>
            <a:r>
              <a:rPr lang="ru-RU" sz="3200" dirty="0" smtClean="0"/>
              <a:t>обряженные выгоды </a:t>
            </a:r>
            <a:r>
              <a:rPr lang="ru-RU" sz="3200" dirty="0"/>
              <a:t>от </a:t>
            </a:r>
            <a:r>
              <a:rPr lang="ru-RU" sz="3200" dirty="0" smtClean="0"/>
              <a:t>сокращения выбросов ПГ</a:t>
            </a:r>
            <a:endParaRPr lang="en-US" sz="3200" dirty="0"/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609600" y="1341438"/>
            <a:ext cx="8283575" cy="5059362"/>
            <a:chOff x="432" y="960"/>
            <a:chExt cx="4944" cy="3853"/>
          </a:xfrm>
        </p:grpSpPr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4140" y="4463"/>
              <a:ext cx="123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140</a:t>
              </a:r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2904" y="4463"/>
              <a:ext cx="123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1000</a:t>
              </a:r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1668" y="4463"/>
              <a:ext cx="123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16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432" y="4463"/>
              <a:ext cx="123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ru-RU" dirty="0"/>
                <a:t>Новодвинск</a:t>
              </a:r>
              <a:endParaRPr lang="en-US" dirty="0"/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140" y="4114"/>
              <a:ext cx="12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150</a:t>
              </a:r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2904" y="4114"/>
              <a:ext cx="12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50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668" y="4114"/>
              <a:ext cx="12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40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32" y="4114"/>
              <a:ext cx="12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ru-RU" dirty="0"/>
                <a:t>Вельск</a:t>
              </a:r>
              <a:endParaRPr lang="en-US" dirty="0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140" y="3551"/>
              <a:ext cx="1236" cy="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21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2904" y="3551"/>
              <a:ext cx="1236" cy="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1100</a:t>
              </a:r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1668" y="3551"/>
              <a:ext cx="1236" cy="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51</a:t>
              </a: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432" y="3551"/>
              <a:ext cx="1236" cy="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ru-RU" dirty="0"/>
                <a:t>В.Новгород</a:t>
              </a:r>
              <a:endParaRPr lang="en-US" dirty="0"/>
            </a:p>
            <a:p>
              <a:pPr eaLnBrk="0" hangingPunct="0">
                <a:spcBef>
                  <a:spcPct val="20000"/>
                </a:spcBef>
              </a:pPr>
              <a:endParaRPr lang="en-US" dirty="0"/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4140" y="3201"/>
              <a:ext cx="123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28</a:t>
              </a:r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2904" y="3201"/>
              <a:ext cx="123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1700</a:t>
              </a:r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1668" y="3201"/>
              <a:ext cx="123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277</a:t>
              </a:r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432" y="3201"/>
              <a:ext cx="123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ru-RU" dirty="0"/>
                <a:t>Н.Новгород</a:t>
              </a:r>
              <a:endParaRPr lang="en-US" dirty="0"/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4140" y="2852"/>
              <a:ext cx="12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120</a:t>
              </a: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2904" y="2852"/>
              <a:ext cx="12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220</a:t>
              </a:r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1668" y="2852"/>
              <a:ext cx="12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1130</a:t>
              </a:r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432" y="2852"/>
              <a:ext cx="12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ru-RU" dirty="0"/>
                <a:t>Воронеж </a:t>
              </a:r>
              <a:endParaRPr lang="en-US" dirty="0"/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4140" y="2502"/>
              <a:ext cx="123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55</a:t>
              </a: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2904" y="2502"/>
              <a:ext cx="123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3600</a:t>
              </a:r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1668" y="2502"/>
              <a:ext cx="123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850</a:t>
              </a:r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432" y="2502"/>
              <a:ext cx="123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ru-RU" dirty="0"/>
                <a:t>Москва </a:t>
              </a:r>
              <a:endParaRPr lang="en-US" dirty="0"/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4140" y="2029"/>
              <a:ext cx="1236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7</a:t>
              </a:r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2904" y="2029"/>
              <a:ext cx="1236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140,000</a:t>
              </a: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1668" y="2029"/>
              <a:ext cx="1236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10 000</a:t>
              </a:r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432" y="2029"/>
              <a:ext cx="1236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ru-RU" dirty="0"/>
                <a:t>Энергетика </a:t>
              </a:r>
              <a:endParaRPr lang="en-US" sz="1200" dirty="0"/>
            </a:p>
          </p:txBody>
        </p:sp>
        <p:sp>
          <p:nvSpPr>
            <p:cNvPr id="29728" name="Rectangle 32"/>
            <p:cNvSpPr>
              <a:spLocks noChangeArrowheads="1"/>
            </p:cNvSpPr>
            <p:nvPr/>
          </p:nvSpPr>
          <p:spPr bwMode="auto">
            <a:xfrm>
              <a:off x="4140" y="1680"/>
              <a:ext cx="12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28</a:t>
              </a:r>
            </a:p>
          </p:txBody>
        </p:sp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2904" y="1680"/>
              <a:ext cx="12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600,000</a:t>
              </a:r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1668" y="1680"/>
              <a:ext cx="12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40 000</a:t>
              </a:r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432" y="1680"/>
              <a:ext cx="12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ru-RU" dirty="0"/>
                <a:t>Россия</a:t>
              </a:r>
              <a:endParaRPr lang="en-US" dirty="0"/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4140" y="960"/>
              <a:ext cx="1236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ru-RU" sz="2000" dirty="0"/>
                <a:t>Снижение смертности </a:t>
              </a:r>
              <a:r>
                <a:rPr lang="en-US" sz="2000" dirty="0"/>
                <a:t> (</a:t>
              </a:r>
              <a:r>
                <a:rPr lang="ru-RU" sz="2000" dirty="0"/>
                <a:t>сл. на </a:t>
              </a:r>
              <a:r>
                <a:rPr lang="en-US" sz="2000" dirty="0"/>
                <a:t>100 000</a:t>
              </a:r>
              <a:r>
                <a:rPr lang="ru-RU" sz="2000" dirty="0"/>
                <a:t> чел.</a:t>
              </a:r>
              <a:r>
                <a:rPr lang="en-US" sz="2000" dirty="0"/>
                <a:t>) </a:t>
              </a:r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2904" y="960"/>
              <a:ext cx="1236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ru-RU" sz="2000" dirty="0"/>
                <a:t>Снижение выбросов</a:t>
              </a:r>
              <a:r>
                <a:rPr lang="en-US" sz="2000" dirty="0"/>
                <a:t> CO</a:t>
              </a:r>
              <a:r>
                <a:rPr lang="en-US" sz="2000" baseline="-25000" dirty="0"/>
                <a:t>2</a:t>
              </a:r>
              <a:r>
                <a:rPr lang="en-US" sz="2000" dirty="0"/>
                <a:t>  (</a:t>
              </a:r>
              <a:r>
                <a:rPr lang="ru-RU" sz="2000" dirty="0"/>
                <a:t>тыс. т</a:t>
              </a:r>
              <a:r>
                <a:rPr lang="en-US" sz="2000" dirty="0"/>
                <a:t>)</a:t>
              </a:r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1668" y="960"/>
              <a:ext cx="1236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ru-RU" sz="2000" dirty="0"/>
                <a:t>Снижение риска смертности</a:t>
              </a:r>
              <a:r>
                <a:rPr lang="en-US" sz="2000" dirty="0"/>
                <a:t> (</a:t>
              </a:r>
              <a:r>
                <a:rPr lang="ru-RU" sz="2000" dirty="0"/>
                <a:t>случаев/год</a:t>
              </a:r>
              <a:r>
                <a:rPr lang="en-US" sz="2000" dirty="0"/>
                <a:t>)</a:t>
              </a:r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432" y="960"/>
              <a:ext cx="1236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</a:pPr>
              <a:endParaRPr lang="ru-RU" dirty="0"/>
            </a:p>
          </p:txBody>
        </p:sp>
        <p:sp>
          <p:nvSpPr>
            <p:cNvPr id="29736" name="Line 40"/>
            <p:cNvSpPr>
              <a:spLocks noChangeShapeType="1"/>
            </p:cNvSpPr>
            <p:nvPr/>
          </p:nvSpPr>
          <p:spPr bwMode="auto">
            <a:xfrm>
              <a:off x="432" y="960"/>
              <a:ext cx="49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37" name="Line 41"/>
            <p:cNvSpPr>
              <a:spLocks noChangeShapeType="1"/>
            </p:cNvSpPr>
            <p:nvPr/>
          </p:nvSpPr>
          <p:spPr bwMode="auto">
            <a:xfrm>
              <a:off x="432" y="1680"/>
              <a:ext cx="49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38" name="Line 42"/>
            <p:cNvSpPr>
              <a:spLocks noChangeShapeType="1"/>
            </p:cNvSpPr>
            <p:nvPr/>
          </p:nvSpPr>
          <p:spPr bwMode="auto">
            <a:xfrm>
              <a:off x="432" y="2029"/>
              <a:ext cx="49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39" name="Line 43"/>
            <p:cNvSpPr>
              <a:spLocks noChangeShapeType="1"/>
            </p:cNvSpPr>
            <p:nvPr/>
          </p:nvSpPr>
          <p:spPr bwMode="auto">
            <a:xfrm>
              <a:off x="432" y="2502"/>
              <a:ext cx="49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40" name="Line 44"/>
            <p:cNvSpPr>
              <a:spLocks noChangeShapeType="1"/>
            </p:cNvSpPr>
            <p:nvPr/>
          </p:nvSpPr>
          <p:spPr bwMode="auto">
            <a:xfrm>
              <a:off x="432" y="2852"/>
              <a:ext cx="49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41" name="Line 45"/>
            <p:cNvSpPr>
              <a:spLocks noChangeShapeType="1"/>
            </p:cNvSpPr>
            <p:nvPr/>
          </p:nvSpPr>
          <p:spPr bwMode="auto">
            <a:xfrm>
              <a:off x="432" y="3201"/>
              <a:ext cx="49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42" name="Line 46"/>
            <p:cNvSpPr>
              <a:spLocks noChangeShapeType="1"/>
            </p:cNvSpPr>
            <p:nvPr/>
          </p:nvSpPr>
          <p:spPr bwMode="auto">
            <a:xfrm>
              <a:off x="432" y="3551"/>
              <a:ext cx="49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43" name="Line 47"/>
            <p:cNvSpPr>
              <a:spLocks noChangeShapeType="1"/>
            </p:cNvSpPr>
            <p:nvPr/>
          </p:nvSpPr>
          <p:spPr bwMode="auto">
            <a:xfrm>
              <a:off x="432" y="4114"/>
              <a:ext cx="49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44" name="Line 48"/>
            <p:cNvSpPr>
              <a:spLocks noChangeShapeType="1"/>
            </p:cNvSpPr>
            <p:nvPr/>
          </p:nvSpPr>
          <p:spPr bwMode="auto">
            <a:xfrm>
              <a:off x="432" y="4463"/>
              <a:ext cx="49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45" name="Line 49"/>
            <p:cNvSpPr>
              <a:spLocks noChangeShapeType="1"/>
            </p:cNvSpPr>
            <p:nvPr/>
          </p:nvSpPr>
          <p:spPr bwMode="auto">
            <a:xfrm>
              <a:off x="432" y="4813"/>
              <a:ext cx="49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46" name="Line 50"/>
            <p:cNvSpPr>
              <a:spLocks noChangeShapeType="1"/>
            </p:cNvSpPr>
            <p:nvPr/>
          </p:nvSpPr>
          <p:spPr bwMode="auto">
            <a:xfrm>
              <a:off x="432" y="960"/>
              <a:ext cx="0" cy="38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47" name="Line 51"/>
            <p:cNvSpPr>
              <a:spLocks noChangeShapeType="1"/>
            </p:cNvSpPr>
            <p:nvPr/>
          </p:nvSpPr>
          <p:spPr bwMode="auto">
            <a:xfrm>
              <a:off x="1668" y="960"/>
              <a:ext cx="0" cy="38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48" name="Line 52"/>
            <p:cNvSpPr>
              <a:spLocks noChangeShapeType="1"/>
            </p:cNvSpPr>
            <p:nvPr/>
          </p:nvSpPr>
          <p:spPr bwMode="auto">
            <a:xfrm>
              <a:off x="2904" y="960"/>
              <a:ext cx="0" cy="38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49" name="Line 53"/>
            <p:cNvSpPr>
              <a:spLocks noChangeShapeType="1"/>
            </p:cNvSpPr>
            <p:nvPr/>
          </p:nvSpPr>
          <p:spPr bwMode="auto">
            <a:xfrm>
              <a:off x="4140" y="960"/>
              <a:ext cx="0" cy="38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50" name="Line 54"/>
            <p:cNvSpPr>
              <a:spLocks noChangeShapeType="1"/>
            </p:cNvSpPr>
            <p:nvPr/>
          </p:nvSpPr>
          <p:spPr bwMode="auto">
            <a:xfrm>
              <a:off x="5376" y="960"/>
              <a:ext cx="0" cy="38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8516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положения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Накоплено достаточное количество свидетельств изменения климата;</a:t>
            </a:r>
          </a:p>
          <a:p>
            <a:r>
              <a:rPr lang="ru-RU" dirty="0" smtClean="0"/>
              <a:t>Изменения климата негативно воздействуют на здоровье:</a:t>
            </a:r>
          </a:p>
          <a:p>
            <a:pPr lvl="1"/>
            <a:r>
              <a:rPr lang="ru-RU" dirty="0" smtClean="0"/>
              <a:t>Непосредственно и опосредованно</a:t>
            </a:r>
          </a:p>
          <a:p>
            <a:r>
              <a:rPr lang="ru-RU" dirty="0" smtClean="0"/>
              <a:t>Сжигание топлива приводит к изменениям климата и к загрязнению воздуха:</a:t>
            </a:r>
          </a:p>
          <a:p>
            <a:pPr lvl="1"/>
            <a:r>
              <a:rPr lang="ru-RU" dirty="0" smtClean="0"/>
              <a:t>Борьба с глобальными изменениями климата принесет непосредственные результаты на краткосрочной перспективе (сопряженные выгоды)</a:t>
            </a:r>
          </a:p>
          <a:p>
            <a:r>
              <a:rPr lang="ru-RU" dirty="0" smtClean="0"/>
              <a:t>Адаптация к изменениям климата</a:t>
            </a:r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09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Дополнительная смертность на 1млн </a:t>
            </a:r>
            <a:r>
              <a:rPr lang="en-US" dirty="0" smtClean="0"/>
              <a:t>toe</a:t>
            </a:r>
            <a:r>
              <a:rPr lang="ru-RU" dirty="0" smtClean="0"/>
              <a:t> угля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65190057"/>
              </p:ext>
            </p:extLst>
          </p:nvPr>
        </p:nvGraphicFramePr>
        <p:xfrm>
          <a:off x="1066800" y="1828800"/>
          <a:ext cx="7086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40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Эмиссии ПГ от сжигания основных видов топлива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3354"/>
            <a:ext cx="8610599" cy="508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77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Адаптация к изменениям климата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Определение уязвимости;</a:t>
            </a:r>
          </a:p>
          <a:p>
            <a:r>
              <a:rPr lang="ru-RU" dirty="0" smtClean="0"/>
              <a:t>Масштабы экспозиции;</a:t>
            </a:r>
          </a:p>
          <a:p>
            <a:r>
              <a:rPr lang="ru-RU" dirty="0" smtClean="0"/>
              <a:t>Определение границ устойчивости;</a:t>
            </a:r>
          </a:p>
          <a:p>
            <a:r>
              <a:rPr lang="ru-RU" dirty="0" smtClean="0"/>
              <a:t>Ресурсы для адаптации;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Сценарии выбросов ПГ и изменения температуры с 2000 по 2100 год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70512"/>
            <a:ext cx="8229600" cy="418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51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климата к 2100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5" y="1600200"/>
            <a:ext cx="765764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48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Рост средней температуры в Казахстане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53" y="1600200"/>
            <a:ext cx="71514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26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228600" y="0"/>
            <a:ext cx="77771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800" dirty="0">
                <a:solidFill>
                  <a:srgbClr val="FF0000"/>
                </a:solidFill>
                <a:cs typeface="Times New Roman" pitchFamily="18" charset="0"/>
              </a:rPr>
              <a:t>Самыми чувствительными являются </a:t>
            </a:r>
            <a:r>
              <a:rPr lang="ru-RU" sz="1800" b="1" dirty="0">
                <a:solidFill>
                  <a:srgbClr val="FF0000"/>
                </a:solidFill>
                <a:cs typeface="Times New Roman" pitchFamily="18" charset="0"/>
              </a:rPr>
              <a:t>Северо-Казахстанская, Акмолинская и Костанайская области</a:t>
            </a:r>
            <a:r>
              <a:rPr lang="ru-RU" sz="1800" dirty="0">
                <a:solidFill>
                  <a:srgbClr val="FF0000"/>
                </a:solidFill>
                <a:cs typeface="Times New Roman" pitchFamily="18" charset="0"/>
              </a:rPr>
              <a:t>. На результат ранжирования повлияла высокая доля сельского хозяйства в ВРП этих регионов и доля занятых в сельском хозяйстве. Ввиду достаточно высокого значения показателя увлажнения сельхозугодий, названные регионы специализируются на богарном (бесполивном) земледелии, главным образом, на выращивании зерновых.</a:t>
            </a:r>
            <a:r>
              <a:rPr lang="ru-RU" sz="1800" dirty="0">
                <a:cs typeface="Times New Roman" pitchFamily="18" charset="0"/>
              </a:rPr>
              <a:t> 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304800" y="1828800"/>
            <a:ext cx="769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/>
              <a:t>Карта самых чувствительных к изменению климата регионов</a:t>
            </a:r>
            <a:endParaRPr lang="ru-RU" sz="2000" dirty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74898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Прямоугольник 3"/>
          <p:cNvSpPr>
            <a:spLocks noChangeArrowheads="1"/>
          </p:cNvSpPr>
          <p:nvPr/>
        </p:nvSpPr>
        <p:spPr bwMode="auto">
          <a:xfrm>
            <a:off x="0" y="6521450"/>
            <a:ext cx="800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>
                <a:latin typeface="Corbel" charset="0"/>
              </a:rPr>
              <a:t>Чем выше чувствительность региона к изменению климата, тем интенсивнее цвет.</a:t>
            </a:r>
          </a:p>
        </p:txBody>
      </p:sp>
    </p:spTree>
    <p:extLst>
      <p:ext uri="{BB962C8B-B14F-4D97-AF65-F5344CB8AC3E}">
        <p14:creationId xmlns="" xmlns:p14="http://schemas.microsoft.com/office/powerpoint/2010/main" val="7007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13BA-106E-4FCB-952E-B9CD0C17612E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Оценка уязвимости к изменению климата стран Восточной Европы и Средней Азии (Всемирный Банк, 2008)</a:t>
            </a:r>
          </a:p>
        </p:txBody>
      </p:sp>
      <p:pic>
        <p:nvPicPr>
          <p:cNvPr id="5939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43075"/>
            <a:ext cx="8610600" cy="42767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5181600" y="4038600"/>
            <a:ext cx="1524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H="1">
            <a:off x="4724400" y="5105400"/>
            <a:ext cx="5334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0" y="1524000"/>
            <a:ext cx="8785225" cy="0"/>
          </a:xfrm>
          <a:prstGeom prst="line">
            <a:avLst/>
          </a:prstGeom>
          <a:noFill/>
          <a:ln w="38100" cmpd="dbl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60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1066800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Риски и специфика распределения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IPCC AR4 Data</a:t>
            </a:r>
            <a:endParaRPr lang="en-US" dirty="0" smtClean="0">
              <a:ea typeface="+mj-ea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457200" y="1392238"/>
            <a:ext cx="8229600" cy="5084762"/>
          </a:xfrm>
          <a:prstGeom prst="roundRect">
            <a:avLst>
              <a:gd name="adj" fmla="val 2083"/>
            </a:avLst>
          </a:prstGeom>
          <a:solidFill>
            <a:schemeClr val="tx1"/>
          </a:solidFill>
          <a:ln>
            <a:noFill/>
          </a:ln>
          <a:effectLst>
            <a:outerShdw blurRad="63500" dist="38099" dir="2700000" algn="ctr" rotWithShape="0">
              <a:srgbClr val="363082">
                <a:alpha val="74997"/>
              </a:srgbClr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34338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022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500" dirty="0" smtClean="0"/>
              <a:t>Увеличение </a:t>
            </a:r>
            <a:r>
              <a:rPr lang="ru-RU" sz="2500" dirty="0"/>
              <a:t>рисков тепловых и </a:t>
            </a:r>
            <a:r>
              <a:rPr lang="ru-RU" sz="2500" dirty="0" err="1"/>
              <a:t>холодовых</a:t>
            </a:r>
            <a:r>
              <a:rPr lang="ru-RU" sz="2500" dirty="0"/>
              <a:t> стрессов у населения;</a:t>
            </a:r>
          </a:p>
          <a:p>
            <a:pPr>
              <a:lnSpc>
                <a:spcPct val="80000"/>
              </a:lnSpc>
            </a:pPr>
            <a:r>
              <a:rPr lang="ru-RU" sz="2500" dirty="0" smtClean="0"/>
              <a:t>Увеличение </a:t>
            </a:r>
            <a:r>
              <a:rPr lang="ru-RU" sz="2500" dirty="0"/>
              <a:t>риска для людей с сердечнососудистыми заболеваниями, связанного с тепловыми волнами,</a:t>
            </a:r>
          </a:p>
          <a:p>
            <a:pPr>
              <a:lnSpc>
                <a:spcPct val="80000"/>
              </a:lnSpc>
            </a:pPr>
            <a:r>
              <a:rPr lang="ru-RU" sz="2500" dirty="0" smtClean="0"/>
              <a:t>Увеличение </a:t>
            </a:r>
            <a:r>
              <a:rPr lang="ru-RU" sz="2500" dirty="0"/>
              <a:t>желудочно-кишечных заболеваний в местах недостаточного водоснабжения или снабжения водой низкого качества, особенно в сельской местности;</a:t>
            </a:r>
          </a:p>
          <a:p>
            <a:pPr>
              <a:lnSpc>
                <a:spcPct val="80000"/>
              </a:lnSpc>
            </a:pPr>
            <a:r>
              <a:rPr lang="ru-RU" sz="2500" dirty="0" smtClean="0"/>
              <a:t>Увеличение </a:t>
            </a:r>
            <a:r>
              <a:rPr lang="ru-RU" sz="2500" dirty="0"/>
              <a:t>инфекционно-паразитарных заболеваний</a:t>
            </a:r>
            <a:endParaRPr lang="ru-RU" sz="2500" dirty="0" smtClean="0"/>
          </a:p>
          <a:p>
            <a:r>
              <a:rPr lang="ru-RU" sz="2500" dirty="0" smtClean="0"/>
              <a:t>Учет неопределенностей;</a:t>
            </a:r>
          </a:p>
          <a:p>
            <a:r>
              <a:rPr lang="ru-RU" sz="2500" dirty="0" smtClean="0"/>
              <a:t>Программа адаптации – программа управления риском;</a:t>
            </a:r>
          </a:p>
          <a:p>
            <a:r>
              <a:rPr lang="ru-RU" sz="2500" dirty="0" smtClean="0"/>
              <a:t>Сокращение выбросов локальных загрязнителей</a:t>
            </a:r>
            <a:endParaRPr lang="en-US" sz="2500" dirty="0"/>
          </a:p>
        </p:txBody>
      </p:sp>
    </p:spTree>
    <p:extLst>
      <p:ext uri="{BB962C8B-B14F-4D97-AF65-F5344CB8AC3E}">
        <p14:creationId xmlns="" xmlns:p14="http://schemas.microsoft.com/office/powerpoint/2010/main" val="12185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474570"/>
            <a:ext cx="4953001" cy="536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Свидетельства климатических изменений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46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a.golub@metroeconomica.com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64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6500813" y="1643063"/>
            <a:ext cx="2214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dirty="0"/>
              <a:t>Годовая температура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928926" y="5786454"/>
            <a:ext cx="1071570" cy="428628"/>
          </a:xfrm>
          <a:prstGeom prst="rightArrow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5643570" y="1714488"/>
            <a:ext cx="714380" cy="428628"/>
          </a:xfrm>
          <a:prstGeom prst="rightArrow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714375" y="5715000"/>
            <a:ext cx="2071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ru-RU" dirty="0"/>
              <a:t>Годовая сумма осадков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785813" y="357188"/>
            <a:ext cx="7715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3200" dirty="0"/>
              <a:t>Изменение климата Казахстана: 1950-2008 гг.  </a:t>
            </a:r>
          </a:p>
        </p:txBody>
      </p:sp>
      <p:pic>
        <p:nvPicPr>
          <p:cNvPr id="10247" name="Рисунок 8" descr="graph_change_cru50k_tmean_14_1951_2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17" t="8606" r="4286" b="23738"/>
          <a:stretch>
            <a:fillRect/>
          </a:stretch>
        </p:blipFill>
        <p:spPr bwMode="auto">
          <a:xfrm>
            <a:off x="0" y="1428750"/>
            <a:ext cx="55721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9" descr="graph_change_cru50k_pptPct_14_1951_2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0" t="8606" r="5000" b="23738"/>
          <a:stretch>
            <a:fillRect/>
          </a:stretch>
        </p:blipFill>
        <p:spPr bwMode="auto">
          <a:xfrm>
            <a:off x="4000500" y="3357563"/>
            <a:ext cx="5143500" cy="3500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905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Воздействие на здоровье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/>
            <a:r>
              <a:rPr lang="ru-RU" dirty="0"/>
              <a:t>Смертность от тепловых волн, наводнений, селей;</a:t>
            </a:r>
          </a:p>
          <a:p>
            <a:pPr marL="285750" indent="-285750"/>
            <a:r>
              <a:rPr lang="ru-RU" dirty="0"/>
              <a:t>Распространение инфекционных болезней;</a:t>
            </a:r>
          </a:p>
          <a:p>
            <a:pPr marL="285750" indent="-285750"/>
            <a:r>
              <a:rPr lang="ru-RU" dirty="0"/>
              <a:t>Сокращение водных ресурсов приводит к заболеваниям, связанным с загрязнением и истощением водоемов;</a:t>
            </a:r>
          </a:p>
          <a:p>
            <a:pPr marL="285750" indent="-285750"/>
            <a:r>
              <a:rPr lang="ru-RU" dirty="0"/>
              <a:t>Сокращение продуктивности сельского </a:t>
            </a:r>
            <a:r>
              <a:rPr lang="ru-RU" dirty="0" smtClean="0"/>
              <a:t>хозяйства;</a:t>
            </a:r>
            <a:endParaRPr lang="ru-RU" dirty="0"/>
          </a:p>
          <a:p>
            <a:pPr marL="285750" indent="-285750"/>
            <a:r>
              <a:rPr lang="ru-RU" dirty="0"/>
              <a:t>Лесные пожары;</a:t>
            </a:r>
          </a:p>
          <a:p>
            <a:pPr marL="285750" indent="-285750"/>
            <a:r>
              <a:rPr lang="ru-RU" dirty="0"/>
              <a:t>Холодные </a:t>
            </a:r>
            <a:r>
              <a:rPr lang="ru-RU" dirty="0" smtClean="0"/>
              <a:t>волны;</a:t>
            </a:r>
            <a:endParaRPr lang="ru-RU" dirty="0"/>
          </a:p>
          <a:p>
            <a:pPr marL="285750" indent="-285750"/>
            <a:r>
              <a:rPr lang="ru-RU" dirty="0"/>
              <a:t>Усиление воздействия локального загрязнения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28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50" y="1267321"/>
            <a:ext cx="864393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1938" indent="-261938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sz="2800" dirty="0" smtClean="0">
                <a:cs typeface="Times New Roman" pitchFamily="18" charset="0"/>
              </a:rPr>
              <a:t>Селев</a:t>
            </a:r>
            <a:r>
              <a:rPr lang="ru-RU" sz="2800" dirty="0">
                <a:cs typeface="Times New Roman" pitchFamily="18" charset="0"/>
              </a:rPr>
              <a:t>ая</a:t>
            </a:r>
            <a:r>
              <a:rPr lang="en-US" sz="2800" dirty="0">
                <a:cs typeface="Times New Roman" pitchFamily="18" charset="0"/>
              </a:rPr>
              <a:t> и оползнев</a:t>
            </a:r>
            <a:r>
              <a:rPr lang="ru-RU" sz="2800" dirty="0">
                <a:cs typeface="Times New Roman" pitchFamily="18" charset="0"/>
              </a:rPr>
              <a:t>ая</a:t>
            </a:r>
            <a:r>
              <a:rPr lang="en-US" sz="2800" dirty="0">
                <a:cs typeface="Times New Roman" pitchFamily="18" charset="0"/>
              </a:rPr>
              <a:t> опасность;</a:t>
            </a:r>
          </a:p>
          <a:p>
            <a:pPr marL="261938" indent="-261938" eaLnBrk="0" hangingPunct="0">
              <a:spcBef>
                <a:spcPts val="1200"/>
              </a:spcBef>
              <a:buFontTx/>
              <a:buChar char="•"/>
              <a:defRPr/>
            </a:pPr>
            <a:r>
              <a:rPr lang="ru-RU" sz="2800" dirty="0">
                <a:cs typeface="Times New Roman" pitchFamily="18" charset="0"/>
              </a:rPr>
              <a:t>Риск опасных и особо опасных пыльных бурь;</a:t>
            </a:r>
            <a:endParaRPr lang="en-US" sz="2800" dirty="0">
              <a:cs typeface="Times New Roman" pitchFamily="18" charset="0"/>
            </a:endParaRPr>
          </a:p>
          <a:p>
            <a:pPr marL="261938" indent="-261938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sz="2800" dirty="0">
                <a:cs typeface="Times New Roman" pitchFamily="18" charset="0"/>
              </a:rPr>
              <a:t>Пожароопасность лесов</a:t>
            </a:r>
            <a:r>
              <a:rPr lang="ru-RU" sz="2800" dirty="0">
                <a:cs typeface="Times New Roman" pitchFamily="18" charset="0"/>
              </a:rPr>
              <a:t> и степей</a:t>
            </a:r>
            <a:r>
              <a:rPr lang="en-US" sz="2800" dirty="0">
                <a:cs typeface="Times New Roman" pitchFamily="18" charset="0"/>
              </a:rPr>
              <a:t>;</a:t>
            </a:r>
          </a:p>
          <a:p>
            <a:pPr marL="261938" indent="-261938" eaLnBrk="0" hangingPunct="0">
              <a:spcBef>
                <a:spcPts val="1200"/>
              </a:spcBef>
              <a:buFontTx/>
              <a:buChar char="•"/>
              <a:defRPr/>
            </a:pPr>
            <a:r>
              <a:rPr lang="ru-RU" sz="2800" dirty="0">
                <a:cs typeface="Times New Roman" pitchFamily="18" charset="0"/>
              </a:rPr>
              <a:t>Изменение повторяемости волн тепла за год, когда как минимум 6 последовательных дней суточный максимум температуры приземного воздуха был экстремально высокий (превышал значение 90‑го процентиля).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Риски </a:t>
            </a:r>
            <a:r>
              <a:rPr lang="ru-RU" dirty="0">
                <a:solidFill>
                  <a:schemeClr val="tx2"/>
                </a:solidFill>
              </a:rPr>
              <a:t>чрезвычайных ситуаций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40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382000" cy="429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Выбросы парниковых газов- причина климатических изменений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27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Взаимосвязь экономики, климата и здоровья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691049" cy="492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02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 изменения климата и ухудшения качества среды взаимоувязаны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Выбросы ПГ:</a:t>
            </a:r>
          </a:p>
          <a:p>
            <a:pPr lvl="1"/>
            <a:r>
              <a:rPr lang="ru-RU" dirty="0" smtClean="0"/>
              <a:t>Глобальные изменения климата</a:t>
            </a:r>
          </a:p>
          <a:p>
            <a:pPr lvl="1"/>
            <a:r>
              <a:rPr lang="ru-RU" dirty="0" smtClean="0"/>
              <a:t>Выбросы локальных загрязнителей сопровождающих процесс сгорания ископаемого топлива</a:t>
            </a:r>
          </a:p>
          <a:p>
            <a:r>
              <a:rPr lang="ru-RU" dirty="0" smtClean="0"/>
              <a:t>Сокращение ПГ:</a:t>
            </a:r>
          </a:p>
          <a:p>
            <a:pPr lvl="1"/>
            <a:r>
              <a:rPr lang="ru-RU" dirty="0" smtClean="0"/>
              <a:t>Сокращение рисков глобального изменения климата в долгосрочной перспективе</a:t>
            </a:r>
          </a:p>
          <a:p>
            <a:pPr lvl="1"/>
            <a:r>
              <a:rPr lang="ru-RU" dirty="0" smtClean="0"/>
              <a:t>Сокращение локального загрязнения – немедленный эффект, а также способ адаптации</a:t>
            </a:r>
          </a:p>
          <a:p>
            <a:r>
              <a:rPr lang="ru-RU" dirty="0" smtClean="0"/>
              <a:t>Поэтому важно понимать синергические эффекты локальной и глобальной составляющих природоохранной политики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77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8354</TotalTime>
  <Words>879</Words>
  <Application>Microsoft Office PowerPoint</Application>
  <PresentationFormat>Экран (4:3)</PresentationFormat>
  <Paragraphs>147</Paragraphs>
  <Slides>30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Office Theme</vt:lpstr>
      <vt:lpstr>Диаграмма</vt:lpstr>
      <vt:lpstr>Изменение глобального климата и здоровье человека</vt:lpstr>
      <vt:lpstr>Основные положения</vt:lpstr>
      <vt:lpstr>Свидетельства климатических изменений</vt:lpstr>
      <vt:lpstr>Слайд 4</vt:lpstr>
      <vt:lpstr>Воздействие на здоровье</vt:lpstr>
      <vt:lpstr>Риски чрезвычайных ситуаций</vt:lpstr>
      <vt:lpstr>Выбросы парниковых газов- причина климатических изменений</vt:lpstr>
      <vt:lpstr>Взаимосвязь экономики, климата и здоровья</vt:lpstr>
      <vt:lpstr>Проблемы изменения климата и ухудшения качества среды взаимоувязаны</vt:lpstr>
      <vt:lpstr>Тепловые волны – одно из наиболее опасных проявлений климатических изменений</vt:lpstr>
      <vt:lpstr>Тепловая волна в Европе, 2003 год</vt:lpstr>
      <vt:lpstr>Тепловые волны, 2003 и 2010 гг.</vt:lpstr>
      <vt:lpstr>Динамика продолжительности устойчиво жаркого периода на юге Казахстана</vt:lpstr>
      <vt:lpstr>Тепловые волны усиливают негативное воздействие локальных загрязнителей</vt:lpstr>
      <vt:lpstr>Смертность и загрязнение воздуха</vt:lpstr>
      <vt:lpstr>Использование ископаемого топлива</vt:lpstr>
      <vt:lpstr>Роль энергетики в выбросах ПГ</vt:lpstr>
      <vt:lpstr>Предварительные оценки смертности от PM2.5</vt:lpstr>
      <vt:lpstr>Cобряженные выгоды от сокращения выбросов ПГ</vt:lpstr>
      <vt:lpstr>Дополнительная смертность на 1млн toe угля</vt:lpstr>
      <vt:lpstr>Эмиссии ПГ от сжигания основных видов топлива</vt:lpstr>
      <vt:lpstr>Адаптация к изменениям климата</vt:lpstr>
      <vt:lpstr>Сценарии выбросов ПГ и изменения температуры с 2000 по 2100 год</vt:lpstr>
      <vt:lpstr>Изменения климата к 2100</vt:lpstr>
      <vt:lpstr>Рост средней температуры в Казахстане</vt:lpstr>
      <vt:lpstr>Слайд 26</vt:lpstr>
      <vt:lpstr>Оценка уязвимости к изменению климата стран Восточной Европы и Средней Азии (Всемирный Банк, 2008)</vt:lpstr>
      <vt:lpstr>Риски и специфика распределения IPCC AR4 Data</vt:lpstr>
      <vt:lpstr>Выводы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Lena-2</dc:creator>
  <cp:lastModifiedBy>OMS</cp:lastModifiedBy>
  <cp:revision>41</cp:revision>
  <dcterms:created xsi:type="dcterms:W3CDTF">2011-11-12T01:31:28Z</dcterms:created>
  <dcterms:modified xsi:type="dcterms:W3CDTF">2011-12-01T12:20:14Z</dcterms:modified>
</cp:coreProperties>
</file>