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66" r:id="rId2"/>
    <p:sldId id="267" r:id="rId3"/>
    <p:sldId id="268" r:id="rId4"/>
    <p:sldId id="269" r:id="rId5"/>
    <p:sldId id="277" r:id="rId6"/>
    <p:sldId id="270" r:id="rId7"/>
    <p:sldId id="271" r:id="rId8"/>
    <p:sldId id="272" r:id="rId9"/>
    <p:sldId id="273" r:id="rId10"/>
    <p:sldId id="274" r:id="rId11"/>
    <p:sldId id="275" r:id="rId12"/>
    <p:sldId id="27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39" autoAdjust="0"/>
  </p:normalViewPr>
  <p:slideViewPr>
    <p:cSldViewPr>
      <p:cViewPr varScale="1">
        <p:scale>
          <a:sx n="107" d="100"/>
          <a:sy n="107" d="100"/>
        </p:scale>
        <p:origin x="-84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3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1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2000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10000"/>
                    <a:satMod val="300000"/>
                  </a:schemeClr>
                </a:gs>
                <a:gs pos="34000">
                  <a:schemeClr val="dk1">
                    <a:tint val="13500"/>
                    <a:satMod val="250000"/>
                  </a:schemeClr>
                </a:gs>
                <a:gs pos="100000">
                  <a:schemeClr val="dk1">
                    <a:tint val="60000"/>
                    <a:satMod val="200000"/>
                  </a:schemeClr>
                </a:gs>
              </a:gsLst>
              <a:path path="circle">
                <a:fillToRect l="50000" t="155000" r="50000" b="-55000"/>
              </a:path>
            </a:gradFill>
            <a:ln w="9525" cap="flat" cmpd="sng" algn="ctr">
              <a:solidFill>
                <a:schemeClr val="dk1">
                  <a:satMod val="120000"/>
                </a:schemeClr>
              </a:solidFill>
              <a:prstDash val="solid"/>
            </a:ln>
            <a:effectLst>
              <a:outerShdw blurRad="63500" dist="25400" dir="14700000" algn="t" rotWithShape="0">
                <a:srgbClr val="000000">
                  <a:alpha val="50000"/>
                </a:srgbClr>
              </a:outerShdw>
            </a:effectLst>
          </c:spPr>
          <c:dPt>
            <c:idx val="0"/>
            <c:spPr>
              <a:gradFill rotWithShape="1">
                <a:gsLst>
                  <a:gs pos="0">
                    <a:schemeClr val="accent6">
                      <a:tint val="60000"/>
                      <a:satMod val="160000"/>
                    </a:schemeClr>
                  </a:gs>
                  <a:gs pos="46000">
                    <a:schemeClr val="accent6">
                      <a:tint val="86000"/>
                      <a:satMod val="160000"/>
                    </a:schemeClr>
                  </a:gs>
                  <a:gs pos="100000">
                    <a:schemeClr val="accent6">
                      <a:shade val="40000"/>
                      <a:satMod val="160000"/>
                    </a:schemeClr>
                  </a:gs>
                </a:gsLst>
                <a:path path="circle">
                  <a:fillToRect l="50000" t="155000" r="50000" b="-55000"/>
                </a:path>
              </a:gradFill>
              <a:ln w="9525" cap="flat" cmpd="sng" algn="ctr">
                <a:solidFill>
                  <a:schemeClr val="accent6">
                    <a:satMod val="120000"/>
                  </a:schemeClr>
                </a:solidFill>
                <a:prstDash val="solid"/>
              </a:ln>
              <a:effectLst>
                <a:outerShdw blurRad="50800" dist="38100" dir="14700000" algn="t" rotWithShape="0">
                  <a:srgbClr val="000000">
                    <a:alpha val="60000"/>
                  </a:srgbClr>
                </a:outerShdw>
              </a:effectLst>
            </c:spPr>
          </c:dPt>
          <c:cat>
            <c:strRef>
              <c:f>Лист1!$A$2</c:f>
              <c:strCache>
                <c:ptCount val="1"/>
                <c:pt idx="0">
                  <c:v>82                   36                       34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2005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10000"/>
                    <a:satMod val="300000"/>
                  </a:schemeClr>
                </a:gs>
                <a:gs pos="34000">
                  <a:schemeClr val="accent5">
                    <a:tint val="13500"/>
                    <a:satMod val="250000"/>
                  </a:schemeClr>
                </a:gs>
                <a:gs pos="100000">
                  <a:schemeClr val="accent5">
                    <a:tint val="60000"/>
                    <a:satMod val="200000"/>
                  </a:schemeClr>
                </a:gs>
              </a:gsLst>
              <a:path path="circle">
                <a:fillToRect l="50000" t="155000" r="50000" b="-55000"/>
              </a:path>
            </a:gradFill>
            <a:ln w="9525" cap="flat" cmpd="sng" algn="ctr">
              <a:solidFill>
                <a:schemeClr val="accent5">
                  <a:satMod val="120000"/>
                </a:schemeClr>
              </a:solidFill>
              <a:prstDash val="solid"/>
            </a:ln>
            <a:effectLst>
              <a:outerShdw blurRad="63500" dist="25400" dir="14700000" algn="t" rotWithShape="0">
                <a:srgbClr val="000000">
                  <a:alpha val="50000"/>
                </a:srgbClr>
              </a:outerShdw>
            </a:effectLst>
          </c:spPr>
          <c:cat>
            <c:strRef>
              <c:f>Лист1!$A$2</c:f>
              <c:strCache>
                <c:ptCount val="1"/>
                <c:pt idx="0">
                  <c:v>82                   36                       34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2009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60000"/>
                    <a:satMod val="160000"/>
                  </a:schemeClr>
                </a:gs>
                <a:gs pos="46000">
                  <a:schemeClr val="accent2">
                    <a:tint val="86000"/>
                    <a:satMod val="160000"/>
                  </a:schemeClr>
                </a:gs>
                <a:gs pos="100000">
                  <a:schemeClr val="accent2">
                    <a:shade val="40000"/>
                    <a:satMod val="160000"/>
                  </a:schemeClr>
                </a:gs>
              </a:gsLst>
              <a:path path="circle">
                <a:fillToRect l="50000" t="155000" r="50000" b="-55000"/>
              </a:path>
            </a:gradFill>
            <a:ln w="9525" cap="flat" cmpd="sng" algn="ctr">
              <a:solidFill>
                <a:schemeClr val="accent2">
                  <a:satMod val="120000"/>
                </a:schemeClr>
              </a:solidFill>
              <a:prstDash val="solid"/>
            </a:ln>
            <a:effectLst>
              <a:outerShdw blurRad="50800" dist="38100" dir="14700000" algn="t" rotWithShape="0">
                <a:srgbClr val="000000">
                  <a:alpha val="60000"/>
                </a:srgbClr>
              </a:outerShdw>
            </a:effectLst>
          </c:spPr>
          <c:dPt>
            <c:idx val="0"/>
            <c:spPr>
              <a:gradFill rotWithShape="1">
                <a:gsLst>
                  <a:gs pos="0">
                    <a:schemeClr val="accent2">
                      <a:tint val="60000"/>
                      <a:satMod val="160000"/>
                    </a:schemeClr>
                  </a:gs>
                  <a:gs pos="46000">
                    <a:schemeClr val="accent2">
                      <a:tint val="86000"/>
                      <a:satMod val="160000"/>
                    </a:schemeClr>
                  </a:gs>
                  <a:gs pos="100000">
                    <a:schemeClr val="accent2">
                      <a:shade val="40000"/>
                      <a:satMod val="160000"/>
                    </a:schemeClr>
                  </a:gs>
                </a:gsLst>
                <a:path path="circle">
                  <a:fillToRect l="50000" t="155000" r="50000" b="-55000"/>
                </a:path>
              </a:gradFill>
              <a:ln w="9525" cap="flat" cmpd="sng" algn="ctr">
                <a:solidFill>
                  <a:schemeClr val="accent2">
                    <a:satMod val="120000"/>
                  </a:schemeClr>
                </a:solidFill>
                <a:prstDash val="solid"/>
              </a:ln>
              <a:effectLst>
                <a:outerShdw blurRad="50800" dist="38100" dir="14700000" algn="t" rotWithShape="0">
                  <a:srgbClr val="000000">
                    <a:alpha val="60000"/>
                  </a:srgbClr>
                </a:outerShdw>
              </a:effectLst>
            </c:spPr>
          </c:dPt>
          <c:cat>
            <c:strRef>
              <c:f>Лист1!$A$2</c:f>
              <c:strCache>
                <c:ptCount val="1"/>
                <c:pt idx="0">
                  <c:v>82                   36                       34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34</c:v>
                </c:pt>
              </c:numCache>
            </c:numRef>
          </c:val>
        </c:ser>
        <c:axId val="62055936"/>
        <c:axId val="62057472"/>
      </c:barChart>
      <c:catAx>
        <c:axId val="62055936"/>
        <c:scaling>
          <c:orientation val="minMax"/>
        </c:scaling>
        <c:axPos val="b"/>
        <c:numFmt formatCode="General" sourceLinked="1"/>
        <c:tickLblPos val="nextTo"/>
        <c:crossAx val="62057472"/>
        <c:crosses val="autoZero"/>
        <c:auto val="1"/>
        <c:lblAlgn val="ctr"/>
        <c:lblOffset val="100"/>
      </c:catAx>
      <c:valAx>
        <c:axId val="62057472"/>
        <c:scaling>
          <c:orientation val="minMax"/>
        </c:scaling>
        <c:axPos val="l"/>
        <c:majorGridlines/>
        <c:numFmt formatCode="General" sourceLinked="1"/>
        <c:tickLblPos val="nextTo"/>
        <c:crossAx val="62055936"/>
        <c:crosses val="autoZero"/>
        <c:crossBetween val="between"/>
      </c:valAx>
      <c:spPr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c:spPr>
    </c:plotArea>
    <c:legend>
      <c:legendPos val="r"/>
      <c:layout/>
    </c:legend>
    <c:plotVisOnly val="1"/>
  </c:chart>
  <c:spPr>
    <a:solidFill>
      <a:srgbClr val="FFFF66"/>
    </a:solidFill>
  </c:spPr>
  <c:txPr>
    <a:bodyPr/>
    <a:lstStyle/>
    <a:p>
      <a:pPr>
        <a:defRPr sz="1800">
          <a:solidFill>
            <a:schemeClr val="accent5">
              <a:lumMod val="60000"/>
              <a:lumOff val="40000"/>
            </a:schemeClr>
          </a:solidFill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5E6D425-FBD7-4494-922E-8DC17814206F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E9EE512-0F21-4173-BF41-221C1BEE0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D425-FBD7-4494-922E-8DC17814206F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E512-0F21-4173-BF41-221C1BEE0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D425-FBD7-4494-922E-8DC17814206F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E512-0F21-4173-BF41-221C1BEE0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5E6D425-FBD7-4494-922E-8DC17814206F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E512-0F21-4173-BF41-221C1BEE0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5E6D425-FBD7-4494-922E-8DC17814206F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E9EE512-0F21-4173-BF41-221C1BEE0BB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5E6D425-FBD7-4494-922E-8DC17814206F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E9EE512-0F21-4173-BF41-221C1BEE0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5E6D425-FBD7-4494-922E-8DC17814206F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E9EE512-0F21-4173-BF41-221C1BEE0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D425-FBD7-4494-922E-8DC17814206F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E512-0F21-4173-BF41-221C1BEE0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5E6D425-FBD7-4494-922E-8DC17814206F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E9EE512-0F21-4173-BF41-221C1BEE0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5E6D425-FBD7-4494-922E-8DC17814206F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E9EE512-0F21-4173-BF41-221C1BEE0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5E6D425-FBD7-4494-922E-8DC17814206F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E9EE512-0F21-4173-BF41-221C1BEE0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5E6D425-FBD7-4494-922E-8DC17814206F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E9EE512-0F21-4173-BF41-221C1BEE0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8610"/>
          </a:xfrm>
        </p:spPr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3200" b="1" cap="all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СОВРЕМЕННОЕ СОСТОЯНИЕ ПРОБЛЕМЫ НЕФОРМАЛЬНЫХ ПЛАТЕЖЕЙ в ЗДРАВООХРАНЕНИИ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143512"/>
            <a:ext cx="8229600" cy="9826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dirty="0">
                <a:latin typeface="Arial" pitchFamily="34" charset="0"/>
                <a:cs typeface="Arial" pitchFamily="34" charset="0"/>
              </a:rPr>
              <a:t>Ст. преп. </a:t>
            </a:r>
            <a:r>
              <a:rPr lang="ru-RU" sz="1800" b="1" dirty="0" err="1">
                <a:latin typeface="Arial" pitchFamily="34" charset="0"/>
                <a:cs typeface="Arial" pitchFamily="34" charset="0"/>
              </a:rPr>
              <a:t>Буздаева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 С.С.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1800" b="1" dirty="0">
                <a:latin typeface="Arial" pitchFamily="34" charset="0"/>
                <a:cs typeface="Arial" pitchFamily="34" charset="0"/>
              </a:rPr>
              <a:t>Казахский национальный медицинский университет им. </a:t>
            </a:r>
            <a:r>
              <a:rPr lang="ru-RU" sz="1800" b="1" dirty="0" err="1" smtClean="0">
                <a:latin typeface="Arial" pitchFamily="34" charset="0"/>
                <a:cs typeface="Arial" pitchFamily="34" charset="0"/>
              </a:rPr>
              <a:t>С.Д.Асфендиярова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Анализ оценки качества медицинской помощи, полученной в государственных медицинских организациях </a:t>
            </a:r>
            <a:r>
              <a:rPr lang="ru-RU" sz="3100" u="sng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48298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   Как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в 2000 г., так и в 2005 г. 2/3 пациентов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настолько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удовлетворены оказанной медицинской помощью, что выставляют ей оценки выше удовлетворительной (70,0% в 2000 г. и 66,2% в 2005 г.), количество респондентов довольных оказанными услугами в 2009 году составило только 28%. В то же время, в 2000 г. 7,7% дали ей оценку ниже удовлетворительной, а в 2005 г. – таких 3,2%, а в 2009 г – 10% .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Autofit/>
          </a:bodyPr>
          <a:lstStyle/>
          <a:p>
            <a:r>
              <a:rPr lang="ru-RU" sz="2800" dirty="0">
                <a:latin typeface="Arial" pitchFamily="34" charset="0"/>
                <a:cs typeface="Arial" pitchFamily="34" charset="0"/>
              </a:rPr>
              <a:t>Оценка качества медицинских услуг респондентами в 2000 и 2005 гг., 2009г.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в % к итогу)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714621"/>
          <a:ext cx="8229600" cy="3357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4602"/>
                <a:gridCol w="1857388"/>
                <a:gridCol w="2000264"/>
                <a:gridCol w="1757346"/>
              </a:tblGrid>
              <a:tr h="479655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Качество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2000 г.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2005 г.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2009 г.</a:t>
                      </a:r>
                    </a:p>
                  </a:txBody>
                  <a:tcPr marL="68580" marR="68580" marT="0" marB="0"/>
                </a:tc>
              </a:tr>
              <a:tr h="4796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Очень высокое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13,1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0,8</a:t>
                      </a:r>
                      <a:endParaRPr lang="ru-RU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</a:tr>
              <a:tr h="4796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Хорошее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56,9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65,4</a:t>
                      </a:r>
                      <a:endParaRPr lang="ru-RU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</a:t>
                      </a:r>
                    </a:p>
                  </a:txBody>
                  <a:tcPr marL="68580" marR="68580" marT="0" marB="0"/>
                </a:tc>
              </a:tr>
              <a:tr h="4796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Удовлетворительное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22,3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30,6</a:t>
                      </a:r>
                      <a:endParaRPr lang="ru-RU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63</a:t>
                      </a:r>
                    </a:p>
                  </a:txBody>
                  <a:tcPr marL="68580" marR="68580" marT="0" marB="0"/>
                </a:tc>
              </a:tr>
              <a:tr h="4796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Плохое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6,2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2,6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</a:p>
                  </a:txBody>
                  <a:tcPr marL="68580" marR="68580" marT="0" marB="0"/>
                </a:tc>
              </a:tr>
              <a:tr h="4796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Очень низкое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1,5</a:t>
                      </a:r>
                      <a:endParaRPr lang="ru-RU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4796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Итого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143008"/>
          </a:xfrm>
        </p:spPr>
        <p:txBody>
          <a:bodyPr>
            <a:noAutofit/>
          </a:bodyPr>
          <a:lstStyle/>
          <a:p>
            <a:r>
              <a:rPr lang="ru-RU" sz="3200" dirty="0">
                <a:latin typeface="Arial" pitchFamily="34" charset="0"/>
                <a:cs typeface="Arial" pitchFamily="34" charset="0"/>
              </a:rPr>
              <a:t>Ситуация с прямыми неформальными оплатами в системе здравоохранения не является позитивной: 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411543"/>
          </a:xfrm>
        </p:spPr>
        <p:txBody>
          <a:bodyPr/>
          <a:lstStyle/>
          <a:p>
            <a:r>
              <a:rPr lang="ru-RU" sz="2400" dirty="0">
                <a:latin typeface="Arial" pitchFamily="34" charset="0"/>
                <a:cs typeface="Arial" pitchFamily="34" charset="0"/>
              </a:rPr>
              <a:t>для пациентов нет гарантий доступной и качественной медицинской   помощи;  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медицинский   персонал   имеет  незаконный   источник доходов; 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организации здравоохранения теряют дополнительные финансовые средства.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/>
              <a:t>Конституцией Республики Казахстан закреплено право на охрану здоровья: </a:t>
            </a:r>
            <a:br>
              <a:rPr lang="ru-RU" b="1" dirty="0"/>
            </a:br>
            <a:r>
              <a:rPr lang="ru-RU" sz="2200" dirty="0">
                <a:latin typeface="Arial" pitchFamily="34" charset="0"/>
                <a:cs typeface="Arial" pitchFamily="34" charset="0"/>
              </a:rPr>
              <a:t> 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Статья 29.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r>
              <a:rPr lang="ru-RU" sz="2200" dirty="0">
                <a:latin typeface="Arial" pitchFamily="34" charset="0"/>
                <a:cs typeface="Arial" pitchFamily="34" charset="0"/>
              </a:rPr>
              <a:t/>
            </a:r>
            <a:br>
              <a:rPr lang="ru-RU" sz="2200" dirty="0">
                <a:latin typeface="Arial" pitchFamily="34" charset="0"/>
                <a:cs typeface="Arial" pitchFamily="34" charset="0"/>
              </a:rPr>
            </a:br>
            <a:r>
              <a:rPr lang="ru-RU" sz="2200" dirty="0">
                <a:latin typeface="Arial" pitchFamily="34" charset="0"/>
                <a:cs typeface="Arial" pitchFamily="34" charset="0"/>
              </a:rPr>
              <a:t>1. Граждане Республики Казахстан имеют право на охрану здоровья.</a:t>
            </a:r>
            <a:br>
              <a:rPr lang="ru-RU" sz="2200" dirty="0">
                <a:latin typeface="Arial" pitchFamily="34" charset="0"/>
                <a:cs typeface="Arial" pitchFamily="34" charset="0"/>
              </a:rPr>
            </a:br>
            <a:r>
              <a:rPr lang="ru-RU" sz="2200" dirty="0">
                <a:latin typeface="Arial" pitchFamily="34" charset="0"/>
                <a:cs typeface="Arial" pitchFamily="34" charset="0"/>
              </a:rPr>
              <a:t>2. Граждане Республики Казахстан вправе получать бесплатно гарантированный объем медицинской помощи, установленный законом.</a:t>
            </a:r>
            <a:br>
              <a:rPr lang="ru-RU" sz="2200" dirty="0">
                <a:latin typeface="Arial" pitchFamily="34" charset="0"/>
                <a:cs typeface="Arial" pitchFamily="34" charset="0"/>
              </a:rPr>
            </a:br>
            <a:r>
              <a:rPr lang="ru-RU" sz="2200" dirty="0">
                <a:latin typeface="Arial" pitchFamily="34" charset="0"/>
                <a:cs typeface="Arial" pitchFamily="34" charset="0"/>
              </a:rPr>
              <a:t>3. Получение платной медицинской помощи в государственных и частных лечебных учреждениях, а также у лиц, занимающихся частной медицинской практикой, производится на основаниях и в порядке, установленных законом.</a:t>
            </a:r>
            <a:br>
              <a:rPr lang="ru-RU" sz="2200" dirty="0">
                <a:latin typeface="Arial" pitchFamily="34" charset="0"/>
                <a:cs typeface="Arial" pitchFamily="34" charset="0"/>
              </a:rPr>
            </a:b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571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1" y="142852"/>
            <a:ext cx="8329642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Кодекс РК «О здоровье народа и системе 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здравоохранения»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Статья 23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Источниками финансового обеспечения системы здравоохранения 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являются: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-бюджетные средства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средства добровольного страхования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средства, полученные за оказание платных услуг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иные средства, не противоречащие законодательству РК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Статья 35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Платные медицинские услуги предоставляются при: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-проведении медицинских исследований, не входящих в  перечень 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гарантированного объема бесплатной медицинской помощи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оказании первичной медико-санитарной помощи, диагностических и  лечебных услуг по инициативе пациентов, в том числе без 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направления специалистов первичной медико-санитарной помощи и  организаций здравоохранения.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04118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Положительная динамика снижения распространенности неформальных платежей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28596" y="1643050"/>
          <a:ext cx="8115328" cy="4714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4692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59500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С высокой степенью достоверности (99,8%) можно утверждать о наличии связи неформальной оплаты со следующими факторами: </a:t>
            </a:r>
          </a:p>
          <a:p>
            <a:r>
              <a:rPr lang="ru-RU" dirty="0" smtClean="0"/>
              <a:t>доход семьи, </a:t>
            </a:r>
          </a:p>
          <a:p>
            <a:r>
              <a:rPr lang="ru-RU" dirty="0" smtClean="0"/>
              <a:t>возраст пациента,</a:t>
            </a:r>
          </a:p>
          <a:p>
            <a:r>
              <a:rPr lang="ru-RU" dirty="0" smtClean="0"/>
              <a:t> время ожидания в приемном отделении,</a:t>
            </a:r>
          </a:p>
          <a:p>
            <a:r>
              <a:rPr lang="ru-RU" dirty="0" smtClean="0"/>
              <a:t> принадлежность к категории льготников,</a:t>
            </a:r>
          </a:p>
          <a:p>
            <a:r>
              <a:rPr lang="ru-RU" dirty="0" smtClean="0"/>
              <a:t> осведомленность о гарантированном объеме бесплатной медицинской помощи,</a:t>
            </a:r>
          </a:p>
          <a:p>
            <a:r>
              <a:rPr lang="ru-RU" dirty="0" smtClean="0"/>
              <a:t> социальный статус, </a:t>
            </a:r>
          </a:p>
          <a:p>
            <a:r>
              <a:rPr lang="ru-RU" dirty="0" smtClean="0"/>
              <a:t>вид лечения (оперативное или консервативное).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latin typeface="Arial" pitchFamily="34" charset="0"/>
                <a:cs typeface="Arial" pitchFamily="34" charset="0"/>
              </a:rPr>
              <a:t> Анализ неформальной оплаты в 2000 году: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-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оплата лекарств и изделий медицинского назначения (85,3%)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-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во время лечения (40%) и в различные периоды лечения (40%)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-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дважды 32% или однократно 26%, 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-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врачам 16% опрошенных,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- 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несмотря на осведомленность респондентов о  своих правах на получение гарантированной бесплатной медицинской помощи (63%).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357322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latin typeface="Arial" pitchFamily="34" charset="0"/>
                <a:cs typeface="Arial" pitchFamily="34" charset="0"/>
              </a:rPr>
              <a:t>Анализ неформальной оплаты в 2005 году: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5544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оплата услуг персонала приемного отделения 81% плативших</a:t>
            </a:r>
          </a:p>
          <a:p>
            <a:pPr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 -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до лечения (79,6%), 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-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однократно (91,2%), 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-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врачам (88,4%) приемного отделения (81,2%),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- 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несмотря на осведомленность респондентов о  своих правах на получение гарантированной бесплатной медицинской помощи (87,1%).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560406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latin typeface="Arial" pitchFamily="34" charset="0"/>
                <a:cs typeface="Arial" pitchFamily="34" charset="0"/>
              </a:rPr>
              <a:t>Анализ неформальной оплаты в 2009 году: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357430"/>
            <a:ext cx="8229600" cy="39290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-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оплата анализов, обследования и лекарств (78%)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-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желание отблагодарить 39%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- с целью получения более эффективной помощи 41%, 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 -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 различные периоды лечения: до лечения 36%, во время лечения 36%, после лечения 33% плативших, 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-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несмотря на осведомленность респондентов о  своих правах на получение гарантированной бесплатной медицинской помощи (78%).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357322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Меры, которые способствовали бы улучшению качества медицинской помощи: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928934"/>
            <a:ext cx="8643998" cy="319722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-коренной пересмотр системы здравоохранения 38%</a:t>
            </a:r>
          </a:p>
          <a:p>
            <a:pPr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- изменение финансирования системы здравоохранения 48%</a:t>
            </a:r>
          </a:p>
          <a:p>
            <a:pPr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- повышение заработной платы медработникам 80%</a:t>
            </a:r>
          </a:p>
          <a:p>
            <a:pPr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- улучшение социальных гарантий пациентов 37%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63</TotalTime>
  <Words>518</Words>
  <Application>Microsoft Office PowerPoint</Application>
  <PresentationFormat>Экран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 СОВРЕМЕННОЕ СОСТОЯНИЕ ПРОБЛЕМЫ НЕФОРМАЛЬНЫХ ПЛАТЕЖЕЙ в ЗДРАВООХРАНЕНИИ  </vt:lpstr>
      <vt:lpstr>Конституцией Республики Казахстан закреплено право на охрану здоровья:       Статья 29.   1. Граждане Республики Казахстан имеют право на охрану здоровья. 2. Граждане Республики Казахстан вправе получать бесплатно гарантированный объем медицинской помощи, установленный законом. 3. Получение платной медицинской помощи в государственных и частных лечебных учреждениях, а также у лиц, занимающихся частной медицинской практикой, производится на основаниях и в порядке, установленных законом. </vt:lpstr>
      <vt:lpstr>Кодекс РК «О здоровье народа и системе  здравоохранения» Статья 23 Источниками финансового обеспечения системы здравоохранения  являются: -бюджетные средства - средства добровольного страхования - средства, полученные за оказание платных услуг - иные средства, не противоречащие законодательству РК Статья 35 Платные медицинские услуги предоставляются при: -проведении медицинских исследований, не входящих в  перечень  гарантированного объема бесплатной медицинской помощи - оказании первичной медико-санитарной помощи, диагностических и  лечебных услуг по инициативе пациентов, в том числе без  направления специалистов первичной медико-санитарной помощи и  организаций здравоохранения.</vt:lpstr>
      <vt:lpstr>Положительная динамика снижения распространенности неформальных платежей</vt:lpstr>
      <vt:lpstr>   </vt:lpstr>
      <vt:lpstr> Анализ неформальной оплаты в 2000 году:</vt:lpstr>
      <vt:lpstr>Анализ неформальной оплаты в 2005 году: </vt:lpstr>
      <vt:lpstr>Анализ неформальной оплаты в 2009 году: </vt:lpstr>
      <vt:lpstr>Меры, которые способствовали бы улучшению качества медицинской помощи: </vt:lpstr>
      <vt:lpstr>Анализ оценки качества медицинской помощи, полученной в государственных медицинских организациях   </vt:lpstr>
      <vt:lpstr>Оценка качества медицинских услуг респондентами в 2000 и 2005 гг., 2009г.  (в % к итогу)</vt:lpstr>
      <vt:lpstr>Ситуация с прямыми неформальными оплатами в системе здравоохранения не является позитивной: 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СОВРЕМЕННОЕ СОСТОЯНИЕ ПРОБЛЕМЫ НЕФОРМАЛЬНЫХ ПЛАТЕЖЕЙ в ЗДРАВООХРАНЕНИИ</dc:title>
  <dc:creator>user</dc:creator>
  <cp:lastModifiedBy>SamLab.ws</cp:lastModifiedBy>
  <cp:revision>8</cp:revision>
  <dcterms:created xsi:type="dcterms:W3CDTF">2011-11-30T15:14:49Z</dcterms:created>
  <dcterms:modified xsi:type="dcterms:W3CDTF">2011-12-01T01:57:41Z</dcterms:modified>
</cp:coreProperties>
</file>