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86" r:id="rId5"/>
    <p:sldId id="263" r:id="rId6"/>
    <p:sldId id="287" r:id="rId7"/>
    <p:sldId id="260" r:id="rId8"/>
    <p:sldId id="259" r:id="rId9"/>
    <p:sldId id="261" r:id="rId10"/>
    <p:sldId id="264" r:id="rId11"/>
    <p:sldId id="262" r:id="rId12"/>
    <p:sldId id="265" r:id="rId13"/>
    <p:sldId id="266" r:id="rId14"/>
    <p:sldId id="268" r:id="rId15"/>
    <p:sldId id="271" r:id="rId16"/>
    <p:sldId id="273" r:id="rId17"/>
    <p:sldId id="269" r:id="rId18"/>
    <p:sldId id="274" r:id="rId19"/>
    <p:sldId id="275" r:id="rId20"/>
    <p:sldId id="270" r:id="rId21"/>
    <p:sldId id="267" r:id="rId22"/>
    <p:sldId id="276" r:id="rId23"/>
    <p:sldId id="288" r:id="rId24"/>
    <p:sldId id="289" r:id="rId25"/>
    <p:sldId id="280" r:id="rId26"/>
    <p:sldId id="281" r:id="rId27"/>
    <p:sldId id="283" r:id="rId28"/>
    <p:sldId id="282" r:id="rId29"/>
    <p:sldId id="290" r:id="rId30"/>
    <p:sldId id="284" r:id="rId31"/>
    <p:sldId id="285" r:id="rId32"/>
    <p:sldId id="291" r:id="rId33"/>
    <p:sldId id="292" r:id="rId3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9246" autoAdjust="0"/>
  </p:normalViewPr>
  <p:slideViewPr>
    <p:cSldViewPr>
      <p:cViewPr>
        <p:scale>
          <a:sx n="120" d="100"/>
          <a:sy n="120" d="100"/>
        </p:scale>
        <p:origin x="-7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rew\Downloads\Optimistic%20Scenario%20Results%20&amp;%20MkFX%20&amp;%20PPP%20Tables%20&amp;%20Charts%202011%20May%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rew\Downloads\Pessimistic%20Scenario%20Results%20&amp;%20MkFX%20&amp;%20PPP%20Tables%20&amp;%20Charts%202011%20May%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areaChart>
        <c:grouping val="stacked"/>
        <c:ser>
          <c:idx val="0"/>
          <c:order val="0"/>
          <c:tx>
            <c:strRef>
              <c:f>Sheet1!$A$1</c:f>
              <c:strCache>
                <c:ptCount val="1"/>
                <c:pt idx="0">
                  <c:v>Afghanistan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Sheet1!$B$1:$AT$1</c:f>
              <c:numCache>
                <c:formatCode>#,##0</c:formatCode>
                <c:ptCount val="45"/>
                <c:pt idx="0">
                  <c:v>6.9407208000000002</c:v>
                </c:pt>
                <c:pt idx="1">
                  <c:v>7.5727327999999998</c:v>
                </c:pt>
                <c:pt idx="2">
                  <c:v>9.0011256999999993</c:v>
                </c:pt>
                <c:pt idx="3">
                  <c:v>10.379624000000021</c:v>
                </c:pt>
                <c:pt idx="4">
                  <c:v>12.585071000000001</c:v>
                </c:pt>
                <c:pt idx="5">
                  <c:v>15.607999</c:v>
                </c:pt>
                <c:pt idx="6">
                  <c:v>18.133399000000001</c:v>
                </c:pt>
                <c:pt idx="7">
                  <c:v>19.458185999999987</c:v>
                </c:pt>
                <c:pt idx="8">
                  <c:v>20.676999000000031</c:v>
                </c:pt>
                <c:pt idx="9">
                  <c:v>21.744498</c:v>
                </c:pt>
                <c:pt idx="10">
                  <c:v>22.759985000000047</c:v>
                </c:pt>
                <c:pt idx="11">
                  <c:v>23.77582</c:v>
                </c:pt>
                <c:pt idx="12">
                  <c:v>24.794734999999989</c:v>
                </c:pt>
                <c:pt idx="13">
                  <c:v>25.816458000000047</c:v>
                </c:pt>
                <c:pt idx="14">
                  <c:v>26.842479999999952</c:v>
                </c:pt>
                <c:pt idx="15">
                  <c:v>27.874047999999988</c:v>
                </c:pt>
                <c:pt idx="16">
                  <c:v>29.013013999999988</c:v>
                </c:pt>
                <c:pt idx="17">
                  <c:v>30.273955000000047</c:v>
                </c:pt>
                <c:pt idx="18">
                  <c:v>31.676175000000047</c:v>
                </c:pt>
                <c:pt idx="19">
                  <c:v>33.242156000000087</c:v>
                </c:pt>
                <c:pt idx="20">
                  <c:v>34.996443000000006</c:v>
                </c:pt>
                <c:pt idx="21">
                  <c:v>36.836173000000002</c:v>
                </c:pt>
                <c:pt idx="22">
                  <c:v>38.764263</c:v>
                </c:pt>
                <c:pt idx="23">
                  <c:v>40.784066999999993</c:v>
                </c:pt>
                <c:pt idx="24">
                  <c:v>42.898685</c:v>
                </c:pt>
                <c:pt idx="25">
                  <c:v>45.111297999999998</c:v>
                </c:pt>
                <c:pt idx="26">
                  <c:v>47.425423000000002</c:v>
                </c:pt>
                <c:pt idx="27">
                  <c:v>49.844738</c:v>
                </c:pt>
                <c:pt idx="28">
                  <c:v>52.372744000000004</c:v>
                </c:pt>
                <c:pt idx="29">
                  <c:v>55.012924000000005</c:v>
                </c:pt>
                <c:pt idx="30">
                  <c:v>57.768685000000012</c:v>
                </c:pt>
                <c:pt idx="31">
                  <c:v>60.643420000000006</c:v>
                </c:pt>
                <c:pt idx="32">
                  <c:v>63.640263000000004</c:v>
                </c:pt>
                <c:pt idx="33">
                  <c:v>66.761972</c:v>
                </c:pt>
                <c:pt idx="34">
                  <c:v>70.011031000000003</c:v>
                </c:pt>
                <c:pt idx="35">
                  <c:v>73.38986199999998</c:v>
                </c:pt>
                <c:pt idx="36">
                  <c:v>76.901347000000001</c:v>
                </c:pt>
                <c:pt idx="37">
                  <c:v>80.54807599999998</c:v>
                </c:pt>
                <c:pt idx="38">
                  <c:v>84.331639999999993</c:v>
                </c:pt>
                <c:pt idx="39">
                  <c:v>88.253101000000001</c:v>
                </c:pt>
                <c:pt idx="40">
                  <c:v>92.313624000000189</c:v>
                </c:pt>
                <c:pt idx="41">
                  <c:v>96.514815999999996</c:v>
                </c:pt>
                <c:pt idx="42">
                  <c:v>100.85869</c:v>
                </c:pt>
                <c:pt idx="43">
                  <c:v>105.34722000000025</c:v>
                </c:pt>
                <c:pt idx="44">
                  <c:v>109.98245</c:v>
                </c:pt>
              </c:numCache>
            </c:numRef>
          </c:val>
        </c:ser>
        <c:ser>
          <c:idx val="1"/>
          <c:order val="1"/>
          <c:tx>
            <c:strRef>
              <c:f>Sheet1!$A$2</c:f>
              <c:strCache>
                <c:ptCount val="1"/>
                <c:pt idx="0">
                  <c:v>Azerbaijan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Sheet1!$B$2:$AT$2</c:f>
              <c:numCache>
                <c:formatCode>#,##0</c:formatCode>
                <c:ptCount val="45"/>
                <c:pt idx="0">
                  <c:v>14.657182000000002</c:v>
                </c:pt>
                <c:pt idx="1">
                  <c:v>22.534935999999998</c:v>
                </c:pt>
                <c:pt idx="2">
                  <c:v>34.449141000000004</c:v>
                </c:pt>
                <c:pt idx="3">
                  <c:v>47.250318000000078</c:v>
                </c:pt>
                <c:pt idx="4">
                  <c:v>43.487448999999998</c:v>
                </c:pt>
                <c:pt idx="5">
                  <c:v>54.370000999999995</c:v>
                </c:pt>
                <c:pt idx="6">
                  <c:v>71.406935000000004</c:v>
                </c:pt>
                <c:pt idx="7">
                  <c:v>73.896350999999981</c:v>
                </c:pt>
                <c:pt idx="8">
                  <c:v>77.021141</c:v>
                </c:pt>
                <c:pt idx="9">
                  <c:v>80.971022000000005</c:v>
                </c:pt>
                <c:pt idx="10">
                  <c:v>85.964269000000343</c:v>
                </c:pt>
                <c:pt idx="11">
                  <c:v>92.262360999999999</c:v>
                </c:pt>
                <c:pt idx="12">
                  <c:v>100.19674999999998</c:v>
                </c:pt>
                <c:pt idx="13">
                  <c:v>108.33143</c:v>
                </c:pt>
                <c:pt idx="14">
                  <c:v>116.93950000000002</c:v>
                </c:pt>
                <c:pt idx="15">
                  <c:v>126.01750000000015</c:v>
                </c:pt>
                <c:pt idx="16">
                  <c:v>135.55781000000007</c:v>
                </c:pt>
                <c:pt idx="17">
                  <c:v>145.58065000000002</c:v>
                </c:pt>
                <c:pt idx="18">
                  <c:v>156.13480999999999</c:v>
                </c:pt>
                <c:pt idx="19">
                  <c:v>167.30519000000001</c:v>
                </c:pt>
                <c:pt idx="20">
                  <c:v>179.18404999999998</c:v>
                </c:pt>
                <c:pt idx="21">
                  <c:v>191.83440000000004</c:v>
                </c:pt>
                <c:pt idx="22">
                  <c:v>205.30458999999999</c:v>
                </c:pt>
                <c:pt idx="23">
                  <c:v>219.67506999999998</c:v>
                </c:pt>
                <c:pt idx="24">
                  <c:v>235.03583</c:v>
                </c:pt>
                <c:pt idx="25">
                  <c:v>251.47671</c:v>
                </c:pt>
                <c:pt idx="26">
                  <c:v>269.10676999999993</c:v>
                </c:pt>
                <c:pt idx="27">
                  <c:v>288.00583</c:v>
                </c:pt>
                <c:pt idx="28">
                  <c:v>308.18463000000008</c:v>
                </c:pt>
                <c:pt idx="29">
                  <c:v>329.59331999999876</c:v>
                </c:pt>
                <c:pt idx="30">
                  <c:v>352.17455000000001</c:v>
                </c:pt>
                <c:pt idx="31">
                  <c:v>375.92156999999889</c:v>
                </c:pt>
                <c:pt idx="32">
                  <c:v>400.85437000000002</c:v>
                </c:pt>
                <c:pt idx="33">
                  <c:v>426.94578000000001</c:v>
                </c:pt>
                <c:pt idx="34">
                  <c:v>453.81666000000001</c:v>
                </c:pt>
                <c:pt idx="35">
                  <c:v>481.38387999999969</c:v>
                </c:pt>
                <c:pt idx="36">
                  <c:v>509.55626000000001</c:v>
                </c:pt>
                <c:pt idx="37">
                  <c:v>538.24866999999949</c:v>
                </c:pt>
                <c:pt idx="38">
                  <c:v>567.39121999999816</c:v>
                </c:pt>
                <c:pt idx="39">
                  <c:v>596.92673000000002</c:v>
                </c:pt>
                <c:pt idx="40">
                  <c:v>626.79537000000187</c:v>
                </c:pt>
                <c:pt idx="41">
                  <c:v>656.94371999999998</c:v>
                </c:pt>
                <c:pt idx="42">
                  <c:v>687.30781999999851</c:v>
                </c:pt>
                <c:pt idx="43">
                  <c:v>717.81835999999998</c:v>
                </c:pt>
                <c:pt idx="44">
                  <c:v>748.95838000000003</c:v>
                </c:pt>
              </c:numCache>
            </c:numRef>
          </c:val>
        </c:ser>
        <c:ser>
          <c:idx val="2"/>
          <c:order val="2"/>
          <c:tx>
            <c:strRef>
              <c:f>Sheet1!$A$3</c:f>
              <c:strCache>
                <c:ptCount val="1"/>
                <c:pt idx="0">
                  <c:v>Kazakhstan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Sheet1!$B$3:$AT$3</c:f>
              <c:numCache>
                <c:formatCode>#,##0</c:formatCode>
                <c:ptCount val="45"/>
                <c:pt idx="0">
                  <c:v>63.214562000000001</c:v>
                </c:pt>
                <c:pt idx="1">
                  <c:v>86.812065000000004</c:v>
                </c:pt>
                <c:pt idx="2">
                  <c:v>107.37845999999998</c:v>
                </c:pt>
                <c:pt idx="3">
                  <c:v>137.77250999999998</c:v>
                </c:pt>
                <c:pt idx="4">
                  <c:v>114.70526000000002</c:v>
                </c:pt>
                <c:pt idx="5">
                  <c:v>138.42901000000001</c:v>
                </c:pt>
                <c:pt idx="6">
                  <c:v>166.96041000000031</c:v>
                </c:pt>
                <c:pt idx="7">
                  <c:v>178.37338</c:v>
                </c:pt>
                <c:pt idx="8">
                  <c:v>190.38327000000001</c:v>
                </c:pt>
                <c:pt idx="9">
                  <c:v>203.00091</c:v>
                </c:pt>
                <c:pt idx="10">
                  <c:v>216.23843000000031</c:v>
                </c:pt>
                <c:pt idx="11">
                  <c:v>230.08774000000031</c:v>
                </c:pt>
                <c:pt idx="12">
                  <c:v>244.55583000000001</c:v>
                </c:pt>
                <c:pt idx="13">
                  <c:v>259.70272999999969</c:v>
                </c:pt>
                <c:pt idx="14">
                  <c:v>275.62950999999993</c:v>
                </c:pt>
                <c:pt idx="15">
                  <c:v>292.44596999999999</c:v>
                </c:pt>
                <c:pt idx="16">
                  <c:v>310.20651999999887</c:v>
                </c:pt>
                <c:pt idx="17">
                  <c:v>328.99358999999907</c:v>
                </c:pt>
                <c:pt idx="18">
                  <c:v>348.97868999999969</c:v>
                </c:pt>
                <c:pt idx="19">
                  <c:v>370.39678999999927</c:v>
                </c:pt>
                <c:pt idx="20">
                  <c:v>393.48220999999927</c:v>
                </c:pt>
                <c:pt idx="21">
                  <c:v>418.44799999999969</c:v>
                </c:pt>
                <c:pt idx="22">
                  <c:v>445.43278999999933</c:v>
                </c:pt>
                <c:pt idx="23">
                  <c:v>474.5112199999989</c:v>
                </c:pt>
                <c:pt idx="24">
                  <c:v>505.67583999999999</c:v>
                </c:pt>
                <c:pt idx="25">
                  <c:v>538.91432999999938</c:v>
                </c:pt>
                <c:pt idx="26">
                  <c:v>574.31898999999999</c:v>
                </c:pt>
                <c:pt idx="27">
                  <c:v>611.99048000000005</c:v>
                </c:pt>
                <c:pt idx="28">
                  <c:v>651.87590999999998</c:v>
                </c:pt>
                <c:pt idx="29">
                  <c:v>693.84090999999864</c:v>
                </c:pt>
                <c:pt idx="30">
                  <c:v>737.74333000000149</c:v>
                </c:pt>
                <c:pt idx="31">
                  <c:v>783.47283000000004</c:v>
                </c:pt>
                <c:pt idx="32">
                  <c:v>830.98472000000004</c:v>
                </c:pt>
                <c:pt idx="33">
                  <c:v>880.26445000000001</c:v>
                </c:pt>
                <c:pt idx="34">
                  <c:v>931.20538000000124</c:v>
                </c:pt>
                <c:pt idx="35">
                  <c:v>983.81970999999999</c:v>
                </c:pt>
                <c:pt idx="36">
                  <c:v>1038.0846999999999</c:v>
                </c:pt>
                <c:pt idx="37">
                  <c:v>1093.9095000000011</c:v>
                </c:pt>
                <c:pt idx="38">
                  <c:v>1151.1660999999999</c:v>
                </c:pt>
                <c:pt idx="39">
                  <c:v>1209.6775</c:v>
                </c:pt>
                <c:pt idx="40">
                  <c:v>1269.3008</c:v>
                </c:pt>
                <c:pt idx="41">
                  <c:v>1329.9388000000001</c:v>
                </c:pt>
                <c:pt idx="42">
                  <c:v>1391.6167</c:v>
                </c:pt>
                <c:pt idx="43">
                  <c:v>1454.4796000000001</c:v>
                </c:pt>
                <c:pt idx="44">
                  <c:v>1519.0177000000001</c:v>
                </c:pt>
              </c:numCache>
            </c:numRef>
          </c:val>
        </c:ser>
        <c:ser>
          <c:idx val="3"/>
          <c:order val="3"/>
          <c:tx>
            <c:strRef>
              <c:f>Sheet1!$A$4</c:f>
              <c:strCache>
                <c:ptCount val="1"/>
                <c:pt idx="0">
                  <c:v>Kyrgyz Republic</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Sheet1!$B$4:$AT$4</c:f>
              <c:numCache>
                <c:formatCode>#,##0</c:formatCode>
                <c:ptCount val="45"/>
                <c:pt idx="0">
                  <c:v>2.7222852999999998</c:v>
                </c:pt>
                <c:pt idx="1">
                  <c:v>3.0404532999999998</c:v>
                </c:pt>
                <c:pt idx="2">
                  <c:v>3.9633685999999999</c:v>
                </c:pt>
                <c:pt idx="3">
                  <c:v>5.2275079999999878</c:v>
                </c:pt>
                <c:pt idx="4">
                  <c:v>4.7277306999999897</c:v>
                </c:pt>
                <c:pt idx="5">
                  <c:v>4.6149995999999849</c:v>
                </c:pt>
                <c:pt idx="6">
                  <c:v>5.0309004000000002</c:v>
                </c:pt>
                <c:pt idx="7">
                  <c:v>5.3405073999999955</c:v>
                </c:pt>
                <c:pt idx="8">
                  <c:v>5.6189821999999889</c:v>
                </c:pt>
                <c:pt idx="9">
                  <c:v>5.8569709999999899</c:v>
                </c:pt>
                <c:pt idx="10">
                  <c:v>6.0454334000000003</c:v>
                </c:pt>
                <c:pt idx="11">
                  <c:v>6.2333727000000119</c:v>
                </c:pt>
                <c:pt idx="12">
                  <c:v>6.4256001999999999</c:v>
                </c:pt>
                <c:pt idx="13">
                  <c:v>6.6216109999999899</c:v>
                </c:pt>
                <c:pt idx="14">
                  <c:v>6.8207287999999995</c:v>
                </c:pt>
                <c:pt idx="15">
                  <c:v>7.0225520999999897</c:v>
                </c:pt>
                <c:pt idx="16">
                  <c:v>7.3023734999999999</c:v>
                </c:pt>
                <c:pt idx="17">
                  <c:v>7.6770999</c:v>
                </c:pt>
                <c:pt idx="18">
                  <c:v>8.1635189000000015</c:v>
                </c:pt>
                <c:pt idx="19">
                  <c:v>8.7851692000000003</c:v>
                </c:pt>
                <c:pt idx="20">
                  <c:v>9.5066294000000013</c:v>
                </c:pt>
                <c:pt idx="21">
                  <c:v>10.294274999999999</c:v>
                </c:pt>
                <c:pt idx="22">
                  <c:v>11.153774</c:v>
                </c:pt>
                <c:pt idx="23">
                  <c:v>12.091295000000001</c:v>
                </c:pt>
                <c:pt idx="24">
                  <c:v>13.104581</c:v>
                </c:pt>
                <c:pt idx="25">
                  <c:v>14.198183999999999</c:v>
                </c:pt>
                <c:pt idx="26">
                  <c:v>15.377890000000004</c:v>
                </c:pt>
                <c:pt idx="27">
                  <c:v>16.649760000000001</c:v>
                </c:pt>
                <c:pt idx="28">
                  <c:v>18.018523999999989</c:v>
                </c:pt>
                <c:pt idx="29">
                  <c:v>19.488042999999909</c:v>
                </c:pt>
                <c:pt idx="30">
                  <c:v>21.062183999999952</c:v>
                </c:pt>
                <c:pt idx="31">
                  <c:v>22.745348999999944</c:v>
                </c:pt>
                <c:pt idx="32">
                  <c:v>24.542543999999921</c:v>
                </c:pt>
                <c:pt idx="33">
                  <c:v>26.458603999999951</c:v>
                </c:pt>
                <c:pt idx="34">
                  <c:v>28.521775999999999</c:v>
                </c:pt>
                <c:pt idx="35">
                  <c:v>30.741752999999989</c:v>
                </c:pt>
                <c:pt idx="36">
                  <c:v>33.129149000000012</c:v>
                </c:pt>
                <c:pt idx="37">
                  <c:v>35.693836000000012</c:v>
                </c:pt>
                <c:pt idx="38">
                  <c:v>38.443456000000005</c:v>
                </c:pt>
                <c:pt idx="39">
                  <c:v>41.383748999999995</c:v>
                </c:pt>
                <c:pt idx="40">
                  <c:v>44.520892000000003</c:v>
                </c:pt>
                <c:pt idx="41">
                  <c:v>47.862338000000086</c:v>
                </c:pt>
                <c:pt idx="42">
                  <c:v>51.419274999999999</c:v>
                </c:pt>
                <c:pt idx="43">
                  <c:v>55.206665000000001</c:v>
                </c:pt>
                <c:pt idx="44">
                  <c:v>59.244302000000012</c:v>
                </c:pt>
              </c:numCache>
            </c:numRef>
          </c:val>
        </c:ser>
        <c:ser>
          <c:idx val="4"/>
          <c:order val="4"/>
          <c:tx>
            <c:strRef>
              <c:f>Sheet1!$A$5</c:f>
              <c:strCache>
                <c:ptCount val="1"/>
                <c:pt idx="0">
                  <c:v>Mongolia</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Sheet1!$B$5:$AT$5</c:f>
              <c:numCache>
                <c:formatCode>#,##0</c:formatCode>
                <c:ptCount val="45"/>
                <c:pt idx="0">
                  <c:v>2.5529721999999948</c:v>
                </c:pt>
                <c:pt idx="1">
                  <c:v>3.6663344000000002</c:v>
                </c:pt>
                <c:pt idx="2">
                  <c:v>4.4089486000000004</c:v>
                </c:pt>
                <c:pt idx="3">
                  <c:v>5.7124613000000002</c:v>
                </c:pt>
                <c:pt idx="4">
                  <c:v>4.61768939999999</c:v>
                </c:pt>
                <c:pt idx="5">
                  <c:v>6.1250001999999899</c:v>
                </c:pt>
                <c:pt idx="6">
                  <c:v>8.763024999999999</c:v>
                </c:pt>
                <c:pt idx="7">
                  <c:v>9.561432000000023</c:v>
                </c:pt>
                <c:pt idx="8">
                  <c:v>10.332500000000019</c:v>
                </c:pt>
                <c:pt idx="9">
                  <c:v>11.049860999999998</c:v>
                </c:pt>
                <c:pt idx="10">
                  <c:v>11.685791</c:v>
                </c:pt>
                <c:pt idx="11">
                  <c:v>12.213040000000001</c:v>
                </c:pt>
                <c:pt idx="12">
                  <c:v>12.732919999999998</c:v>
                </c:pt>
                <c:pt idx="13">
                  <c:v>13.254696000000004</c:v>
                </c:pt>
                <c:pt idx="14">
                  <c:v>13.780199</c:v>
                </c:pt>
                <c:pt idx="15">
                  <c:v>14.311244</c:v>
                </c:pt>
                <c:pt idx="16">
                  <c:v>14.997218999999999</c:v>
                </c:pt>
                <c:pt idx="17">
                  <c:v>15.888991000000001</c:v>
                </c:pt>
                <c:pt idx="18">
                  <c:v>16.936121999999987</c:v>
                </c:pt>
                <c:pt idx="19">
                  <c:v>18.211274000000031</c:v>
                </c:pt>
                <c:pt idx="20">
                  <c:v>19.790510999999956</c:v>
                </c:pt>
                <c:pt idx="21">
                  <c:v>21.42629099999996</c:v>
                </c:pt>
                <c:pt idx="22">
                  <c:v>23.188338000000002</c:v>
                </c:pt>
                <c:pt idx="23">
                  <c:v>25.085089999999944</c:v>
                </c:pt>
                <c:pt idx="24">
                  <c:v>27.104942000000001</c:v>
                </c:pt>
                <c:pt idx="25">
                  <c:v>29.251697</c:v>
                </c:pt>
                <c:pt idx="26">
                  <c:v>31.530754999999999</c:v>
                </c:pt>
                <c:pt idx="27">
                  <c:v>33.981041999999995</c:v>
                </c:pt>
                <c:pt idx="28">
                  <c:v>36.608507000000003</c:v>
                </c:pt>
                <c:pt idx="29">
                  <c:v>39.416001999999999</c:v>
                </c:pt>
                <c:pt idx="30">
                  <c:v>42.405696000000006</c:v>
                </c:pt>
                <c:pt idx="31">
                  <c:v>45.580807999999998</c:v>
                </c:pt>
                <c:pt idx="32">
                  <c:v>48.946510000000011</c:v>
                </c:pt>
                <c:pt idx="33">
                  <c:v>52.508226000000001</c:v>
                </c:pt>
                <c:pt idx="34">
                  <c:v>56.322521000000002</c:v>
                </c:pt>
                <c:pt idx="35">
                  <c:v>60.405377000000001</c:v>
                </c:pt>
                <c:pt idx="36">
                  <c:v>64.772863999999998</c:v>
                </c:pt>
                <c:pt idx="37">
                  <c:v>69.437686000000127</c:v>
                </c:pt>
                <c:pt idx="38">
                  <c:v>74.408666999999994</c:v>
                </c:pt>
                <c:pt idx="39">
                  <c:v>79.690080999999978</c:v>
                </c:pt>
                <c:pt idx="40">
                  <c:v>85.287495000000007</c:v>
                </c:pt>
                <c:pt idx="41">
                  <c:v>91.208440999999979</c:v>
                </c:pt>
                <c:pt idx="42">
                  <c:v>97.467816000000127</c:v>
                </c:pt>
                <c:pt idx="43">
                  <c:v>104.08815</c:v>
                </c:pt>
                <c:pt idx="44">
                  <c:v>111.10123</c:v>
                </c:pt>
              </c:numCache>
            </c:numRef>
          </c:val>
        </c:ser>
        <c:ser>
          <c:idx val="5"/>
          <c:order val="5"/>
          <c:tx>
            <c:strRef>
              <c:f>Sheet1!$A$6</c:f>
              <c:strCache>
                <c:ptCount val="1"/>
                <c:pt idx="0">
                  <c:v>Pakistan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Sheet1!$B$6:$AT$6</c:f>
              <c:numCache>
                <c:formatCode>#,##0</c:formatCode>
                <c:ptCount val="45"/>
                <c:pt idx="0">
                  <c:v>121.28001999999999</c:v>
                </c:pt>
                <c:pt idx="1">
                  <c:v>136.63177999999999</c:v>
                </c:pt>
                <c:pt idx="2">
                  <c:v>149.08493000000001</c:v>
                </c:pt>
                <c:pt idx="3">
                  <c:v>166.97461999999999</c:v>
                </c:pt>
                <c:pt idx="4">
                  <c:v>163.56151</c:v>
                </c:pt>
                <c:pt idx="5">
                  <c:v>174.86599000000001</c:v>
                </c:pt>
                <c:pt idx="6">
                  <c:v>200.63359999999992</c:v>
                </c:pt>
                <c:pt idx="7">
                  <c:v>210.28014000000007</c:v>
                </c:pt>
                <c:pt idx="8">
                  <c:v>221.0263000000003</c:v>
                </c:pt>
                <c:pt idx="9">
                  <c:v>233.68123000000031</c:v>
                </c:pt>
                <c:pt idx="10">
                  <c:v>246.42567</c:v>
                </c:pt>
                <c:pt idx="11">
                  <c:v>259.25644999999969</c:v>
                </c:pt>
                <c:pt idx="12">
                  <c:v>272.28380999999939</c:v>
                </c:pt>
                <c:pt idx="13">
                  <c:v>285.69477999999964</c:v>
                </c:pt>
                <c:pt idx="14">
                  <c:v>299.57488000000075</c:v>
                </c:pt>
                <c:pt idx="15">
                  <c:v>313.99720999999914</c:v>
                </c:pt>
                <c:pt idx="16">
                  <c:v>328.99556999999913</c:v>
                </c:pt>
                <c:pt idx="17">
                  <c:v>344.56941</c:v>
                </c:pt>
                <c:pt idx="18">
                  <c:v>360.71726000000001</c:v>
                </c:pt>
                <c:pt idx="19">
                  <c:v>377.42301999999876</c:v>
                </c:pt>
                <c:pt idx="20">
                  <c:v>394.67554999999999</c:v>
                </c:pt>
                <c:pt idx="21">
                  <c:v>412.47821999999888</c:v>
                </c:pt>
                <c:pt idx="22">
                  <c:v>430.84667999999999</c:v>
                </c:pt>
                <c:pt idx="23">
                  <c:v>449.7954199999989</c:v>
                </c:pt>
                <c:pt idx="24">
                  <c:v>469.34361999999999</c:v>
                </c:pt>
                <c:pt idx="25">
                  <c:v>489.50621999999908</c:v>
                </c:pt>
                <c:pt idx="26">
                  <c:v>510.29242999999963</c:v>
                </c:pt>
                <c:pt idx="27">
                  <c:v>531.70036000000005</c:v>
                </c:pt>
                <c:pt idx="28">
                  <c:v>553.71871000000124</c:v>
                </c:pt>
                <c:pt idx="29">
                  <c:v>576.32634999999948</c:v>
                </c:pt>
                <c:pt idx="30">
                  <c:v>599.50216999999827</c:v>
                </c:pt>
                <c:pt idx="31">
                  <c:v>623.23428000000001</c:v>
                </c:pt>
                <c:pt idx="32">
                  <c:v>647.51343999999995</c:v>
                </c:pt>
                <c:pt idx="33">
                  <c:v>672.32074999999998</c:v>
                </c:pt>
                <c:pt idx="34">
                  <c:v>697.63442999999938</c:v>
                </c:pt>
                <c:pt idx="35">
                  <c:v>723.43188999999938</c:v>
                </c:pt>
                <c:pt idx="36">
                  <c:v>749.69439000000125</c:v>
                </c:pt>
                <c:pt idx="37">
                  <c:v>776.40124999999853</c:v>
                </c:pt>
                <c:pt idx="38">
                  <c:v>803.52391</c:v>
                </c:pt>
                <c:pt idx="39">
                  <c:v>831.02981</c:v>
                </c:pt>
                <c:pt idx="40">
                  <c:v>858.88834999999995</c:v>
                </c:pt>
                <c:pt idx="41">
                  <c:v>887.07104000000004</c:v>
                </c:pt>
                <c:pt idx="42">
                  <c:v>915.55802000000006</c:v>
                </c:pt>
                <c:pt idx="43">
                  <c:v>944.33859999999947</c:v>
                </c:pt>
                <c:pt idx="44">
                  <c:v>973.40997000000004</c:v>
                </c:pt>
              </c:numCache>
            </c:numRef>
          </c:val>
        </c:ser>
        <c:ser>
          <c:idx val="6"/>
          <c:order val="6"/>
          <c:tx>
            <c:strRef>
              <c:f>Sheet1!$A$7</c:f>
              <c:strCache>
                <c:ptCount val="1"/>
                <c:pt idx="0">
                  <c:v>Tajikistan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Sheet1!$B$7:$AT$7</c:f>
              <c:numCache>
                <c:formatCode>#,##0</c:formatCode>
                <c:ptCount val="45"/>
                <c:pt idx="0">
                  <c:v>2.5573990000000002</c:v>
                </c:pt>
                <c:pt idx="1">
                  <c:v>3.0125887999999987</c:v>
                </c:pt>
                <c:pt idx="2">
                  <c:v>3.8644667999999998</c:v>
                </c:pt>
                <c:pt idx="3">
                  <c:v>5.2315835000000002</c:v>
                </c:pt>
                <c:pt idx="4">
                  <c:v>5.02958649999999</c:v>
                </c:pt>
                <c:pt idx="5">
                  <c:v>5.6420003999999899</c:v>
                </c:pt>
                <c:pt idx="6">
                  <c:v>6.7569957999999986</c:v>
                </c:pt>
                <c:pt idx="7">
                  <c:v>7.0621166999999838</c:v>
                </c:pt>
                <c:pt idx="8">
                  <c:v>7.3162507999999997</c:v>
                </c:pt>
                <c:pt idx="9">
                  <c:v>7.5103561999999995</c:v>
                </c:pt>
                <c:pt idx="10">
                  <c:v>7.7357202000000003</c:v>
                </c:pt>
                <c:pt idx="11">
                  <c:v>7.971567400000013</c:v>
                </c:pt>
                <c:pt idx="12">
                  <c:v>8.2180428999999986</c:v>
                </c:pt>
                <c:pt idx="13">
                  <c:v>8.4754357000000233</c:v>
                </c:pt>
                <c:pt idx="14">
                  <c:v>8.7441002999999995</c:v>
                </c:pt>
                <c:pt idx="15">
                  <c:v>9.0244679000000012</c:v>
                </c:pt>
                <c:pt idx="16">
                  <c:v>9.4143862000000027</c:v>
                </c:pt>
                <c:pt idx="17">
                  <c:v>9.9322739999999996</c:v>
                </c:pt>
                <c:pt idx="18">
                  <c:v>10.600312999999998</c:v>
                </c:pt>
                <c:pt idx="19">
                  <c:v>11.448928999999998</c:v>
                </c:pt>
                <c:pt idx="20">
                  <c:v>12.434059</c:v>
                </c:pt>
                <c:pt idx="21">
                  <c:v>13.510371999999998</c:v>
                </c:pt>
                <c:pt idx="22">
                  <c:v>14.685822</c:v>
                </c:pt>
                <c:pt idx="23">
                  <c:v>15.969378000000001</c:v>
                </c:pt>
                <c:pt idx="24">
                  <c:v>17.359537</c:v>
                </c:pt>
                <c:pt idx="25">
                  <c:v>18.863972</c:v>
                </c:pt>
                <c:pt idx="26">
                  <c:v>20.491325</c:v>
                </c:pt>
                <c:pt idx="27">
                  <c:v>22.250238</c:v>
                </c:pt>
                <c:pt idx="28">
                  <c:v>24.148243999999952</c:v>
                </c:pt>
                <c:pt idx="29">
                  <c:v>26.192181000000001</c:v>
                </c:pt>
                <c:pt idx="30">
                  <c:v>28.389099000000002</c:v>
                </c:pt>
                <c:pt idx="31">
                  <c:v>30.746877999999999</c:v>
                </c:pt>
                <c:pt idx="32">
                  <c:v>33.274603000000006</c:v>
                </c:pt>
                <c:pt idx="33">
                  <c:v>35.982014000000007</c:v>
                </c:pt>
                <c:pt idx="34">
                  <c:v>38.911853999999998</c:v>
                </c:pt>
                <c:pt idx="35">
                  <c:v>42.081744999999998</c:v>
                </c:pt>
                <c:pt idx="36">
                  <c:v>45.510403000000004</c:v>
                </c:pt>
                <c:pt idx="37">
                  <c:v>49.215626</c:v>
                </c:pt>
                <c:pt idx="38">
                  <c:v>53.212965000000011</c:v>
                </c:pt>
                <c:pt idx="39">
                  <c:v>57.515679999999996</c:v>
                </c:pt>
                <c:pt idx="40">
                  <c:v>62.137568000000002</c:v>
                </c:pt>
                <c:pt idx="41">
                  <c:v>67.095444000000001</c:v>
                </c:pt>
                <c:pt idx="42">
                  <c:v>72.409617999999995</c:v>
                </c:pt>
                <c:pt idx="43">
                  <c:v>78.101425000000006</c:v>
                </c:pt>
                <c:pt idx="44">
                  <c:v>84.194980000000001</c:v>
                </c:pt>
              </c:numCache>
            </c:numRef>
          </c:val>
        </c:ser>
        <c:ser>
          <c:idx val="7"/>
          <c:order val="7"/>
          <c:tx>
            <c:strRef>
              <c:f>Sheet1!$A$8</c:f>
              <c:strCache>
                <c:ptCount val="1"/>
                <c:pt idx="0">
                  <c:v>Turkmenistan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Sheet1!$B$8:$AT$8</c:f>
              <c:numCache>
                <c:formatCode>#,##0</c:formatCode>
                <c:ptCount val="45"/>
                <c:pt idx="0">
                  <c:v>19.005091999999987</c:v>
                </c:pt>
                <c:pt idx="1">
                  <c:v>22.927182999999989</c:v>
                </c:pt>
                <c:pt idx="2">
                  <c:v>27.028364</c:v>
                </c:pt>
                <c:pt idx="3">
                  <c:v>15.61566</c:v>
                </c:pt>
                <c:pt idx="4">
                  <c:v>20.137899000000051</c:v>
                </c:pt>
                <c:pt idx="5">
                  <c:v>21.437093999999988</c:v>
                </c:pt>
                <c:pt idx="6">
                  <c:v>23.625209000000002</c:v>
                </c:pt>
                <c:pt idx="7">
                  <c:v>25.801957000000055</c:v>
                </c:pt>
                <c:pt idx="8">
                  <c:v>27.876949</c:v>
                </c:pt>
                <c:pt idx="9">
                  <c:v>29.784635999999956</c:v>
                </c:pt>
                <c:pt idx="10">
                  <c:v>31.424668</c:v>
                </c:pt>
                <c:pt idx="11">
                  <c:v>32.708863000000001</c:v>
                </c:pt>
                <c:pt idx="12">
                  <c:v>34.109019000000011</c:v>
                </c:pt>
                <c:pt idx="13">
                  <c:v>35.527495000000002</c:v>
                </c:pt>
                <c:pt idx="14">
                  <c:v>36.970950000000002</c:v>
                </c:pt>
                <c:pt idx="15">
                  <c:v>38.445296000000006</c:v>
                </c:pt>
                <c:pt idx="16">
                  <c:v>40.286643000000005</c:v>
                </c:pt>
                <c:pt idx="17">
                  <c:v>42.540798000000002</c:v>
                </c:pt>
                <c:pt idx="18">
                  <c:v>45.271657000000005</c:v>
                </c:pt>
                <c:pt idx="19">
                  <c:v>48.557911000000004</c:v>
                </c:pt>
                <c:pt idx="20">
                  <c:v>52.379000999999995</c:v>
                </c:pt>
                <c:pt idx="21">
                  <c:v>56.490953000000012</c:v>
                </c:pt>
                <c:pt idx="22">
                  <c:v>60.913685999999998</c:v>
                </c:pt>
                <c:pt idx="23">
                  <c:v>65.668095999999949</c:v>
                </c:pt>
                <c:pt idx="24">
                  <c:v>70.712011000000004</c:v>
                </c:pt>
                <c:pt idx="25">
                  <c:v>76.054910000000007</c:v>
                </c:pt>
                <c:pt idx="26">
                  <c:v>81.706553000000127</c:v>
                </c:pt>
                <c:pt idx="27">
                  <c:v>87.672366999999724</c:v>
                </c:pt>
                <c:pt idx="28">
                  <c:v>93.949337999999983</c:v>
                </c:pt>
                <c:pt idx="29">
                  <c:v>100.52646999999999</c:v>
                </c:pt>
                <c:pt idx="30">
                  <c:v>107.39042000000002</c:v>
                </c:pt>
                <c:pt idx="31">
                  <c:v>114.53106000000002</c:v>
                </c:pt>
                <c:pt idx="32">
                  <c:v>121.93957</c:v>
                </c:pt>
                <c:pt idx="33">
                  <c:v>129.60383999999999</c:v>
                </c:pt>
                <c:pt idx="34">
                  <c:v>137.65172000000001</c:v>
                </c:pt>
                <c:pt idx="35">
                  <c:v>146.08823000000044</c:v>
                </c:pt>
                <c:pt idx="36">
                  <c:v>154.91263000000001</c:v>
                </c:pt>
                <c:pt idx="37">
                  <c:v>164.12405999999999</c:v>
                </c:pt>
                <c:pt idx="38">
                  <c:v>173.72793000000001</c:v>
                </c:pt>
                <c:pt idx="39">
                  <c:v>183.73197999999999</c:v>
                </c:pt>
                <c:pt idx="40">
                  <c:v>194.14105999999998</c:v>
                </c:pt>
                <c:pt idx="41">
                  <c:v>204.96426</c:v>
                </c:pt>
                <c:pt idx="42">
                  <c:v>216.19726</c:v>
                </c:pt>
                <c:pt idx="43">
                  <c:v>227.81148000000007</c:v>
                </c:pt>
                <c:pt idx="44">
                  <c:v>239.75986999999998</c:v>
                </c:pt>
              </c:numCache>
            </c:numRef>
          </c:val>
        </c:ser>
        <c:ser>
          <c:idx val="8"/>
          <c:order val="8"/>
          <c:tx>
            <c:strRef>
              <c:f>Sheet1!$A$9</c:f>
              <c:strCache>
                <c:ptCount val="1"/>
                <c:pt idx="0">
                  <c:v>Uzbekistan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Sheet1!$B$9:$AT$9</c:f>
              <c:numCache>
                <c:formatCode>#,##0</c:formatCode>
                <c:ptCount val="45"/>
                <c:pt idx="0">
                  <c:v>15.835733000000006</c:v>
                </c:pt>
                <c:pt idx="1">
                  <c:v>18.248078999999986</c:v>
                </c:pt>
                <c:pt idx="2">
                  <c:v>23.223236999999944</c:v>
                </c:pt>
                <c:pt idx="3">
                  <c:v>29.143027</c:v>
                </c:pt>
                <c:pt idx="4">
                  <c:v>33.780606000000006</c:v>
                </c:pt>
                <c:pt idx="5">
                  <c:v>38.986998</c:v>
                </c:pt>
                <c:pt idx="6">
                  <c:v>42.799254000000012</c:v>
                </c:pt>
                <c:pt idx="7">
                  <c:v>46.156983999999994</c:v>
                </c:pt>
                <c:pt idx="8">
                  <c:v>50.032345000000063</c:v>
                </c:pt>
                <c:pt idx="9">
                  <c:v>54.242259000000011</c:v>
                </c:pt>
                <c:pt idx="10">
                  <c:v>58.802563000000006</c:v>
                </c:pt>
                <c:pt idx="11">
                  <c:v>63.738478000000079</c:v>
                </c:pt>
                <c:pt idx="12">
                  <c:v>69.075182999999754</c:v>
                </c:pt>
                <c:pt idx="13">
                  <c:v>74.838650000000001</c:v>
                </c:pt>
                <c:pt idx="14">
                  <c:v>81.055434999999989</c:v>
                </c:pt>
                <c:pt idx="15">
                  <c:v>87.754593999999997</c:v>
                </c:pt>
                <c:pt idx="16">
                  <c:v>94.963510000000127</c:v>
                </c:pt>
                <c:pt idx="17">
                  <c:v>102.71853</c:v>
                </c:pt>
                <c:pt idx="18">
                  <c:v>111.07117</c:v>
                </c:pt>
                <c:pt idx="19">
                  <c:v>120.08776</c:v>
                </c:pt>
                <c:pt idx="20">
                  <c:v>129.83882000000031</c:v>
                </c:pt>
                <c:pt idx="21">
                  <c:v>140.39261000000027</c:v>
                </c:pt>
                <c:pt idx="22">
                  <c:v>151.80959999999999</c:v>
                </c:pt>
                <c:pt idx="23">
                  <c:v>164.14814000000001</c:v>
                </c:pt>
                <c:pt idx="24">
                  <c:v>177.45884000000044</c:v>
                </c:pt>
                <c:pt idx="25">
                  <c:v>191.79465999999968</c:v>
                </c:pt>
                <c:pt idx="26">
                  <c:v>207.22130000000001</c:v>
                </c:pt>
                <c:pt idx="27">
                  <c:v>223.81381999999999</c:v>
                </c:pt>
                <c:pt idx="28">
                  <c:v>241.64177999999998</c:v>
                </c:pt>
                <c:pt idx="29">
                  <c:v>260.77506</c:v>
                </c:pt>
                <c:pt idx="30">
                  <c:v>281.2825199999989</c:v>
                </c:pt>
                <c:pt idx="31">
                  <c:v>303.23502999999914</c:v>
                </c:pt>
                <c:pt idx="32">
                  <c:v>326.69811999999888</c:v>
                </c:pt>
                <c:pt idx="33">
                  <c:v>351.72394999999926</c:v>
                </c:pt>
                <c:pt idx="34">
                  <c:v>378.35216000000008</c:v>
                </c:pt>
                <c:pt idx="35">
                  <c:v>406.61721999999969</c:v>
                </c:pt>
                <c:pt idx="36">
                  <c:v>436.55345</c:v>
                </c:pt>
                <c:pt idx="37">
                  <c:v>468.19792000000001</c:v>
                </c:pt>
                <c:pt idx="38">
                  <c:v>501.58356999999927</c:v>
                </c:pt>
                <c:pt idx="39">
                  <c:v>536.74365</c:v>
                </c:pt>
                <c:pt idx="40">
                  <c:v>573.70452999999998</c:v>
                </c:pt>
                <c:pt idx="41">
                  <c:v>612.48519999999996</c:v>
                </c:pt>
                <c:pt idx="42">
                  <c:v>653.09276999999997</c:v>
                </c:pt>
                <c:pt idx="43">
                  <c:v>695.52472</c:v>
                </c:pt>
                <c:pt idx="44">
                  <c:v>739.76836000000003</c:v>
                </c:pt>
              </c:numCache>
            </c:numRef>
          </c:val>
        </c:ser>
        <c:axId val="100570240"/>
        <c:axId val="100571776"/>
      </c:areaChart>
      <c:catAx>
        <c:axId val="100570240"/>
        <c:scaling>
          <c:orientation val="minMax"/>
        </c:scaling>
        <c:axPos val="b"/>
        <c:numFmt formatCode="General" sourceLinked="1"/>
        <c:tickLblPos val="nextTo"/>
        <c:txPr>
          <a:bodyPr/>
          <a:lstStyle/>
          <a:p>
            <a:pPr>
              <a:defRPr lang="en-US"/>
            </a:pPr>
            <a:endParaRPr lang="ru-RU"/>
          </a:p>
        </c:txPr>
        <c:crossAx val="100571776"/>
        <c:crosses val="autoZero"/>
        <c:auto val="1"/>
        <c:lblAlgn val="ctr"/>
        <c:lblOffset val="100"/>
      </c:catAx>
      <c:valAx>
        <c:axId val="100571776"/>
        <c:scaling>
          <c:orientation val="minMax"/>
        </c:scaling>
        <c:axPos val="l"/>
        <c:majorGridlines/>
        <c:title>
          <c:tx>
            <c:rich>
              <a:bodyPr rot="-5400000" vert="horz"/>
              <a:lstStyle/>
              <a:p>
                <a:pPr>
                  <a:defRPr lang="en-US"/>
                </a:pPr>
                <a:r>
                  <a:rPr lang="en-US"/>
                  <a:t>$ billions</a:t>
                </a:r>
              </a:p>
            </c:rich>
          </c:tx>
        </c:title>
        <c:numFmt formatCode="#,##0" sourceLinked="1"/>
        <c:tickLblPos val="nextTo"/>
        <c:txPr>
          <a:bodyPr/>
          <a:lstStyle/>
          <a:p>
            <a:pPr>
              <a:defRPr lang="en-US"/>
            </a:pPr>
            <a:endParaRPr lang="ru-RU"/>
          </a:p>
        </c:txPr>
        <c:crossAx val="100570240"/>
        <c:crosses val="autoZero"/>
        <c:crossBetween val="midCat"/>
      </c:valAx>
    </c:plotArea>
    <c:legend>
      <c:legendPos val="b"/>
      <c:txPr>
        <a:bodyPr/>
        <a:lstStyle/>
        <a:p>
          <a:pPr>
            <a:defRPr lang="en-US"/>
          </a:pPr>
          <a:endParaRPr lang="ru-RU"/>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areaChart>
        <c:grouping val="stacked"/>
        <c:ser>
          <c:idx val="0"/>
          <c:order val="0"/>
          <c:tx>
            <c:strRef>
              <c:f>Sheet1!$A$61</c:f>
              <c:strCache>
                <c:ptCount val="1"/>
                <c:pt idx="0">
                  <c:v>Afghanistan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Sheet1!$B$61:$AU$61</c:f>
              <c:numCache>
                <c:formatCode>General</c:formatCode>
                <c:ptCount val="46"/>
                <c:pt idx="0">
                  <c:v>6.9407208000000002</c:v>
                </c:pt>
                <c:pt idx="1">
                  <c:v>7.5727327999999998</c:v>
                </c:pt>
                <c:pt idx="2">
                  <c:v>9.0011256999999993</c:v>
                </c:pt>
                <c:pt idx="3">
                  <c:v>10.379624000000021</c:v>
                </c:pt>
                <c:pt idx="4">
                  <c:v>12.585071000000001</c:v>
                </c:pt>
                <c:pt idx="5">
                  <c:v>15.607999</c:v>
                </c:pt>
                <c:pt idx="6">
                  <c:v>18.133399000000001</c:v>
                </c:pt>
                <c:pt idx="7">
                  <c:v>19.458185999999987</c:v>
                </c:pt>
                <c:pt idx="8">
                  <c:v>20.676999000000031</c:v>
                </c:pt>
                <c:pt idx="9">
                  <c:v>21.744498</c:v>
                </c:pt>
                <c:pt idx="10">
                  <c:v>22.759985000000047</c:v>
                </c:pt>
                <c:pt idx="11">
                  <c:v>23.77582</c:v>
                </c:pt>
                <c:pt idx="12">
                  <c:v>24.794734999999989</c:v>
                </c:pt>
                <c:pt idx="13">
                  <c:v>25.816458000000047</c:v>
                </c:pt>
                <c:pt idx="14">
                  <c:v>26.842479999999952</c:v>
                </c:pt>
                <c:pt idx="15">
                  <c:v>27.874047999999988</c:v>
                </c:pt>
                <c:pt idx="16">
                  <c:v>28.909908000000001</c:v>
                </c:pt>
                <c:pt idx="17">
                  <c:v>29.948907999999989</c:v>
                </c:pt>
                <c:pt idx="18">
                  <c:v>30.992944999999956</c:v>
                </c:pt>
                <c:pt idx="19">
                  <c:v>32.044885999999998</c:v>
                </c:pt>
                <c:pt idx="20">
                  <c:v>33.106905000000012</c:v>
                </c:pt>
                <c:pt idx="21">
                  <c:v>34.179545000000012</c:v>
                </c:pt>
                <c:pt idx="22">
                  <c:v>35.262281000000002</c:v>
                </c:pt>
                <c:pt idx="23">
                  <c:v>36.354899999999994</c:v>
                </c:pt>
                <c:pt idx="24">
                  <c:v>37.456864999999944</c:v>
                </c:pt>
                <c:pt idx="25">
                  <c:v>38.567639</c:v>
                </c:pt>
                <c:pt idx="26">
                  <c:v>39.686889999999998</c:v>
                </c:pt>
                <c:pt idx="27">
                  <c:v>40.814332</c:v>
                </c:pt>
                <c:pt idx="28">
                  <c:v>41.949446999999999</c:v>
                </c:pt>
                <c:pt idx="29">
                  <c:v>43.091629000000005</c:v>
                </c:pt>
                <c:pt idx="30">
                  <c:v>44.240154000000011</c:v>
                </c:pt>
                <c:pt idx="31">
                  <c:v>45.394242999999996</c:v>
                </c:pt>
                <c:pt idx="32">
                  <c:v>46.552880999999999</c:v>
                </c:pt>
                <c:pt idx="33">
                  <c:v>47.714773000000001</c:v>
                </c:pt>
                <c:pt idx="34">
                  <c:v>48.878446000000004</c:v>
                </c:pt>
                <c:pt idx="35">
                  <c:v>50.042424000000004</c:v>
                </c:pt>
                <c:pt idx="36">
                  <c:v>51.205584000000002</c:v>
                </c:pt>
                <c:pt idx="37">
                  <c:v>52.366626999999994</c:v>
                </c:pt>
                <c:pt idx="38">
                  <c:v>53.523656000000003</c:v>
                </c:pt>
                <c:pt idx="39">
                  <c:v>54.674552000000013</c:v>
                </c:pt>
                <c:pt idx="40">
                  <c:v>55.817387999999994</c:v>
                </c:pt>
                <c:pt idx="41">
                  <c:v>56.950621999999996</c:v>
                </c:pt>
                <c:pt idx="42">
                  <c:v>58.073039000000001</c:v>
                </c:pt>
                <c:pt idx="43">
                  <c:v>59.183456</c:v>
                </c:pt>
                <c:pt idx="44">
                  <c:v>60.280799000000002</c:v>
                </c:pt>
                <c:pt idx="45">
                  <c:v>61.363938000000012</c:v>
                </c:pt>
              </c:numCache>
            </c:numRef>
          </c:val>
        </c:ser>
        <c:ser>
          <c:idx val="1"/>
          <c:order val="1"/>
          <c:tx>
            <c:strRef>
              <c:f>Sheet1!$A$62</c:f>
              <c:strCache>
                <c:ptCount val="1"/>
                <c:pt idx="0">
                  <c:v>Azerbaijan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Sheet1!$B$62:$AU$62</c:f>
              <c:numCache>
                <c:formatCode>General</c:formatCode>
                <c:ptCount val="46"/>
                <c:pt idx="0">
                  <c:v>14.657182000000002</c:v>
                </c:pt>
                <c:pt idx="1">
                  <c:v>22.534935999999998</c:v>
                </c:pt>
                <c:pt idx="2">
                  <c:v>34.449141000000004</c:v>
                </c:pt>
                <c:pt idx="3">
                  <c:v>47.250318000000078</c:v>
                </c:pt>
                <c:pt idx="4">
                  <c:v>43.487448999999998</c:v>
                </c:pt>
                <c:pt idx="5">
                  <c:v>54.370000999999995</c:v>
                </c:pt>
                <c:pt idx="6">
                  <c:v>71.406935000000004</c:v>
                </c:pt>
                <c:pt idx="7">
                  <c:v>73.896350999999981</c:v>
                </c:pt>
                <c:pt idx="8">
                  <c:v>77.021141</c:v>
                </c:pt>
                <c:pt idx="9">
                  <c:v>80.971022000000005</c:v>
                </c:pt>
                <c:pt idx="10">
                  <c:v>85.964269000000343</c:v>
                </c:pt>
                <c:pt idx="11">
                  <c:v>92.262360999999999</c:v>
                </c:pt>
                <c:pt idx="12">
                  <c:v>100.19674999999998</c:v>
                </c:pt>
                <c:pt idx="13">
                  <c:v>108.33143</c:v>
                </c:pt>
                <c:pt idx="14">
                  <c:v>116.5814</c:v>
                </c:pt>
                <c:pt idx="15">
                  <c:v>124.64829</c:v>
                </c:pt>
                <c:pt idx="16">
                  <c:v>132.41397999999998</c:v>
                </c:pt>
                <c:pt idx="17">
                  <c:v>139.79764</c:v>
                </c:pt>
                <c:pt idx="18">
                  <c:v>146.75595999999999</c:v>
                </c:pt>
                <c:pt idx="19">
                  <c:v>153.28528</c:v>
                </c:pt>
                <c:pt idx="20">
                  <c:v>159.38872000000043</c:v>
                </c:pt>
                <c:pt idx="21">
                  <c:v>165.12218000000001</c:v>
                </c:pt>
                <c:pt idx="22">
                  <c:v>170.91011</c:v>
                </c:pt>
                <c:pt idx="23">
                  <c:v>176.78830000000031</c:v>
                </c:pt>
                <c:pt idx="24">
                  <c:v>182.79436999999999</c:v>
                </c:pt>
                <c:pt idx="25">
                  <c:v>188.95992000000001</c:v>
                </c:pt>
                <c:pt idx="26">
                  <c:v>195.32434000000043</c:v>
                </c:pt>
                <c:pt idx="27">
                  <c:v>201.90116</c:v>
                </c:pt>
                <c:pt idx="28">
                  <c:v>208.65807000000001</c:v>
                </c:pt>
                <c:pt idx="29">
                  <c:v>215.53084000000001</c:v>
                </c:pt>
                <c:pt idx="30">
                  <c:v>222.46098000000001</c:v>
                </c:pt>
                <c:pt idx="31">
                  <c:v>229.42825000000033</c:v>
                </c:pt>
                <c:pt idx="32">
                  <c:v>236.43064000000001</c:v>
                </c:pt>
                <c:pt idx="33">
                  <c:v>243.44207</c:v>
                </c:pt>
                <c:pt idx="34">
                  <c:v>250.28817000000001</c:v>
                </c:pt>
                <c:pt idx="35">
                  <c:v>256.94139999999913</c:v>
                </c:pt>
                <c:pt idx="36">
                  <c:v>263.37632999999914</c:v>
                </c:pt>
                <c:pt idx="37">
                  <c:v>269.57477999999969</c:v>
                </c:pt>
                <c:pt idx="38">
                  <c:v>275.52734999999939</c:v>
                </c:pt>
                <c:pt idx="39">
                  <c:v>281.23166999999927</c:v>
                </c:pt>
                <c:pt idx="40">
                  <c:v>286.68569000000002</c:v>
                </c:pt>
                <c:pt idx="41">
                  <c:v>291.89133999999888</c:v>
                </c:pt>
                <c:pt idx="42">
                  <c:v>296.84789999999998</c:v>
                </c:pt>
                <c:pt idx="43">
                  <c:v>301.55419999999964</c:v>
                </c:pt>
                <c:pt idx="44">
                  <c:v>306.18232999999969</c:v>
                </c:pt>
                <c:pt idx="45">
                  <c:v>310.74306000000001</c:v>
                </c:pt>
              </c:numCache>
            </c:numRef>
          </c:val>
        </c:ser>
        <c:ser>
          <c:idx val="2"/>
          <c:order val="2"/>
          <c:tx>
            <c:strRef>
              <c:f>Sheet1!$A$63</c:f>
              <c:strCache>
                <c:ptCount val="1"/>
                <c:pt idx="0">
                  <c:v>Kazakhstan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Sheet1!$B$63:$AU$63</c:f>
              <c:numCache>
                <c:formatCode>General</c:formatCode>
                <c:ptCount val="46"/>
                <c:pt idx="0">
                  <c:v>63.214562000000001</c:v>
                </c:pt>
                <c:pt idx="1">
                  <c:v>86.812065000000004</c:v>
                </c:pt>
                <c:pt idx="2">
                  <c:v>107.37845999999998</c:v>
                </c:pt>
                <c:pt idx="3">
                  <c:v>137.77250999999998</c:v>
                </c:pt>
                <c:pt idx="4">
                  <c:v>114.70526000000002</c:v>
                </c:pt>
                <c:pt idx="5">
                  <c:v>138.42901000000001</c:v>
                </c:pt>
                <c:pt idx="6">
                  <c:v>166.96041000000031</c:v>
                </c:pt>
                <c:pt idx="7">
                  <c:v>178.37338</c:v>
                </c:pt>
                <c:pt idx="8">
                  <c:v>190.38327000000001</c:v>
                </c:pt>
                <c:pt idx="9">
                  <c:v>203.00091</c:v>
                </c:pt>
                <c:pt idx="10">
                  <c:v>216.23843000000031</c:v>
                </c:pt>
                <c:pt idx="11">
                  <c:v>230.08774000000031</c:v>
                </c:pt>
                <c:pt idx="12">
                  <c:v>244.46401</c:v>
                </c:pt>
                <c:pt idx="13">
                  <c:v>258.64019999999999</c:v>
                </c:pt>
                <c:pt idx="14">
                  <c:v>272.60127</c:v>
                </c:pt>
                <c:pt idx="15">
                  <c:v>286.33600999999913</c:v>
                </c:pt>
                <c:pt idx="16">
                  <c:v>299.77305999999913</c:v>
                </c:pt>
                <c:pt idx="17">
                  <c:v>312.86734999999999</c:v>
                </c:pt>
                <c:pt idx="18">
                  <c:v>325.65438999999998</c:v>
                </c:pt>
                <c:pt idx="19">
                  <c:v>338.21011999999888</c:v>
                </c:pt>
                <c:pt idx="20">
                  <c:v>350.58163999999914</c:v>
                </c:pt>
                <c:pt idx="21">
                  <c:v>362.76871999999889</c:v>
                </c:pt>
                <c:pt idx="22">
                  <c:v>375.37768999999997</c:v>
                </c:pt>
                <c:pt idx="23">
                  <c:v>388.61529999999999</c:v>
                </c:pt>
                <c:pt idx="24">
                  <c:v>402.39554999999939</c:v>
                </c:pt>
                <c:pt idx="25">
                  <c:v>416.63968999999997</c:v>
                </c:pt>
                <c:pt idx="26">
                  <c:v>431.35422000000068</c:v>
                </c:pt>
                <c:pt idx="27">
                  <c:v>446.55142000000001</c:v>
                </c:pt>
                <c:pt idx="28">
                  <c:v>462.14021000000002</c:v>
                </c:pt>
                <c:pt idx="29">
                  <c:v>477.98876999999914</c:v>
                </c:pt>
                <c:pt idx="30">
                  <c:v>493.97784999999999</c:v>
                </c:pt>
                <c:pt idx="31">
                  <c:v>510.02409999999969</c:v>
                </c:pt>
                <c:pt idx="32">
                  <c:v>526.09480000000053</c:v>
                </c:pt>
                <c:pt idx="33">
                  <c:v>542.17945000000054</c:v>
                </c:pt>
                <c:pt idx="34">
                  <c:v>558.22791999999947</c:v>
                </c:pt>
                <c:pt idx="35">
                  <c:v>574.25342000000001</c:v>
                </c:pt>
                <c:pt idx="36">
                  <c:v>590.25159999999948</c:v>
                </c:pt>
                <c:pt idx="37">
                  <c:v>606.18386000000055</c:v>
                </c:pt>
                <c:pt idx="38">
                  <c:v>621.99590000000001</c:v>
                </c:pt>
                <c:pt idx="39">
                  <c:v>637.61470999999995</c:v>
                </c:pt>
                <c:pt idx="40">
                  <c:v>652.99249999999938</c:v>
                </c:pt>
                <c:pt idx="41">
                  <c:v>668.10950000000003</c:v>
                </c:pt>
                <c:pt idx="42">
                  <c:v>683.00744999999949</c:v>
                </c:pt>
                <c:pt idx="43">
                  <c:v>697.78195000000005</c:v>
                </c:pt>
                <c:pt idx="44">
                  <c:v>712.66661999999826</c:v>
                </c:pt>
                <c:pt idx="45">
                  <c:v>727.80290999999852</c:v>
                </c:pt>
              </c:numCache>
            </c:numRef>
          </c:val>
        </c:ser>
        <c:ser>
          <c:idx val="3"/>
          <c:order val="3"/>
          <c:tx>
            <c:strRef>
              <c:f>Sheet1!$A$64</c:f>
              <c:strCache>
                <c:ptCount val="1"/>
                <c:pt idx="0">
                  <c:v>Kyrgyz Republic</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Sheet1!$B$64:$AU$64</c:f>
              <c:numCache>
                <c:formatCode>General</c:formatCode>
                <c:ptCount val="46"/>
                <c:pt idx="0">
                  <c:v>2.7222852999999998</c:v>
                </c:pt>
                <c:pt idx="1">
                  <c:v>3.0404532999999998</c:v>
                </c:pt>
                <c:pt idx="2">
                  <c:v>3.9633685999999999</c:v>
                </c:pt>
                <c:pt idx="3">
                  <c:v>5.2275079999999878</c:v>
                </c:pt>
                <c:pt idx="4">
                  <c:v>4.7277306999999897</c:v>
                </c:pt>
                <c:pt idx="5">
                  <c:v>4.6149995999999849</c:v>
                </c:pt>
                <c:pt idx="6">
                  <c:v>5.0309004000000002</c:v>
                </c:pt>
                <c:pt idx="7">
                  <c:v>5.3405073999999955</c:v>
                </c:pt>
                <c:pt idx="8">
                  <c:v>5.6189821999999889</c:v>
                </c:pt>
                <c:pt idx="9">
                  <c:v>5.8569709999999899</c:v>
                </c:pt>
                <c:pt idx="10">
                  <c:v>6.0454334000000003</c:v>
                </c:pt>
                <c:pt idx="11">
                  <c:v>6.2333727000000119</c:v>
                </c:pt>
                <c:pt idx="12">
                  <c:v>6.4256001999999999</c:v>
                </c:pt>
                <c:pt idx="13">
                  <c:v>6.6216109999999899</c:v>
                </c:pt>
                <c:pt idx="14">
                  <c:v>6.8207287999999995</c:v>
                </c:pt>
                <c:pt idx="15">
                  <c:v>7.0225520999999897</c:v>
                </c:pt>
                <c:pt idx="16">
                  <c:v>7.2265118999999878</c:v>
                </c:pt>
                <c:pt idx="17">
                  <c:v>7.4329441000000003</c:v>
                </c:pt>
                <c:pt idx="18">
                  <c:v>7.6435404</c:v>
                </c:pt>
                <c:pt idx="19">
                  <c:v>7.860921099999989</c:v>
                </c:pt>
                <c:pt idx="20">
                  <c:v>8.0872551999999995</c:v>
                </c:pt>
                <c:pt idx="21">
                  <c:v>8.3235659000000002</c:v>
                </c:pt>
                <c:pt idx="22">
                  <c:v>8.5698453000000008</c:v>
                </c:pt>
                <c:pt idx="23">
                  <c:v>8.8261366000000248</c:v>
                </c:pt>
                <c:pt idx="24">
                  <c:v>9.0920597000000001</c:v>
                </c:pt>
                <c:pt idx="25">
                  <c:v>9.3672838000000027</c:v>
                </c:pt>
                <c:pt idx="26">
                  <c:v>9.6521482000000027</c:v>
                </c:pt>
                <c:pt idx="27">
                  <c:v>9.9469330000000014</c:v>
                </c:pt>
                <c:pt idx="28">
                  <c:v>10.250995</c:v>
                </c:pt>
                <c:pt idx="29">
                  <c:v>10.563252</c:v>
                </c:pt>
                <c:pt idx="30">
                  <c:v>10.882748000000021</c:v>
                </c:pt>
                <c:pt idx="31">
                  <c:v>11.208913999999998</c:v>
                </c:pt>
                <c:pt idx="32">
                  <c:v>11.541509</c:v>
                </c:pt>
                <c:pt idx="33">
                  <c:v>11.880203</c:v>
                </c:pt>
                <c:pt idx="34">
                  <c:v>12.224757999999998</c:v>
                </c:pt>
                <c:pt idx="35">
                  <c:v>12.574865000000001</c:v>
                </c:pt>
                <c:pt idx="36">
                  <c:v>12.930397999999999</c:v>
                </c:pt>
                <c:pt idx="37">
                  <c:v>13.290797</c:v>
                </c:pt>
                <c:pt idx="38">
                  <c:v>13.654695</c:v>
                </c:pt>
                <c:pt idx="39">
                  <c:v>14.020270999999999</c:v>
                </c:pt>
                <c:pt idx="40">
                  <c:v>14.386089000000023</c:v>
                </c:pt>
                <c:pt idx="41">
                  <c:v>14.751266999999999</c:v>
                </c:pt>
                <c:pt idx="42">
                  <c:v>15.115995</c:v>
                </c:pt>
                <c:pt idx="43">
                  <c:v>15.48128</c:v>
                </c:pt>
                <c:pt idx="44">
                  <c:v>15.848941999999999</c:v>
                </c:pt>
                <c:pt idx="45">
                  <c:v>16.220731999999956</c:v>
                </c:pt>
              </c:numCache>
            </c:numRef>
          </c:val>
        </c:ser>
        <c:ser>
          <c:idx val="4"/>
          <c:order val="4"/>
          <c:tx>
            <c:strRef>
              <c:f>Sheet1!$A$65</c:f>
              <c:strCache>
                <c:ptCount val="1"/>
                <c:pt idx="0">
                  <c:v>Mongolia</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Sheet1!$B$65:$AU$65</c:f>
              <c:numCache>
                <c:formatCode>General</c:formatCode>
                <c:ptCount val="46"/>
                <c:pt idx="0">
                  <c:v>2.5529721999999948</c:v>
                </c:pt>
                <c:pt idx="1">
                  <c:v>3.6663344000000002</c:v>
                </c:pt>
                <c:pt idx="2">
                  <c:v>4.4089486000000004</c:v>
                </c:pt>
                <c:pt idx="3">
                  <c:v>5.7124613000000002</c:v>
                </c:pt>
                <c:pt idx="4">
                  <c:v>4.61768939999999</c:v>
                </c:pt>
                <c:pt idx="5">
                  <c:v>6.1250001999999899</c:v>
                </c:pt>
                <c:pt idx="6">
                  <c:v>8.763024999999999</c:v>
                </c:pt>
                <c:pt idx="7">
                  <c:v>9.561432000000023</c:v>
                </c:pt>
                <c:pt idx="8">
                  <c:v>10.332500000000019</c:v>
                </c:pt>
                <c:pt idx="9">
                  <c:v>11.049860999999998</c:v>
                </c:pt>
                <c:pt idx="10">
                  <c:v>11.685791</c:v>
                </c:pt>
                <c:pt idx="11">
                  <c:v>12.213040000000001</c:v>
                </c:pt>
                <c:pt idx="12">
                  <c:v>12.732919999999998</c:v>
                </c:pt>
                <c:pt idx="13">
                  <c:v>13.254696000000004</c:v>
                </c:pt>
                <c:pt idx="14">
                  <c:v>13.780199</c:v>
                </c:pt>
                <c:pt idx="15">
                  <c:v>14.311244</c:v>
                </c:pt>
                <c:pt idx="16">
                  <c:v>14.847924000000001</c:v>
                </c:pt>
                <c:pt idx="17">
                  <c:v>15.379505000000023</c:v>
                </c:pt>
                <c:pt idx="18">
                  <c:v>15.908413000000001</c:v>
                </c:pt>
                <c:pt idx="19">
                  <c:v>16.438125999999986</c:v>
                </c:pt>
                <c:pt idx="20">
                  <c:v>16.971627000000002</c:v>
                </c:pt>
                <c:pt idx="21">
                  <c:v>17.510607</c:v>
                </c:pt>
                <c:pt idx="22">
                  <c:v>18.055289999999989</c:v>
                </c:pt>
                <c:pt idx="23">
                  <c:v>18.605599000000002</c:v>
                </c:pt>
                <c:pt idx="24">
                  <c:v>19.160478999999999</c:v>
                </c:pt>
                <c:pt idx="25">
                  <c:v>19.718890999999999</c:v>
                </c:pt>
                <c:pt idx="26">
                  <c:v>20.281018</c:v>
                </c:pt>
                <c:pt idx="27">
                  <c:v>20.861453999999988</c:v>
                </c:pt>
                <c:pt idx="28">
                  <c:v>21.457971000000047</c:v>
                </c:pt>
                <c:pt idx="29">
                  <c:v>22.067295000000001</c:v>
                </c:pt>
                <c:pt idx="30">
                  <c:v>22.686591999999987</c:v>
                </c:pt>
                <c:pt idx="31">
                  <c:v>23.314221000000035</c:v>
                </c:pt>
                <c:pt idx="32">
                  <c:v>23.949805000000001</c:v>
                </c:pt>
                <c:pt idx="33">
                  <c:v>24.59320999999996</c:v>
                </c:pt>
                <c:pt idx="34">
                  <c:v>25.245005999999989</c:v>
                </c:pt>
                <c:pt idx="35">
                  <c:v>25.905385999999989</c:v>
                </c:pt>
                <c:pt idx="36">
                  <c:v>26.574504000000001</c:v>
                </c:pt>
                <c:pt idx="37">
                  <c:v>27.251244</c:v>
                </c:pt>
                <c:pt idx="38">
                  <c:v>27.933147000000002</c:v>
                </c:pt>
                <c:pt idx="39">
                  <c:v>28.616693000000001</c:v>
                </c:pt>
                <c:pt idx="40">
                  <c:v>29.299372999999989</c:v>
                </c:pt>
                <c:pt idx="41">
                  <c:v>29.979795999999986</c:v>
                </c:pt>
                <c:pt idx="42">
                  <c:v>30.658819000000001</c:v>
                </c:pt>
                <c:pt idx="43">
                  <c:v>31.338965000000055</c:v>
                </c:pt>
                <c:pt idx="44">
                  <c:v>32.024396000000003</c:v>
                </c:pt>
                <c:pt idx="45">
                  <c:v>32.718910000000086</c:v>
                </c:pt>
              </c:numCache>
            </c:numRef>
          </c:val>
        </c:ser>
        <c:ser>
          <c:idx val="5"/>
          <c:order val="5"/>
          <c:tx>
            <c:strRef>
              <c:f>Sheet1!$A$66</c:f>
              <c:strCache>
                <c:ptCount val="1"/>
                <c:pt idx="0">
                  <c:v>Pakistan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Sheet1!$B$66:$AU$66</c:f>
              <c:numCache>
                <c:formatCode>General</c:formatCode>
                <c:ptCount val="46"/>
                <c:pt idx="0">
                  <c:v>121.28001999999999</c:v>
                </c:pt>
                <c:pt idx="1">
                  <c:v>136.63177999999999</c:v>
                </c:pt>
                <c:pt idx="2">
                  <c:v>149.08493000000001</c:v>
                </c:pt>
                <c:pt idx="3">
                  <c:v>166.97461999999999</c:v>
                </c:pt>
                <c:pt idx="4">
                  <c:v>163.56151</c:v>
                </c:pt>
                <c:pt idx="5">
                  <c:v>174.86599000000001</c:v>
                </c:pt>
                <c:pt idx="6">
                  <c:v>200.63359999999992</c:v>
                </c:pt>
                <c:pt idx="7">
                  <c:v>210.28014000000007</c:v>
                </c:pt>
                <c:pt idx="8">
                  <c:v>221.0263000000003</c:v>
                </c:pt>
                <c:pt idx="9">
                  <c:v>233.68123000000031</c:v>
                </c:pt>
                <c:pt idx="10">
                  <c:v>246.42567</c:v>
                </c:pt>
                <c:pt idx="11">
                  <c:v>259.25644999999969</c:v>
                </c:pt>
                <c:pt idx="12">
                  <c:v>272.28380999999939</c:v>
                </c:pt>
                <c:pt idx="13">
                  <c:v>285.69477999999964</c:v>
                </c:pt>
                <c:pt idx="14">
                  <c:v>299.57488000000075</c:v>
                </c:pt>
                <c:pt idx="15">
                  <c:v>313.99720999999914</c:v>
                </c:pt>
                <c:pt idx="16">
                  <c:v>328.99556999999913</c:v>
                </c:pt>
                <c:pt idx="17">
                  <c:v>344.56941</c:v>
                </c:pt>
                <c:pt idx="18">
                  <c:v>360.71726000000001</c:v>
                </c:pt>
                <c:pt idx="19">
                  <c:v>377.42301999999876</c:v>
                </c:pt>
                <c:pt idx="20">
                  <c:v>394.67554999999999</c:v>
                </c:pt>
                <c:pt idx="21">
                  <c:v>412.47821999999888</c:v>
                </c:pt>
                <c:pt idx="22">
                  <c:v>430.84667999999999</c:v>
                </c:pt>
                <c:pt idx="23">
                  <c:v>449.7954199999989</c:v>
                </c:pt>
                <c:pt idx="24">
                  <c:v>469.34361999999999</c:v>
                </c:pt>
                <c:pt idx="25">
                  <c:v>489.50621999999908</c:v>
                </c:pt>
                <c:pt idx="26">
                  <c:v>510.29242999999963</c:v>
                </c:pt>
                <c:pt idx="27">
                  <c:v>531.70036000000005</c:v>
                </c:pt>
                <c:pt idx="28">
                  <c:v>553.71871000000124</c:v>
                </c:pt>
                <c:pt idx="29">
                  <c:v>576.32634999999948</c:v>
                </c:pt>
                <c:pt idx="30">
                  <c:v>599.50216999999827</c:v>
                </c:pt>
                <c:pt idx="31">
                  <c:v>623.23428000000001</c:v>
                </c:pt>
                <c:pt idx="32">
                  <c:v>647.51343999999995</c:v>
                </c:pt>
                <c:pt idx="33">
                  <c:v>672.32074999999998</c:v>
                </c:pt>
                <c:pt idx="34">
                  <c:v>697.63442999999938</c:v>
                </c:pt>
                <c:pt idx="35">
                  <c:v>723.43188999999938</c:v>
                </c:pt>
                <c:pt idx="36">
                  <c:v>749.69439000000125</c:v>
                </c:pt>
                <c:pt idx="37">
                  <c:v>776.40124999999853</c:v>
                </c:pt>
                <c:pt idx="38">
                  <c:v>803.52391</c:v>
                </c:pt>
                <c:pt idx="39">
                  <c:v>831.02981</c:v>
                </c:pt>
                <c:pt idx="40">
                  <c:v>858.88834999999995</c:v>
                </c:pt>
                <c:pt idx="41">
                  <c:v>887.07104000000004</c:v>
                </c:pt>
                <c:pt idx="42">
                  <c:v>915.55802000000006</c:v>
                </c:pt>
                <c:pt idx="43">
                  <c:v>944.33859999999947</c:v>
                </c:pt>
                <c:pt idx="44">
                  <c:v>973.40997000000004</c:v>
                </c:pt>
                <c:pt idx="45">
                  <c:v>1002.7684</c:v>
                </c:pt>
              </c:numCache>
            </c:numRef>
          </c:val>
        </c:ser>
        <c:ser>
          <c:idx val="6"/>
          <c:order val="6"/>
          <c:tx>
            <c:strRef>
              <c:f>Sheet1!$A$67</c:f>
              <c:strCache>
                <c:ptCount val="1"/>
                <c:pt idx="0">
                  <c:v>Tajikistan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Sheet1!$B$67:$AU$67</c:f>
              <c:numCache>
                <c:formatCode>General</c:formatCode>
                <c:ptCount val="46"/>
                <c:pt idx="0">
                  <c:v>2.5573990000000002</c:v>
                </c:pt>
                <c:pt idx="1">
                  <c:v>3.0125887999999987</c:v>
                </c:pt>
                <c:pt idx="2">
                  <c:v>3.8644667999999998</c:v>
                </c:pt>
                <c:pt idx="3">
                  <c:v>5.2315835000000002</c:v>
                </c:pt>
                <c:pt idx="4">
                  <c:v>5.02958649999999</c:v>
                </c:pt>
                <c:pt idx="5">
                  <c:v>5.6420003999999899</c:v>
                </c:pt>
                <c:pt idx="6">
                  <c:v>6.7569957999999986</c:v>
                </c:pt>
                <c:pt idx="7">
                  <c:v>7.0621166999999838</c:v>
                </c:pt>
                <c:pt idx="8">
                  <c:v>7.3162507999999997</c:v>
                </c:pt>
                <c:pt idx="9">
                  <c:v>7.5103561999999995</c:v>
                </c:pt>
                <c:pt idx="10">
                  <c:v>7.7357202000000003</c:v>
                </c:pt>
                <c:pt idx="11">
                  <c:v>7.971567400000013</c:v>
                </c:pt>
                <c:pt idx="12">
                  <c:v>8.2180428999999986</c:v>
                </c:pt>
                <c:pt idx="13">
                  <c:v>8.4754357000000233</c:v>
                </c:pt>
                <c:pt idx="14">
                  <c:v>8.7441002999999995</c:v>
                </c:pt>
                <c:pt idx="15">
                  <c:v>9.0244679000000012</c:v>
                </c:pt>
                <c:pt idx="16">
                  <c:v>9.3166377000000047</c:v>
                </c:pt>
                <c:pt idx="17">
                  <c:v>9.6169380000000011</c:v>
                </c:pt>
                <c:pt idx="18">
                  <c:v>9.9265868000000292</c:v>
                </c:pt>
                <c:pt idx="19">
                  <c:v>10.247307999999997</c:v>
                </c:pt>
                <c:pt idx="20">
                  <c:v>10.580528000000001</c:v>
                </c:pt>
                <c:pt idx="21">
                  <c:v>10.926901000000001</c:v>
                </c:pt>
                <c:pt idx="22">
                  <c:v>11.286566000000002</c:v>
                </c:pt>
                <c:pt idx="23">
                  <c:v>11.659947000000004</c:v>
                </c:pt>
                <c:pt idx="24">
                  <c:v>12.047356000000001</c:v>
                </c:pt>
                <c:pt idx="25">
                  <c:v>12.449058000000001</c:v>
                </c:pt>
                <c:pt idx="26">
                  <c:v>12.865614000000029</c:v>
                </c:pt>
                <c:pt idx="27">
                  <c:v>13.297238999999999</c:v>
                </c:pt>
                <c:pt idx="28">
                  <c:v>13.743274999999999</c:v>
                </c:pt>
                <c:pt idx="29">
                  <c:v>14.202646000000019</c:v>
                </c:pt>
                <c:pt idx="30">
                  <c:v>14.674429</c:v>
                </c:pt>
                <c:pt idx="31">
                  <c:v>15.158122000000001</c:v>
                </c:pt>
                <c:pt idx="32">
                  <c:v>15.653721000000001</c:v>
                </c:pt>
                <c:pt idx="33">
                  <c:v>16.161370000000005</c:v>
                </c:pt>
                <c:pt idx="34">
                  <c:v>16.681431999999987</c:v>
                </c:pt>
                <c:pt idx="35">
                  <c:v>17.214034999999999</c:v>
                </c:pt>
                <c:pt idx="36">
                  <c:v>17.759235999999987</c:v>
                </c:pt>
                <c:pt idx="37">
                  <c:v>18.316329</c:v>
                </c:pt>
                <c:pt idx="38">
                  <c:v>18.883601999999989</c:v>
                </c:pt>
                <c:pt idx="39">
                  <c:v>19.458629999999918</c:v>
                </c:pt>
                <c:pt idx="40">
                  <c:v>20.039334</c:v>
                </c:pt>
                <c:pt idx="41">
                  <c:v>20.624600999999988</c:v>
                </c:pt>
                <c:pt idx="42">
                  <c:v>21.214203000000001</c:v>
                </c:pt>
                <c:pt idx="43">
                  <c:v>21.808018000000001</c:v>
                </c:pt>
                <c:pt idx="44">
                  <c:v>22.406401999999989</c:v>
                </c:pt>
                <c:pt idx="45">
                  <c:v>23.009746999999944</c:v>
                </c:pt>
              </c:numCache>
            </c:numRef>
          </c:val>
        </c:ser>
        <c:ser>
          <c:idx val="7"/>
          <c:order val="7"/>
          <c:tx>
            <c:strRef>
              <c:f>Sheet1!$A$68</c:f>
              <c:strCache>
                <c:ptCount val="1"/>
                <c:pt idx="0">
                  <c:v>Turkmenistan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Sheet1!$B$68:$AU$68</c:f>
              <c:numCache>
                <c:formatCode>General</c:formatCode>
                <c:ptCount val="46"/>
                <c:pt idx="0">
                  <c:v>19.005091999999987</c:v>
                </c:pt>
                <c:pt idx="1">
                  <c:v>22.927182999999989</c:v>
                </c:pt>
                <c:pt idx="2">
                  <c:v>27.028364</c:v>
                </c:pt>
                <c:pt idx="3">
                  <c:v>15.61566</c:v>
                </c:pt>
                <c:pt idx="4">
                  <c:v>20.137899000000051</c:v>
                </c:pt>
                <c:pt idx="5">
                  <c:v>21.437093999999988</c:v>
                </c:pt>
                <c:pt idx="6">
                  <c:v>23.625209000000002</c:v>
                </c:pt>
                <c:pt idx="7">
                  <c:v>25.801957000000055</c:v>
                </c:pt>
                <c:pt idx="8">
                  <c:v>27.876949</c:v>
                </c:pt>
                <c:pt idx="9">
                  <c:v>29.784635999999956</c:v>
                </c:pt>
                <c:pt idx="10">
                  <c:v>31.424668</c:v>
                </c:pt>
                <c:pt idx="11">
                  <c:v>32.708863000000001</c:v>
                </c:pt>
                <c:pt idx="12">
                  <c:v>34.109019000000011</c:v>
                </c:pt>
                <c:pt idx="13">
                  <c:v>35.527495000000002</c:v>
                </c:pt>
                <c:pt idx="14">
                  <c:v>36.970950000000002</c:v>
                </c:pt>
                <c:pt idx="15">
                  <c:v>38.445296000000006</c:v>
                </c:pt>
                <c:pt idx="16">
                  <c:v>39.952202</c:v>
                </c:pt>
                <c:pt idx="17">
                  <c:v>41.487077999999997</c:v>
                </c:pt>
                <c:pt idx="18">
                  <c:v>43.051123999999994</c:v>
                </c:pt>
                <c:pt idx="19">
                  <c:v>44.645311000000063</c:v>
                </c:pt>
                <c:pt idx="20">
                  <c:v>46.270439000000003</c:v>
                </c:pt>
                <c:pt idx="21">
                  <c:v>47.927247999999999</c:v>
                </c:pt>
                <c:pt idx="22">
                  <c:v>49.616382000000002</c:v>
                </c:pt>
                <c:pt idx="23">
                  <c:v>51.338577000000001</c:v>
                </c:pt>
                <c:pt idx="24">
                  <c:v>53.094333000000013</c:v>
                </c:pt>
                <c:pt idx="25">
                  <c:v>54.883631999999999</c:v>
                </c:pt>
                <c:pt idx="26">
                  <c:v>56.707090000000001</c:v>
                </c:pt>
                <c:pt idx="27">
                  <c:v>58.563103000000012</c:v>
                </c:pt>
                <c:pt idx="28">
                  <c:v>60.446043999999993</c:v>
                </c:pt>
                <c:pt idx="29">
                  <c:v>62.347486999999944</c:v>
                </c:pt>
                <c:pt idx="30">
                  <c:v>64.259821000000002</c:v>
                </c:pt>
                <c:pt idx="31">
                  <c:v>66.178960999999958</c:v>
                </c:pt>
                <c:pt idx="32">
                  <c:v>68.10269599999998</c:v>
                </c:pt>
                <c:pt idx="33">
                  <c:v>70.028130999999988</c:v>
                </c:pt>
                <c:pt idx="34">
                  <c:v>71.952791999999988</c:v>
                </c:pt>
                <c:pt idx="35">
                  <c:v>73.874465000000001</c:v>
                </c:pt>
                <c:pt idx="36">
                  <c:v>75.789266999999995</c:v>
                </c:pt>
                <c:pt idx="37">
                  <c:v>77.694066000000007</c:v>
                </c:pt>
                <c:pt idx="38">
                  <c:v>79.588539999999981</c:v>
                </c:pt>
                <c:pt idx="39">
                  <c:v>81.473332999999784</c:v>
                </c:pt>
                <c:pt idx="40">
                  <c:v>83.348297000000002</c:v>
                </c:pt>
                <c:pt idx="41">
                  <c:v>85.215057000000002</c:v>
                </c:pt>
                <c:pt idx="42">
                  <c:v>87.071196999999998</c:v>
                </c:pt>
                <c:pt idx="43">
                  <c:v>88.907580999999993</c:v>
                </c:pt>
                <c:pt idx="44">
                  <c:v>90.711336000000003</c:v>
                </c:pt>
                <c:pt idx="45">
                  <c:v>92.473664999999997</c:v>
                </c:pt>
              </c:numCache>
            </c:numRef>
          </c:val>
        </c:ser>
        <c:ser>
          <c:idx val="8"/>
          <c:order val="8"/>
          <c:tx>
            <c:strRef>
              <c:f>Sheet1!$A$69</c:f>
              <c:strCache>
                <c:ptCount val="1"/>
                <c:pt idx="0">
                  <c:v>Uzbekistan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Sheet1!$B$69:$AU$69</c:f>
              <c:numCache>
                <c:formatCode>General</c:formatCode>
                <c:ptCount val="46"/>
                <c:pt idx="0">
                  <c:v>15.835733000000006</c:v>
                </c:pt>
                <c:pt idx="1">
                  <c:v>18.248078999999986</c:v>
                </c:pt>
                <c:pt idx="2">
                  <c:v>23.223236999999944</c:v>
                </c:pt>
                <c:pt idx="3">
                  <c:v>29.143027</c:v>
                </c:pt>
                <c:pt idx="4">
                  <c:v>33.780606000000006</c:v>
                </c:pt>
                <c:pt idx="5">
                  <c:v>38.986998</c:v>
                </c:pt>
                <c:pt idx="6">
                  <c:v>42.799254000000012</c:v>
                </c:pt>
                <c:pt idx="7">
                  <c:v>46.156983999999994</c:v>
                </c:pt>
                <c:pt idx="8">
                  <c:v>50.032345000000063</c:v>
                </c:pt>
                <c:pt idx="9">
                  <c:v>54.242259000000011</c:v>
                </c:pt>
                <c:pt idx="10">
                  <c:v>58.802563000000006</c:v>
                </c:pt>
                <c:pt idx="11">
                  <c:v>63.738478000000079</c:v>
                </c:pt>
                <c:pt idx="12">
                  <c:v>69.075182999999754</c:v>
                </c:pt>
                <c:pt idx="13">
                  <c:v>74.838650000000001</c:v>
                </c:pt>
                <c:pt idx="14">
                  <c:v>81.055434999999989</c:v>
                </c:pt>
                <c:pt idx="15">
                  <c:v>87.754593999999997</c:v>
                </c:pt>
                <c:pt idx="16">
                  <c:v>94.963510000000127</c:v>
                </c:pt>
                <c:pt idx="17">
                  <c:v>102.1189</c:v>
                </c:pt>
                <c:pt idx="18">
                  <c:v>109.08968</c:v>
                </c:pt>
                <c:pt idx="19">
                  <c:v>115.80747</c:v>
                </c:pt>
                <c:pt idx="20">
                  <c:v>122.20728000000015</c:v>
                </c:pt>
                <c:pt idx="21">
                  <c:v>128.22359999999998</c:v>
                </c:pt>
                <c:pt idx="22">
                  <c:v>133.78921</c:v>
                </c:pt>
                <c:pt idx="23">
                  <c:v>139.35378</c:v>
                </c:pt>
                <c:pt idx="24">
                  <c:v>144.9929900000003</c:v>
                </c:pt>
                <c:pt idx="25">
                  <c:v>150.69329999999999</c:v>
                </c:pt>
                <c:pt idx="26">
                  <c:v>156.44976999999992</c:v>
                </c:pt>
                <c:pt idx="27">
                  <c:v>162.26208</c:v>
                </c:pt>
                <c:pt idx="28">
                  <c:v>168.12419</c:v>
                </c:pt>
                <c:pt idx="29">
                  <c:v>174.02940000000001</c:v>
                </c:pt>
                <c:pt idx="30">
                  <c:v>179.96999</c:v>
                </c:pt>
                <c:pt idx="31">
                  <c:v>185.93939</c:v>
                </c:pt>
                <c:pt idx="32">
                  <c:v>191.92836000000031</c:v>
                </c:pt>
                <c:pt idx="33">
                  <c:v>197.92220000000037</c:v>
                </c:pt>
                <c:pt idx="34">
                  <c:v>203.90296000000001</c:v>
                </c:pt>
                <c:pt idx="35">
                  <c:v>209.85395</c:v>
                </c:pt>
                <c:pt idx="36">
                  <c:v>215.76257999999999</c:v>
                </c:pt>
                <c:pt idx="37">
                  <c:v>221.62016</c:v>
                </c:pt>
                <c:pt idx="38">
                  <c:v>227.41783000000001</c:v>
                </c:pt>
                <c:pt idx="39">
                  <c:v>233.14847</c:v>
                </c:pt>
                <c:pt idx="40">
                  <c:v>238.80506</c:v>
                </c:pt>
                <c:pt idx="41">
                  <c:v>244.38101000000037</c:v>
                </c:pt>
                <c:pt idx="42">
                  <c:v>249.8698</c:v>
                </c:pt>
                <c:pt idx="43">
                  <c:v>255.26567999999995</c:v>
                </c:pt>
                <c:pt idx="44">
                  <c:v>260.5639099999994</c:v>
                </c:pt>
                <c:pt idx="45">
                  <c:v>265.76296000000002</c:v>
                </c:pt>
              </c:numCache>
            </c:numRef>
          </c:val>
        </c:ser>
        <c:axId val="102719872"/>
        <c:axId val="102721408"/>
      </c:areaChart>
      <c:catAx>
        <c:axId val="102719872"/>
        <c:scaling>
          <c:orientation val="minMax"/>
        </c:scaling>
        <c:axPos val="b"/>
        <c:numFmt formatCode="General" sourceLinked="1"/>
        <c:tickLblPos val="nextTo"/>
        <c:txPr>
          <a:bodyPr/>
          <a:lstStyle/>
          <a:p>
            <a:pPr>
              <a:defRPr lang="en-US"/>
            </a:pPr>
            <a:endParaRPr lang="ru-RU"/>
          </a:p>
        </c:txPr>
        <c:crossAx val="102721408"/>
        <c:crosses val="autoZero"/>
        <c:auto val="1"/>
        <c:lblAlgn val="ctr"/>
        <c:lblOffset val="100"/>
      </c:catAx>
      <c:valAx>
        <c:axId val="102721408"/>
        <c:scaling>
          <c:orientation val="minMax"/>
          <c:max val="5000"/>
        </c:scaling>
        <c:axPos val="l"/>
        <c:majorGridlines/>
        <c:title>
          <c:tx>
            <c:rich>
              <a:bodyPr rot="-5400000" vert="horz"/>
              <a:lstStyle/>
              <a:p>
                <a:pPr>
                  <a:defRPr lang="en-US"/>
                </a:pPr>
                <a:r>
                  <a:rPr lang="en-US"/>
                  <a:t>$ billions</a:t>
                </a:r>
              </a:p>
            </c:rich>
          </c:tx>
        </c:title>
        <c:numFmt formatCode="#,##0" sourceLinked="0"/>
        <c:tickLblPos val="nextTo"/>
        <c:txPr>
          <a:bodyPr/>
          <a:lstStyle/>
          <a:p>
            <a:pPr>
              <a:defRPr lang="en-US"/>
            </a:pPr>
            <a:endParaRPr lang="ru-RU"/>
          </a:p>
        </c:txPr>
        <c:crossAx val="102719872"/>
        <c:crosses val="autoZero"/>
        <c:crossBetween val="midCat"/>
      </c:valAx>
    </c:plotArea>
    <c:legend>
      <c:legendPos val="b"/>
      <c:txPr>
        <a:bodyPr/>
        <a:lstStyle/>
        <a:p>
          <a:pPr>
            <a:defRPr lang="en-US"/>
          </a:pPr>
          <a:endParaRPr lang="ru-RU"/>
        </a:p>
      </c:txPr>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52986-1B86-4C01-B065-B6CE8E0FAD3A}" type="doc">
      <dgm:prSet loTypeId="urn:microsoft.com/office/officeart/2005/8/layout/hProcess9" loCatId="process" qsTypeId="urn:microsoft.com/office/officeart/2005/8/quickstyle/simple1" qsCatId="simple" csTypeId="urn:microsoft.com/office/officeart/2005/8/colors/accent1_2" csCatId="accent1" phldr="1"/>
      <dgm:spPr/>
    </dgm:pt>
    <dgm:pt modelId="{EBD301D2-8DB3-4A06-B3A7-0143820B4BE2}">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t>Research outcomes</a:t>
          </a:r>
          <a:endParaRPr lang="ru-RU" sz="2000" b="1" dirty="0"/>
        </a:p>
      </dgm:t>
    </dgm:pt>
    <dgm:pt modelId="{F4638297-343D-49C0-9B32-9F8D7F4B432B}" type="parTrans" cxnId="{47CBC726-ACFD-4CF2-82E0-67256308136D}">
      <dgm:prSet/>
      <dgm:spPr/>
      <dgm:t>
        <a:bodyPr/>
        <a:lstStyle/>
        <a:p>
          <a:endParaRPr lang="ru-RU"/>
        </a:p>
      </dgm:t>
    </dgm:pt>
    <dgm:pt modelId="{3460F86D-B1D7-4196-AE4A-698E696E291A}" type="sibTrans" cxnId="{47CBC726-ACFD-4CF2-82E0-67256308136D}">
      <dgm:prSet/>
      <dgm:spPr/>
      <dgm:t>
        <a:bodyPr/>
        <a:lstStyle/>
        <a:p>
          <a:endParaRPr lang="ru-RU"/>
        </a:p>
      </dgm:t>
    </dgm:pt>
    <dgm:pt modelId="{3B8DA880-788A-48E2-A710-59BBBC7F1B98}">
      <dgm:prSet phldrT="[Текст]" custT="1">
        <dgm:style>
          <a:lnRef idx="3">
            <a:schemeClr val="lt1"/>
          </a:lnRef>
          <a:fillRef idx="1">
            <a:schemeClr val="accent5"/>
          </a:fillRef>
          <a:effectRef idx="1">
            <a:schemeClr val="accent5"/>
          </a:effectRef>
          <a:fontRef idx="minor">
            <a:schemeClr val="lt1"/>
          </a:fontRef>
        </dgm:style>
      </dgm:prSet>
      <dgm:spPr/>
      <dgm:t>
        <a:bodyPr/>
        <a:lstStyle/>
        <a:p>
          <a:pPr algn="ctr"/>
          <a:r>
            <a:rPr lang="ru-RU" sz="1600" b="1" dirty="0" smtClean="0"/>
            <a:t>- </a:t>
          </a:r>
          <a:r>
            <a:rPr lang="en-US" sz="1600" b="1" dirty="0" smtClean="0"/>
            <a:t>Venture capital </a:t>
          </a:r>
          <a:endParaRPr lang="ru-RU" sz="1600" b="1" dirty="0" smtClean="0"/>
        </a:p>
        <a:p>
          <a:pPr algn="ctr"/>
          <a:r>
            <a:rPr lang="ru-RU" sz="1600" b="1" dirty="0" smtClean="0"/>
            <a:t>- </a:t>
          </a:r>
          <a:r>
            <a:rPr lang="en-US" sz="1600" b="1" dirty="0" smtClean="0"/>
            <a:t>Joint laboratories</a:t>
          </a:r>
          <a:endParaRPr lang="ru-RU" sz="1600" b="1" dirty="0" smtClean="0"/>
        </a:p>
        <a:p>
          <a:pPr algn="ctr"/>
          <a:r>
            <a:rPr lang="ru-RU" sz="1600" b="1" dirty="0" smtClean="0"/>
            <a:t>- </a:t>
          </a:r>
          <a:r>
            <a:rPr lang="en-US" sz="1600" b="1" dirty="0" smtClean="0"/>
            <a:t>Commercialization, </a:t>
          </a:r>
        </a:p>
        <a:p>
          <a:pPr algn="ctr"/>
          <a:r>
            <a:rPr lang="en-US" sz="1600" b="1" dirty="0" smtClean="0"/>
            <a:t>IP rights Office</a:t>
          </a:r>
        </a:p>
      </dgm:t>
    </dgm:pt>
    <dgm:pt modelId="{5B7319C7-A7D3-4385-9AF5-DC3D8C8D4D37}" type="parTrans" cxnId="{10F8FCA8-FC07-4146-B2A7-34CBC9F28B3D}">
      <dgm:prSet/>
      <dgm:spPr/>
      <dgm:t>
        <a:bodyPr/>
        <a:lstStyle/>
        <a:p>
          <a:endParaRPr lang="ru-RU"/>
        </a:p>
      </dgm:t>
    </dgm:pt>
    <dgm:pt modelId="{9EF845CF-37FC-4B73-922B-28744DBDD891}" type="sibTrans" cxnId="{10F8FCA8-FC07-4146-B2A7-34CBC9F28B3D}">
      <dgm:prSet/>
      <dgm:spPr/>
      <dgm:t>
        <a:bodyPr/>
        <a:lstStyle/>
        <a:p>
          <a:endParaRPr lang="ru-RU"/>
        </a:p>
      </dgm:t>
    </dgm:pt>
    <dgm:pt modelId="{5F9E7D00-5521-430A-902B-D42A337823BC}">
      <dgm:prSet phldrT="[Текст]" custT="1">
        <dgm:style>
          <a:lnRef idx="3">
            <a:schemeClr val="lt1"/>
          </a:lnRef>
          <a:fillRef idx="1">
            <a:schemeClr val="accent1"/>
          </a:fillRef>
          <a:effectRef idx="1">
            <a:schemeClr val="accent1"/>
          </a:effectRef>
          <a:fontRef idx="minor">
            <a:schemeClr val="lt1"/>
          </a:fontRef>
        </dgm:style>
      </dgm:prSet>
      <dgm:spPr/>
      <dgm:t>
        <a:bodyPr/>
        <a:lstStyle/>
        <a:p>
          <a:r>
            <a:rPr lang="en-US" sz="2000" b="1" dirty="0" smtClean="0"/>
            <a:t>Industry</a:t>
          </a:r>
          <a:endParaRPr lang="ru-RU" sz="2000" b="1" dirty="0"/>
        </a:p>
      </dgm:t>
    </dgm:pt>
    <dgm:pt modelId="{343C80AA-123C-4A8F-9A4C-778A810E666D}" type="parTrans" cxnId="{22C806D4-EDC6-45CD-8880-3BF3B042B3DB}">
      <dgm:prSet/>
      <dgm:spPr/>
      <dgm:t>
        <a:bodyPr/>
        <a:lstStyle/>
        <a:p>
          <a:endParaRPr lang="ru-RU"/>
        </a:p>
      </dgm:t>
    </dgm:pt>
    <dgm:pt modelId="{A69398DA-1DD2-4ACD-A3C9-A3C89AF59CD5}" type="sibTrans" cxnId="{22C806D4-EDC6-45CD-8880-3BF3B042B3DB}">
      <dgm:prSet/>
      <dgm:spPr/>
      <dgm:t>
        <a:bodyPr/>
        <a:lstStyle/>
        <a:p>
          <a:endParaRPr lang="ru-RU"/>
        </a:p>
      </dgm:t>
    </dgm:pt>
    <dgm:pt modelId="{C71D2336-C399-4CE7-90DB-DFFC3A10B007}" type="pres">
      <dgm:prSet presAssocID="{B0352986-1B86-4C01-B065-B6CE8E0FAD3A}" presName="CompostProcess" presStyleCnt="0">
        <dgm:presLayoutVars>
          <dgm:dir/>
          <dgm:resizeHandles val="exact"/>
        </dgm:presLayoutVars>
      </dgm:prSet>
      <dgm:spPr/>
    </dgm:pt>
    <dgm:pt modelId="{98F57443-8D55-4702-ACFA-208E04303559}" type="pres">
      <dgm:prSet presAssocID="{B0352986-1B86-4C01-B065-B6CE8E0FAD3A}" presName="arrow" presStyleLbl="bgShp" presStyleIdx="0" presStyleCnt="1"/>
      <dgm:spPr/>
    </dgm:pt>
    <dgm:pt modelId="{8587FEEA-E26B-4E1E-BEB7-68CD9B31B9DC}" type="pres">
      <dgm:prSet presAssocID="{B0352986-1B86-4C01-B065-B6CE8E0FAD3A}" presName="linearProcess" presStyleCnt="0"/>
      <dgm:spPr/>
    </dgm:pt>
    <dgm:pt modelId="{CDC7C623-A7D6-4B69-866E-8A6AD9A228E5}" type="pres">
      <dgm:prSet presAssocID="{EBD301D2-8DB3-4A06-B3A7-0143820B4BE2}" presName="textNode" presStyleLbl="node1" presStyleIdx="0" presStyleCnt="3" custScaleY="84084">
        <dgm:presLayoutVars>
          <dgm:bulletEnabled val="1"/>
        </dgm:presLayoutVars>
      </dgm:prSet>
      <dgm:spPr/>
      <dgm:t>
        <a:bodyPr/>
        <a:lstStyle/>
        <a:p>
          <a:endParaRPr lang="ru-RU"/>
        </a:p>
      </dgm:t>
    </dgm:pt>
    <dgm:pt modelId="{8B7EDAA5-B292-4DD2-B009-F973EC5A2091}" type="pres">
      <dgm:prSet presAssocID="{3460F86D-B1D7-4196-AE4A-698E696E291A}" presName="sibTrans" presStyleCnt="0"/>
      <dgm:spPr/>
    </dgm:pt>
    <dgm:pt modelId="{05D980CD-7B31-421E-BF98-5B2E67B73A5B}" type="pres">
      <dgm:prSet presAssocID="{3B8DA880-788A-48E2-A710-59BBBC7F1B98}" presName="textNode" presStyleLbl="node1" presStyleIdx="1" presStyleCnt="3">
        <dgm:presLayoutVars>
          <dgm:bulletEnabled val="1"/>
        </dgm:presLayoutVars>
      </dgm:prSet>
      <dgm:spPr/>
      <dgm:t>
        <a:bodyPr/>
        <a:lstStyle/>
        <a:p>
          <a:endParaRPr lang="ru-RU"/>
        </a:p>
      </dgm:t>
    </dgm:pt>
    <dgm:pt modelId="{8662DBD2-6668-4B21-A1ED-CFBAE3E9356B}" type="pres">
      <dgm:prSet presAssocID="{9EF845CF-37FC-4B73-922B-28744DBDD891}" presName="sibTrans" presStyleCnt="0"/>
      <dgm:spPr/>
    </dgm:pt>
    <dgm:pt modelId="{0BB99C9D-2793-4E8E-BCF9-8C88D2BF685F}" type="pres">
      <dgm:prSet presAssocID="{5F9E7D00-5521-430A-902B-D42A337823BC}" presName="textNode" presStyleLbl="node1" presStyleIdx="2" presStyleCnt="3" custScaleX="91939" custScaleY="76849">
        <dgm:presLayoutVars>
          <dgm:bulletEnabled val="1"/>
        </dgm:presLayoutVars>
      </dgm:prSet>
      <dgm:spPr/>
      <dgm:t>
        <a:bodyPr/>
        <a:lstStyle/>
        <a:p>
          <a:endParaRPr lang="ru-RU"/>
        </a:p>
      </dgm:t>
    </dgm:pt>
  </dgm:ptLst>
  <dgm:cxnLst>
    <dgm:cxn modelId="{10F8FCA8-FC07-4146-B2A7-34CBC9F28B3D}" srcId="{B0352986-1B86-4C01-B065-B6CE8E0FAD3A}" destId="{3B8DA880-788A-48E2-A710-59BBBC7F1B98}" srcOrd="1" destOrd="0" parTransId="{5B7319C7-A7D3-4385-9AF5-DC3D8C8D4D37}" sibTransId="{9EF845CF-37FC-4B73-922B-28744DBDD891}"/>
    <dgm:cxn modelId="{C93C114E-D6F2-4D29-A3D5-0D1B131E3CFB}" type="presOf" srcId="{EBD301D2-8DB3-4A06-B3A7-0143820B4BE2}" destId="{CDC7C623-A7D6-4B69-866E-8A6AD9A228E5}" srcOrd="0" destOrd="0" presId="urn:microsoft.com/office/officeart/2005/8/layout/hProcess9"/>
    <dgm:cxn modelId="{22C806D4-EDC6-45CD-8880-3BF3B042B3DB}" srcId="{B0352986-1B86-4C01-B065-B6CE8E0FAD3A}" destId="{5F9E7D00-5521-430A-902B-D42A337823BC}" srcOrd="2" destOrd="0" parTransId="{343C80AA-123C-4A8F-9A4C-778A810E666D}" sibTransId="{A69398DA-1DD2-4ACD-A3C9-A3C89AF59CD5}"/>
    <dgm:cxn modelId="{47CBC726-ACFD-4CF2-82E0-67256308136D}" srcId="{B0352986-1B86-4C01-B065-B6CE8E0FAD3A}" destId="{EBD301D2-8DB3-4A06-B3A7-0143820B4BE2}" srcOrd="0" destOrd="0" parTransId="{F4638297-343D-49C0-9B32-9F8D7F4B432B}" sibTransId="{3460F86D-B1D7-4196-AE4A-698E696E291A}"/>
    <dgm:cxn modelId="{F34BAB41-659F-418B-AF1F-D201EEF53866}" type="presOf" srcId="{3B8DA880-788A-48E2-A710-59BBBC7F1B98}" destId="{05D980CD-7B31-421E-BF98-5B2E67B73A5B}" srcOrd="0" destOrd="0" presId="urn:microsoft.com/office/officeart/2005/8/layout/hProcess9"/>
    <dgm:cxn modelId="{FF6EF30F-7EBF-42B9-861C-3B24D3487F78}" type="presOf" srcId="{5F9E7D00-5521-430A-902B-D42A337823BC}" destId="{0BB99C9D-2793-4E8E-BCF9-8C88D2BF685F}" srcOrd="0" destOrd="0" presId="urn:microsoft.com/office/officeart/2005/8/layout/hProcess9"/>
    <dgm:cxn modelId="{6A5264D8-FCC4-4F50-86F9-C9CA36AD6FB9}" type="presOf" srcId="{B0352986-1B86-4C01-B065-B6CE8E0FAD3A}" destId="{C71D2336-C399-4CE7-90DB-DFFC3A10B007}" srcOrd="0" destOrd="0" presId="urn:microsoft.com/office/officeart/2005/8/layout/hProcess9"/>
    <dgm:cxn modelId="{B1488BB4-2A0C-4914-8674-6837F01B048C}" type="presParOf" srcId="{C71D2336-C399-4CE7-90DB-DFFC3A10B007}" destId="{98F57443-8D55-4702-ACFA-208E04303559}" srcOrd="0" destOrd="0" presId="urn:microsoft.com/office/officeart/2005/8/layout/hProcess9"/>
    <dgm:cxn modelId="{7930B4EA-6D1C-4B8D-979E-265559B6FBCD}" type="presParOf" srcId="{C71D2336-C399-4CE7-90DB-DFFC3A10B007}" destId="{8587FEEA-E26B-4E1E-BEB7-68CD9B31B9DC}" srcOrd="1" destOrd="0" presId="urn:microsoft.com/office/officeart/2005/8/layout/hProcess9"/>
    <dgm:cxn modelId="{F5C531C1-50F5-43EA-A8A3-28DB2C334CE8}" type="presParOf" srcId="{8587FEEA-E26B-4E1E-BEB7-68CD9B31B9DC}" destId="{CDC7C623-A7D6-4B69-866E-8A6AD9A228E5}" srcOrd="0" destOrd="0" presId="urn:microsoft.com/office/officeart/2005/8/layout/hProcess9"/>
    <dgm:cxn modelId="{62CFBB6D-2B78-4389-86BF-21C357FF94C4}" type="presParOf" srcId="{8587FEEA-E26B-4E1E-BEB7-68CD9B31B9DC}" destId="{8B7EDAA5-B292-4DD2-B009-F973EC5A2091}" srcOrd="1" destOrd="0" presId="urn:microsoft.com/office/officeart/2005/8/layout/hProcess9"/>
    <dgm:cxn modelId="{5DFDC2B7-DD3B-48FD-AD32-29702BBA5362}" type="presParOf" srcId="{8587FEEA-E26B-4E1E-BEB7-68CD9B31B9DC}" destId="{05D980CD-7B31-421E-BF98-5B2E67B73A5B}" srcOrd="2" destOrd="0" presId="urn:microsoft.com/office/officeart/2005/8/layout/hProcess9"/>
    <dgm:cxn modelId="{85AB1C23-26B1-4FCD-B50A-05F503E8CA61}" type="presParOf" srcId="{8587FEEA-E26B-4E1E-BEB7-68CD9B31B9DC}" destId="{8662DBD2-6668-4B21-A1ED-CFBAE3E9356B}" srcOrd="3" destOrd="0" presId="urn:microsoft.com/office/officeart/2005/8/layout/hProcess9"/>
    <dgm:cxn modelId="{4A0E5ECE-C924-45E5-AABC-7C6192957411}" type="presParOf" srcId="{8587FEEA-E26B-4E1E-BEB7-68CD9B31B9DC}" destId="{0BB99C9D-2793-4E8E-BCF9-8C88D2BF685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F57443-8D55-4702-ACFA-208E04303559}">
      <dsp:nvSpPr>
        <dsp:cNvPr id="0" name=""/>
        <dsp:cNvSpPr/>
      </dsp:nvSpPr>
      <dsp:spPr>
        <a:xfrm>
          <a:off x="617219" y="0"/>
          <a:ext cx="6995160" cy="49371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7C623-A7D6-4B69-866E-8A6AD9A228E5}">
      <dsp:nvSpPr>
        <dsp:cNvPr id="0" name=""/>
        <dsp:cNvSpPr/>
      </dsp:nvSpPr>
      <dsp:spPr>
        <a:xfrm>
          <a:off x="99508" y="1638296"/>
          <a:ext cx="2468880" cy="1660532"/>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Research outcomes</a:t>
          </a:r>
          <a:endParaRPr lang="ru-RU" sz="2000" b="1" kern="1200" dirty="0"/>
        </a:p>
      </dsp:txBody>
      <dsp:txXfrm>
        <a:off x="99508" y="1638296"/>
        <a:ext cx="2468880" cy="1660532"/>
      </dsp:txXfrm>
    </dsp:sp>
    <dsp:sp modelId="{05D980CD-7B31-421E-BF98-5B2E67B73A5B}">
      <dsp:nvSpPr>
        <dsp:cNvPr id="0" name=""/>
        <dsp:cNvSpPr/>
      </dsp:nvSpPr>
      <dsp:spPr>
        <a:xfrm>
          <a:off x="2979868" y="1481137"/>
          <a:ext cx="2468880" cy="1974850"/>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 </a:t>
          </a:r>
          <a:r>
            <a:rPr lang="en-US" sz="1600" b="1" kern="1200" dirty="0" smtClean="0"/>
            <a:t>Venture capital </a:t>
          </a:r>
          <a:endParaRPr lang="ru-RU" sz="1600" b="1" kern="1200" dirty="0" smtClean="0"/>
        </a:p>
        <a:p>
          <a:pPr lvl="0" algn="ctr" defTabSz="711200">
            <a:lnSpc>
              <a:spcPct val="90000"/>
            </a:lnSpc>
            <a:spcBef>
              <a:spcPct val="0"/>
            </a:spcBef>
            <a:spcAft>
              <a:spcPct val="35000"/>
            </a:spcAft>
          </a:pPr>
          <a:r>
            <a:rPr lang="ru-RU" sz="1600" b="1" kern="1200" dirty="0" smtClean="0"/>
            <a:t>- </a:t>
          </a:r>
          <a:r>
            <a:rPr lang="en-US" sz="1600" b="1" kern="1200" dirty="0" smtClean="0"/>
            <a:t>Joint laboratories</a:t>
          </a:r>
          <a:endParaRPr lang="ru-RU" sz="1600" b="1" kern="1200" dirty="0" smtClean="0"/>
        </a:p>
        <a:p>
          <a:pPr lvl="0" algn="ctr" defTabSz="711200">
            <a:lnSpc>
              <a:spcPct val="90000"/>
            </a:lnSpc>
            <a:spcBef>
              <a:spcPct val="0"/>
            </a:spcBef>
            <a:spcAft>
              <a:spcPct val="35000"/>
            </a:spcAft>
          </a:pPr>
          <a:r>
            <a:rPr lang="ru-RU" sz="1600" b="1" kern="1200" dirty="0" smtClean="0"/>
            <a:t>- </a:t>
          </a:r>
          <a:r>
            <a:rPr lang="en-US" sz="1600" b="1" kern="1200" dirty="0" smtClean="0"/>
            <a:t>Commercialization, </a:t>
          </a:r>
        </a:p>
        <a:p>
          <a:pPr lvl="0" algn="ctr" defTabSz="711200">
            <a:lnSpc>
              <a:spcPct val="90000"/>
            </a:lnSpc>
            <a:spcBef>
              <a:spcPct val="0"/>
            </a:spcBef>
            <a:spcAft>
              <a:spcPct val="35000"/>
            </a:spcAft>
          </a:pPr>
          <a:r>
            <a:rPr lang="en-US" sz="1600" b="1" kern="1200" dirty="0" smtClean="0"/>
            <a:t>IP rights Office</a:t>
          </a:r>
        </a:p>
      </dsp:txBody>
      <dsp:txXfrm>
        <a:off x="2979868" y="1481137"/>
        <a:ext cx="2468880" cy="1974850"/>
      </dsp:txXfrm>
    </dsp:sp>
    <dsp:sp modelId="{0BB99C9D-2793-4E8E-BCF9-8C88D2BF685F}">
      <dsp:nvSpPr>
        <dsp:cNvPr id="0" name=""/>
        <dsp:cNvSpPr/>
      </dsp:nvSpPr>
      <dsp:spPr>
        <a:xfrm>
          <a:off x="5860228" y="1709736"/>
          <a:ext cx="2269863" cy="1517652"/>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Industry</a:t>
          </a:r>
          <a:endParaRPr lang="ru-RU" sz="2000" b="1" kern="1200" dirty="0"/>
        </a:p>
      </dsp:txBody>
      <dsp:txXfrm>
        <a:off x="5860228" y="1709736"/>
        <a:ext cx="2269863" cy="15176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2034" tIns="46017" rIns="92034" bIns="4601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1275" y="0"/>
            <a:ext cx="2944813" cy="496888"/>
          </a:xfrm>
          <a:prstGeom prst="rect">
            <a:avLst/>
          </a:prstGeom>
        </p:spPr>
        <p:txBody>
          <a:bodyPr vert="horz" lIns="92034" tIns="46017" rIns="92034" bIns="46017" rtlCol="0"/>
          <a:lstStyle>
            <a:lvl1pPr algn="r" fontAlgn="auto">
              <a:spcBef>
                <a:spcPts val="0"/>
              </a:spcBef>
              <a:spcAft>
                <a:spcPts val="0"/>
              </a:spcAft>
              <a:defRPr sz="1200">
                <a:latin typeface="+mn-lt"/>
                <a:cs typeface="+mn-cs"/>
              </a:defRPr>
            </a:lvl1pPr>
          </a:lstStyle>
          <a:p>
            <a:pPr>
              <a:defRPr/>
            </a:pPr>
            <a:fld id="{3B7CE16A-55A7-484E-A60A-A99E676BCBB7}" type="datetimeFigureOut">
              <a:rPr lang="en-US"/>
              <a:pPr>
                <a:defRPr/>
              </a:pPr>
              <a:t>12/1/2011</a:t>
            </a:fld>
            <a:endParaRPr lang="en-US" dirty="0"/>
          </a:p>
        </p:txBody>
      </p:sp>
      <p:sp>
        <p:nvSpPr>
          <p:cNvPr id="4" name="Footer Placeholder 3"/>
          <p:cNvSpPr>
            <a:spLocks noGrp="1"/>
          </p:cNvSpPr>
          <p:nvPr>
            <p:ph type="ftr" sz="quarter" idx="2"/>
          </p:nvPr>
        </p:nvSpPr>
        <p:spPr>
          <a:xfrm>
            <a:off x="0" y="9428163"/>
            <a:ext cx="2944813" cy="496887"/>
          </a:xfrm>
          <a:prstGeom prst="rect">
            <a:avLst/>
          </a:prstGeom>
        </p:spPr>
        <p:txBody>
          <a:bodyPr vert="horz" lIns="92034" tIns="46017" rIns="92034" bIns="46017"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1275" y="9428163"/>
            <a:ext cx="2944813" cy="496887"/>
          </a:xfrm>
          <a:prstGeom prst="rect">
            <a:avLst/>
          </a:prstGeom>
        </p:spPr>
        <p:txBody>
          <a:bodyPr vert="horz" lIns="92034" tIns="46017" rIns="92034" bIns="46017" rtlCol="0" anchor="b"/>
          <a:lstStyle>
            <a:lvl1pPr algn="r" fontAlgn="auto">
              <a:spcBef>
                <a:spcPts val="0"/>
              </a:spcBef>
              <a:spcAft>
                <a:spcPts val="0"/>
              </a:spcAft>
              <a:defRPr sz="1200">
                <a:latin typeface="+mn-lt"/>
                <a:cs typeface="+mn-cs"/>
              </a:defRPr>
            </a:lvl1pPr>
          </a:lstStyle>
          <a:p>
            <a:pPr>
              <a:defRPr/>
            </a:pPr>
            <a:fld id="{55497990-23B2-4CF4-8331-8097E1BD3ED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034" tIns="46017" rIns="92034" bIns="4601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2034" tIns="46017" rIns="92034" bIns="46017" rtlCol="0"/>
          <a:lstStyle>
            <a:lvl1pPr algn="r" fontAlgn="auto">
              <a:spcBef>
                <a:spcPts val="0"/>
              </a:spcBef>
              <a:spcAft>
                <a:spcPts val="0"/>
              </a:spcAft>
              <a:defRPr sz="1200">
                <a:latin typeface="+mn-lt"/>
                <a:cs typeface="+mn-cs"/>
              </a:defRPr>
            </a:lvl1pPr>
          </a:lstStyle>
          <a:p>
            <a:pPr>
              <a:defRPr/>
            </a:pPr>
            <a:fld id="{9C79B3BB-550C-4CF4-AE24-789A4D3C6277}" type="datetimeFigureOut">
              <a:rPr lang="en-US"/>
              <a:pPr>
                <a:defRPr/>
              </a:pPr>
              <a:t>12/1/2011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034" tIns="46017" rIns="92034" bIns="46017" rtlCol="0" anchor="ctr"/>
          <a:lstStyle/>
          <a:p>
            <a:pPr lvl="0"/>
            <a:endParaRPr lang="en-US"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2034" tIns="46017" rIns="92034" bIns="4601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2034" tIns="46017" rIns="92034" bIns="4601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2034" tIns="46017" rIns="92034" bIns="46017" rtlCol="0" anchor="b"/>
          <a:lstStyle>
            <a:lvl1pPr algn="r" fontAlgn="auto">
              <a:spcBef>
                <a:spcPts val="0"/>
              </a:spcBef>
              <a:spcAft>
                <a:spcPts val="0"/>
              </a:spcAft>
              <a:defRPr sz="1200">
                <a:latin typeface="+mn-lt"/>
                <a:cs typeface="+mn-cs"/>
              </a:defRPr>
            </a:lvl1pPr>
          </a:lstStyle>
          <a:p>
            <a:pPr>
              <a:defRPr/>
            </a:pPr>
            <a:fld id="{F970E537-8EEC-48D5-8273-FC909EC25FC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B53177-2947-48E5-93E5-64D6A8A7BB3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The Middle Income Trap refers to countries stagnating and not growing to advanced country levels.  This is illustrated in the figure which plots the per capita incomes of three middle income countries between 1975 and 2005.  In a steadily growing economy, the per capita GDP would rise continuously over time, towards higher income.  This is the experience of the Republic of Korea.  But many MICs do not follow this pattern.  Instead, they have short periods of growth followed by stagnation of even decline, or are stuck at low growth rates.  They are caught in the Middle Income Trap -- unable to compete with low income economies in manufacturing or with advanced economies in high skill innovations.  Put another way, such countries cannot make a timely transition from resource-driven growth with low cost labor and capital to productivity driven growth.</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B748A7-06E0-496A-BA80-A51435B44873}"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smtClean="0"/>
              <a:t>Asian Century Scenario: Shares of Asian GDP</a:t>
            </a:r>
          </a:p>
          <a:p>
            <a:pPr eaLnBrk="1" hangingPunct="1">
              <a:spcBef>
                <a:spcPct val="0"/>
              </a:spcBef>
            </a:pPr>
            <a:r>
              <a:rPr lang="en-US" smtClean="0"/>
              <a:t>Afghanistan: &lt;1%</a:t>
            </a:r>
          </a:p>
          <a:p>
            <a:pPr eaLnBrk="1" hangingPunct="1">
              <a:spcBef>
                <a:spcPct val="0"/>
              </a:spcBef>
            </a:pPr>
            <a:r>
              <a:rPr lang="en-US" smtClean="0"/>
              <a:t>Azerbaijan: &lt;1%</a:t>
            </a:r>
          </a:p>
          <a:p>
            <a:pPr eaLnBrk="1" hangingPunct="1">
              <a:spcBef>
                <a:spcPct val="0"/>
              </a:spcBef>
            </a:pPr>
            <a:r>
              <a:rPr lang="en-US" smtClean="0"/>
              <a:t>Kazakhstan: &lt;1%</a:t>
            </a:r>
          </a:p>
          <a:p>
            <a:pPr eaLnBrk="1" hangingPunct="1">
              <a:spcBef>
                <a:spcPct val="0"/>
              </a:spcBef>
            </a:pPr>
            <a:r>
              <a:rPr lang="en-US" smtClean="0"/>
              <a:t>Kyrgyz Republic: &lt;1%</a:t>
            </a:r>
          </a:p>
          <a:p>
            <a:pPr eaLnBrk="1" hangingPunct="1">
              <a:spcBef>
                <a:spcPct val="0"/>
              </a:spcBef>
            </a:pPr>
            <a:r>
              <a:rPr lang="en-US" smtClean="0"/>
              <a:t>Mongolia: &lt;1%</a:t>
            </a:r>
          </a:p>
          <a:p>
            <a:pPr eaLnBrk="1" hangingPunct="1">
              <a:spcBef>
                <a:spcPct val="0"/>
              </a:spcBef>
            </a:pPr>
            <a:r>
              <a:rPr lang="en-US" smtClean="0"/>
              <a:t>Pakistan: &lt;1%</a:t>
            </a:r>
          </a:p>
          <a:p>
            <a:pPr eaLnBrk="1" hangingPunct="1">
              <a:spcBef>
                <a:spcPct val="0"/>
              </a:spcBef>
            </a:pPr>
            <a:r>
              <a:rPr lang="en-US" smtClean="0"/>
              <a:t>Tajikistan: &lt;1%</a:t>
            </a:r>
          </a:p>
          <a:p>
            <a:pPr eaLnBrk="1" hangingPunct="1">
              <a:spcBef>
                <a:spcPct val="0"/>
              </a:spcBef>
            </a:pPr>
            <a:r>
              <a:rPr lang="en-US" smtClean="0"/>
              <a:t>Uzbekistan: &lt;1%</a:t>
            </a:r>
          </a:p>
          <a:p>
            <a:pPr eaLnBrk="1" hangingPunct="1">
              <a:spcBef>
                <a:spcPct val="0"/>
              </a:spcBef>
            </a:pPr>
            <a:r>
              <a:rPr lang="en-US" smtClean="0"/>
              <a:t>China: 39%</a:t>
            </a:r>
          </a:p>
          <a:p>
            <a:pPr eaLnBrk="1" hangingPunct="1">
              <a:spcBef>
                <a:spcPct val="0"/>
              </a:spcBef>
            </a:pPr>
            <a:endParaRPr lang="en-US" smtClean="0"/>
          </a:p>
          <a:p>
            <a:pPr eaLnBrk="1" hangingPunct="1">
              <a:spcBef>
                <a:spcPct val="0"/>
              </a:spcBef>
            </a:pPr>
            <a:r>
              <a:rPr lang="en-US" u="sng" smtClean="0"/>
              <a:t>Middle Income Trap Scenario: Shares of Asian GDP</a:t>
            </a:r>
          </a:p>
          <a:p>
            <a:pPr eaLnBrk="1" hangingPunct="1">
              <a:spcBef>
                <a:spcPct val="0"/>
              </a:spcBef>
            </a:pPr>
            <a:r>
              <a:rPr lang="en-US" smtClean="0"/>
              <a:t>Afghanistan: &lt;1%</a:t>
            </a:r>
          </a:p>
          <a:p>
            <a:pPr eaLnBrk="1" hangingPunct="1">
              <a:spcBef>
                <a:spcPct val="0"/>
              </a:spcBef>
            </a:pPr>
            <a:r>
              <a:rPr lang="en-US" smtClean="0"/>
              <a:t>Azerbaijan: &lt;1%</a:t>
            </a:r>
          </a:p>
          <a:p>
            <a:pPr eaLnBrk="1" hangingPunct="1">
              <a:spcBef>
                <a:spcPct val="0"/>
              </a:spcBef>
            </a:pPr>
            <a:r>
              <a:rPr lang="en-US" smtClean="0"/>
              <a:t>Kazakhstan: 1.2%</a:t>
            </a:r>
          </a:p>
          <a:p>
            <a:pPr eaLnBrk="1" hangingPunct="1">
              <a:spcBef>
                <a:spcPct val="0"/>
              </a:spcBef>
            </a:pPr>
            <a:r>
              <a:rPr lang="en-US" smtClean="0"/>
              <a:t>Kyrgyz Republic: &lt;1%</a:t>
            </a:r>
          </a:p>
          <a:p>
            <a:pPr eaLnBrk="1" hangingPunct="1">
              <a:spcBef>
                <a:spcPct val="0"/>
              </a:spcBef>
            </a:pPr>
            <a:r>
              <a:rPr lang="en-US" smtClean="0"/>
              <a:t>Mongolia: &lt;1%</a:t>
            </a:r>
          </a:p>
          <a:p>
            <a:pPr eaLnBrk="1" hangingPunct="1">
              <a:spcBef>
                <a:spcPct val="0"/>
              </a:spcBef>
            </a:pPr>
            <a:r>
              <a:rPr lang="en-US" smtClean="0"/>
              <a:t>Pakistan: 1.5%</a:t>
            </a:r>
          </a:p>
          <a:p>
            <a:pPr eaLnBrk="1" hangingPunct="1">
              <a:spcBef>
                <a:spcPct val="0"/>
              </a:spcBef>
            </a:pPr>
            <a:r>
              <a:rPr lang="en-US" smtClean="0"/>
              <a:t>Tajikistan: &lt;1%</a:t>
            </a:r>
          </a:p>
          <a:p>
            <a:pPr eaLnBrk="1" hangingPunct="1">
              <a:spcBef>
                <a:spcPct val="0"/>
              </a:spcBef>
            </a:pPr>
            <a:r>
              <a:rPr lang="en-US" smtClean="0"/>
              <a:t>Uzbekistan: &lt;1%</a:t>
            </a:r>
          </a:p>
          <a:p>
            <a:pPr eaLnBrk="1" hangingPunct="1">
              <a:spcBef>
                <a:spcPct val="0"/>
              </a:spcBef>
            </a:pPr>
            <a:r>
              <a:rPr lang="en-US" smtClean="0"/>
              <a:t>China: 30%</a:t>
            </a:r>
          </a:p>
          <a:p>
            <a:pPr eaLnBrk="1" hangingPunct="1">
              <a:spcBef>
                <a:spcPct val="0"/>
              </a:spcBef>
            </a:pPr>
            <a:endParaRPr lang="en-US" smtClean="0"/>
          </a:p>
          <a:p>
            <a:pPr eaLnBrk="1" hangingPunct="1">
              <a:spcBef>
                <a:spcPct val="0"/>
              </a:spcBef>
            </a:pPr>
            <a:r>
              <a:rPr lang="en-US" smtClean="0"/>
              <a:t>Note the cumulative difference for the CAREC countries (we leave aside PRC) – $4.5 trillion vs. $2.5 trillion in 2050 – the gap is not so big in 2020 as the cumulative effect of being “stuck” shows up mostly after 2020.  In either scenario, the share of the CAREC 9 in Asia’s GDP is small, 3 or 4 %.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E4F190-DF73-4106-9F7C-C33003D3F600}"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E8A5543-EB0A-477C-92AF-737309A935F0}" type="slidenum">
              <a:rPr lang="en-US" smtClean="0"/>
              <a:pPr>
                <a:defRPr/>
              </a:pPr>
              <a:t>32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6" name="Slide Number Placeholder 5"/>
          <p:cNvSpPr>
            <a:spLocks noGrp="1"/>
          </p:cNvSpPr>
          <p:nvPr>
            <p:ph type="sldNum" sz="quarter" idx="12"/>
          </p:nvPr>
        </p:nvSpPr>
        <p:spPr/>
        <p:txBody>
          <a:bodyPr/>
          <a:lstStyle>
            <a:lvl1pPr>
              <a:defRPr/>
            </a:lvl1pPr>
          </a:lstStyle>
          <a:p>
            <a:pPr>
              <a:defRPr/>
            </a:pPr>
            <a:fld id="{1A541936-33B6-40A8-A857-F68D792E590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6" name="Slide Number Placeholder 5"/>
          <p:cNvSpPr>
            <a:spLocks noGrp="1"/>
          </p:cNvSpPr>
          <p:nvPr>
            <p:ph type="sldNum" sz="quarter" idx="12"/>
          </p:nvPr>
        </p:nvSpPr>
        <p:spPr/>
        <p:txBody>
          <a:bodyPr/>
          <a:lstStyle>
            <a:lvl1pPr>
              <a:defRPr/>
            </a:lvl1pPr>
          </a:lstStyle>
          <a:p>
            <a:pPr>
              <a:defRPr/>
            </a:pPr>
            <a:fld id="{4F367BA4-D576-42AC-BB17-4A9AFED8E06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6" name="Slide Number Placeholder 5"/>
          <p:cNvSpPr>
            <a:spLocks noGrp="1"/>
          </p:cNvSpPr>
          <p:nvPr>
            <p:ph type="sldNum" sz="quarter" idx="12"/>
          </p:nvPr>
        </p:nvSpPr>
        <p:spPr/>
        <p:txBody>
          <a:bodyPr/>
          <a:lstStyle>
            <a:lvl1pPr>
              <a:defRPr/>
            </a:lvl1pPr>
          </a:lstStyle>
          <a:p>
            <a:pPr>
              <a:defRPr/>
            </a:pPr>
            <a:fld id="{77D5D72A-5B11-4E37-9B6A-758C0F3994B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6" name="Slide Number Placeholder 5"/>
          <p:cNvSpPr>
            <a:spLocks noGrp="1"/>
          </p:cNvSpPr>
          <p:nvPr>
            <p:ph type="sldNum" sz="quarter" idx="12"/>
          </p:nvPr>
        </p:nvSpPr>
        <p:spPr/>
        <p:txBody>
          <a:bodyPr/>
          <a:lstStyle>
            <a:lvl1pPr>
              <a:defRPr/>
            </a:lvl1pPr>
          </a:lstStyle>
          <a:p>
            <a:pPr>
              <a:defRPr/>
            </a:pPr>
            <a:fld id="{12DB55DC-B28A-4B34-B1DB-33EC4E46931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6" name="Slide Number Placeholder 5"/>
          <p:cNvSpPr>
            <a:spLocks noGrp="1"/>
          </p:cNvSpPr>
          <p:nvPr>
            <p:ph type="sldNum" sz="quarter" idx="12"/>
          </p:nvPr>
        </p:nvSpPr>
        <p:spPr/>
        <p:txBody>
          <a:bodyPr/>
          <a:lstStyle>
            <a:lvl1pPr>
              <a:defRPr/>
            </a:lvl1pPr>
          </a:lstStyle>
          <a:p>
            <a:pPr>
              <a:defRPr/>
            </a:pPr>
            <a:fld id="{7AB6EC00-D28F-438C-9A08-DB2AC7C7F99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7" name="Slide Number Placeholder 5"/>
          <p:cNvSpPr>
            <a:spLocks noGrp="1"/>
          </p:cNvSpPr>
          <p:nvPr>
            <p:ph type="sldNum" sz="quarter" idx="12"/>
          </p:nvPr>
        </p:nvSpPr>
        <p:spPr/>
        <p:txBody>
          <a:bodyPr/>
          <a:lstStyle>
            <a:lvl1pPr>
              <a:defRPr/>
            </a:lvl1pPr>
          </a:lstStyle>
          <a:p>
            <a:pPr>
              <a:defRPr/>
            </a:pPr>
            <a:fld id="{F902C068-E3C7-44F0-AD46-17C0929184A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9" name="Slide Number Placeholder 5"/>
          <p:cNvSpPr>
            <a:spLocks noGrp="1"/>
          </p:cNvSpPr>
          <p:nvPr>
            <p:ph type="sldNum" sz="quarter" idx="12"/>
          </p:nvPr>
        </p:nvSpPr>
        <p:spPr/>
        <p:txBody>
          <a:bodyPr/>
          <a:lstStyle>
            <a:lvl1pPr>
              <a:defRPr/>
            </a:lvl1pPr>
          </a:lstStyle>
          <a:p>
            <a:pPr>
              <a:defRPr/>
            </a:pPr>
            <a:fld id="{4E50C17F-C715-470A-A2F2-165E330E491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5" name="Slide Number Placeholder 5"/>
          <p:cNvSpPr>
            <a:spLocks noGrp="1"/>
          </p:cNvSpPr>
          <p:nvPr>
            <p:ph type="sldNum" sz="quarter" idx="12"/>
          </p:nvPr>
        </p:nvSpPr>
        <p:spPr/>
        <p:txBody>
          <a:bodyPr/>
          <a:lstStyle>
            <a:lvl1pPr>
              <a:defRPr/>
            </a:lvl1pPr>
          </a:lstStyle>
          <a:p>
            <a:pPr>
              <a:defRPr/>
            </a:pPr>
            <a:fld id="{131FA772-EA33-41E4-BAF1-3797E9E2282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4" name="Slide Number Placeholder 5"/>
          <p:cNvSpPr>
            <a:spLocks noGrp="1"/>
          </p:cNvSpPr>
          <p:nvPr>
            <p:ph type="sldNum" sz="quarter" idx="12"/>
          </p:nvPr>
        </p:nvSpPr>
        <p:spPr/>
        <p:txBody>
          <a:bodyPr/>
          <a:lstStyle>
            <a:lvl1pPr>
              <a:defRPr/>
            </a:lvl1pPr>
          </a:lstStyle>
          <a:p>
            <a:pPr>
              <a:defRPr/>
            </a:pPr>
            <a:fld id="{CEE56C2A-A343-4383-84C5-78390A8E9AC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7" name="Slide Number Placeholder 5"/>
          <p:cNvSpPr>
            <a:spLocks noGrp="1"/>
          </p:cNvSpPr>
          <p:nvPr>
            <p:ph type="sldNum" sz="quarter" idx="12"/>
          </p:nvPr>
        </p:nvSpPr>
        <p:spPr/>
        <p:txBody>
          <a:bodyPr/>
          <a:lstStyle>
            <a:lvl1pPr>
              <a:defRPr/>
            </a:lvl1pPr>
          </a:lstStyle>
          <a:p>
            <a:pPr>
              <a:defRPr/>
            </a:pPr>
            <a:fld id="{47ECCCF1-868D-4A30-A3CD-A5C59E640EF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7" name="Slide Number Placeholder 5"/>
          <p:cNvSpPr>
            <a:spLocks noGrp="1"/>
          </p:cNvSpPr>
          <p:nvPr>
            <p:ph type="sldNum" sz="quarter" idx="12"/>
          </p:nvPr>
        </p:nvSpPr>
        <p:spPr/>
        <p:txBody>
          <a:bodyPr/>
          <a:lstStyle>
            <a:lvl1pPr>
              <a:defRPr/>
            </a:lvl1pPr>
          </a:lstStyle>
          <a:p>
            <a:pPr>
              <a:defRPr/>
            </a:pPr>
            <a:fld id="{441CA30C-FDD5-48DA-8B3C-503A8754A38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a:t>12/02/2011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Trends in Higher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D63356-09BF-478A-BE3E-7EC1A33582D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Trends in Higher Education</a:t>
            </a:r>
          </a:p>
        </p:txBody>
      </p:sp>
      <p:sp>
        <p:nvSpPr>
          <p:cNvPr id="3" name="Subtitle 2"/>
          <p:cNvSpPr>
            <a:spLocks noGrp="1"/>
          </p:cNvSpPr>
          <p:nvPr>
            <p:ph type="subTitle" idx="1"/>
          </p:nvPr>
        </p:nvSpPr>
        <p:spPr>
          <a:xfrm>
            <a:off x="1371600" y="3733800"/>
            <a:ext cx="6400800" cy="2209800"/>
          </a:xfrm>
        </p:spPr>
        <p:txBody>
          <a:bodyPr rtlCol="0">
            <a:normAutofit fontScale="55000" lnSpcReduction="20000"/>
          </a:bodyPr>
          <a:lstStyle/>
          <a:p>
            <a:pPr eaLnBrk="1" fontAlgn="auto" hangingPunct="1">
              <a:spcAft>
                <a:spcPts val="0"/>
              </a:spcAft>
              <a:buFont typeface="Arial" pitchFamily="34" charset="0"/>
              <a:buNone/>
              <a:defRPr/>
            </a:pPr>
            <a:r>
              <a:rPr lang="en-US" b="1" dirty="0" smtClean="0"/>
              <a:t>Presentation to the </a:t>
            </a:r>
          </a:p>
          <a:p>
            <a:pPr eaLnBrk="1" fontAlgn="auto" hangingPunct="1">
              <a:spcAft>
                <a:spcPts val="0"/>
              </a:spcAft>
              <a:buFont typeface="Arial" pitchFamily="34" charset="0"/>
              <a:buNone/>
              <a:defRPr/>
            </a:pPr>
            <a:r>
              <a:rPr lang="en-US" b="1" dirty="0" smtClean="0"/>
              <a:t>Kazakh National Medical University named after S.D.Asfendiyarov</a:t>
            </a:r>
          </a:p>
          <a:p>
            <a:pPr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None/>
              <a:defRPr/>
            </a:pPr>
            <a:r>
              <a:rPr lang="en-US" b="1" dirty="0" smtClean="0"/>
              <a:t>Shigeo Katsu</a:t>
            </a:r>
          </a:p>
          <a:p>
            <a:pPr eaLnBrk="1" fontAlgn="auto" hangingPunct="1">
              <a:spcAft>
                <a:spcPts val="0"/>
              </a:spcAft>
              <a:buFont typeface="Arial" pitchFamily="34" charset="0"/>
              <a:buNone/>
              <a:defRPr/>
            </a:pPr>
            <a:r>
              <a:rPr lang="en-US" b="1" dirty="0" smtClean="0"/>
              <a:t>President</a:t>
            </a:r>
          </a:p>
          <a:p>
            <a:pPr eaLnBrk="1" fontAlgn="auto" hangingPunct="1">
              <a:spcAft>
                <a:spcPts val="0"/>
              </a:spcAft>
              <a:buFont typeface="Arial" pitchFamily="34" charset="0"/>
              <a:buNone/>
              <a:defRPr/>
            </a:pPr>
            <a:r>
              <a:rPr lang="en-US" b="1" dirty="0" smtClean="0"/>
              <a:t>Nazarbayev University</a:t>
            </a:r>
          </a:p>
          <a:p>
            <a:pPr eaLnBrk="1" fontAlgn="auto" hangingPunct="1">
              <a:spcAft>
                <a:spcPts val="0"/>
              </a:spcAft>
              <a:buFont typeface="Arial" pitchFamily="34" charset="0"/>
              <a:buNone/>
              <a:defRPr/>
            </a:pPr>
            <a:r>
              <a:rPr lang="en-US" b="1" dirty="0" smtClean="0"/>
              <a:t>December 2, 2011</a:t>
            </a:r>
            <a:endParaRPr lang="en-US" b="1" dirty="0"/>
          </a:p>
        </p:txBody>
      </p:sp>
      <p:pic>
        <p:nvPicPr>
          <p:cNvPr id="2052" name="Picture 2"/>
          <p:cNvPicPr>
            <a:picLocks noChangeAspect="1"/>
          </p:cNvPicPr>
          <p:nvPr/>
        </p:nvPicPr>
        <p:blipFill>
          <a:blip r:embed="rId2" cstate="print"/>
          <a:srcRect/>
          <a:stretch>
            <a:fillRect/>
          </a:stretch>
        </p:blipFill>
        <p:spPr bwMode="auto">
          <a:xfrm>
            <a:off x="2286000" y="762000"/>
            <a:ext cx="4333875" cy="1590675"/>
          </a:xfrm>
          <a:prstGeom prst="rect">
            <a:avLst/>
          </a:prstGeom>
          <a:noFill/>
          <a:ln w="9525">
            <a:noFill/>
            <a:miter lim="800000"/>
            <a:headEnd/>
            <a:tailEnd/>
          </a:ln>
        </p:spPr>
      </p:pic>
      <p:pic>
        <p:nvPicPr>
          <p:cNvPr id="2053" name="Picture 3" descr="C:\Users\EeePC\Documents\Mama\NU\brand_book_eng_NU(69).jpg"/>
          <p:cNvPicPr>
            <a:picLocks noChangeAspect="1" noChangeArrowheads="1"/>
          </p:cNvPicPr>
          <p:nvPr/>
        </p:nvPicPr>
        <p:blipFill>
          <a:blip r:embed="rId3"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11267" name="Title 1"/>
          <p:cNvSpPr>
            <a:spLocks noGrp="1"/>
          </p:cNvSpPr>
          <p:nvPr>
            <p:ph type="title"/>
          </p:nvPr>
        </p:nvSpPr>
        <p:spPr/>
        <p:txBody>
          <a:bodyPr/>
          <a:lstStyle/>
          <a:p>
            <a:pPr eaLnBrk="1" hangingPunct="1"/>
            <a:r>
              <a:rPr lang="en-US" sz="3200" smtClean="0"/>
              <a:t>Importance of Measuring Education Outcomes (2)</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dirty="0" smtClean="0"/>
              <a:t>No PISA-equivalent assessment program exists for </a:t>
            </a:r>
            <a:r>
              <a:rPr lang="en-US" dirty="0"/>
              <a:t>h</a:t>
            </a:r>
            <a:r>
              <a:rPr lang="en-US" dirty="0" smtClean="0"/>
              <a:t>igher education; OECD is about to launch AHELO = Assessment of Higher Education Learning Outcomes, to provide cross-country comparative data on the relevance and quality of teaching and learning outcomes in higher education</a:t>
            </a:r>
          </a:p>
          <a:p>
            <a:pPr lvl="1" eaLnBrk="1" fontAlgn="auto" hangingPunct="1">
              <a:spcAft>
                <a:spcPts val="0"/>
              </a:spcAft>
              <a:buFont typeface="Arial" pitchFamily="34" charset="0"/>
              <a:buChar char="–"/>
              <a:defRPr/>
            </a:pPr>
            <a:r>
              <a:rPr lang="en-US" dirty="0" smtClean="0"/>
              <a:t>Assessment areas:</a:t>
            </a:r>
          </a:p>
          <a:p>
            <a:pPr lvl="2" eaLnBrk="1" fontAlgn="auto" hangingPunct="1">
              <a:spcAft>
                <a:spcPts val="0"/>
              </a:spcAft>
              <a:buFont typeface="Arial" pitchFamily="34" charset="0"/>
              <a:buChar char="•"/>
              <a:defRPr/>
            </a:pPr>
            <a:r>
              <a:rPr lang="en-US" dirty="0" smtClean="0"/>
              <a:t>Generic skills such as critical thinking, analytical reasoning, problem solving, written communication</a:t>
            </a:r>
          </a:p>
          <a:p>
            <a:pPr lvl="2" eaLnBrk="1" fontAlgn="auto" hangingPunct="1">
              <a:spcAft>
                <a:spcPts val="0"/>
              </a:spcAft>
              <a:buFont typeface="Arial" pitchFamily="34" charset="0"/>
              <a:buChar char="•"/>
              <a:defRPr/>
            </a:pPr>
            <a:r>
              <a:rPr lang="en-US" dirty="0" smtClean="0"/>
              <a:t>Discipline-specific skills (economics and engineering)</a:t>
            </a:r>
          </a:p>
          <a:p>
            <a:pPr lvl="2" eaLnBrk="1" fontAlgn="auto" hangingPunct="1">
              <a:spcAft>
                <a:spcPts val="0"/>
              </a:spcAft>
              <a:buFont typeface="Arial" pitchFamily="34" charset="0"/>
              <a:buChar char="•"/>
              <a:defRPr/>
            </a:pPr>
            <a:r>
              <a:rPr lang="en-US" dirty="0" smtClean="0"/>
              <a:t>Contextual information (to link data to student background and learning environment)</a:t>
            </a:r>
          </a:p>
          <a:p>
            <a:pPr lvl="1" eaLnBrk="1" fontAlgn="auto" hangingPunct="1">
              <a:spcAft>
                <a:spcPts val="0"/>
              </a:spcAft>
              <a:buFont typeface="Arial" pitchFamily="34" charset="0"/>
              <a:buChar char="–"/>
              <a:defRPr/>
            </a:pPr>
            <a:r>
              <a:rPr lang="en-US" dirty="0" smtClean="0"/>
              <a:t>Status:</a:t>
            </a:r>
          </a:p>
          <a:p>
            <a:pPr lvl="2" eaLnBrk="1" fontAlgn="auto" hangingPunct="1">
              <a:spcAft>
                <a:spcPts val="0"/>
              </a:spcAft>
              <a:buFont typeface="Arial" pitchFamily="34" charset="0"/>
              <a:buChar char="•"/>
              <a:defRPr/>
            </a:pPr>
            <a:r>
              <a:rPr lang="en-US" dirty="0" smtClean="0"/>
              <a:t>Feasibility study is ongoing – testing instruments have been developed, they will be administered in about 150 institutions in 16 participating pilot countries (end 2011/beginning 2012), final evaluation of feasibility study by end 2012 to decide whether to roll out</a:t>
            </a:r>
          </a:p>
          <a:p>
            <a:pPr marL="114300" indent="0" eaLnBrk="1" fontAlgn="auto" hangingPunct="1">
              <a:spcAft>
                <a:spcPts val="0"/>
              </a:spcAft>
              <a:buFont typeface="Arial" pitchFamily="34" charset="0"/>
              <a:buNone/>
              <a:defRPr/>
            </a:pPr>
            <a:r>
              <a:rPr lang="en-US" dirty="0" smtClean="0"/>
              <a:t>=&gt; </a:t>
            </a:r>
            <a:r>
              <a:rPr lang="en-US" dirty="0" smtClean="0">
                <a:solidFill>
                  <a:schemeClr val="accent5"/>
                </a:solidFill>
              </a:rPr>
              <a:t>Of interest for Kazakhstan   </a:t>
            </a:r>
            <a:endParaRPr lang="en-US" dirty="0">
              <a:solidFill>
                <a:schemeClr val="accent5"/>
              </a:solidFill>
            </a:endParaRPr>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32781986-0D96-4AC0-9B65-8C7CAF558F64}"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EeePC\Documents\Mama\NU\brand_book_eng_NU(69).jpg"/>
          <p:cNvPicPr>
            <a:picLocks noChangeAspect="1" noChangeArrowheads="1"/>
          </p:cNvPicPr>
          <p:nvPr/>
        </p:nvPicPr>
        <p:blipFill>
          <a:blip r:embed="rId3"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dirty="0" smtClean="0"/>
              <a:t>Why Acquiring Relevant Skills Matters:</a:t>
            </a:r>
            <a:br>
              <a:rPr lang="en-US" sz="3600" dirty="0" smtClean="0"/>
            </a:br>
            <a:r>
              <a:rPr lang="en-US" sz="3600" dirty="0" smtClean="0"/>
              <a:t>Skills as Constraints to Growth</a:t>
            </a:r>
            <a:endParaRPr lang="en-US" sz="3600" dirty="0"/>
          </a:p>
        </p:txBody>
      </p:sp>
      <p:sp>
        <p:nvSpPr>
          <p:cNvPr id="4" name="Date Placeholder 3"/>
          <p:cNvSpPr>
            <a:spLocks noGrp="1"/>
          </p:cNvSpPr>
          <p:nvPr>
            <p:ph type="dt" sz="quarter" idx="10"/>
          </p:nvPr>
        </p:nvSpPr>
        <p:spPr/>
        <p:txBody>
          <a:bodyPr/>
          <a:lstStyle/>
          <a:p>
            <a:pPr>
              <a:defRPr/>
            </a:pPr>
            <a:r>
              <a:rPr lang="fr-FR" dirty="0"/>
              <a:t>12/02/2011</a:t>
            </a:r>
            <a:endParaRPr lang="en-US" dirty="0"/>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686706A3-5ADB-4455-B6F4-E43024D85B05}" type="slidenum">
              <a:rPr lang="en-US"/>
              <a:pPr>
                <a:defRPr/>
              </a:pPr>
              <a:t>11</a:t>
            </a:fld>
            <a:endParaRPr lang="en-US"/>
          </a:p>
        </p:txBody>
      </p:sp>
      <p:pic>
        <p:nvPicPr>
          <p:cNvPr id="12295" name="Picture 2"/>
          <p:cNvPicPr>
            <a:picLocks noChangeAspect="1" noChangeArrowheads="1"/>
          </p:cNvPicPr>
          <p:nvPr/>
        </p:nvPicPr>
        <p:blipFill>
          <a:blip r:embed="rId4" cstate="print"/>
          <a:srcRect/>
          <a:stretch>
            <a:fillRect/>
          </a:stretch>
        </p:blipFill>
        <p:spPr bwMode="auto">
          <a:xfrm>
            <a:off x="1371600" y="1555750"/>
            <a:ext cx="6553200" cy="4516438"/>
          </a:xfrm>
          <a:prstGeom prst="rect">
            <a:avLst/>
          </a:prstGeom>
          <a:noFill/>
          <a:ln w="9525">
            <a:noFill/>
            <a:miter lim="800000"/>
            <a:headEnd/>
            <a:tailEnd/>
          </a:ln>
        </p:spPr>
      </p:pic>
      <p:pic>
        <p:nvPicPr>
          <p:cNvPr id="12296" name="Picture 3"/>
          <p:cNvPicPr>
            <a:picLocks noChangeAspect="1" noChangeArrowheads="1"/>
          </p:cNvPicPr>
          <p:nvPr/>
        </p:nvPicPr>
        <p:blipFill>
          <a:blip r:embed="rId5" cstate="print"/>
          <a:srcRect/>
          <a:stretch>
            <a:fillRect/>
          </a:stretch>
        </p:blipFill>
        <p:spPr bwMode="auto">
          <a:xfrm>
            <a:off x="3324225" y="6072188"/>
            <a:ext cx="2495550" cy="20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13315" name="Title 1"/>
          <p:cNvSpPr>
            <a:spLocks noGrp="1"/>
          </p:cNvSpPr>
          <p:nvPr>
            <p:ph type="title"/>
          </p:nvPr>
        </p:nvSpPr>
        <p:spPr>
          <a:xfrm>
            <a:off x="457200" y="304800"/>
            <a:ext cx="8229600" cy="1143000"/>
          </a:xfrm>
        </p:spPr>
        <p:txBody>
          <a:bodyPr/>
          <a:lstStyle/>
          <a:p>
            <a:pPr eaLnBrk="1" hangingPunct="1"/>
            <a:r>
              <a:rPr lang="en-US" sz="3200" smtClean="0"/>
              <a:t>Why Acquiring Relevant Skills Matters:</a:t>
            </a:r>
            <a:br>
              <a:rPr lang="en-US" sz="3200" smtClean="0"/>
            </a:br>
            <a:r>
              <a:rPr lang="en-US" sz="3200" smtClean="0"/>
              <a:t>Employers’ Valuation of Workers’ Knowledge and Skills </a:t>
            </a:r>
          </a:p>
        </p:txBody>
      </p:sp>
      <p:sp>
        <p:nvSpPr>
          <p:cNvPr id="13316" name="Content Placeholder 2"/>
          <p:cNvSpPr>
            <a:spLocks noGrp="1"/>
          </p:cNvSpPr>
          <p:nvPr>
            <p:ph idx="1"/>
          </p:nvPr>
        </p:nvSpPr>
        <p:spPr/>
        <p:txBody>
          <a:bodyPr/>
          <a:lstStyle/>
          <a:p>
            <a:pPr eaLnBrk="1" hangingPunct="1"/>
            <a:endParaRPr lang="ru-RU" smtClean="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92BAB575-28C5-40A1-BDE9-21834F580953}" type="slidenum">
              <a:rPr lang="en-US"/>
              <a:pPr>
                <a:defRPr/>
              </a:pPr>
              <a:t>12</a:t>
            </a:fld>
            <a:endParaRPr lang="en-US"/>
          </a:p>
        </p:txBody>
      </p:sp>
      <p:pic>
        <p:nvPicPr>
          <p:cNvPr id="13320" name="Picture 2"/>
          <p:cNvPicPr>
            <a:picLocks noChangeAspect="1" noChangeArrowheads="1"/>
          </p:cNvPicPr>
          <p:nvPr/>
        </p:nvPicPr>
        <p:blipFill>
          <a:blip r:embed="rId3" cstate="print"/>
          <a:srcRect/>
          <a:stretch>
            <a:fillRect/>
          </a:stretch>
        </p:blipFill>
        <p:spPr bwMode="auto">
          <a:xfrm>
            <a:off x="609600" y="1692275"/>
            <a:ext cx="7467600" cy="4175125"/>
          </a:xfrm>
          <a:prstGeom prst="rect">
            <a:avLst/>
          </a:prstGeom>
          <a:noFill/>
          <a:ln w="9525">
            <a:noFill/>
            <a:miter lim="800000"/>
            <a:headEnd/>
            <a:tailEnd/>
          </a:ln>
        </p:spPr>
      </p:pic>
      <p:pic>
        <p:nvPicPr>
          <p:cNvPr id="13321" name="Picture 3"/>
          <p:cNvPicPr>
            <a:picLocks noChangeAspect="1" noChangeArrowheads="1"/>
          </p:cNvPicPr>
          <p:nvPr/>
        </p:nvPicPr>
        <p:blipFill>
          <a:blip r:embed="rId4" cstate="print"/>
          <a:srcRect/>
          <a:stretch>
            <a:fillRect/>
          </a:stretch>
        </p:blipFill>
        <p:spPr bwMode="auto">
          <a:xfrm>
            <a:off x="3576638" y="5867400"/>
            <a:ext cx="1990725" cy="228600"/>
          </a:xfrm>
          <a:prstGeom prst="rect">
            <a:avLst/>
          </a:prstGeom>
          <a:noFill/>
          <a:ln w="9525">
            <a:noFill/>
            <a:miter lim="800000"/>
            <a:headEnd/>
            <a:tailEnd/>
          </a:ln>
        </p:spPr>
      </p:pic>
      <p:pic>
        <p:nvPicPr>
          <p:cNvPr id="13322" name="Picture 4"/>
          <p:cNvPicPr>
            <a:picLocks noChangeAspect="1" noChangeArrowheads="1"/>
          </p:cNvPicPr>
          <p:nvPr/>
        </p:nvPicPr>
        <p:blipFill>
          <a:blip r:embed="rId5" cstate="print"/>
          <a:srcRect/>
          <a:stretch>
            <a:fillRect/>
          </a:stretch>
        </p:blipFill>
        <p:spPr bwMode="auto">
          <a:xfrm>
            <a:off x="3214688" y="1981200"/>
            <a:ext cx="2714625"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a:p>
            <a:pPr marL="0" indent="0" algn="ctr" eaLnBrk="1" fontAlgn="auto" hangingPunct="1">
              <a:spcAft>
                <a:spcPts val="0"/>
              </a:spcAft>
              <a:buFont typeface="Arial" pitchFamily="34" charset="0"/>
              <a:buNone/>
              <a:defRPr/>
            </a:pPr>
            <a:r>
              <a:rPr lang="en-US" dirty="0" smtClean="0"/>
              <a:t>Now, let’s look at some additional indications of why education is important</a:t>
            </a:r>
            <a:endParaRPr lang="en-US" dirty="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B0797547-0EED-4D21-BBA7-DBF6E4971BB9}"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pic>
        <p:nvPicPr>
          <p:cNvPr id="15363" name="Picture 2"/>
          <p:cNvPicPr>
            <a:picLocks noChangeAspect="1" noChangeArrowheads="1"/>
          </p:cNvPicPr>
          <p:nvPr/>
        </p:nvPicPr>
        <p:blipFill>
          <a:blip r:embed="rId3" cstate="print"/>
          <a:srcRect/>
          <a:stretch>
            <a:fillRect/>
          </a:stretch>
        </p:blipFill>
        <p:spPr bwMode="auto">
          <a:xfrm>
            <a:off x="2514600" y="381000"/>
            <a:ext cx="4205288"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16387" name="Title 1"/>
          <p:cNvSpPr>
            <a:spLocks noGrp="1"/>
          </p:cNvSpPr>
          <p:nvPr>
            <p:ph type="title"/>
          </p:nvPr>
        </p:nvSpPr>
        <p:spPr/>
        <p:txBody>
          <a:bodyPr/>
          <a:lstStyle/>
          <a:p>
            <a:pPr eaLnBrk="1" hangingPunct="1"/>
            <a:r>
              <a:rPr lang="en-US" sz="3200" smtClean="0"/>
              <a:t>Asia 2050 – Realizing the Asian Century….. or</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By </a:t>
            </a:r>
            <a:r>
              <a:rPr lang="en-US" dirty="0"/>
              <a:t>2050 Asia could account for more than half of global trade, investment and GDP</a:t>
            </a:r>
          </a:p>
          <a:p>
            <a:pPr eaLnBrk="1" fontAlgn="auto" hangingPunct="1">
              <a:spcAft>
                <a:spcPts val="0"/>
              </a:spcAft>
              <a:buFont typeface="Arial" pitchFamily="34" charset="0"/>
              <a:buChar char="•"/>
              <a:defRPr/>
            </a:pPr>
            <a:r>
              <a:rPr lang="en-US" dirty="0" smtClean="0"/>
              <a:t>Asia’s </a:t>
            </a:r>
            <a:r>
              <a:rPr lang="en-US" dirty="0"/>
              <a:t>per capita income is up </a:t>
            </a:r>
            <a:r>
              <a:rPr lang="en-US" dirty="0" err="1"/>
              <a:t>sixfold</a:t>
            </a:r>
            <a:r>
              <a:rPr lang="en-US" dirty="0"/>
              <a:t>.  </a:t>
            </a:r>
            <a:r>
              <a:rPr lang="en-US" dirty="0" smtClean="0"/>
              <a:t>Three billion </a:t>
            </a:r>
            <a:r>
              <a:rPr lang="en-US" dirty="0"/>
              <a:t>additional Asian’s would be affluent by today’s </a:t>
            </a:r>
            <a:r>
              <a:rPr lang="en-US" dirty="0" smtClean="0"/>
              <a:t>standards </a:t>
            </a:r>
            <a:endParaRPr lang="en-US" dirty="0"/>
          </a:p>
          <a:p>
            <a:pPr eaLnBrk="1" fontAlgn="auto" hangingPunct="1">
              <a:spcAft>
                <a:spcPts val="0"/>
              </a:spcAft>
              <a:buFont typeface="Arial" pitchFamily="34" charset="0"/>
              <a:buChar char="•"/>
              <a:defRPr/>
            </a:pPr>
            <a:r>
              <a:rPr lang="en-US" dirty="0" smtClean="0"/>
              <a:t>Asia </a:t>
            </a:r>
            <a:r>
              <a:rPr lang="en-US" dirty="0"/>
              <a:t>regains its global economic position of 250 years ago; and there would be no poor country</a:t>
            </a:r>
          </a:p>
          <a:p>
            <a:pPr eaLnBrk="1" fontAlgn="auto" hangingPunct="1">
              <a:spcAft>
                <a:spcPts val="0"/>
              </a:spcAft>
              <a:buFont typeface="Arial" pitchFamily="34" charset="0"/>
              <a:buChar char="•"/>
              <a:defRPr/>
            </a:pPr>
            <a:r>
              <a:rPr lang="en-US" dirty="0" smtClean="0"/>
              <a:t>GDP </a:t>
            </a:r>
            <a:r>
              <a:rPr lang="en-US" dirty="0"/>
              <a:t>per capita in PPP terms would be up to $40,900 in 2050</a:t>
            </a:r>
          </a:p>
          <a:p>
            <a:pPr eaLnBrk="1" fontAlgn="auto" hangingPunct="1">
              <a:spcAft>
                <a:spcPts val="0"/>
              </a:spcAft>
              <a:buFont typeface="Arial" pitchFamily="34" charset="0"/>
              <a:buChar char="•"/>
              <a:defRPr/>
            </a:pPr>
            <a:r>
              <a:rPr lang="en-US" dirty="0" smtClean="0"/>
              <a:t>Asia </a:t>
            </a:r>
            <a:r>
              <a:rPr lang="en-US" dirty="0"/>
              <a:t>accounts for 52.2 % ($175 trillion) of global GDP ($334 trillion in market ER)</a:t>
            </a:r>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2EE1DB45-1BA0-47ED-97F9-B03FA839CA29}"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17411" name="Title 1"/>
          <p:cNvSpPr>
            <a:spLocks noGrp="1"/>
          </p:cNvSpPr>
          <p:nvPr>
            <p:ph type="title"/>
          </p:nvPr>
        </p:nvSpPr>
        <p:spPr/>
        <p:txBody>
          <a:bodyPr/>
          <a:lstStyle/>
          <a:p>
            <a:pPr eaLnBrk="1" hangingPunct="1"/>
            <a:r>
              <a:rPr lang="en-US" sz="3200" smtClean="0"/>
              <a:t>…..Asia 2050 – Mired in the Middle Income Trap</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Countries </a:t>
            </a:r>
            <a:r>
              <a:rPr lang="en-US" dirty="0"/>
              <a:t>stuck in MIT – Countries enjoy short periods of growth followed by stagnation or even decline – stuck at low growth rates</a:t>
            </a:r>
          </a:p>
          <a:p>
            <a:pPr eaLnBrk="1" fontAlgn="auto" hangingPunct="1">
              <a:spcAft>
                <a:spcPts val="0"/>
              </a:spcAft>
              <a:buFont typeface="Arial" pitchFamily="34" charset="0"/>
              <a:buChar char="•"/>
              <a:defRPr/>
            </a:pPr>
            <a:r>
              <a:rPr lang="en-US" dirty="0" smtClean="0"/>
              <a:t>GDP </a:t>
            </a:r>
            <a:r>
              <a:rPr lang="en-US" dirty="0"/>
              <a:t>per capita in PPP terms would be $20,600 in 2050, i.e. only half of that of the Asian Century scenario</a:t>
            </a:r>
          </a:p>
          <a:p>
            <a:pPr eaLnBrk="1" fontAlgn="auto" hangingPunct="1">
              <a:spcAft>
                <a:spcPts val="0"/>
              </a:spcAft>
              <a:buFont typeface="Arial" pitchFamily="34" charset="0"/>
              <a:buChar char="•"/>
              <a:defRPr/>
            </a:pPr>
            <a:r>
              <a:rPr lang="en-US" dirty="0" smtClean="0"/>
              <a:t>Asia </a:t>
            </a:r>
            <a:r>
              <a:rPr lang="en-US" dirty="0"/>
              <a:t>accounts for 31 % ($65 trillion) of global GDP ($209 trillion), i.e. just 37 % of that of the Asian Century scenario; global GDP in this scenario would only be 63% of the one under the Asian Century</a:t>
            </a:r>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a:t>12/02/2011</a:t>
            </a:r>
            <a:endParaRPr lang="en-US" dirty="0"/>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8E7EB904-8984-4005-B1CE-C97C27422617}"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EeePC\Documents\Mama\NU\brand_book_eng_NU(69).jpg"/>
          <p:cNvPicPr>
            <a:picLocks noChangeAspect="1" noChangeArrowheads="1"/>
          </p:cNvPicPr>
          <p:nvPr/>
        </p:nvPicPr>
        <p:blipFill>
          <a:blip r:embed="rId3"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18435" name="Title 1"/>
          <p:cNvSpPr>
            <a:spLocks noGrp="1"/>
          </p:cNvSpPr>
          <p:nvPr>
            <p:ph type="title"/>
          </p:nvPr>
        </p:nvSpPr>
        <p:spPr/>
        <p:txBody>
          <a:bodyPr/>
          <a:lstStyle/>
          <a:p>
            <a:pPr eaLnBrk="1" hangingPunct="1"/>
            <a:r>
              <a:rPr lang="en-US" sz="3200" smtClean="0"/>
              <a:t>Middle Income Trap</a:t>
            </a:r>
          </a:p>
        </p:txBody>
      </p:sp>
      <p:pic>
        <p:nvPicPr>
          <p:cNvPr id="18436" name="Picture 2"/>
          <p:cNvPicPr>
            <a:picLocks noChangeAspect="1" noChangeArrowheads="1"/>
          </p:cNvPicPr>
          <p:nvPr/>
        </p:nvPicPr>
        <p:blipFill>
          <a:blip r:embed="rId4" cstate="print"/>
          <a:srcRect/>
          <a:stretch>
            <a:fillRect/>
          </a:stretch>
        </p:blipFill>
        <p:spPr bwMode="auto">
          <a:xfrm>
            <a:off x="2133600" y="1524000"/>
            <a:ext cx="5181600" cy="4818063"/>
          </a:xfrm>
          <a:prstGeom prst="rect">
            <a:avLst/>
          </a:prstGeom>
          <a:noFill/>
          <a:ln w="9525">
            <a:noFill/>
            <a:miter lim="800000"/>
            <a:headEnd/>
            <a:tailEnd/>
          </a:ln>
        </p:spPr>
      </p:pic>
      <p:sp>
        <p:nvSpPr>
          <p:cNvPr id="3" name="Date Placeholder 2"/>
          <p:cNvSpPr>
            <a:spLocks noGrp="1"/>
          </p:cNvSpPr>
          <p:nvPr>
            <p:ph type="dt" sz="quarter" idx="10"/>
          </p:nvPr>
        </p:nvSpPr>
        <p:spPr/>
        <p:txBody>
          <a:bodyPr/>
          <a:lstStyle/>
          <a:p>
            <a:pPr>
              <a:defRPr/>
            </a:pPr>
            <a:r>
              <a:rPr lang="en-US" dirty="0"/>
              <a:t>12/02/2011</a:t>
            </a:r>
          </a:p>
        </p:txBody>
      </p:sp>
      <p:sp>
        <p:nvSpPr>
          <p:cNvPr id="4" name="Footer Placeholder 3"/>
          <p:cNvSpPr>
            <a:spLocks noGrp="1"/>
          </p:cNvSpPr>
          <p:nvPr>
            <p:ph type="ftr" sz="quarter" idx="11"/>
          </p:nvPr>
        </p:nvSpPr>
        <p:spPr/>
        <p:txBody>
          <a:bodyPr/>
          <a:lstStyle/>
          <a:p>
            <a:pPr>
              <a:defRPr/>
            </a:pPr>
            <a:r>
              <a:rPr lang="en-US"/>
              <a:t>Trends in Higher Education</a:t>
            </a:r>
          </a:p>
        </p:txBody>
      </p:sp>
      <p:sp>
        <p:nvSpPr>
          <p:cNvPr id="5" name="Slide Number Placeholder 4"/>
          <p:cNvSpPr>
            <a:spLocks noGrp="1"/>
          </p:cNvSpPr>
          <p:nvPr>
            <p:ph type="sldNum" sz="quarter" idx="12"/>
          </p:nvPr>
        </p:nvSpPr>
        <p:spPr/>
        <p:txBody>
          <a:bodyPr/>
          <a:lstStyle/>
          <a:p>
            <a:pPr>
              <a:defRPr/>
            </a:pPr>
            <a:fld id="{77B6D716-FEA5-4C44-9222-D35ADCF56595}"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19459" name="Title 1"/>
          <p:cNvSpPr>
            <a:spLocks noGrp="1"/>
          </p:cNvSpPr>
          <p:nvPr>
            <p:ph type="title"/>
          </p:nvPr>
        </p:nvSpPr>
        <p:spPr/>
        <p:txBody>
          <a:bodyPr/>
          <a:lstStyle/>
          <a:p>
            <a:pPr eaLnBrk="1" hangingPunct="1"/>
            <a:r>
              <a:rPr lang="en-US" sz="3200" smtClean="0"/>
              <a:t>Asia 2050: Six Mega-Challenges</a:t>
            </a:r>
          </a:p>
        </p:txBody>
      </p:sp>
      <p:sp>
        <p:nvSpPr>
          <p:cNvPr id="3" name="Content Placeholder 2"/>
          <p:cNvSpPr>
            <a:spLocks noGrp="1"/>
          </p:cNvSpPr>
          <p:nvPr>
            <p:ph idx="1"/>
          </p:nvPr>
        </p:nvSpPr>
        <p:spPr/>
        <p:txBody>
          <a:bodyPr rtlCol="0">
            <a:normAutofit fontScale="85000" lnSpcReduction="20000"/>
          </a:bodyPr>
          <a:lstStyle/>
          <a:p>
            <a:pPr marL="0" indent="0" eaLnBrk="1" fontAlgn="auto" hangingPunct="1">
              <a:spcAft>
                <a:spcPts val="0"/>
              </a:spcAft>
              <a:buFont typeface="Arial" pitchFamily="34" charset="0"/>
              <a:buNone/>
              <a:defRPr/>
            </a:pPr>
            <a:r>
              <a:rPr lang="en-US" dirty="0"/>
              <a:t>The report points to six mega-challenges:</a:t>
            </a:r>
          </a:p>
          <a:p>
            <a:pPr eaLnBrk="1" fontAlgn="auto" hangingPunct="1">
              <a:spcAft>
                <a:spcPts val="0"/>
              </a:spcAft>
              <a:buFont typeface="Arial" pitchFamily="34" charset="0"/>
              <a:buChar char="•"/>
              <a:defRPr/>
            </a:pPr>
            <a:r>
              <a:rPr lang="en-US" dirty="0" smtClean="0"/>
              <a:t>Inequalities </a:t>
            </a:r>
            <a:r>
              <a:rPr lang="en-US" dirty="0"/>
              <a:t>within countries that could undermine social cohesion</a:t>
            </a:r>
          </a:p>
          <a:p>
            <a:pPr eaLnBrk="1" fontAlgn="auto" hangingPunct="1">
              <a:spcAft>
                <a:spcPts val="0"/>
              </a:spcAft>
              <a:buFont typeface="Arial" pitchFamily="34" charset="0"/>
              <a:buChar char="•"/>
              <a:defRPr/>
            </a:pPr>
            <a:r>
              <a:rPr lang="en-US" dirty="0" smtClean="0"/>
              <a:t>Some </a:t>
            </a:r>
            <a:r>
              <a:rPr lang="en-US" dirty="0"/>
              <a:t>big countries could fall into the MIT</a:t>
            </a:r>
          </a:p>
          <a:p>
            <a:pPr eaLnBrk="1" fontAlgn="auto" hangingPunct="1">
              <a:spcAft>
                <a:spcPts val="0"/>
              </a:spcAft>
              <a:buFont typeface="Arial" pitchFamily="34" charset="0"/>
              <a:buChar char="•"/>
              <a:defRPr/>
            </a:pPr>
            <a:r>
              <a:rPr lang="en-US" dirty="0" smtClean="0"/>
              <a:t>Competition </a:t>
            </a:r>
            <a:r>
              <a:rPr lang="en-US" dirty="0"/>
              <a:t>for natural resources will be intense</a:t>
            </a:r>
          </a:p>
          <a:p>
            <a:pPr eaLnBrk="1" fontAlgn="auto" hangingPunct="1">
              <a:spcAft>
                <a:spcPts val="0"/>
              </a:spcAft>
              <a:buFont typeface="Arial" pitchFamily="34" charset="0"/>
              <a:buChar char="•"/>
              <a:defRPr/>
            </a:pPr>
            <a:r>
              <a:rPr lang="en-US" dirty="0" smtClean="0"/>
              <a:t>Disparities </a:t>
            </a:r>
            <a:r>
              <a:rPr lang="en-US" dirty="0"/>
              <a:t>across countries and </a:t>
            </a:r>
            <a:r>
              <a:rPr lang="en-US" dirty="0" err="1"/>
              <a:t>subregions</a:t>
            </a:r>
            <a:r>
              <a:rPr lang="en-US" dirty="0"/>
              <a:t> could add to instability </a:t>
            </a:r>
          </a:p>
          <a:p>
            <a:pPr eaLnBrk="1" fontAlgn="auto" hangingPunct="1">
              <a:spcAft>
                <a:spcPts val="0"/>
              </a:spcAft>
              <a:buFont typeface="Arial" pitchFamily="34" charset="0"/>
              <a:buChar char="•"/>
              <a:defRPr/>
            </a:pPr>
            <a:r>
              <a:rPr lang="en-US" dirty="0" smtClean="0"/>
              <a:t>Climate </a:t>
            </a:r>
            <a:r>
              <a:rPr lang="en-US" dirty="0"/>
              <a:t>change could threaten agricultural production and coastal populations</a:t>
            </a:r>
          </a:p>
          <a:p>
            <a:pPr eaLnBrk="1" fontAlgn="auto" hangingPunct="1">
              <a:spcAft>
                <a:spcPts val="0"/>
              </a:spcAft>
              <a:buFont typeface="Arial" pitchFamily="34" charset="0"/>
              <a:buChar char="•"/>
              <a:defRPr/>
            </a:pPr>
            <a:r>
              <a:rPr lang="en-US" dirty="0" smtClean="0"/>
              <a:t>Governance </a:t>
            </a:r>
            <a:r>
              <a:rPr lang="en-US" dirty="0"/>
              <a:t>and institutional capacity where all Asian countries have to improve</a:t>
            </a:r>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F7730E1A-AF51-4C41-A417-5624BF8FF74F}"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0483" name="Title 1"/>
          <p:cNvSpPr>
            <a:spLocks noGrp="1"/>
          </p:cNvSpPr>
          <p:nvPr>
            <p:ph type="title"/>
          </p:nvPr>
        </p:nvSpPr>
        <p:spPr/>
        <p:txBody>
          <a:bodyPr/>
          <a:lstStyle/>
          <a:p>
            <a:pPr eaLnBrk="1" hangingPunct="1"/>
            <a:r>
              <a:rPr lang="en-US" sz="3200" smtClean="0"/>
              <a:t>Asia 2050: National, Global, and Regional Agenda </a:t>
            </a:r>
          </a:p>
        </p:txBody>
      </p:sp>
      <p:sp>
        <p:nvSpPr>
          <p:cNvPr id="20484" name="Content Placeholder 2"/>
          <p:cNvSpPr>
            <a:spLocks noGrp="1"/>
          </p:cNvSpPr>
          <p:nvPr>
            <p:ph idx="1"/>
          </p:nvPr>
        </p:nvSpPr>
        <p:spPr>
          <a:xfrm>
            <a:off x="457200" y="1295400"/>
            <a:ext cx="8229600" cy="4830763"/>
          </a:xfrm>
        </p:spPr>
        <p:txBody>
          <a:bodyPr/>
          <a:lstStyle/>
          <a:p>
            <a:pPr eaLnBrk="1" hangingPunct="1"/>
            <a:r>
              <a:rPr lang="en-US" sz="1400" smtClean="0"/>
              <a:t>National Agenda: </a:t>
            </a:r>
          </a:p>
          <a:p>
            <a:pPr lvl="1" eaLnBrk="1" hangingPunct="1">
              <a:spcBef>
                <a:spcPct val="0"/>
              </a:spcBef>
            </a:pPr>
            <a:r>
              <a:rPr lang="en-US" sz="1400" smtClean="0"/>
              <a:t>Achieve growth with inclusion and equity</a:t>
            </a:r>
          </a:p>
          <a:p>
            <a:pPr lvl="1" eaLnBrk="1" hangingPunct="1">
              <a:spcBef>
                <a:spcPct val="0"/>
              </a:spcBef>
            </a:pPr>
            <a:r>
              <a:rPr lang="en-US" sz="1400" smtClean="0"/>
              <a:t>Transform finance</a:t>
            </a:r>
          </a:p>
          <a:p>
            <a:pPr lvl="1" eaLnBrk="1" hangingPunct="1">
              <a:spcBef>
                <a:spcPct val="0"/>
              </a:spcBef>
            </a:pPr>
            <a:r>
              <a:rPr lang="en-US" sz="1400" smtClean="0"/>
              <a:t>Manage massive urbanization</a:t>
            </a:r>
          </a:p>
          <a:p>
            <a:pPr lvl="1" eaLnBrk="1" hangingPunct="1">
              <a:spcBef>
                <a:spcPct val="0"/>
              </a:spcBef>
            </a:pPr>
            <a:r>
              <a:rPr lang="en-US" sz="1400" smtClean="0"/>
              <a:t>Radically reduce energy and natural resource use</a:t>
            </a:r>
          </a:p>
          <a:p>
            <a:pPr lvl="1" eaLnBrk="1" hangingPunct="1">
              <a:spcBef>
                <a:spcPct val="0"/>
              </a:spcBef>
            </a:pPr>
            <a:r>
              <a:rPr lang="en-US" sz="1400" smtClean="0"/>
              <a:t>Unleash entrepreneurship and innovation</a:t>
            </a:r>
          </a:p>
          <a:p>
            <a:pPr lvl="1" eaLnBrk="1" hangingPunct="1">
              <a:spcBef>
                <a:spcPct val="0"/>
              </a:spcBef>
            </a:pPr>
            <a:r>
              <a:rPr lang="en-US" sz="1400" smtClean="0"/>
              <a:t>Improve institutions and governance</a:t>
            </a:r>
          </a:p>
          <a:p>
            <a:pPr lvl="1" eaLnBrk="1" hangingPunct="1">
              <a:spcBef>
                <a:spcPct val="0"/>
              </a:spcBef>
            </a:pPr>
            <a:r>
              <a:rPr lang="en-US" sz="1400" smtClean="0"/>
              <a:t>Move to policies promoting social well-being</a:t>
            </a:r>
          </a:p>
          <a:p>
            <a:pPr eaLnBrk="1" hangingPunct="1"/>
            <a:r>
              <a:rPr lang="en-US" sz="1400" smtClean="0"/>
              <a:t>Global Agenda:</a:t>
            </a:r>
          </a:p>
          <a:p>
            <a:pPr lvl="1" eaLnBrk="1" hangingPunct="1">
              <a:spcBef>
                <a:spcPct val="0"/>
              </a:spcBef>
            </a:pPr>
            <a:r>
              <a:rPr lang="en-US" sz="1400" smtClean="0"/>
              <a:t>Take ownership of the global commons: open trade, stable financial system, climate change, peace and security</a:t>
            </a:r>
          </a:p>
          <a:p>
            <a:pPr lvl="1" eaLnBrk="1" hangingPunct="1">
              <a:spcBef>
                <a:spcPct val="0"/>
              </a:spcBef>
            </a:pPr>
            <a:r>
              <a:rPr lang="en-US" sz="1400" smtClean="0"/>
              <a:t>Participate actively and constructively in the formulation of global rules </a:t>
            </a:r>
          </a:p>
          <a:p>
            <a:pPr lvl="1" eaLnBrk="1" hangingPunct="1">
              <a:spcBef>
                <a:spcPct val="0"/>
              </a:spcBef>
            </a:pPr>
            <a:r>
              <a:rPr lang="en-US" sz="1400" smtClean="0"/>
              <a:t>Act as and be seen as a responsible global citizen</a:t>
            </a:r>
          </a:p>
          <a:p>
            <a:pPr lvl="1" eaLnBrk="1" hangingPunct="1">
              <a:spcBef>
                <a:spcPct val="0"/>
              </a:spcBef>
            </a:pPr>
            <a:r>
              <a:rPr lang="en-US" sz="1400" smtClean="0"/>
              <a:t>Manage its changing role in global governance in a non-assertive and constructive manner</a:t>
            </a:r>
          </a:p>
          <a:p>
            <a:pPr eaLnBrk="1" hangingPunct="1"/>
            <a:r>
              <a:rPr lang="en-US" sz="1400" smtClean="0"/>
              <a:t>Regional Agenda:</a:t>
            </a:r>
          </a:p>
          <a:p>
            <a:pPr lvl="1" eaLnBrk="1" hangingPunct="1">
              <a:spcBef>
                <a:spcPct val="0"/>
              </a:spcBef>
            </a:pPr>
            <a:r>
              <a:rPr lang="en-US" sz="1400" smtClean="0"/>
              <a:t>Allow unhindered flow of trade and investments throughout the region </a:t>
            </a:r>
          </a:p>
          <a:p>
            <a:pPr lvl="1" eaLnBrk="1" hangingPunct="1">
              <a:spcBef>
                <a:spcPct val="0"/>
              </a:spcBef>
            </a:pPr>
            <a:r>
              <a:rPr lang="en-US" sz="1400" smtClean="0"/>
              <a:t>Implement development assistance to reduce cross-country disparities</a:t>
            </a:r>
          </a:p>
          <a:p>
            <a:pPr lvl="1" eaLnBrk="1" hangingPunct="1">
              <a:spcBef>
                <a:spcPct val="0"/>
              </a:spcBef>
            </a:pPr>
            <a:r>
              <a:rPr lang="en-US" sz="1400" smtClean="0"/>
              <a:t>Manage regional commons including maritime security and disaster  preparedness</a:t>
            </a:r>
          </a:p>
          <a:p>
            <a:pPr lvl="1" eaLnBrk="1" hangingPunct="1">
              <a:spcBef>
                <a:spcPct val="0"/>
              </a:spcBef>
            </a:pPr>
            <a:r>
              <a:rPr lang="en-US" sz="1400" smtClean="0"/>
              <a:t>Harmonize geopolitical position on global issues</a:t>
            </a:r>
          </a:p>
          <a:p>
            <a:pPr lvl="1" eaLnBrk="1" hangingPunct="1">
              <a:spcBef>
                <a:spcPct val="0"/>
              </a:spcBef>
            </a:pPr>
            <a:r>
              <a:rPr lang="en-US" sz="1400" smtClean="0"/>
              <a:t>Develop own model of regional cooperation: market-driven, bottom-up and pragmatic</a:t>
            </a:r>
          </a:p>
          <a:p>
            <a:pPr lvl="1" eaLnBrk="1" hangingPunct="1">
              <a:spcBef>
                <a:spcPct val="0"/>
              </a:spcBef>
            </a:pPr>
            <a:r>
              <a:rPr lang="en-US" sz="1400" smtClean="0"/>
              <a:t>Avoid conflict to maintain social and political stability</a:t>
            </a:r>
          </a:p>
          <a:p>
            <a:pPr eaLnBrk="1" hangingPunct="1"/>
            <a:endParaRPr lang="en-US" sz="1400" smtClean="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9B8A28C5-6BEB-4591-AE42-0B37715D7FC2}"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3075" name="Title 1"/>
          <p:cNvSpPr>
            <a:spLocks noGrp="1"/>
          </p:cNvSpPr>
          <p:nvPr>
            <p:ph type="title"/>
          </p:nvPr>
        </p:nvSpPr>
        <p:spPr/>
        <p:txBody>
          <a:bodyPr/>
          <a:lstStyle/>
          <a:p>
            <a:pPr eaLnBrk="1" hangingPunct="1"/>
            <a:r>
              <a:rPr lang="en-US" sz="3200" smtClean="0"/>
              <a:t>Outline of Presentation</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Why education and skills, and in particular higher education is important</a:t>
            </a:r>
          </a:p>
          <a:p>
            <a:pPr eaLnBrk="1" fontAlgn="auto" hangingPunct="1">
              <a:spcAft>
                <a:spcPts val="0"/>
              </a:spcAft>
              <a:buFont typeface="Arial" pitchFamily="34" charset="0"/>
              <a:buChar char="•"/>
              <a:defRPr/>
            </a:pPr>
            <a:r>
              <a:rPr lang="en-US" dirty="0" smtClean="0"/>
              <a:t>Importance for Kazakhstan within framework of “Asia 2050”</a:t>
            </a:r>
          </a:p>
          <a:p>
            <a:pPr eaLnBrk="1" fontAlgn="auto" hangingPunct="1">
              <a:spcAft>
                <a:spcPts val="0"/>
              </a:spcAft>
              <a:buFont typeface="Arial" pitchFamily="34" charset="0"/>
              <a:buChar char="•"/>
              <a:defRPr/>
            </a:pPr>
            <a:r>
              <a:rPr lang="en-US" dirty="0" smtClean="0"/>
              <a:t>Trends in Higher Education and import for Kazakhstan – with emphasis on research universities</a:t>
            </a:r>
          </a:p>
          <a:p>
            <a:pPr eaLnBrk="1" fontAlgn="auto" hangingPunct="1">
              <a:spcAft>
                <a:spcPts val="0"/>
              </a:spcAft>
              <a:buFont typeface="Arial" pitchFamily="34" charset="0"/>
              <a:buChar char="•"/>
              <a:defRPr/>
            </a:pPr>
            <a:r>
              <a:rPr lang="en-US" dirty="0" smtClean="0"/>
              <a:t>Nazarbayev University and its role in promoting research universities in Kazakhstan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a:t>12/02/2011</a:t>
            </a:r>
            <a:endParaRPr lang="en-US" dirty="0"/>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FFD66219-9C56-406A-AB4F-74C6642DB0F9}"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Users\EeePC\Documents\Mama\NU\brand_book_eng_NU(69).jpg"/>
          <p:cNvPicPr>
            <a:picLocks noChangeAspect="1" noChangeArrowheads="1"/>
          </p:cNvPicPr>
          <p:nvPr/>
        </p:nvPicPr>
        <p:blipFill>
          <a:blip r:embed="rId3"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1507" name="Title 1"/>
          <p:cNvSpPr>
            <a:spLocks noGrp="1"/>
          </p:cNvSpPr>
          <p:nvPr>
            <p:ph type="title"/>
          </p:nvPr>
        </p:nvSpPr>
        <p:spPr/>
        <p:txBody>
          <a:bodyPr/>
          <a:lstStyle/>
          <a:p>
            <a:pPr eaLnBrk="1" hangingPunct="1"/>
            <a:r>
              <a:rPr lang="en-US" sz="3200" smtClean="0"/>
              <a:t>Two Scenarios for CAREC Countries</a:t>
            </a:r>
          </a:p>
        </p:txBody>
      </p:sp>
      <p:sp>
        <p:nvSpPr>
          <p:cNvPr id="21508" name="TextBox 5"/>
          <p:cNvSpPr txBox="1">
            <a:spLocks noChangeArrowheads="1"/>
          </p:cNvSpPr>
          <p:nvPr/>
        </p:nvSpPr>
        <p:spPr bwMode="auto">
          <a:xfrm>
            <a:off x="1163638" y="1600200"/>
            <a:ext cx="7523162" cy="369888"/>
          </a:xfrm>
          <a:prstGeom prst="rect">
            <a:avLst/>
          </a:prstGeom>
          <a:noFill/>
          <a:ln w="9525">
            <a:noFill/>
            <a:miter lim="800000"/>
            <a:headEnd/>
            <a:tailEnd/>
          </a:ln>
        </p:spPr>
        <p:txBody>
          <a:bodyPr wrap="none">
            <a:spAutoFit/>
          </a:bodyPr>
          <a:lstStyle/>
          <a:p>
            <a:r>
              <a:rPr lang="en-US">
                <a:latin typeface="Calibri" pitchFamily="34" charset="0"/>
              </a:rPr>
              <a:t>Asian Century Scenario                                               Middle Income Trap Scenario</a:t>
            </a:r>
          </a:p>
        </p:txBody>
      </p:sp>
      <p:sp>
        <p:nvSpPr>
          <p:cNvPr id="21509" name="TextBox 6"/>
          <p:cNvSpPr txBox="1">
            <a:spLocks noChangeArrowheads="1"/>
          </p:cNvSpPr>
          <p:nvPr/>
        </p:nvSpPr>
        <p:spPr bwMode="auto">
          <a:xfrm>
            <a:off x="6119813" y="6388100"/>
            <a:ext cx="2009775" cy="261938"/>
          </a:xfrm>
          <a:prstGeom prst="rect">
            <a:avLst/>
          </a:prstGeom>
          <a:noFill/>
          <a:ln w="9525">
            <a:noFill/>
            <a:miter lim="800000"/>
            <a:headEnd/>
            <a:tailEnd/>
          </a:ln>
        </p:spPr>
        <p:txBody>
          <a:bodyPr wrap="none">
            <a:spAutoFit/>
          </a:bodyPr>
          <a:lstStyle/>
          <a:p>
            <a:r>
              <a:rPr lang="en-US" sz="1100">
                <a:latin typeface="Calibri" pitchFamily="34" charset="0"/>
              </a:rPr>
              <a:t>Source: Centennial Group, 2011</a:t>
            </a:r>
          </a:p>
        </p:txBody>
      </p:sp>
      <p:sp>
        <p:nvSpPr>
          <p:cNvPr id="3" name="Date Placeholder 2"/>
          <p:cNvSpPr>
            <a:spLocks noGrp="1"/>
          </p:cNvSpPr>
          <p:nvPr>
            <p:ph type="dt" sz="quarter" idx="10"/>
          </p:nvPr>
        </p:nvSpPr>
        <p:spPr/>
        <p:txBody>
          <a:bodyPr/>
          <a:lstStyle/>
          <a:p>
            <a:pPr>
              <a:defRPr/>
            </a:pPr>
            <a:r>
              <a:rPr lang="en-US" dirty="0"/>
              <a:t>12/02/2011</a:t>
            </a:r>
          </a:p>
        </p:txBody>
      </p:sp>
      <p:sp>
        <p:nvSpPr>
          <p:cNvPr id="4" name="Footer Placeholder 3"/>
          <p:cNvSpPr>
            <a:spLocks noGrp="1"/>
          </p:cNvSpPr>
          <p:nvPr>
            <p:ph type="ftr" sz="quarter" idx="11"/>
          </p:nvPr>
        </p:nvSpPr>
        <p:spPr/>
        <p:txBody>
          <a:bodyPr/>
          <a:lstStyle/>
          <a:p>
            <a:pPr>
              <a:defRPr/>
            </a:pPr>
            <a:r>
              <a:rPr lang="en-US"/>
              <a:t>Trends in Higher Education</a:t>
            </a:r>
          </a:p>
        </p:txBody>
      </p:sp>
      <p:sp>
        <p:nvSpPr>
          <p:cNvPr id="5" name="Slide Number Placeholder 4"/>
          <p:cNvSpPr>
            <a:spLocks noGrp="1"/>
          </p:cNvSpPr>
          <p:nvPr>
            <p:ph type="sldNum" sz="quarter" idx="12"/>
          </p:nvPr>
        </p:nvSpPr>
        <p:spPr/>
        <p:txBody>
          <a:bodyPr/>
          <a:lstStyle/>
          <a:p>
            <a:pPr>
              <a:defRPr/>
            </a:pPr>
            <a:fld id="{59CDDDC1-2580-459B-9EDA-3077FD08646E}" type="slidenum">
              <a:rPr lang="en-US"/>
              <a:pPr>
                <a:defRPr/>
              </a:pPr>
              <a:t>20</a:t>
            </a:fld>
            <a:endParaRPr lang="en-US"/>
          </a:p>
        </p:txBody>
      </p:sp>
      <p:graphicFrame>
        <p:nvGraphicFramePr>
          <p:cNvPr id="13" name="Chart 12"/>
          <p:cNvGraphicFramePr>
            <a:graphicFrameLocks/>
          </p:cNvGraphicFramePr>
          <p:nvPr/>
        </p:nvGraphicFramePr>
        <p:xfrm>
          <a:off x="228600" y="1969532"/>
          <a:ext cx="4572000" cy="441655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452563" y="2133600"/>
            <a:ext cx="817562" cy="3097213"/>
          </a:xfrm>
          <a:prstGeom prst="rect">
            <a:avLst/>
          </a:prstGeom>
          <a:solidFill>
            <a:schemeClr val="tx1">
              <a:alpha val="26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4" name="Chart 13"/>
          <p:cNvGraphicFramePr>
            <a:graphicFrameLocks/>
          </p:cNvGraphicFramePr>
          <p:nvPr/>
        </p:nvGraphicFramePr>
        <p:xfrm>
          <a:off x="4572000" y="1971548"/>
          <a:ext cx="4572000" cy="4416552"/>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5735638" y="2133600"/>
            <a:ext cx="817562" cy="3097213"/>
          </a:xfrm>
          <a:prstGeom prst="rect">
            <a:avLst/>
          </a:prstGeom>
          <a:solidFill>
            <a:schemeClr val="tx1">
              <a:alpha val="26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200" dirty="0" smtClean="0"/>
              <a:t>Asia 2050 – Drivers of Growth and Development Outcomes, and keys to avoid the Middle Income Trap</a:t>
            </a:r>
            <a:endParaRPr lang="en-US" sz="3200" dirty="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Total Factor Productivity</a:t>
            </a:r>
          </a:p>
          <a:p>
            <a:pPr eaLnBrk="1" fontAlgn="auto" hangingPunct="1">
              <a:spcAft>
                <a:spcPts val="0"/>
              </a:spcAft>
              <a:buFont typeface="Arial" pitchFamily="34" charset="0"/>
              <a:buChar char="•"/>
              <a:defRPr/>
            </a:pPr>
            <a:r>
              <a:rPr lang="en-US" dirty="0" smtClean="0"/>
              <a:t>Growth in capital stock</a:t>
            </a:r>
          </a:p>
          <a:p>
            <a:pPr eaLnBrk="1" fontAlgn="auto" hangingPunct="1">
              <a:spcAft>
                <a:spcPts val="0"/>
              </a:spcAft>
              <a:buFont typeface="Arial" pitchFamily="34" charset="0"/>
              <a:buChar char="•"/>
              <a:defRPr/>
            </a:pPr>
            <a:r>
              <a:rPr lang="en-US" dirty="0" smtClean="0"/>
              <a:t>Population and labor force</a:t>
            </a:r>
          </a:p>
          <a:p>
            <a:pPr eaLnBrk="1" fontAlgn="auto" hangingPunct="1">
              <a:spcAft>
                <a:spcPts val="0"/>
              </a:spcAft>
              <a:buFont typeface="Arial" pitchFamily="34" charset="0"/>
              <a:buChar char="•"/>
              <a:defRPr/>
            </a:pPr>
            <a:r>
              <a:rPr lang="en-US" dirty="0" smtClean="0"/>
              <a:t>Business environment</a:t>
            </a:r>
          </a:p>
          <a:p>
            <a:pPr eaLnBrk="1" fontAlgn="auto" hangingPunct="1">
              <a:spcAft>
                <a:spcPts val="0"/>
              </a:spcAft>
              <a:buFont typeface="Arial" pitchFamily="34" charset="0"/>
              <a:buChar char="•"/>
              <a:defRPr/>
            </a:pPr>
            <a:r>
              <a:rPr lang="en-US" dirty="0" smtClean="0"/>
              <a:t>Urbanization</a:t>
            </a:r>
          </a:p>
          <a:p>
            <a:pPr eaLnBrk="1" fontAlgn="auto" hangingPunct="1">
              <a:spcAft>
                <a:spcPts val="0"/>
              </a:spcAft>
              <a:buFont typeface="Arial" pitchFamily="34" charset="0"/>
              <a:buChar char="•"/>
              <a:defRPr/>
            </a:pPr>
            <a:r>
              <a:rPr lang="en-US" dirty="0" smtClean="0"/>
              <a:t>Emerging middle class as driver for change</a:t>
            </a:r>
          </a:p>
          <a:p>
            <a:pPr eaLnBrk="1" fontAlgn="auto" hangingPunct="1">
              <a:spcAft>
                <a:spcPts val="0"/>
              </a:spcAft>
              <a:buFont typeface="Arial" pitchFamily="34" charset="0"/>
              <a:buChar char="•"/>
              <a:defRPr/>
            </a:pPr>
            <a:r>
              <a:rPr lang="en-US" dirty="0" smtClean="0"/>
              <a:t>Attainment of Millennium Development Goals</a:t>
            </a:r>
          </a:p>
          <a:p>
            <a:pPr eaLnBrk="1" fontAlgn="auto" hangingPunct="1">
              <a:spcAft>
                <a:spcPts val="0"/>
              </a:spcAft>
              <a:buFont typeface="Arial" pitchFamily="34" charset="0"/>
              <a:buChar char="•"/>
              <a:defRPr/>
            </a:pPr>
            <a:r>
              <a:rPr lang="en-US" dirty="0" smtClean="0"/>
              <a:t>Income distribution (reduce inequality)</a:t>
            </a:r>
          </a:p>
          <a:p>
            <a:pPr eaLnBrk="1" fontAlgn="auto" hangingPunct="1">
              <a:spcAft>
                <a:spcPts val="0"/>
              </a:spcAft>
              <a:buFont typeface="Arial" pitchFamily="34" charset="0"/>
              <a:buChar char="•"/>
              <a:defRPr/>
            </a:pPr>
            <a:r>
              <a:rPr lang="en-US" b="1" dirty="0" smtClean="0"/>
              <a:t>Education</a:t>
            </a:r>
          </a:p>
          <a:p>
            <a:pPr eaLnBrk="1" fontAlgn="auto" hangingPunct="1">
              <a:spcAft>
                <a:spcPts val="0"/>
              </a:spcAft>
              <a:buFont typeface="Arial" pitchFamily="34" charset="0"/>
              <a:buChar char="•"/>
              <a:defRPr/>
            </a:pPr>
            <a:r>
              <a:rPr lang="en-US" dirty="0" smtClean="0"/>
              <a:t>Governance and institutions reforms (“MPH”+I+H)</a:t>
            </a:r>
          </a:p>
          <a:p>
            <a:pPr marL="0" indent="0" eaLnBrk="1" fontAlgn="auto" hangingPunct="1">
              <a:spcAft>
                <a:spcPts val="0"/>
              </a:spcAft>
              <a:buFont typeface="Arial" pitchFamily="34" charset="0"/>
              <a:buNone/>
              <a:defRPr/>
            </a:pPr>
            <a:r>
              <a:rPr lang="en-US" dirty="0" smtClean="0"/>
              <a:t>=&gt;Building a knowledge economy</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870A8FE2-8E73-406F-A8D5-0E7EDE1C3240}"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3555" name="Title 1"/>
          <p:cNvSpPr>
            <a:spLocks noGrp="1"/>
          </p:cNvSpPr>
          <p:nvPr>
            <p:ph type="title"/>
          </p:nvPr>
        </p:nvSpPr>
        <p:spPr/>
        <p:txBody>
          <a:bodyPr/>
          <a:lstStyle/>
          <a:p>
            <a:pPr eaLnBrk="1" hangingPunct="1"/>
            <a:r>
              <a:rPr lang="en-US" sz="3200" smtClean="0"/>
              <a:t>Kazakhstan and 2020 /2050 – the Challenges</a:t>
            </a:r>
          </a:p>
        </p:txBody>
      </p:sp>
      <p:sp>
        <p:nvSpPr>
          <p:cNvPr id="3" name="Content Placeholder 2"/>
          <p:cNvSpPr>
            <a:spLocks noGrp="1"/>
          </p:cNvSpPr>
          <p:nvPr>
            <p:ph idx="1"/>
          </p:nvPr>
        </p:nvSpPr>
        <p:spPr/>
        <p:txBody>
          <a:bodyPr rtlCol="0">
            <a:normAutofit fontScale="47500" lnSpcReduction="20000"/>
          </a:bodyPr>
          <a:lstStyle/>
          <a:p>
            <a:pPr eaLnBrk="1" fontAlgn="auto" hangingPunct="1">
              <a:spcAft>
                <a:spcPts val="0"/>
              </a:spcAft>
              <a:buFont typeface="Arial" pitchFamily="34" charset="0"/>
              <a:buChar char="•"/>
              <a:defRPr/>
            </a:pPr>
            <a:r>
              <a:rPr lang="en-US" dirty="0" smtClean="0"/>
              <a:t>TFP still lagging behind: How to close gap with e.g. USA (lag by 40 years)</a:t>
            </a:r>
          </a:p>
          <a:p>
            <a:pPr eaLnBrk="1" fontAlgn="auto" hangingPunct="1">
              <a:spcAft>
                <a:spcPts val="0"/>
              </a:spcAft>
              <a:buFont typeface="Arial" pitchFamily="34" charset="0"/>
              <a:buChar char="•"/>
              <a:defRPr/>
            </a:pPr>
            <a:r>
              <a:rPr lang="en-US" dirty="0" smtClean="0"/>
              <a:t>Capital Stock: in Kazakhstan, over the last 20 years, growth in capital/labor ratio has been between 2-3%/year, compared with 5-6% in many ASEAN countries, and 8-9% in China, India, Vietnam; CAREC will be had pressed to close gap with rest of Asia</a:t>
            </a:r>
          </a:p>
          <a:p>
            <a:pPr eaLnBrk="1" fontAlgn="auto" hangingPunct="1">
              <a:spcAft>
                <a:spcPts val="0"/>
              </a:spcAft>
              <a:buFont typeface="Arial" pitchFamily="34" charset="0"/>
              <a:buChar char="•"/>
              <a:defRPr/>
            </a:pPr>
            <a:r>
              <a:rPr lang="en-US" dirty="0" smtClean="0"/>
              <a:t>Population and labor force: challenge of creating employment (diversification); stabilizing labor force over the next decade, implying aging population by 2030</a:t>
            </a:r>
          </a:p>
          <a:p>
            <a:pPr eaLnBrk="1" fontAlgn="auto" hangingPunct="1">
              <a:spcAft>
                <a:spcPts val="0"/>
              </a:spcAft>
              <a:buFont typeface="Arial" pitchFamily="34" charset="0"/>
              <a:buChar char="•"/>
              <a:defRPr/>
            </a:pPr>
            <a:r>
              <a:rPr lang="en-US" dirty="0" smtClean="0"/>
              <a:t>Business environment: good progress overall, now in the top 50 according to “Doing Business 2012” (World Bank), but challenges in property rights and judicial reforms </a:t>
            </a:r>
          </a:p>
          <a:p>
            <a:pPr eaLnBrk="1" fontAlgn="auto" hangingPunct="1">
              <a:spcAft>
                <a:spcPts val="0"/>
              </a:spcAft>
              <a:buFont typeface="Arial" pitchFamily="34" charset="0"/>
              <a:buChar char="•"/>
              <a:defRPr/>
            </a:pPr>
            <a:r>
              <a:rPr lang="en-US" dirty="0" smtClean="0"/>
              <a:t>Urbanization and middle class: a key driver – demands for increased quality of life and voice will grow, challenges include investments in urban and rural infrastructure and services, institutions will matter more and more </a:t>
            </a:r>
          </a:p>
          <a:p>
            <a:pPr eaLnBrk="1" fontAlgn="auto" hangingPunct="1">
              <a:spcAft>
                <a:spcPts val="0"/>
              </a:spcAft>
              <a:buFont typeface="Arial" pitchFamily="34" charset="0"/>
              <a:buChar char="•"/>
              <a:defRPr/>
            </a:pPr>
            <a:r>
              <a:rPr lang="en-US" dirty="0" smtClean="0"/>
              <a:t>MDGs</a:t>
            </a:r>
            <a:r>
              <a:rPr lang="en-US" dirty="0"/>
              <a:t>: </a:t>
            </a:r>
            <a:r>
              <a:rPr lang="en-US" dirty="0" smtClean="0"/>
              <a:t>slow </a:t>
            </a:r>
            <a:r>
              <a:rPr lang="en-US" dirty="0"/>
              <a:t>on reducing child mortality rates, combating HIV/AIDS and other diseases, and ensuring environmental sustainability </a:t>
            </a:r>
            <a:endParaRPr lang="en-US" dirty="0" smtClean="0"/>
          </a:p>
          <a:p>
            <a:pPr eaLnBrk="1" fontAlgn="auto" hangingPunct="1">
              <a:spcAft>
                <a:spcPts val="0"/>
              </a:spcAft>
              <a:buFont typeface="Arial" pitchFamily="34" charset="0"/>
              <a:buChar char="•"/>
              <a:defRPr/>
            </a:pPr>
            <a:r>
              <a:rPr lang="en-US" dirty="0" smtClean="0"/>
              <a:t>Inequality: absence of data is unfortunate, need more research</a:t>
            </a:r>
          </a:p>
          <a:p>
            <a:pPr eaLnBrk="1" fontAlgn="auto" hangingPunct="1">
              <a:spcAft>
                <a:spcPts val="0"/>
              </a:spcAft>
              <a:buFont typeface="Arial" pitchFamily="34" charset="0"/>
              <a:buChar char="•"/>
              <a:defRPr/>
            </a:pPr>
            <a:r>
              <a:rPr lang="en-US" dirty="0" smtClean="0">
                <a:effectLst>
                  <a:outerShdw blurRad="38100" dist="38100" dir="2700000" algn="tl">
                    <a:srgbClr val="000000">
                      <a:alpha val="43137"/>
                    </a:srgbClr>
                  </a:outerShdw>
                </a:effectLst>
              </a:rPr>
              <a:t>Education and skills</a:t>
            </a:r>
            <a:r>
              <a:rPr lang="en-US" dirty="0" smtClean="0"/>
              <a:t>:  systematically collect and analyze data on learning and employment outcomes; introduce autonomy and accountability of school systems and embrace performance –oriented management instead of input –oriented compliance monitoring systems; improve efficiency of financial resource use  </a:t>
            </a:r>
          </a:p>
          <a:p>
            <a:pPr eaLnBrk="1" fontAlgn="auto" hangingPunct="1">
              <a:spcAft>
                <a:spcPts val="0"/>
              </a:spcAft>
              <a:buFont typeface="Arial" pitchFamily="34" charset="0"/>
              <a:buChar char="•"/>
              <a:defRPr/>
            </a:pPr>
            <a:r>
              <a:rPr lang="en-US" dirty="0" smtClean="0"/>
              <a:t>Governance and institutions:  key enabler for meeting above challenges and to build a knowledge economy </a:t>
            </a:r>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D9B46C97-0893-4F67-92BC-8F41285C82C6}"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4579" name="Title 1"/>
          <p:cNvSpPr>
            <a:spLocks noGrp="1"/>
          </p:cNvSpPr>
          <p:nvPr>
            <p:ph type="title"/>
          </p:nvPr>
        </p:nvSpPr>
        <p:spPr/>
        <p:txBody>
          <a:bodyPr/>
          <a:lstStyle/>
          <a:p>
            <a:pPr eaLnBrk="1" hangingPunct="1"/>
            <a:r>
              <a:rPr lang="en-US" sz="3200" smtClean="0"/>
              <a:t>Trends in Higher Education – the Challenges of building a World Class Research University (1)</a:t>
            </a:r>
          </a:p>
        </p:txBody>
      </p:sp>
      <p:sp>
        <p:nvSpPr>
          <p:cNvPr id="3" name="Content Placeholder 2"/>
          <p:cNvSpPr>
            <a:spLocks noGrp="1"/>
          </p:cNvSpPr>
          <p:nvPr>
            <p:ph idx="1"/>
          </p:nvPr>
        </p:nvSpPr>
        <p:spPr/>
        <p:txBody>
          <a:bodyPr rtlCol="0">
            <a:normAutofit fontScale="25000" lnSpcReduction="20000"/>
          </a:bodyPr>
          <a:lstStyle/>
          <a:p>
            <a:pPr marL="0" indent="0" eaLnBrk="1" fontAlgn="auto" hangingPunct="1">
              <a:spcAft>
                <a:spcPts val="0"/>
              </a:spcAft>
              <a:buFont typeface="Arial" pitchFamily="34" charset="0"/>
              <a:buNone/>
              <a:defRPr/>
            </a:pPr>
            <a:r>
              <a:rPr lang="en-US" sz="5600" dirty="0" smtClean="0"/>
              <a:t>(key messages from a recent (2011) World Bank </a:t>
            </a:r>
            <a:r>
              <a:rPr lang="en-US" sz="5600" dirty="0"/>
              <a:t>research publication</a:t>
            </a:r>
            <a:r>
              <a:rPr lang="en-US" sz="5600" dirty="0" smtClean="0"/>
              <a:t>:</a:t>
            </a:r>
          </a:p>
          <a:p>
            <a:pPr marL="0" indent="0" eaLnBrk="1" fontAlgn="auto" hangingPunct="1">
              <a:spcAft>
                <a:spcPts val="0"/>
              </a:spcAft>
              <a:buFont typeface="Arial" pitchFamily="34" charset="0"/>
              <a:buNone/>
              <a:defRPr/>
            </a:pPr>
            <a:r>
              <a:rPr lang="en-US" sz="5600" dirty="0" smtClean="0"/>
              <a:t>“The </a:t>
            </a:r>
            <a:r>
              <a:rPr lang="en-US" sz="5600" dirty="0"/>
              <a:t>Road to Academic </a:t>
            </a:r>
            <a:r>
              <a:rPr lang="en-US" sz="5600" dirty="0" smtClean="0"/>
              <a:t>Excellence - The </a:t>
            </a:r>
            <a:r>
              <a:rPr lang="en-US" sz="5600" dirty="0"/>
              <a:t>Making of World-Class Research </a:t>
            </a:r>
            <a:r>
              <a:rPr lang="en-US" sz="5600" dirty="0" smtClean="0"/>
              <a:t>Universities”)</a:t>
            </a:r>
            <a:endParaRPr lang="en-US" sz="1800" dirty="0" smtClean="0"/>
          </a:p>
          <a:p>
            <a:pPr marL="0" indent="0" eaLnBrk="1" fontAlgn="auto" hangingPunct="1">
              <a:spcAft>
                <a:spcPts val="0"/>
              </a:spcAft>
              <a:buFont typeface="Arial" pitchFamily="34" charset="0"/>
              <a:buNone/>
              <a:defRPr/>
            </a:pPr>
            <a:endParaRPr lang="en-US" sz="1800" dirty="0" smtClean="0"/>
          </a:p>
          <a:p>
            <a:pPr marL="0" indent="0" eaLnBrk="1" fontAlgn="auto" hangingPunct="1">
              <a:spcAft>
                <a:spcPts val="0"/>
              </a:spcAft>
              <a:buFont typeface="Arial" pitchFamily="34" charset="0"/>
              <a:buNone/>
              <a:defRPr/>
            </a:pPr>
            <a:endParaRPr lang="en-US" sz="4500" dirty="0" smtClean="0"/>
          </a:p>
          <a:p>
            <a:pPr eaLnBrk="1" fontAlgn="auto" hangingPunct="1">
              <a:spcAft>
                <a:spcPts val="0"/>
              </a:spcAft>
              <a:buFont typeface="Arial" pitchFamily="34" charset="0"/>
              <a:buChar char="•"/>
              <a:defRPr/>
            </a:pPr>
            <a:r>
              <a:rPr lang="en-US" sz="7200" dirty="0" smtClean="0"/>
              <a:t>New institutions can have an easier path than existing ones,</a:t>
            </a:r>
          </a:p>
          <a:p>
            <a:pPr eaLnBrk="1" fontAlgn="auto" hangingPunct="1">
              <a:spcAft>
                <a:spcPts val="0"/>
              </a:spcAft>
              <a:buFont typeface="Arial" pitchFamily="34" charset="0"/>
              <a:buChar char="•"/>
              <a:defRPr/>
            </a:pPr>
            <a:r>
              <a:rPr lang="en-US" sz="7200" dirty="0" smtClean="0"/>
              <a:t>But even so, it will at least take several decades</a:t>
            </a:r>
          </a:p>
          <a:p>
            <a:pPr eaLnBrk="1" fontAlgn="auto" hangingPunct="1">
              <a:spcAft>
                <a:spcPts val="0"/>
              </a:spcAft>
              <a:buFont typeface="Arial" pitchFamily="34" charset="0"/>
              <a:buChar char="•"/>
              <a:defRPr/>
            </a:pPr>
            <a:r>
              <a:rPr lang="en-US" sz="7200" dirty="0" smtClean="0"/>
              <a:t>Three key factors have to be aligned from the beginning and maintained over a long period:</a:t>
            </a:r>
          </a:p>
          <a:p>
            <a:pPr lvl="1" eaLnBrk="1" fontAlgn="auto" hangingPunct="1">
              <a:spcAft>
                <a:spcPts val="0"/>
              </a:spcAft>
              <a:buFont typeface="Arial" pitchFamily="34" charset="0"/>
              <a:buChar char="–"/>
              <a:defRPr/>
            </a:pPr>
            <a:r>
              <a:rPr lang="en-US" sz="7200" dirty="0" smtClean="0"/>
              <a:t>Talent; resources; governance</a:t>
            </a:r>
          </a:p>
          <a:p>
            <a:pPr eaLnBrk="1" fontAlgn="auto" hangingPunct="1">
              <a:spcAft>
                <a:spcPts val="0"/>
              </a:spcAft>
              <a:buFont typeface="Arial" pitchFamily="34" charset="0"/>
              <a:buChar char="•"/>
              <a:defRPr/>
            </a:pPr>
            <a:r>
              <a:rPr lang="en-US" sz="7200" dirty="0" smtClean="0"/>
              <a:t>New research universities need to present a convincing alternative to existing institutions – easier with specialization</a:t>
            </a:r>
          </a:p>
          <a:p>
            <a:pPr eaLnBrk="1" fontAlgn="auto" hangingPunct="1">
              <a:spcAft>
                <a:spcPts val="0"/>
              </a:spcAft>
              <a:buFont typeface="Arial" pitchFamily="34" charset="0"/>
              <a:buChar char="•"/>
              <a:defRPr/>
            </a:pPr>
            <a:r>
              <a:rPr lang="en-US" sz="7200" dirty="0" smtClean="0"/>
              <a:t>Success is fragile and entirely dependent on continued existence of the 3 key factors</a:t>
            </a:r>
          </a:p>
          <a:p>
            <a:pPr eaLnBrk="1" fontAlgn="auto" hangingPunct="1">
              <a:spcAft>
                <a:spcPts val="0"/>
              </a:spcAft>
              <a:buFont typeface="Arial" pitchFamily="34" charset="0"/>
              <a:buChar char="•"/>
              <a:defRPr/>
            </a:pPr>
            <a:r>
              <a:rPr lang="en-US" sz="7200" dirty="0" smtClean="0"/>
              <a:t>Research universities do not operate in a vacuum – the tertiary education ecosystem is vital: enabling public policy framework ( the three essential factors), plus vision and leadership at the national level, implementation capacity, accountability mechanism (goes together with good governance), quality assurance framework (accreditation and benchmarking), location, IT infrastructure, communication links to the secondary school system, and balancing technical skills and methodological rigor with ethical values   </a:t>
            </a:r>
          </a:p>
          <a:p>
            <a:pPr marL="457200" lvl="1" indent="0" eaLnBrk="1" fontAlgn="auto" hangingPunct="1">
              <a:spcAft>
                <a:spcPts val="0"/>
              </a:spcAft>
              <a:buFont typeface="Arial" pitchFamily="34" charset="0"/>
              <a:buNone/>
              <a:defRPr/>
            </a:pPr>
            <a:r>
              <a:rPr lang="en-US" sz="7200" dirty="0" smtClean="0"/>
              <a:t> </a:t>
            </a:r>
            <a:endParaRPr lang="en-US" sz="7200" dirty="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5DBF7E18-BFD2-48C0-85C8-6189C5514683}"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5603" name="Title 1"/>
          <p:cNvSpPr>
            <a:spLocks noGrp="1"/>
          </p:cNvSpPr>
          <p:nvPr>
            <p:ph type="title"/>
          </p:nvPr>
        </p:nvSpPr>
        <p:spPr/>
        <p:txBody>
          <a:bodyPr/>
          <a:lstStyle/>
          <a:p>
            <a:pPr eaLnBrk="1" hangingPunct="1"/>
            <a:r>
              <a:rPr lang="en-US" sz="3200" smtClean="0"/>
              <a:t>Trends in Higher Education – the Challenges of building a World Class Research University (2)</a:t>
            </a:r>
          </a:p>
        </p:txBody>
      </p:sp>
      <p:sp>
        <p:nvSpPr>
          <p:cNvPr id="3" name="Content Placeholder 2"/>
          <p:cNvSpPr>
            <a:spLocks noGrp="1"/>
          </p:cNvSpPr>
          <p:nvPr>
            <p:ph idx="1"/>
          </p:nvPr>
        </p:nvSpPr>
        <p:spPr/>
        <p:txBody>
          <a:bodyPr rtlCol="0">
            <a:normAutofit fontScale="55000" lnSpcReduction="20000"/>
          </a:bodyPr>
          <a:lstStyle/>
          <a:p>
            <a:pPr marL="0" indent="0" eaLnBrk="1" fontAlgn="auto" hangingPunct="1">
              <a:spcAft>
                <a:spcPts val="0"/>
              </a:spcAft>
              <a:buFont typeface="Arial" pitchFamily="34" charset="0"/>
              <a:buNone/>
              <a:defRPr/>
            </a:pPr>
            <a:r>
              <a:rPr lang="en-US" sz="1500" dirty="0" smtClean="0"/>
              <a:t>(Philip </a:t>
            </a:r>
            <a:r>
              <a:rPr lang="en-US" sz="1500" dirty="0" err="1" smtClean="0"/>
              <a:t>Altbach</a:t>
            </a:r>
            <a:r>
              <a:rPr lang="en-US" sz="1500" dirty="0" smtClean="0"/>
              <a:t>, from the same WB publication)</a:t>
            </a:r>
          </a:p>
          <a:p>
            <a:pPr marL="0" indent="0" eaLnBrk="1" fontAlgn="auto" hangingPunct="1">
              <a:spcAft>
                <a:spcPts val="0"/>
              </a:spcAft>
              <a:buFont typeface="Arial" pitchFamily="34" charset="0"/>
              <a:buNone/>
              <a:defRPr/>
            </a:pPr>
            <a:r>
              <a:rPr lang="en-US" dirty="0" smtClean="0"/>
              <a:t>Why research universities?  Because they </a:t>
            </a:r>
          </a:p>
          <a:p>
            <a:pPr lvl="1" eaLnBrk="1" fontAlgn="auto" hangingPunct="1">
              <a:spcAft>
                <a:spcPts val="0"/>
              </a:spcAft>
              <a:buFont typeface="Arial" pitchFamily="34" charset="0"/>
              <a:buChar char="–"/>
              <a:defRPr/>
            </a:pPr>
            <a:r>
              <a:rPr lang="en-US" dirty="0" smtClean="0"/>
              <a:t>stand at the center of the 21</a:t>
            </a:r>
            <a:r>
              <a:rPr lang="en-US" baseline="30000" dirty="0" smtClean="0"/>
              <a:t>st</a:t>
            </a:r>
            <a:r>
              <a:rPr lang="en-US" dirty="0" smtClean="0"/>
              <a:t> century global knowledge economy and technology-intensive society</a:t>
            </a:r>
          </a:p>
          <a:p>
            <a:pPr lvl="1" eaLnBrk="1" fontAlgn="auto" hangingPunct="1">
              <a:spcAft>
                <a:spcPts val="0"/>
              </a:spcAft>
              <a:buFont typeface="Arial" pitchFamily="34" charset="0"/>
              <a:buChar char="–"/>
              <a:defRPr/>
            </a:pPr>
            <a:r>
              <a:rPr lang="en-US" dirty="0"/>
              <a:t>a</a:t>
            </a:r>
            <a:r>
              <a:rPr lang="en-US" dirty="0" smtClean="0"/>
              <a:t>re the key link between global science and scholarship and a nation’s scientific and knowledge system</a:t>
            </a:r>
          </a:p>
          <a:p>
            <a:pPr lvl="1" eaLnBrk="1" fontAlgn="auto" hangingPunct="1">
              <a:spcAft>
                <a:spcPts val="0"/>
              </a:spcAft>
              <a:buFont typeface="Arial" pitchFamily="34" charset="0"/>
              <a:buChar char="–"/>
              <a:defRPr/>
            </a:pPr>
            <a:r>
              <a:rPr lang="en-US" dirty="0"/>
              <a:t>p</a:t>
            </a:r>
            <a:r>
              <a:rPr lang="en-US" dirty="0" smtClean="0"/>
              <a:t>roduce much of the new information and analysis that lead to important advancements in science and technology, but as importantly, but also to better understanding of the human condition through the social sciences and humanities</a:t>
            </a:r>
          </a:p>
          <a:p>
            <a:pPr marL="457200" lvl="1" indent="0" eaLnBrk="1" fontAlgn="auto" hangingPunct="1">
              <a:spcAft>
                <a:spcPts val="0"/>
              </a:spcAft>
              <a:buFont typeface="Arial" pitchFamily="34" charset="0"/>
              <a:buNone/>
              <a:defRPr/>
            </a:pPr>
            <a:r>
              <a:rPr lang="en-US" dirty="0" smtClean="0"/>
              <a:t>The best research universities are both </a:t>
            </a:r>
          </a:p>
          <a:p>
            <a:pPr lvl="1" eaLnBrk="1" fontAlgn="auto" hangingPunct="1">
              <a:spcAft>
                <a:spcPts val="0"/>
              </a:spcAft>
              <a:buFont typeface="Arial" pitchFamily="34" charset="0"/>
              <a:buChar char="–"/>
              <a:defRPr/>
            </a:pPr>
            <a:r>
              <a:rPr lang="en-US" dirty="0" smtClean="0"/>
              <a:t>national institutions that contribute to culture, technology, and society; and </a:t>
            </a:r>
          </a:p>
          <a:p>
            <a:pPr lvl="1" eaLnBrk="1" fontAlgn="auto" hangingPunct="1">
              <a:spcAft>
                <a:spcPts val="0"/>
              </a:spcAft>
              <a:buFont typeface="Arial" pitchFamily="34" charset="0"/>
              <a:buChar char="–"/>
              <a:defRPr/>
            </a:pPr>
            <a:r>
              <a:rPr lang="en-US" dirty="0"/>
              <a:t>i</a:t>
            </a:r>
            <a:r>
              <a:rPr lang="en-US" dirty="0" smtClean="0"/>
              <a:t>nternational institutions that link to global intellectual and scientific trends</a:t>
            </a:r>
          </a:p>
          <a:p>
            <a:pPr marL="457200" lvl="1" indent="0" eaLnBrk="1" fontAlgn="auto" hangingPunct="1">
              <a:spcAft>
                <a:spcPts val="0"/>
              </a:spcAft>
              <a:buFont typeface="Arial" pitchFamily="34" charset="0"/>
              <a:buNone/>
              <a:defRPr/>
            </a:pPr>
            <a:r>
              <a:rPr lang="en-US" dirty="0" smtClean="0"/>
              <a:t>They are elite , complex institutions with multiple academic and societal roles</a:t>
            </a:r>
          </a:p>
          <a:p>
            <a:pPr marL="457200" lvl="1" indent="0" eaLnBrk="1" fontAlgn="auto" hangingPunct="1">
              <a:spcAft>
                <a:spcPts val="0"/>
              </a:spcAft>
              <a:buFont typeface="Arial" pitchFamily="34" charset="0"/>
              <a:buNone/>
              <a:defRPr/>
            </a:pPr>
            <a:endParaRPr lang="en-US" dirty="0" smtClean="0"/>
          </a:p>
          <a:p>
            <a:pPr marL="457200" lvl="1" indent="0" eaLnBrk="1" fontAlgn="auto" hangingPunct="1">
              <a:spcAft>
                <a:spcPts val="0"/>
              </a:spcAft>
              <a:buFont typeface="Arial" pitchFamily="34" charset="0"/>
              <a:buNone/>
              <a:defRPr/>
            </a:pPr>
            <a:r>
              <a:rPr lang="en-US" dirty="0" smtClean="0"/>
              <a:t>Because of what they stand for, international competition is intense, and the race is on to build great research universities</a:t>
            </a:r>
          </a:p>
          <a:p>
            <a:pPr marL="57150" indent="0" eaLnBrk="1" fontAlgn="auto" hangingPunct="1">
              <a:spcAft>
                <a:spcPts val="0"/>
              </a:spcAft>
              <a:buFont typeface="Arial" pitchFamily="34" charset="0"/>
              <a:buNone/>
              <a:defRPr/>
            </a:pPr>
            <a:endParaRPr lang="en-US" dirty="0" smtClean="0"/>
          </a:p>
          <a:p>
            <a:pPr marL="57150" indent="0" eaLnBrk="1" fontAlgn="auto" hangingPunct="1">
              <a:spcAft>
                <a:spcPts val="0"/>
              </a:spcAft>
              <a:buFont typeface="Arial" pitchFamily="34" charset="0"/>
              <a:buNone/>
              <a:defRPr/>
            </a:pPr>
            <a:r>
              <a:rPr lang="en-US" dirty="0" err="1" smtClean="0"/>
              <a:t>Nazarbayev</a:t>
            </a:r>
            <a:r>
              <a:rPr lang="en-US" dirty="0" smtClean="0"/>
              <a:t> University, created in 2010, is Kazakhstan’s entry into this global race. </a:t>
            </a:r>
            <a:endParaRPr lang="en-US" dirty="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843F500F-1BB8-40E4-A6DF-76A9DDA3E1F0}"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71438"/>
            <a:ext cx="9144000" cy="6858000"/>
          </a:xfrm>
          <a:prstGeom prst="rect">
            <a:avLst/>
          </a:prstGeom>
          <a:noFill/>
          <a:ln w="9525">
            <a:noFill/>
            <a:miter lim="800000"/>
            <a:headEnd/>
            <a:tailEnd/>
          </a:ln>
        </p:spPr>
      </p:pic>
      <p:sp>
        <p:nvSpPr>
          <p:cNvPr id="26627" name="Title 1"/>
          <p:cNvSpPr>
            <a:spLocks noGrp="1"/>
          </p:cNvSpPr>
          <p:nvPr>
            <p:ph type="title"/>
          </p:nvPr>
        </p:nvSpPr>
        <p:spPr>
          <a:xfrm>
            <a:off x="428625" y="0"/>
            <a:ext cx="8229600" cy="1143000"/>
          </a:xfrm>
        </p:spPr>
        <p:txBody>
          <a:bodyPr/>
          <a:lstStyle/>
          <a:p>
            <a:pPr eaLnBrk="1" hangingPunct="1"/>
            <a:r>
              <a:rPr lang="en-US" sz="3200" smtClean="0">
                <a:solidFill>
                  <a:schemeClr val="bg1"/>
                </a:solidFill>
              </a:rPr>
              <a:t>Nazarbayev University</a:t>
            </a:r>
          </a:p>
        </p:txBody>
      </p:sp>
      <p:sp>
        <p:nvSpPr>
          <p:cNvPr id="26628" name="Date Placeholder 3"/>
          <p:cNvSpPr>
            <a:spLocks noGrp="1"/>
          </p:cNvSpPr>
          <p:nvPr>
            <p:ph type="dt" sz="quarter" idx="10"/>
          </p:nvPr>
        </p:nvSpPr>
        <p:spPr bwMode="auto">
          <a:xfrm>
            <a:off x="214313"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smtClean="0">
                <a:solidFill>
                  <a:schemeClr val="bg1"/>
                </a:solidFill>
              </a:rPr>
              <a:t>12/02/2011</a:t>
            </a:r>
            <a:endParaRPr lang="en-US" dirty="0" smtClean="0">
              <a:solidFill>
                <a:schemeClr val="bg1"/>
              </a:solidFill>
            </a:endParaRPr>
          </a:p>
        </p:txBody>
      </p:sp>
      <p:sp>
        <p:nvSpPr>
          <p:cNvPr id="26629" name="Footer Placeholder 4"/>
          <p:cNvSpPr>
            <a:spLocks noGrp="1"/>
          </p:cNvSpPr>
          <p:nvPr>
            <p:ph type="ftr" sz="quarter" idx="11"/>
          </p:nvPr>
        </p:nvSpPr>
        <p:spPr bwMode="auto">
          <a:xfrm>
            <a:off x="3071813" y="6492875"/>
            <a:ext cx="2895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chemeClr val="bg1"/>
                </a:solidFill>
              </a:rPr>
              <a:t>Trends in Higher Education</a:t>
            </a:r>
          </a:p>
        </p:txBody>
      </p:sp>
      <p:sp>
        <p:nvSpPr>
          <p:cNvPr id="26630" name="Slide Number Placeholder 5"/>
          <p:cNvSpPr>
            <a:spLocks noGrp="1"/>
          </p:cNvSpPr>
          <p:nvPr>
            <p:ph type="sldNum" sz="quarter" idx="12"/>
          </p:nvPr>
        </p:nvSpPr>
        <p:spPr bwMode="auto">
          <a:xfrm>
            <a:off x="6715125"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39115F4-5A3F-4FD0-9110-2913F02971F3}" type="slidenum">
              <a:rPr lang="en-US" smtClean="0">
                <a:solidFill>
                  <a:schemeClr val="bg1"/>
                </a:solidFill>
              </a:rPr>
              <a:pPr fontAlgn="base">
                <a:spcBef>
                  <a:spcPct val="0"/>
                </a:spcBef>
                <a:spcAft>
                  <a:spcPct val="0"/>
                </a:spcAft>
                <a:defRPr/>
              </a:pPr>
              <a:t>25</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Nazarbayev University: Profile and Directions (1)</a:t>
            </a:r>
            <a:endParaRPr lang="en-US" dirty="0"/>
          </a:p>
        </p:txBody>
      </p:sp>
      <p:sp>
        <p:nvSpPr>
          <p:cNvPr id="27652" name="Content Placeholder 2"/>
          <p:cNvSpPr>
            <a:spLocks noGrp="1"/>
          </p:cNvSpPr>
          <p:nvPr>
            <p:ph idx="1"/>
          </p:nvPr>
        </p:nvSpPr>
        <p:spPr/>
        <p:txBody>
          <a:bodyPr/>
          <a:lstStyle/>
          <a:p>
            <a:pPr eaLnBrk="1" hangingPunct="1">
              <a:spcBef>
                <a:spcPct val="0"/>
              </a:spcBef>
            </a:pPr>
            <a:r>
              <a:rPr lang="en-US" sz="2000" smtClean="0"/>
              <a:t>Vision – a “western” style global standard research university, fittingly located in Astana which is to become a Eurasian education and research hub </a:t>
            </a:r>
          </a:p>
          <a:p>
            <a:pPr eaLnBrk="1" hangingPunct="1">
              <a:spcBef>
                <a:spcPct val="0"/>
              </a:spcBef>
            </a:pPr>
            <a:r>
              <a:rPr lang="en-US" sz="2000" smtClean="0"/>
              <a:t>Mission – educate tomorrow’s leaders of Kazakhstan in engineering, science &amp; technology, and other areas; contribute to Astana becoming the education and research hub for the region; and become a model for other universities in Kazakhstan</a:t>
            </a:r>
          </a:p>
          <a:p>
            <a:pPr eaLnBrk="1" hangingPunct="1"/>
            <a:r>
              <a:rPr lang="en-US" sz="2000" smtClean="0"/>
              <a:t>Legal framework: Special NU law (effective February 2011); status as not-for-profit autonomous institution for education purposes; academic freedom and institutional autonomy formally enshrined; board of trustees  system; </a:t>
            </a:r>
          </a:p>
          <a:p>
            <a:pPr eaLnBrk="1" hangingPunct="1"/>
            <a:r>
              <a:rPr lang="en-US" sz="2000" smtClean="0"/>
              <a:t>Institutional Development model – enter into extensive partnership with top-level international universities and research institutions; 11 main partnerships to date</a:t>
            </a:r>
          </a:p>
        </p:txBody>
      </p:sp>
      <p:sp>
        <p:nvSpPr>
          <p:cNvPr id="4" name="Date Placeholder 3"/>
          <p:cNvSpPr>
            <a:spLocks noGrp="1"/>
          </p:cNvSpPr>
          <p:nvPr>
            <p:ph type="dt" sz="quarter" idx="10"/>
          </p:nvPr>
        </p:nvSpPr>
        <p:spPr/>
        <p:txBody>
          <a:bodyPr/>
          <a:lstStyle/>
          <a:p>
            <a:pPr>
              <a:defRPr/>
            </a:pPr>
            <a:r>
              <a:rPr lang="fr-FR"/>
              <a:t>12/02/2011</a:t>
            </a:r>
            <a:endParaRPr lang="en-US" dirty="0"/>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a:xfrm>
            <a:off x="6629400" y="6248400"/>
            <a:ext cx="2133600" cy="365125"/>
          </a:xfrm>
        </p:spPr>
        <p:txBody>
          <a:bodyPr/>
          <a:lstStyle/>
          <a:p>
            <a:pPr>
              <a:defRPr/>
            </a:pPr>
            <a:fld id="{9AA70614-D313-44BF-99C7-B680BE652CBA}"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Nazarbayev University: Profile and Directions </a:t>
            </a:r>
            <a:r>
              <a:rPr lang="en-US" dirty="0" smtClean="0"/>
              <a:t>(2)</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z="1600" dirty="0"/>
              <a:t>Status today:</a:t>
            </a:r>
          </a:p>
          <a:p>
            <a:pPr lvl="1" eaLnBrk="1" fontAlgn="auto" hangingPunct="1">
              <a:spcBef>
                <a:spcPts val="0"/>
              </a:spcBef>
              <a:spcAft>
                <a:spcPts val="0"/>
              </a:spcAft>
              <a:buFont typeface="Arial" pitchFamily="34" charset="0"/>
              <a:buChar char="–"/>
              <a:defRPr/>
            </a:pPr>
            <a:r>
              <a:rPr lang="en-US" sz="1600" dirty="0"/>
              <a:t>Foundation Program (managed entirely by UCL) – since Sept. 2010</a:t>
            </a:r>
          </a:p>
          <a:p>
            <a:pPr lvl="1" eaLnBrk="1" fontAlgn="auto" hangingPunct="1">
              <a:spcBef>
                <a:spcPts val="0"/>
              </a:spcBef>
              <a:spcAft>
                <a:spcPts val="0"/>
              </a:spcAft>
              <a:buFont typeface="Arial" pitchFamily="34" charset="0"/>
              <a:buChar char="–"/>
              <a:defRPr/>
            </a:pPr>
            <a:r>
              <a:rPr lang="en-US" sz="1600" dirty="0"/>
              <a:t>3 Undergraduate Schools (Engineering; Science &amp; Technology; Humanities &amp; Social Sciences- </a:t>
            </a:r>
            <a:r>
              <a:rPr lang="en-US" sz="1600" dirty="0" smtClean="0"/>
              <a:t>since </a:t>
            </a:r>
            <a:r>
              <a:rPr lang="en-US" sz="1600" dirty="0"/>
              <a:t>August 2011</a:t>
            </a:r>
          </a:p>
          <a:p>
            <a:pPr lvl="1" eaLnBrk="1" fontAlgn="auto" hangingPunct="1">
              <a:spcBef>
                <a:spcPts val="0"/>
              </a:spcBef>
              <a:spcAft>
                <a:spcPts val="0"/>
              </a:spcAft>
              <a:buFont typeface="Arial" pitchFamily="34" charset="0"/>
              <a:buChar char="–"/>
              <a:defRPr/>
            </a:pPr>
            <a:r>
              <a:rPr lang="en-US" sz="1600" dirty="0"/>
              <a:t>Total faculty (Foundation Program and 3 Undergraduate Schools) – approx. 150</a:t>
            </a:r>
          </a:p>
          <a:p>
            <a:pPr lvl="1" eaLnBrk="1" fontAlgn="auto" hangingPunct="1">
              <a:spcBef>
                <a:spcPts val="0"/>
              </a:spcBef>
              <a:spcAft>
                <a:spcPts val="0"/>
              </a:spcAft>
              <a:buFont typeface="Arial" pitchFamily="34" charset="0"/>
              <a:buChar char="–"/>
              <a:defRPr/>
            </a:pPr>
            <a:r>
              <a:rPr lang="en-US" sz="1600" dirty="0"/>
              <a:t>4 Research Centers (Energy Research, Instrumentation, Life Sciences, Education Policy – total of some 100 researchers</a:t>
            </a:r>
            <a:r>
              <a:rPr lang="en-US" sz="1600" dirty="0" smtClean="0"/>
              <a:t>) and 30+ labs</a:t>
            </a:r>
            <a:endParaRPr lang="en-US" sz="1600" dirty="0"/>
          </a:p>
          <a:p>
            <a:pPr lvl="1" eaLnBrk="1" fontAlgn="auto" hangingPunct="1">
              <a:spcBef>
                <a:spcPts val="0"/>
              </a:spcBef>
              <a:spcAft>
                <a:spcPts val="0"/>
              </a:spcAft>
              <a:buFont typeface="Arial" pitchFamily="34" charset="0"/>
              <a:buChar char="–"/>
              <a:defRPr/>
            </a:pPr>
            <a:r>
              <a:rPr lang="en-US" sz="1600" dirty="0"/>
              <a:t>Some </a:t>
            </a:r>
            <a:r>
              <a:rPr lang="en-US" sz="1600" dirty="0" smtClean="0"/>
              <a:t>15 </a:t>
            </a:r>
            <a:r>
              <a:rPr lang="en-US" sz="1600" dirty="0"/>
              <a:t>seed projects under way, with State financing, plus research that </a:t>
            </a:r>
            <a:r>
              <a:rPr lang="en-US" sz="1600" dirty="0" smtClean="0"/>
              <a:t>faculty has  </a:t>
            </a:r>
            <a:r>
              <a:rPr lang="en-US" sz="1600" dirty="0"/>
              <a:t>brought along</a:t>
            </a:r>
          </a:p>
          <a:p>
            <a:pPr lvl="1" eaLnBrk="1" fontAlgn="auto" hangingPunct="1">
              <a:spcBef>
                <a:spcPts val="0"/>
              </a:spcBef>
              <a:spcAft>
                <a:spcPts val="0"/>
              </a:spcAft>
              <a:buFont typeface="Arial" pitchFamily="34" charset="0"/>
              <a:buChar char="–"/>
              <a:defRPr/>
            </a:pPr>
            <a:r>
              <a:rPr lang="en-US" sz="1600" dirty="0"/>
              <a:t>A number of international research conferences hosted (nuclear energy; accounting and auditing; regenerative medicine and healthy </a:t>
            </a:r>
            <a:r>
              <a:rPr lang="en-US" sz="1600" dirty="0" smtClean="0"/>
              <a:t>aging; </a:t>
            </a:r>
            <a:r>
              <a:rPr lang="en-US" sz="1600" dirty="0"/>
              <a:t>and education </a:t>
            </a:r>
            <a:r>
              <a:rPr lang="en-US" sz="1600" dirty="0" smtClean="0"/>
              <a:t>trends) </a:t>
            </a:r>
            <a:endParaRPr lang="en-US" sz="1600" dirty="0"/>
          </a:p>
          <a:p>
            <a:pPr lvl="1" eaLnBrk="1" fontAlgn="auto" hangingPunct="1">
              <a:spcBef>
                <a:spcPts val="0"/>
              </a:spcBef>
              <a:spcAft>
                <a:spcPts val="0"/>
              </a:spcAft>
              <a:buFont typeface="Arial" pitchFamily="34" charset="0"/>
              <a:buChar char="–"/>
              <a:defRPr/>
            </a:pPr>
            <a:r>
              <a:rPr lang="en-US" sz="1600" dirty="0"/>
              <a:t>Executive education courses operated for (i) SME owners and managers – 210 participants, 22 graduates </a:t>
            </a:r>
            <a:r>
              <a:rPr lang="en-US" sz="1600" dirty="0" smtClean="0"/>
              <a:t>on whom </a:t>
            </a:r>
            <a:r>
              <a:rPr lang="en-US" sz="1600" dirty="0"/>
              <a:t>we conferred NU alumni status – our first alumni; this program is part of the Kazakhstan 2020 strategy  (“Road Map”); and (ii)  senior government officials – two courses so far, addressed at vice-minister level</a:t>
            </a:r>
          </a:p>
          <a:p>
            <a:pPr lvl="1" eaLnBrk="1" fontAlgn="auto" hangingPunct="1">
              <a:spcBef>
                <a:spcPts val="0"/>
              </a:spcBef>
              <a:spcAft>
                <a:spcPts val="0"/>
              </a:spcAft>
              <a:buFont typeface="Arial" pitchFamily="34" charset="0"/>
              <a:buChar char="–"/>
              <a:defRPr/>
            </a:pPr>
            <a:r>
              <a:rPr lang="en-US" sz="1600" dirty="0"/>
              <a:t>Professional Development Program for 100 future teachers of NIS (11 month certificate course – ongoing)</a:t>
            </a:r>
          </a:p>
          <a:p>
            <a:pPr lvl="1" eaLnBrk="1" fontAlgn="auto" hangingPunct="1">
              <a:spcBef>
                <a:spcPts val="0"/>
              </a:spcBef>
              <a:spcAft>
                <a:spcPts val="0"/>
              </a:spcAft>
              <a:buFont typeface="Arial" pitchFamily="34" charset="0"/>
              <a:buChar char="–"/>
              <a:defRPr/>
            </a:pPr>
            <a:r>
              <a:rPr lang="en-US" sz="1600" dirty="0"/>
              <a:t>Nazarbayev Fund (endowment fund) </a:t>
            </a:r>
            <a:r>
              <a:rPr lang="en-US" sz="1600" dirty="0" smtClean="0"/>
              <a:t>established</a:t>
            </a:r>
          </a:p>
          <a:p>
            <a:pPr lvl="1" eaLnBrk="1" fontAlgn="auto" hangingPunct="1">
              <a:spcBef>
                <a:spcPts val="0"/>
              </a:spcBef>
              <a:spcAft>
                <a:spcPts val="0"/>
              </a:spcAft>
              <a:buFont typeface="Arial" pitchFamily="34" charset="0"/>
              <a:buChar char="–"/>
              <a:defRPr/>
            </a:pPr>
            <a:r>
              <a:rPr lang="en-US" sz="1600" dirty="0" smtClean="0"/>
              <a:t>National Medical Holding restructuring under way</a:t>
            </a:r>
            <a:endParaRPr lang="en-US" sz="1600" dirty="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a:t>12/02/2011</a:t>
            </a:r>
            <a:endParaRPr lang="en-US" dirty="0"/>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A750A3B5-40B5-47F1-8410-861FA9BA6B89}"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Nazarbayev University: Profile and </a:t>
            </a:r>
            <a:r>
              <a:rPr lang="en-US" dirty="0" smtClean="0"/>
              <a:t>Directions (3)</a:t>
            </a:r>
            <a:endParaRPr lang="en-US" dirty="0"/>
          </a:p>
        </p:txBody>
      </p:sp>
      <p:sp>
        <p:nvSpPr>
          <p:cNvPr id="3" name="Content Placeholder 2"/>
          <p:cNvSpPr>
            <a:spLocks noGrp="1"/>
          </p:cNvSpPr>
          <p:nvPr>
            <p:ph idx="1"/>
          </p:nvPr>
        </p:nvSpPr>
        <p:spPr/>
        <p:txBody>
          <a:bodyPr rtlCol="0">
            <a:normAutofit fontScale="55000" lnSpcReduction="20000"/>
          </a:bodyPr>
          <a:lstStyle/>
          <a:p>
            <a:pPr eaLnBrk="1" fontAlgn="auto" hangingPunct="1">
              <a:spcAft>
                <a:spcPts val="0"/>
              </a:spcAft>
              <a:buFont typeface="Arial" pitchFamily="34" charset="0"/>
              <a:buChar char="•"/>
              <a:defRPr/>
            </a:pPr>
            <a:r>
              <a:rPr lang="en-US" dirty="0" smtClean="0"/>
              <a:t>Plans for 2012</a:t>
            </a:r>
          </a:p>
          <a:p>
            <a:pPr lvl="1" eaLnBrk="1" fontAlgn="auto" hangingPunct="1">
              <a:spcAft>
                <a:spcPts val="0"/>
              </a:spcAft>
              <a:buFont typeface="Arial" pitchFamily="34" charset="0"/>
              <a:buChar char="–"/>
              <a:defRPr/>
            </a:pPr>
            <a:r>
              <a:rPr lang="en-US" sz="2900" dirty="0" smtClean="0"/>
              <a:t>Establish 2 professional graduate schools: </a:t>
            </a:r>
          </a:p>
          <a:p>
            <a:pPr lvl="2" eaLnBrk="1" fontAlgn="auto" hangingPunct="1">
              <a:spcAft>
                <a:spcPts val="0"/>
              </a:spcAft>
              <a:buFont typeface="Arial" pitchFamily="34" charset="0"/>
              <a:buChar char="•"/>
              <a:defRPr/>
            </a:pPr>
            <a:r>
              <a:rPr lang="en-US" sz="2900" dirty="0" smtClean="0"/>
              <a:t>School for business – start with an Executive MBA program</a:t>
            </a:r>
          </a:p>
          <a:p>
            <a:pPr lvl="2" eaLnBrk="1" fontAlgn="auto" hangingPunct="1">
              <a:spcAft>
                <a:spcPts val="0"/>
              </a:spcAft>
              <a:buFont typeface="Arial" pitchFamily="34" charset="0"/>
              <a:buChar char="•"/>
              <a:defRPr/>
            </a:pPr>
            <a:r>
              <a:rPr lang="en-US" sz="2900" dirty="0" smtClean="0"/>
              <a:t>School for public policy</a:t>
            </a:r>
          </a:p>
          <a:p>
            <a:pPr lvl="1" eaLnBrk="1" fontAlgn="auto" hangingPunct="1">
              <a:spcAft>
                <a:spcPts val="0"/>
              </a:spcAft>
              <a:buFont typeface="Arial" pitchFamily="34" charset="0"/>
              <a:buChar char="–"/>
              <a:defRPr/>
            </a:pPr>
            <a:r>
              <a:rPr lang="en-US" sz="2900" dirty="0" smtClean="0"/>
              <a:t>Welcome another 500 students to Foundation Program (Cohort 3)</a:t>
            </a:r>
          </a:p>
          <a:p>
            <a:pPr lvl="1" eaLnBrk="1" fontAlgn="auto" hangingPunct="1">
              <a:spcAft>
                <a:spcPts val="0"/>
              </a:spcAft>
              <a:buFont typeface="Arial" pitchFamily="34" charset="0"/>
              <a:buChar char="–"/>
              <a:defRPr/>
            </a:pPr>
            <a:r>
              <a:rPr lang="en-US" sz="2900" dirty="0" smtClean="0"/>
              <a:t>Increase the number of international students (we currently have 1)</a:t>
            </a:r>
          </a:p>
          <a:p>
            <a:pPr lvl="1" eaLnBrk="1" fontAlgn="auto" hangingPunct="1">
              <a:spcAft>
                <a:spcPts val="0"/>
              </a:spcAft>
              <a:buFont typeface="Arial" pitchFamily="34" charset="0"/>
              <a:buChar char="–"/>
              <a:defRPr/>
            </a:pPr>
            <a:r>
              <a:rPr lang="en-US" sz="2900" dirty="0" smtClean="0"/>
              <a:t>Implement NU research framework </a:t>
            </a:r>
          </a:p>
          <a:p>
            <a:pPr lvl="1" eaLnBrk="1" fontAlgn="auto" hangingPunct="1">
              <a:spcAft>
                <a:spcPts val="0"/>
              </a:spcAft>
              <a:buFont typeface="Arial" pitchFamily="34" charset="0"/>
              <a:buChar char="–"/>
              <a:defRPr/>
            </a:pPr>
            <a:r>
              <a:rPr lang="en-US" sz="2900" dirty="0" smtClean="0"/>
              <a:t>NU faculty to fully engage in research; students to be initiated in research</a:t>
            </a:r>
          </a:p>
          <a:p>
            <a:pPr lvl="1" eaLnBrk="1" fontAlgn="auto" hangingPunct="1">
              <a:spcAft>
                <a:spcPts val="0"/>
              </a:spcAft>
              <a:buFont typeface="Arial" pitchFamily="34" charset="0"/>
              <a:buChar char="–"/>
              <a:defRPr/>
            </a:pPr>
            <a:r>
              <a:rPr lang="en-US" sz="2900" dirty="0" smtClean="0"/>
              <a:t>Establish student career counseling services</a:t>
            </a:r>
          </a:p>
          <a:p>
            <a:pPr lvl="1" eaLnBrk="1" fontAlgn="auto" hangingPunct="1">
              <a:spcAft>
                <a:spcPts val="0"/>
              </a:spcAft>
              <a:buFont typeface="Arial" pitchFamily="34" charset="0"/>
              <a:buChar char="–"/>
              <a:defRPr/>
            </a:pPr>
            <a:r>
              <a:rPr lang="en-US" sz="2900" dirty="0" smtClean="0"/>
              <a:t>“Socio-Economic Development Institute” (working title) to be established, including a Center for Eurasian Studies</a:t>
            </a:r>
          </a:p>
          <a:p>
            <a:pPr lvl="1" eaLnBrk="1" fontAlgn="auto" hangingPunct="1">
              <a:spcAft>
                <a:spcPts val="0"/>
              </a:spcAft>
              <a:buFont typeface="Arial" pitchFamily="34" charset="0"/>
              <a:buChar char="–"/>
              <a:defRPr/>
            </a:pPr>
            <a:r>
              <a:rPr lang="en-US" sz="2900" dirty="0" smtClean="0"/>
              <a:t>Continue with executive education and PDP programs</a:t>
            </a:r>
          </a:p>
          <a:p>
            <a:pPr lvl="1" eaLnBrk="1" fontAlgn="auto" hangingPunct="1">
              <a:spcAft>
                <a:spcPts val="0"/>
              </a:spcAft>
              <a:buFont typeface="Arial" pitchFamily="34" charset="0"/>
              <a:buChar char="–"/>
              <a:defRPr/>
            </a:pPr>
            <a:r>
              <a:rPr lang="en-US" sz="2900" dirty="0" smtClean="0"/>
              <a:t>Host research conferences (e.g. Education – August 23&amp;24)</a:t>
            </a:r>
          </a:p>
          <a:p>
            <a:pPr lvl="1" eaLnBrk="1" fontAlgn="auto" hangingPunct="1">
              <a:spcAft>
                <a:spcPts val="0"/>
              </a:spcAft>
              <a:buFont typeface="Arial" pitchFamily="34" charset="0"/>
              <a:buChar char="–"/>
              <a:defRPr/>
            </a:pPr>
            <a:r>
              <a:rPr lang="en-US" sz="2900" dirty="0" smtClean="0"/>
              <a:t>Obtain JCI accreditation for at least one of NMH’s hospitals</a:t>
            </a:r>
          </a:p>
          <a:p>
            <a:pPr lvl="1" eaLnBrk="1" fontAlgn="auto" hangingPunct="1">
              <a:spcAft>
                <a:spcPts val="0"/>
              </a:spcAft>
              <a:buFont typeface="Arial" pitchFamily="34" charset="0"/>
              <a:buChar char="–"/>
              <a:defRPr/>
            </a:pPr>
            <a:r>
              <a:rPr lang="en-US" sz="2900" dirty="0" smtClean="0"/>
              <a:t>Work on the establishment of a cultural center</a:t>
            </a:r>
          </a:p>
          <a:p>
            <a:pPr lvl="1" eaLnBrk="1" fontAlgn="auto" hangingPunct="1">
              <a:spcAft>
                <a:spcPts val="0"/>
              </a:spcAft>
              <a:buFont typeface="Arial" pitchFamily="34" charset="0"/>
              <a:buChar char="–"/>
              <a:defRPr/>
            </a:pPr>
            <a:r>
              <a:rPr lang="en-US" sz="2900" dirty="0" smtClean="0"/>
              <a:t>Phase II Construction under way</a:t>
            </a:r>
          </a:p>
          <a:p>
            <a:pPr lvl="1" eaLnBrk="1" fontAlgn="auto" hangingPunct="1">
              <a:spcAft>
                <a:spcPts val="0"/>
              </a:spcAft>
              <a:buFont typeface="Arial" pitchFamily="34" charset="0"/>
              <a:buChar char="–"/>
              <a:defRPr/>
            </a:pPr>
            <a:r>
              <a:rPr lang="en-US" sz="2900" dirty="0" smtClean="0"/>
              <a:t>Pursue more and diversified sponsorship</a:t>
            </a:r>
          </a:p>
          <a:p>
            <a:pPr lvl="1"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a:t>12/02/2011</a:t>
            </a:r>
            <a:endParaRPr lang="en-US" dirty="0"/>
          </a:p>
        </p:txBody>
      </p:sp>
      <p:sp>
        <p:nvSpPr>
          <p:cNvPr id="5" name="Footer Placeholder 4"/>
          <p:cNvSpPr>
            <a:spLocks noGrp="1"/>
          </p:cNvSpPr>
          <p:nvPr>
            <p:ph type="ftr" sz="quarter" idx="11"/>
          </p:nvPr>
        </p:nvSpPr>
        <p:spPr/>
        <p:txBody>
          <a:bodyPr/>
          <a:lstStyle/>
          <a:p>
            <a:pPr>
              <a:defRPr/>
            </a:pPr>
            <a:r>
              <a:rPr lang="en-US" dirty="0"/>
              <a:t>Trends in Higher Education</a:t>
            </a:r>
          </a:p>
        </p:txBody>
      </p:sp>
      <p:sp>
        <p:nvSpPr>
          <p:cNvPr id="6" name="Slide Number Placeholder 5"/>
          <p:cNvSpPr>
            <a:spLocks noGrp="1"/>
          </p:cNvSpPr>
          <p:nvPr>
            <p:ph type="sldNum" sz="quarter" idx="12"/>
          </p:nvPr>
        </p:nvSpPr>
        <p:spPr/>
        <p:txBody>
          <a:bodyPr/>
          <a:lstStyle/>
          <a:p>
            <a:pPr>
              <a:defRPr/>
            </a:pPr>
            <a:fld id="{F9D530CF-B1C2-47E2-AA47-085A677A505D}" type="slidenum">
              <a:rPr lang="en-US"/>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Скругленный прямоугольник 37"/>
          <p:cNvSpPr/>
          <p:nvPr/>
        </p:nvSpPr>
        <p:spPr>
          <a:xfrm>
            <a:off x="285720" y="2541264"/>
            <a:ext cx="2786082" cy="3673818"/>
          </a:xfrm>
          <a:prstGeom prst="roundRect">
            <a:avLst>
              <a:gd name="adj" fmla="val 5746"/>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a:p>
        </p:txBody>
      </p:sp>
      <p:sp>
        <p:nvSpPr>
          <p:cNvPr id="30725" name="Заголовок 1"/>
          <p:cNvSpPr>
            <a:spLocks noGrp="1"/>
          </p:cNvSpPr>
          <p:nvPr>
            <p:ph type="title"/>
          </p:nvPr>
        </p:nvSpPr>
        <p:spPr>
          <a:xfrm>
            <a:off x="285750" y="285750"/>
            <a:ext cx="8229600" cy="571500"/>
          </a:xfrm>
        </p:spPr>
        <p:txBody>
          <a:bodyPr/>
          <a:lstStyle/>
          <a:p>
            <a:pPr eaLnBrk="1" hangingPunct="1"/>
            <a:r>
              <a:rPr lang="en-US" sz="2400" smtClean="0"/>
              <a:t>New system of research governance and financing was established  at NU as research university</a:t>
            </a:r>
            <a:endParaRPr lang="ru-RU" sz="2400" smtClean="0"/>
          </a:p>
        </p:txBody>
      </p:sp>
      <p:sp>
        <p:nvSpPr>
          <p:cNvPr id="11" name="Скругленный прямоугольник 10"/>
          <p:cNvSpPr/>
          <p:nvPr/>
        </p:nvSpPr>
        <p:spPr>
          <a:xfrm>
            <a:off x="3046084" y="1469694"/>
            <a:ext cx="1500188" cy="928701"/>
          </a:xfrm>
          <a:prstGeom prst="roundRect">
            <a:avLst/>
          </a:prstGeom>
          <a:effectLst>
            <a:reflection blurRad="6350" stA="50000" endA="300" endPos="38500" dist="508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dirty="0"/>
              <a:t>Central Research Office</a:t>
            </a:r>
            <a:endParaRPr lang="ru-RU" sz="1600" b="1" dirty="0"/>
          </a:p>
        </p:txBody>
      </p:sp>
      <p:sp>
        <p:nvSpPr>
          <p:cNvPr id="14" name="Скругленный прямоугольник 13"/>
          <p:cNvSpPr/>
          <p:nvPr/>
        </p:nvSpPr>
        <p:spPr>
          <a:xfrm>
            <a:off x="869950" y="2660650"/>
            <a:ext cx="2071688" cy="5000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b="1" dirty="0"/>
              <a:t>School of Engineering</a:t>
            </a:r>
            <a:endParaRPr lang="ru-RU" sz="1600" b="1" dirty="0"/>
          </a:p>
        </p:txBody>
      </p:sp>
      <p:sp>
        <p:nvSpPr>
          <p:cNvPr id="15" name="Скругленный прямоугольник 14"/>
          <p:cNvSpPr/>
          <p:nvPr/>
        </p:nvSpPr>
        <p:spPr>
          <a:xfrm>
            <a:off x="869950" y="3278188"/>
            <a:ext cx="2071688" cy="500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b="1" dirty="0"/>
              <a:t>School of Science and Technology</a:t>
            </a:r>
            <a:endParaRPr lang="ru-RU" sz="1600" b="1" dirty="0"/>
          </a:p>
        </p:txBody>
      </p:sp>
      <p:sp>
        <p:nvSpPr>
          <p:cNvPr id="20" name="Скругленный прямоугольник 19"/>
          <p:cNvSpPr/>
          <p:nvPr/>
        </p:nvSpPr>
        <p:spPr>
          <a:xfrm>
            <a:off x="869950" y="3890963"/>
            <a:ext cx="2071688" cy="7143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b="1" dirty="0"/>
              <a:t>Center for Energy Research</a:t>
            </a:r>
            <a:endParaRPr lang="ru-RU" sz="1600" b="1" dirty="0"/>
          </a:p>
        </p:txBody>
      </p:sp>
      <p:sp>
        <p:nvSpPr>
          <p:cNvPr id="21" name="Скругленный прямоугольник 20"/>
          <p:cNvSpPr/>
          <p:nvPr/>
        </p:nvSpPr>
        <p:spPr>
          <a:xfrm>
            <a:off x="869950" y="4714875"/>
            <a:ext cx="2071688" cy="5715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b="1" dirty="0"/>
              <a:t>Center for Life Sciences</a:t>
            </a:r>
            <a:endParaRPr lang="ru-RU" sz="1600" b="1" dirty="0"/>
          </a:p>
        </p:txBody>
      </p:sp>
      <p:sp>
        <p:nvSpPr>
          <p:cNvPr id="22" name="Скругленный прямоугольник 21"/>
          <p:cNvSpPr/>
          <p:nvPr/>
        </p:nvSpPr>
        <p:spPr>
          <a:xfrm>
            <a:off x="869950" y="5375275"/>
            <a:ext cx="2071688" cy="7143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b="1" dirty="0"/>
              <a:t>Interdisciplinary Instrumentation Center</a:t>
            </a:r>
            <a:endParaRPr lang="ru-RU" sz="1400" b="1" dirty="0"/>
          </a:p>
        </p:txBody>
      </p:sp>
      <p:sp>
        <p:nvSpPr>
          <p:cNvPr id="23" name="Скругленный прямоугольник 22"/>
          <p:cNvSpPr/>
          <p:nvPr/>
        </p:nvSpPr>
        <p:spPr>
          <a:xfrm>
            <a:off x="6429388" y="1469694"/>
            <a:ext cx="1285884" cy="928694"/>
          </a:xfrm>
          <a:prstGeom prst="roundRect">
            <a:avLst/>
          </a:prstGeom>
          <a:effectLst>
            <a:reflection blurRad="6350" stA="50000" endA="300" endPos="38500" dist="508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b="1" dirty="0"/>
              <a:t>Research Council</a:t>
            </a:r>
            <a:endParaRPr lang="ru-RU" b="1" dirty="0"/>
          </a:p>
        </p:txBody>
      </p:sp>
      <p:sp>
        <p:nvSpPr>
          <p:cNvPr id="25" name="Прямоугольник 24"/>
          <p:cNvSpPr/>
          <p:nvPr/>
        </p:nvSpPr>
        <p:spPr>
          <a:xfrm>
            <a:off x="7500947" y="3143248"/>
            <a:ext cx="1357334" cy="71437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200" dirty="0">
                <a:solidFill>
                  <a:schemeClr val="tx1"/>
                </a:solidFill>
              </a:rPr>
              <a:t>Internal funding </a:t>
            </a:r>
            <a:r>
              <a:rPr lang="ru-RU" sz="1200" dirty="0">
                <a:solidFill>
                  <a:schemeClr val="tx1"/>
                </a:solidFill>
              </a:rPr>
              <a:t>(</a:t>
            </a:r>
            <a:r>
              <a:rPr lang="en-US" sz="1200" dirty="0">
                <a:solidFill>
                  <a:schemeClr val="tx1"/>
                </a:solidFill>
              </a:rPr>
              <a:t>NU Funds</a:t>
            </a:r>
            <a:r>
              <a:rPr lang="ru-RU" sz="1200" dirty="0">
                <a:solidFill>
                  <a:schemeClr val="tx1"/>
                </a:solidFill>
              </a:rPr>
              <a:t>)</a:t>
            </a:r>
          </a:p>
        </p:txBody>
      </p:sp>
      <p:sp>
        <p:nvSpPr>
          <p:cNvPr id="26" name="Прямоугольник 25"/>
          <p:cNvSpPr/>
          <p:nvPr/>
        </p:nvSpPr>
        <p:spPr>
          <a:xfrm>
            <a:off x="7500975" y="4000502"/>
            <a:ext cx="1357306" cy="8572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200" dirty="0">
                <a:solidFill>
                  <a:schemeClr val="tx1"/>
                </a:solidFill>
              </a:rPr>
              <a:t>External funding</a:t>
            </a:r>
          </a:p>
          <a:p>
            <a:pPr algn="ctr">
              <a:defRPr/>
            </a:pPr>
            <a:r>
              <a:rPr lang="ru-RU" sz="1200" dirty="0">
                <a:solidFill>
                  <a:schemeClr val="tx1"/>
                </a:solidFill>
              </a:rPr>
              <a:t>(</a:t>
            </a:r>
            <a:r>
              <a:rPr lang="en-US" sz="1200" dirty="0">
                <a:solidFill>
                  <a:schemeClr val="tx1"/>
                </a:solidFill>
              </a:rPr>
              <a:t>MES grants and others</a:t>
            </a:r>
            <a:r>
              <a:rPr lang="ru-RU" sz="1200" dirty="0">
                <a:solidFill>
                  <a:schemeClr val="tx1"/>
                </a:solidFill>
              </a:rPr>
              <a:t>)</a:t>
            </a:r>
          </a:p>
        </p:txBody>
      </p:sp>
      <p:sp>
        <p:nvSpPr>
          <p:cNvPr id="27" name="Овал 26"/>
          <p:cNvSpPr/>
          <p:nvPr/>
        </p:nvSpPr>
        <p:spPr>
          <a:xfrm>
            <a:off x="4857752" y="1419212"/>
            <a:ext cx="1357311" cy="1057289"/>
          </a:xfrm>
          <a:prstGeom prst="ellipse">
            <a:avLst/>
          </a:prstGeom>
          <a:solidFill>
            <a:schemeClr val="accent6">
              <a:lumMod val="20000"/>
              <a:lumOff val="80000"/>
            </a:schemeClr>
          </a:solidFill>
          <a:effectLst>
            <a:outerShdw blurRad="38100" dist="25400" dir="5400000" rotWithShape="0">
              <a:srgbClr val="000000">
                <a:alpha val="40000"/>
              </a:srgbClr>
            </a:outerShdw>
            <a:reflection blurRad="6350" stA="50000" endA="300" endPos="38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dirty="0"/>
              <a:t>Peer Review</a:t>
            </a:r>
            <a:endParaRPr lang="ru-RU" sz="1400" dirty="0"/>
          </a:p>
        </p:txBody>
      </p:sp>
      <p:sp>
        <p:nvSpPr>
          <p:cNvPr id="136" name="Стрелка углом 135"/>
          <p:cNvSpPr/>
          <p:nvPr/>
        </p:nvSpPr>
        <p:spPr>
          <a:xfrm>
            <a:off x="785813" y="1714500"/>
            <a:ext cx="2286000" cy="714375"/>
          </a:xfrm>
          <a:prstGeom prst="ben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solidFill>
                <a:schemeClr val="tx1"/>
              </a:solidFill>
            </a:endParaRPr>
          </a:p>
        </p:txBody>
      </p:sp>
      <p:sp>
        <p:nvSpPr>
          <p:cNvPr id="137" name="Штриховая стрелка вправо 136"/>
          <p:cNvSpPr/>
          <p:nvPr/>
        </p:nvSpPr>
        <p:spPr>
          <a:xfrm>
            <a:off x="4500563" y="1785938"/>
            <a:ext cx="500062" cy="285750"/>
          </a:xfrm>
          <a:prstGeom prst="stripedRightArrow">
            <a:avLst>
              <a:gd name="adj1" fmla="val 50000"/>
              <a:gd name="adj2"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
        <p:nvSpPr>
          <p:cNvPr id="138" name="Штриховая стрелка вправо 137"/>
          <p:cNvSpPr/>
          <p:nvPr/>
        </p:nvSpPr>
        <p:spPr>
          <a:xfrm>
            <a:off x="6072188" y="1785938"/>
            <a:ext cx="500062" cy="285750"/>
          </a:xfrm>
          <a:prstGeom prst="strip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
        <p:nvSpPr>
          <p:cNvPr id="139" name="Стрелка углом 138"/>
          <p:cNvSpPr/>
          <p:nvPr/>
        </p:nvSpPr>
        <p:spPr>
          <a:xfrm rot="5400000">
            <a:off x="7465219" y="2178844"/>
            <a:ext cx="1285875" cy="642937"/>
          </a:xfrm>
          <a:prstGeom prst="ben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solidFill>
                <a:schemeClr val="tx1"/>
              </a:solidFill>
            </a:endParaRPr>
          </a:p>
        </p:txBody>
      </p:sp>
      <p:sp>
        <p:nvSpPr>
          <p:cNvPr id="141" name="Стрелка углом 140"/>
          <p:cNvSpPr/>
          <p:nvPr/>
        </p:nvSpPr>
        <p:spPr>
          <a:xfrm rot="10800000">
            <a:off x="3255636" y="4929198"/>
            <a:ext cx="5031140" cy="642942"/>
          </a:xfrm>
          <a:prstGeom prst="bentArrow">
            <a:avLst>
              <a:gd name="adj1" fmla="val 25000"/>
              <a:gd name="adj2" fmla="val 25667"/>
              <a:gd name="adj3" fmla="val 25000"/>
              <a:gd name="adj4" fmla="val 4375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solidFill>
                <a:schemeClr val="tx1"/>
              </a:solidFill>
            </a:endParaRPr>
          </a:p>
        </p:txBody>
      </p:sp>
      <p:sp>
        <p:nvSpPr>
          <p:cNvPr id="30747" name="TextBox 141"/>
          <p:cNvSpPr txBox="1">
            <a:spLocks noChangeArrowheads="1"/>
          </p:cNvSpPr>
          <p:nvPr/>
        </p:nvSpPr>
        <p:spPr bwMode="auto">
          <a:xfrm>
            <a:off x="1285875" y="1285875"/>
            <a:ext cx="1643063" cy="276225"/>
          </a:xfrm>
          <a:prstGeom prst="rect">
            <a:avLst/>
          </a:prstGeom>
          <a:noFill/>
          <a:ln w="9525">
            <a:noFill/>
            <a:miter lim="800000"/>
            <a:headEnd/>
            <a:tailEnd/>
          </a:ln>
        </p:spPr>
        <p:txBody>
          <a:bodyPr>
            <a:spAutoFit/>
          </a:bodyPr>
          <a:lstStyle/>
          <a:p>
            <a:r>
              <a:rPr lang="en-US" sz="1200" b="1"/>
              <a:t>Grant application</a:t>
            </a:r>
            <a:endParaRPr lang="ru-RU" sz="1200" b="1"/>
          </a:p>
        </p:txBody>
      </p:sp>
      <p:sp>
        <p:nvSpPr>
          <p:cNvPr id="30748" name="TextBox 146"/>
          <p:cNvSpPr txBox="1">
            <a:spLocks noChangeArrowheads="1"/>
          </p:cNvSpPr>
          <p:nvPr/>
        </p:nvSpPr>
        <p:spPr bwMode="auto">
          <a:xfrm>
            <a:off x="4214813" y="1000125"/>
            <a:ext cx="2643187" cy="307975"/>
          </a:xfrm>
          <a:prstGeom prst="rect">
            <a:avLst/>
          </a:prstGeom>
          <a:noFill/>
          <a:ln w="9525">
            <a:noFill/>
            <a:miter lim="800000"/>
            <a:headEnd/>
            <a:tailEnd/>
          </a:ln>
        </p:spPr>
        <p:txBody>
          <a:bodyPr>
            <a:spAutoFit/>
          </a:bodyPr>
          <a:lstStyle/>
          <a:p>
            <a:pPr algn="ctr"/>
            <a:r>
              <a:rPr lang="en-US" sz="1400" b="1"/>
              <a:t>Governance</a:t>
            </a:r>
            <a:endParaRPr lang="ru-RU" sz="1400" b="1"/>
          </a:p>
        </p:txBody>
      </p:sp>
      <p:sp>
        <p:nvSpPr>
          <p:cNvPr id="148" name="TextBox 147"/>
          <p:cNvSpPr txBox="1"/>
          <p:nvPr/>
        </p:nvSpPr>
        <p:spPr>
          <a:xfrm>
            <a:off x="341918" y="3286124"/>
            <a:ext cx="485518" cy="3061800"/>
          </a:xfrm>
          <a:prstGeom prst="rect">
            <a:avLst/>
          </a:prstGeom>
          <a:noFill/>
        </p:spPr>
        <p:txBody>
          <a:bodyPr vert="wordArtVert" wrap="none">
            <a:spAutoFit/>
          </a:bodyPr>
          <a:lstStyle/>
          <a:p>
            <a:pPr>
              <a:defRPr/>
            </a:pPr>
            <a:r>
              <a:rPr lang="en-US" sz="1200" b="1" spc="300" dirty="0">
                <a:latin typeface="Arial" pitchFamily="34" charset="0"/>
              </a:rPr>
              <a:t>Researchers</a:t>
            </a:r>
            <a:r>
              <a:rPr lang="ru-RU" b="1" spc="300" dirty="0">
                <a:latin typeface="Arial" pitchFamily="34" charset="0"/>
              </a:rPr>
              <a:t> </a:t>
            </a:r>
          </a:p>
        </p:txBody>
      </p:sp>
      <p:sp>
        <p:nvSpPr>
          <p:cNvPr id="30750" name="TextBox 148"/>
          <p:cNvSpPr txBox="1">
            <a:spLocks noChangeArrowheads="1"/>
          </p:cNvSpPr>
          <p:nvPr/>
        </p:nvSpPr>
        <p:spPr bwMode="auto">
          <a:xfrm>
            <a:off x="8067675" y="1381125"/>
            <a:ext cx="1285875" cy="276225"/>
          </a:xfrm>
          <a:prstGeom prst="rect">
            <a:avLst/>
          </a:prstGeom>
          <a:noFill/>
          <a:ln w="9525">
            <a:noFill/>
            <a:miter lim="800000"/>
            <a:headEnd/>
            <a:tailEnd/>
          </a:ln>
        </p:spPr>
        <p:txBody>
          <a:bodyPr>
            <a:spAutoFit/>
          </a:bodyPr>
          <a:lstStyle/>
          <a:p>
            <a:r>
              <a:rPr lang="en-US" sz="1200" b="1"/>
              <a:t>Approval</a:t>
            </a:r>
            <a:endParaRPr lang="ru-RU" sz="1200" b="1"/>
          </a:p>
        </p:txBody>
      </p:sp>
      <p:sp>
        <p:nvSpPr>
          <p:cNvPr id="30751" name="TextBox 149"/>
          <p:cNvSpPr txBox="1">
            <a:spLocks noChangeArrowheads="1"/>
          </p:cNvSpPr>
          <p:nvPr/>
        </p:nvSpPr>
        <p:spPr bwMode="auto">
          <a:xfrm>
            <a:off x="4692650" y="5643563"/>
            <a:ext cx="3879850" cy="338137"/>
          </a:xfrm>
          <a:prstGeom prst="rect">
            <a:avLst/>
          </a:prstGeom>
          <a:noFill/>
          <a:ln w="9525">
            <a:noFill/>
            <a:miter lim="800000"/>
            <a:headEnd/>
            <a:tailEnd/>
          </a:ln>
        </p:spPr>
        <p:txBody>
          <a:bodyPr>
            <a:spAutoFit/>
          </a:bodyPr>
          <a:lstStyle/>
          <a:p>
            <a:r>
              <a:rPr lang="en-US" sz="1600" b="1"/>
              <a:t>Research projects funding</a:t>
            </a:r>
            <a:endParaRPr lang="ru-RU" sz="1600" b="1"/>
          </a:p>
        </p:txBody>
      </p:sp>
      <p:sp>
        <p:nvSpPr>
          <p:cNvPr id="9256" name="TextBox 156"/>
          <p:cNvSpPr txBox="1">
            <a:spLocks noChangeArrowheads="1"/>
          </p:cNvSpPr>
          <p:nvPr/>
        </p:nvSpPr>
        <p:spPr bwMode="auto">
          <a:xfrm>
            <a:off x="3429000" y="3071813"/>
            <a:ext cx="3714750" cy="1169987"/>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a:spAutoFit/>
          </a:bodyPr>
          <a:lstStyle/>
          <a:p>
            <a:pPr algn="ctr">
              <a:defRPr/>
            </a:pPr>
            <a:r>
              <a:rPr lang="en-US" sz="1400" b="1" dirty="0">
                <a:solidFill>
                  <a:schemeClr val="accent2">
                    <a:lumMod val="50000"/>
                  </a:schemeClr>
                </a:solidFill>
                <a:latin typeface="Arial" pitchFamily="34" charset="0"/>
              </a:rPr>
              <a:t>Faculty and researchers submit their applications which go through external peer review based on the review results approved by Research Council and forwarded for funding</a:t>
            </a:r>
          </a:p>
        </p:txBody>
      </p:sp>
      <p:pic>
        <p:nvPicPr>
          <p:cNvPr id="30753" name="Picture 45" descr="D:\Downloads\1322626296_gnome-fs-loading-icon.png"/>
          <p:cNvPicPr>
            <a:picLocks noChangeAspect="1" noChangeArrowheads="1"/>
          </p:cNvPicPr>
          <p:nvPr/>
        </p:nvPicPr>
        <p:blipFill>
          <a:blip r:embed="rId2" cstate="print"/>
          <a:srcRect/>
          <a:stretch>
            <a:fillRect/>
          </a:stretch>
        </p:blipFill>
        <p:spPr bwMode="auto">
          <a:xfrm>
            <a:off x="382588" y="2736850"/>
            <a:ext cx="428625" cy="428625"/>
          </a:xfrm>
          <a:prstGeom prst="rect">
            <a:avLst/>
          </a:prstGeom>
          <a:noFill/>
          <a:ln w="9525">
            <a:noFill/>
            <a:miter lim="800000"/>
            <a:headEnd/>
            <a:tailEnd/>
          </a:ln>
        </p:spPr>
      </p:pic>
      <p:pic>
        <p:nvPicPr>
          <p:cNvPr id="30754" name="Picture 46" descr="D:\Downloads\1322626700_unknown.png"/>
          <p:cNvPicPr>
            <a:picLocks noChangeAspect="1" noChangeArrowheads="1"/>
          </p:cNvPicPr>
          <p:nvPr/>
        </p:nvPicPr>
        <p:blipFill>
          <a:blip r:embed="rId3" cstate="print"/>
          <a:srcRect/>
          <a:stretch>
            <a:fillRect/>
          </a:stretch>
        </p:blipFill>
        <p:spPr bwMode="auto">
          <a:xfrm>
            <a:off x="928688" y="1285875"/>
            <a:ext cx="428625" cy="428625"/>
          </a:xfrm>
          <a:prstGeom prst="rect">
            <a:avLst/>
          </a:prstGeom>
          <a:noFill/>
          <a:ln w="9525">
            <a:noFill/>
            <a:miter lim="800000"/>
            <a:headEnd/>
            <a:tailEnd/>
          </a:ln>
        </p:spPr>
      </p:pic>
      <p:pic>
        <p:nvPicPr>
          <p:cNvPr id="30755" name="Picture 47" descr="D:\Downloads\1322627332_camera_test.png"/>
          <p:cNvPicPr>
            <a:picLocks noChangeAspect="1" noChangeArrowheads="1"/>
          </p:cNvPicPr>
          <p:nvPr/>
        </p:nvPicPr>
        <p:blipFill>
          <a:blip r:embed="rId4" cstate="print"/>
          <a:srcRect/>
          <a:stretch>
            <a:fillRect/>
          </a:stretch>
        </p:blipFill>
        <p:spPr bwMode="auto">
          <a:xfrm>
            <a:off x="7816850" y="1450975"/>
            <a:ext cx="293688" cy="293688"/>
          </a:xfrm>
          <a:prstGeom prst="rect">
            <a:avLst/>
          </a:prstGeom>
          <a:noFill/>
          <a:ln w="9525">
            <a:noFill/>
            <a:miter lim="800000"/>
            <a:headEnd/>
            <a:tailEnd/>
          </a:ln>
        </p:spPr>
      </p:pic>
      <p:sp>
        <p:nvSpPr>
          <p:cNvPr id="40" name="Скругленный прямоугольник 39"/>
          <p:cNvSpPr/>
          <p:nvPr/>
        </p:nvSpPr>
        <p:spPr>
          <a:xfrm>
            <a:off x="8594725" y="3616325"/>
            <a:ext cx="500063" cy="5715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ru-RU"/>
          </a:p>
        </p:txBody>
      </p:sp>
      <p:pic>
        <p:nvPicPr>
          <p:cNvPr id="30757" name="Picture 49" descr="D:\Documents and Settings\Admin\Рабочий стол\Untitled-2.png"/>
          <p:cNvPicPr>
            <a:picLocks noChangeAspect="1" noChangeArrowheads="1"/>
          </p:cNvPicPr>
          <p:nvPr/>
        </p:nvPicPr>
        <p:blipFill>
          <a:blip r:embed="rId5" cstate="print"/>
          <a:srcRect/>
          <a:stretch>
            <a:fillRect/>
          </a:stretch>
        </p:blipFill>
        <p:spPr bwMode="auto">
          <a:xfrm>
            <a:off x="8704263" y="3751263"/>
            <a:ext cx="285750" cy="352425"/>
          </a:xfrm>
          <a:prstGeom prst="rect">
            <a:avLst/>
          </a:prstGeom>
          <a:noFill/>
          <a:ln w="9525">
            <a:noFill/>
            <a:miter lim="800000"/>
            <a:headEnd/>
            <a:tailEnd/>
          </a:ln>
        </p:spPr>
      </p:pic>
      <p:pic>
        <p:nvPicPr>
          <p:cNvPr id="30758" name="Picture 50" descr="D:\Downloads\1322628142_Coin.png"/>
          <p:cNvPicPr>
            <a:picLocks noChangeAspect="1" noChangeArrowheads="1"/>
          </p:cNvPicPr>
          <p:nvPr/>
        </p:nvPicPr>
        <p:blipFill>
          <a:blip r:embed="rId6" cstate="print"/>
          <a:srcRect/>
          <a:stretch>
            <a:fillRect/>
          </a:stretch>
        </p:blipFill>
        <p:spPr bwMode="auto">
          <a:xfrm>
            <a:off x="4214813" y="5572125"/>
            <a:ext cx="536575" cy="536575"/>
          </a:xfrm>
          <a:prstGeom prst="rect">
            <a:avLst/>
          </a:prstGeom>
          <a:noFill/>
          <a:ln w="9525">
            <a:noFill/>
            <a:miter lim="800000"/>
            <a:headEnd/>
            <a:tailEnd/>
          </a:ln>
        </p:spPr>
      </p:pic>
      <p:pic>
        <p:nvPicPr>
          <p:cNvPr id="30759" name="Picture 51" descr="D:\Downloads\1322628281_microscope.png"/>
          <p:cNvPicPr>
            <a:picLocks noChangeAspect="1" noChangeArrowheads="1"/>
          </p:cNvPicPr>
          <p:nvPr/>
        </p:nvPicPr>
        <p:blipFill>
          <a:blip r:embed="rId7" cstate="print"/>
          <a:srcRect/>
          <a:stretch>
            <a:fillRect/>
          </a:stretch>
        </p:blipFill>
        <p:spPr bwMode="auto">
          <a:xfrm>
            <a:off x="984250" y="1341438"/>
            <a:ext cx="328613" cy="328612"/>
          </a:xfrm>
          <a:prstGeom prst="rect">
            <a:avLst/>
          </a:prstGeom>
          <a:noFill/>
          <a:ln w="9525">
            <a:noFill/>
            <a:miter lim="800000"/>
            <a:headEnd/>
            <a:tailEnd/>
          </a:ln>
        </p:spPr>
      </p:pic>
      <p:sp>
        <p:nvSpPr>
          <p:cNvPr id="33" name="Date Placeholder 3"/>
          <p:cNvSpPr>
            <a:spLocks noGrp="1"/>
          </p:cNvSpPr>
          <p:nvPr>
            <p:ph type="dt" sz="quarter" idx="10"/>
          </p:nvPr>
        </p:nvSpPr>
        <p:spPr/>
        <p:txBody>
          <a:bodyPr/>
          <a:lstStyle/>
          <a:p>
            <a:pPr>
              <a:defRPr/>
            </a:pPr>
            <a:r>
              <a:rPr lang="fr-FR" dirty="0"/>
              <a:t>12/02/2011</a:t>
            </a:r>
            <a:endParaRPr lang="en-US" dirty="0"/>
          </a:p>
        </p:txBody>
      </p:sp>
      <p:sp>
        <p:nvSpPr>
          <p:cNvPr id="34" name="Footer Placeholder 4"/>
          <p:cNvSpPr>
            <a:spLocks noGrp="1"/>
          </p:cNvSpPr>
          <p:nvPr>
            <p:ph type="ftr" sz="quarter" idx="11"/>
          </p:nvPr>
        </p:nvSpPr>
        <p:spPr/>
        <p:txBody>
          <a:bodyPr/>
          <a:lstStyle/>
          <a:p>
            <a:pPr>
              <a:defRPr/>
            </a:pPr>
            <a:r>
              <a:rPr lang="en-US" dirty="0"/>
              <a:t>Trends in Higher Education</a:t>
            </a:r>
          </a:p>
        </p:txBody>
      </p:sp>
      <p:sp>
        <p:nvSpPr>
          <p:cNvPr id="35" name="Slide Number Placeholder 5"/>
          <p:cNvSpPr>
            <a:spLocks noGrp="1"/>
          </p:cNvSpPr>
          <p:nvPr>
            <p:ph type="sldNum" sz="quarter" idx="12"/>
          </p:nvPr>
        </p:nvSpPr>
        <p:spPr/>
        <p:txBody>
          <a:bodyPr/>
          <a:lstStyle/>
          <a:p>
            <a:pPr>
              <a:defRPr/>
            </a:pPr>
            <a:fld id="{4F65A7C7-F1DB-49D2-A2AA-FB304EAF9D89}"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4099" name="Title 1"/>
          <p:cNvSpPr>
            <a:spLocks noGrp="1"/>
          </p:cNvSpPr>
          <p:nvPr>
            <p:ph type="title"/>
          </p:nvPr>
        </p:nvSpPr>
        <p:spPr/>
        <p:txBody>
          <a:bodyPr/>
          <a:lstStyle/>
          <a:p>
            <a:pPr eaLnBrk="1" hangingPunct="1"/>
            <a:r>
              <a:rPr lang="en-US" sz="3200" smtClean="0"/>
              <a:t>Importance of Education</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Education (from ECD to tertiary education), skills, and research capabilities are increasingly tied to countries’ abilities to generate economic growth and sustain it:</a:t>
            </a:r>
          </a:p>
          <a:p>
            <a:pPr marL="857250" lvl="1" indent="-457200" eaLnBrk="1" fontAlgn="auto" hangingPunct="1">
              <a:spcAft>
                <a:spcPts val="0"/>
              </a:spcAft>
              <a:buFont typeface="Arial" pitchFamily="34" charset="0"/>
              <a:buChar char="–"/>
              <a:defRPr/>
            </a:pPr>
            <a:r>
              <a:rPr lang="en-US" dirty="0" smtClean="0"/>
              <a:t>“a well educated population is essential for economic and social development; societies therefore have a real interest in ensuring that children and adults have access to a wide range of educational opportunities” (OECD 2011)</a:t>
            </a:r>
          </a:p>
          <a:p>
            <a:pPr marL="857250" lvl="1" indent="-457200" eaLnBrk="1" fontAlgn="auto" hangingPunct="1">
              <a:spcAft>
                <a:spcPts val="0"/>
              </a:spcAft>
              <a:buFont typeface="Arial" pitchFamily="34" charset="0"/>
              <a:buChar char="–"/>
              <a:defRPr/>
            </a:pPr>
            <a:r>
              <a:rPr lang="en-US" dirty="0" smtClean="0"/>
              <a:t>“good education lies at the heart of economic growth and development” (World Bank, 2011)</a:t>
            </a:r>
          </a:p>
          <a:p>
            <a:pPr marL="457200" indent="-457200" eaLnBrk="1" fontAlgn="auto" hangingPunct="1">
              <a:spcAft>
                <a:spcPts val="0"/>
              </a:spcAft>
              <a:buFont typeface="Arial" pitchFamily="34" charset="0"/>
              <a:buChar char="•"/>
              <a:defRPr/>
            </a:pPr>
            <a:r>
              <a:rPr lang="en-US" dirty="0" smtClean="0"/>
              <a:t>But important to note that we talk about quality education leading to acquisition of skills relevant to today’s world</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a:t>12/02/2011</a:t>
            </a:r>
            <a:endParaRPr lang="en-US" dirty="0"/>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A2CB765C-3708-4624-A91E-23F3A4C8FC3B}"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Nazarbayev </a:t>
            </a:r>
            <a:r>
              <a:rPr lang="en-US" dirty="0" smtClean="0"/>
              <a:t>University</a:t>
            </a:r>
            <a:r>
              <a:rPr lang="en-US" dirty="0"/>
              <a:t>: Profile and Directions </a:t>
            </a:r>
            <a:r>
              <a:rPr lang="en-US" dirty="0" smtClean="0"/>
              <a:t>(4)</a:t>
            </a:r>
            <a:endParaRPr lang="en-US"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dirty="0" smtClean="0"/>
              <a:t>Plans for 2013</a:t>
            </a:r>
          </a:p>
          <a:p>
            <a:pPr lvl="1" eaLnBrk="1" fontAlgn="auto" hangingPunct="1">
              <a:spcAft>
                <a:spcPts val="0"/>
              </a:spcAft>
              <a:buFont typeface="Arial" pitchFamily="34" charset="0"/>
              <a:buChar char="–"/>
              <a:defRPr/>
            </a:pPr>
            <a:r>
              <a:rPr lang="en-US" dirty="0" smtClean="0"/>
              <a:t>Establish a Graduate School of Education</a:t>
            </a:r>
          </a:p>
          <a:p>
            <a:pPr lvl="1" eaLnBrk="1" fontAlgn="auto" hangingPunct="1">
              <a:spcAft>
                <a:spcPts val="0"/>
              </a:spcAft>
              <a:buFont typeface="Arial" pitchFamily="34" charset="0"/>
              <a:buChar char="–"/>
              <a:defRPr/>
            </a:pPr>
            <a:r>
              <a:rPr lang="en-US" dirty="0" smtClean="0"/>
              <a:t>Operate graduate schools of business and public policy</a:t>
            </a:r>
          </a:p>
          <a:p>
            <a:pPr lvl="1" eaLnBrk="1" fontAlgn="auto" hangingPunct="1">
              <a:spcAft>
                <a:spcPts val="0"/>
              </a:spcAft>
              <a:buFont typeface="Arial" pitchFamily="34" charset="0"/>
              <a:buChar char="–"/>
              <a:defRPr/>
            </a:pPr>
            <a:r>
              <a:rPr lang="en-US" dirty="0" smtClean="0"/>
              <a:t>Welcome at least some 500 new students to NU’s FP/U-G schools</a:t>
            </a:r>
          </a:p>
          <a:p>
            <a:pPr lvl="1" eaLnBrk="1" fontAlgn="auto" hangingPunct="1">
              <a:spcAft>
                <a:spcPts val="0"/>
              </a:spcAft>
              <a:buFont typeface="Arial" pitchFamily="34" charset="0"/>
              <a:buChar char="–"/>
              <a:defRPr/>
            </a:pPr>
            <a:r>
              <a:rPr lang="en-US" dirty="0" smtClean="0"/>
              <a:t>Further diversify student  body</a:t>
            </a:r>
          </a:p>
          <a:p>
            <a:pPr lvl="1" eaLnBrk="1" fontAlgn="auto" hangingPunct="1">
              <a:spcAft>
                <a:spcPts val="0"/>
              </a:spcAft>
              <a:buFont typeface="Arial" pitchFamily="34" charset="0"/>
              <a:buChar char="–"/>
              <a:defRPr/>
            </a:pPr>
            <a:r>
              <a:rPr lang="en-US" dirty="0" smtClean="0"/>
              <a:t>Launch student (and faculty) exchanges with international universities</a:t>
            </a:r>
          </a:p>
          <a:p>
            <a:pPr lvl="1" eaLnBrk="1" fontAlgn="auto" hangingPunct="1">
              <a:spcAft>
                <a:spcPts val="0"/>
              </a:spcAft>
              <a:buFont typeface="Arial" pitchFamily="34" charset="0"/>
              <a:buChar char="–"/>
              <a:defRPr/>
            </a:pPr>
            <a:r>
              <a:rPr lang="en-US" dirty="0" smtClean="0"/>
              <a:t>Intensify alumni-relations</a:t>
            </a:r>
          </a:p>
          <a:p>
            <a:pPr lvl="1" eaLnBrk="1" fontAlgn="auto" hangingPunct="1">
              <a:spcAft>
                <a:spcPts val="0"/>
              </a:spcAft>
              <a:buFont typeface="Arial" pitchFamily="34" charset="0"/>
              <a:buChar char="–"/>
              <a:defRPr/>
            </a:pPr>
            <a:r>
              <a:rPr lang="en-US" dirty="0" smtClean="0"/>
              <a:t>Continue to offer executive education and PDP courses</a:t>
            </a:r>
          </a:p>
          <a:p>
            <a:pPr lvl="1" eaLnBrk="1" fontAlgn="auto" hangingPunct="1">
              <a:spcAft>
                <a:spcPts val="0"/>
              </a:spcAft>
              <a:buFont typeface="Arial" pitchFamily="34" charset="0"/>
              <a:buChar char="–"/>
              <a:defRPr/>
            </a:pPr>
            <a:r>
              <a:rPr lang="en-US" dirty="0" smtClean="0"/>
              <a:t>Intensify research and conference activities</a:t>
            </a:r>
          </a:p>
          <a:p>
            <a:pPr lvl="1" eaLnBrk="1" fontAlgn="auto" hangingPunct="1">
              <a:spcAft>
                <a:spcPts val="0"/>
              </a:spcAft>
              <a:buFont typeface="Arial" pitchFamily="34" charset="0"/>
              <a:buChar char="–"/>
              <a:defRPr/>
            </a:pPr>
            <a:r>
              <a:rPr lang="en-US" dirty="0" smtClean="0"/>
              <a:t>JCI accreditation for at least another 2 NMH hospitals </a:t>
            </a:r>
          </a:p>
          <a:p>
            <a:pPr lvl="1" eaLnBrk="1" fontAlgn="auto" hangingPunct="1">
              <a:spcAft>
                <a:spcPts val="0"/>
              </a:spcAft>
              <a:buFont typeface="Arial" pitchFamily="34" charset="0"/>
              <a:buChar char="–"/>
              <a:defRPr/>
            </a:pPr>
            <a:r>
              <a:rPr lang="en-US" dirty="0" smtClean="0"/>
              <a:t>Phase II construction advanced; launch Phase III construction</a:t>
            </a:r>
          </a:p>
          <a:p>
            <a:pPr lvl="1" eaLnBrk="1" fontAlgn="auto" hangingPunct="1">
              <a:spcAft>
                <a:spcPts val="0"/>
              </a:spcAft>
              <a:buFont typeface="Arial" pitchFamily="34" charset="0"/>
              <a:buChar char="–"/>
              <a:defRPr/>
            </a:pPr>
            <a:r>
              <a:rPr lang="en-US" dirty="0" smtClean="0"/>
              <a:t>Pursue diversified sponsorship</a:t>
            </a:r>
          </a:p>
          <a:p>
            <a:pPr marL="457200" lvl="1" indent="0" eaLnBrk="1" fontAlgn="auto" hangingPunct="1">
              <a:spcAft>
                <a:spcPts val="0"/>
              </a:spcAft>
              <a:buFont typeface="Arial" pitchFamily="34" charset="0"/>
              <a:buNone/>
              <a:defRPr/>
            </a:pPr>
            <a:endParaRPr lang="en-US" dirty="0" smtClean="0"/>
          </a:p>
          <a:p>
            <a:pPr lvl="1"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a:t>12/02/2011</a:t>
            </a:r>
            <a:endParaRPr lang="en-US" dirty="0"/>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1A6718B7-7937-4428-9C1F-4B42F42DA2C5}" type="slidenum">
              <a:rPr lang="en-US"/>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Nazarbayev University: Profile and Directions </a:t>
            </a:r>
            <a:r>
              <a:rPr lang="en-US" dirty="0" smtClean="0"/>
              <a:t>(5)</a:t>
            </a:r>
            <a:endParaRPr lang="en-US"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dirty="0" smtClean="0"/>
              <a:t>Plans for 2014</a:t>
            </a:r>
          </a:p>
          <a:p>
            <a:pPr lvl="1" eaLnBrk="1" fontAlgn="auto" hangingPunct="1">
              <a:spcAft>
                <a:spcPts val="0"/>
              </a:spcAft>
              <a:buFont typeface="Arial" pitchFamily="34" charset="0"/>
              <a:buChar char="–"/>
              <a:defRPr/>
            </a:pPr>
            <a:r>
              <a:rPr lang="en-US" dirty="0" smtClean="0"/>
              <a:t>Class of 2014 – first graduates from School of Engineering </a:t>
            </a:r>
          </a:p>
          <a:p>
            <a:pPr lvl="1" eaLnBrk="1" fontAlgn="auto" hangingPunct="1">
              <a:spcAft>
                <a:spcPts val="0"/>
              </a:spcAft>
              <a:buFont typeface="Arial" pitchFamily="34" charset="0"/>
              <a:buChar char="–"/>
              <a:defRPr/>
            </a:pPr>
            <a:r>
              <a:rPr lang="en-US" dirty="0" smtClean="0"/>
              <a:t>Establish Graduate School of Engineering</a:t>
            </a:r>
          </a:p>
          <a:p>
            <a:pPr lvl="1" eaLnBrk="1" fontAlgn="auto" hangingPunct="1">
              <a:spcAft>
                <a:spcPts val="0"/>
              </a:spcAft>
              <a:buFont typeface="Arial" pitchFamily="34" charset="0"/>
              <a:buChar char="–"/>
              <a:defRPr/>
            </a:pPr>
            <a:r>
              <a:rPr lang="en-US" dirty="0" smtClean="0"/>
              <a:t>Finalize establishment preparations for NU School of Medicine</a:t>
            </a:r>
          </a:p>
          <a:p>
            <a:pPr lvl="1" eaLnBrk="1" fontAlgn="auto" hangingPunct="1">
              <a:spcAft>
                <a:spcPts val="0"/>
              </a:spcAft>
              <a:buFont typeface="Arial" pitchFamily="34" charset="0"/>
              <a:buChar char="–"/>
              <a:defRPr/>
            </a:pPr>
            <a:r>
              <a:rPr lang="en-US" dirty="0" smtClean="0"/>
              <a:t>Further scale up all activities mentioned in preceding year</a:t>
            </a:r>
          </a:p>
          <a:p>
            <a:pPr eaLnBrk="1" fontAlgn="auto" hangingPunct="1">
              <a:spcAft>
                <a:spcPts val="0"/>
              </a:spcAft>
              <a:buFont typeface="Arial" pitchFamily="34" charset="0"/>
              <a:buChar char="•"/>
              <a:defRPr/>
            </a:pPr>
            <a:r>
              <a:rPr lang="en-US" dirty="0" smtClean="0"/>
              <a:t>Plans for 2015</a:t>
            </a:r>
          </a:p>
          <a:p>
            <a:pPr lvl="1" eaLnBrk="1" fontAlgn="auto" hangingPunct="1">
              <a:spcAft>
                <a:spcPts val="0"/>
              </a:spcAft>
              <a:buFont typeface="Arial" pitchFamily="34" charset="0"/>
              <a:buChar char="–"/>
              <a:defRPr/>
            </a:pPr>
            <a:r>
              <a:rPr lang="en-US" dirty="0" smtClean="0"/>
              <a:t>Class of 2015 – first graduates from Schools of Science and Technology, and School of Humanities and Social Sciences, together with Cohort 2 of School of Engineering </a:t>
            </a:r>
          </a:p>
          <a:p>
            <a:pPr lvl="1" eaLnBrk="1" fontAlgn="auto" hangingPunct="1">
              <a:spcAft>
                <a:spcPts val="0"/>
              </a:spcAft>
              <a:buFont typeface="Arial" pitchFamily="34" charset="0"/>
              <a:buChar char="–"/>
              <a:defRPr/>
            </a:pPr>
            <a:r>
              <a:rPr lang="en-US" dirty="0" smtClean="0"/>
              <a:t>Establish Graduate Schools of Science and Technology, and Humanities and Social Sciences </a:t>
            </a:r>
          </a:p>
          <a:p>
            <a:pPr lvl="1" eaLnBrk="1" fontAlgn="auto" hangingPunct="1">
              <a:spcAft>
                <a:spcPts val="0"/>
              </a:spcAft>
              <a:buFont typeface="Arial" pitchFamily="34" charset="0"/>
              <a:buChar char="–"/>
              <a:defRPr/>
            </a:pPr>
            <a:r>
              <a:rPr lang="en-US" dirty="0" smtClean="0"/>
              <a:t>Open NU School of Medicine and initiate NU’s integrated academic health care system  (teaching, research, and clinical practice) under “Nazarbayev Medicine” brand</a:t>
            </a:r>
          </a:p>
          <a:p>
            <a:pPr lvl="1" eaLnBrk="1" fontAlgn="auto" hangingPunct="1">
              <a:spcAft>
                <a:spcPts val="0"/>
              </a:spcAft>
              <a:buFont typeface="Arial" pitchFamily="34" charset="0"/>
              <a:buChar char="–"/>
              <a:defRPr/>
            </a:pPr>
            <a:r>
              <a:rPr lang="en-US" dirty="0" smtClean="0"/>
              <a:t>Further </a:t>
            </a:r>
            <a:r>
              <a:rPr lang="en-US" dirty="0"/>
              <a:t>scale up all activities mentioned in preceding </a:t>
            </a:r>
            <a:r>
              <a:rPr lang="en-US" dirty="0" smtClean="0"/>
              <a:t>year</a:t>
            </a:r>
            <a:endParaRPr lang="en-US" dirty="0"/>
          </a:p>
        </p:txBody>
      </p:sp>
      <p:sp>
        <p:nvSpPr>
          <p:cNvPr id="4" name="Date Placeholder 3"/>
          <p:cNvSpPr>
            <a:spLocks noGrp="1"/>
          </p:cNvSpPr>
          <p:nvPr>
            <p:ph type="dt" sz="quarter" idx="10"/>
          </p:nvPr>
        </p:nvSpPr>
        <p:spPr/>
        <p:txBody>
          <a:bodyPr/>
          <a:lstStyle/>
          <a:p>
            <a:pPr>
              <a:defRPr/>
            </a:pPr>
            <a:r>
              <a:rPr lang="fr-FR" dirty="0"/>
              <a:t>12/02/2011</a:t>
            </a:r>
            <a:endParaRPr lang="en-US" dirty="0"/>
          </a:p>
        </p:txBody>
      </p:sp>
      <p:sp>
        <p:nvSpPr>
          <p:cNvPr id="5" name="Footer Placeholder 4"/>
          <p:cNvSpPr>
            <a:spLocks noGrp="1"/>
          </p:cNvSpPr>
          <p:nvPr>
            <p:ph type="ftr" sz="quarter" idx="11"/>
          </p:nvPr>
        </p:nvSpPr>
        <p:spPr/>
        <p:txBody>
          <a:bodyPr/>
          <a:lstStyle/>
          <a:p>
            <a:pPr>
              <a:defRPr/>
            </a:pPr>
            <a:r>
              <a:rPr lang="en-US" dirty="0"/>
              <a:t>Trends in Higher Education</a:t>
            </a:r>
          </a:p>
        </p:txBody>
      </p:sp>
      <p:sp>
        <p:nvSpPr>
          <p:cNvPr id="6" name="Slide Number Placeholder 5"/>
          <p:cNvSpPr>
            <a:spLocks noGrp="1"/>
          </p:cNvSpPr>
          <p:nvPr>
            <p:ph type="sldNum" sz="quarter" idx="12"/>
          </p:nvPr>
        </p:nvSpPr>
        <p:spPr/>
        <p:txBody>
          <a:bodyPr/>
          <a:lstStyle/>
          <a:p>
            <a:pPr>
              <a:defRPr/>
            </a:pPr>
            <a:fld id="{FD2D5CEA-010C-4149-9402-B23E509E43F1}" type="slidenum">
              <a:rPr lang="en-US"/>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57200" y="152400"/>
            <a:ext cx="8229600" cy="776288"/>
          </a:xfrm>
        </p:spPr>
        <p:txBody>
          <a:bodyPr/>
          <a:lstStyle/>
          <a:p>
            <a:r>
              <a:rPr lang="en-US" sz="2800" smtClean="0"/>
              <a:t>Future Ecosystem of Nazarbayev University</a:t>
            </a:r>
            <a:endParaRPr lang="ru-RU" sz="2800" smtClean="0"/>
          </a:p>
        </p:txBody>
      </p:sp>
      <p:graphicFrame>
        <p:nvGraphicFramePr>
          <p:cNvPr id="4" name="Содержимое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Штриховая стрелка вправо 4"/>
          <p:cNvSpPr/>
          <p:nvPr/>
        </p:nvSpPr>
        <p:spPr>
          <a:xfrm>
            <a:off x="3000375" y="3429000"/>
            <a:ext cx="642938" cy="500063"/>
          </a:xfrm>
          <a:prstGeom prst="striped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6" name="Штриховая стрелка вправо 5"/>
          <p:cNvSpPr/>
          <p:nvPr/>
        </p:nvSpPr>
        <p:spPr>
          <a:xfrm>
            <a:off x="5500688" y="3429000"/>
            <a:ext cx="714375" cy="500063"/>
          </a:xfrm>
          <a:prstGeom prst="striped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3798" name="TextBox 6"/>
          <p:cNvSpPr txBox="1">
            <a:spLocks noChangeArrowheads="1"/>
          </p:cNvSpPr>
          <p:nvPr/>
        </p:nvSpPr>
        <p:spPr bwMode="auto">
          <a:xfrm>
            <a:off x="4000500" y="2143125"/>
            <a:ext cx="1071563" cy="369888"/>
          </a:xfrm>
          <a:prstGeom prst="rect">
            <a:avLst/>
          </a:prstGeom>
          <a:noFill/>
          <a:ln w="9525">
            <a:noFill/>
            <a:miter lim="800000"/>
            <a:headEnd/>
            <a:tailEnd/>
          </a:ln>
        </p:spPr>
        <p:txBody>
          <a:bodyPr>
            <a:spAutoFit/>
          </a:bodyPr>
          <a:lstStyle/>
          <a:p>
            <a:pPr algn="ctr"/>
            <a:r>
              <a:rPr lang="en-US" b="1">
                <a:latin typeface="Calibri" pitchFamily="34" charset="0"/>
              </a:rPr>
              <a:t>PPP</a:t>
            </a:r>
            <a:endParaRPr lang="ru-RU" b="1">
              <a:latin typeface="Calibri" pitchFamily="34" charset="0"/>
            </a:endParaRPr>
          </a:p>
        </p:txBody>
      </p:sp>
      <p:sp>
        <p:nvSpPr>
          <p:cNvPr id="33799" name="TextBox 7"/>
          <p:cNvSpPr txBox="1">
            <a:spLocks noChangeArrowheads="1"/>
          </p:cNvSpPr>
          <p:nvPr/>
        </p:nvSpPr>
        <p:spPr bwMode="auto">
          <a:xfrm>
            <a:off x="7072313" y="2143125"/>
            <a:ext cx="1008062" cy="369888"/>
          </a:xfrm>
          <a:prstGeom prst="rect">
            <a:avLst/>
          </a:prstGeom>
          <a:noFill/>
          <a:ln w="9525">
            <a:noFill/>
            <a:miter lim="800000"/>
            <a:headEnd/>
            <a:tailEnd/>
          </a:ln>
        </p:spPr>
        <p:txBody>
          <a:bodyPr wrap="none">
            <a:spAutoFit/>
          </a:bodyPr>
          <a:lstStyle/>
          <a:p>
            <a:r>
              <a:rPr lang="en-US" b="1">
                <a:latin typeface="Calibri" pitchFamily="34" charset="0"/>
              </a:rPr>
              <a:t>MARKET</a:t>
            </a:r>
            <a:endParaRPr lang="ru-RU" b="1">
              <a:latin typeface="Calibri" pitchFamily="34" charset="0"/>
            </a:endParaRPr>
          </a:p>
        </p:txBody>
      </p:sp>
      <p:sp>
        <p:nvSpPr>
          <p:cNvPr id="33800" name="TextBox 8"/>
          <p:cNvSpPr txBox="1">
            <a:spLocks noChangeArrowheads="1"/>
          </p:cNvSpPr>
          <p:nvPr/>
        </p:nvSpPr>
        <p:spPr bwMode="auto">
          <a:xfrm>
            <a:off x="1214438" y="2143125"/>
            <a:ext cx="974725" cy="369888"/>
          </a:xfrm>
          <a:prstGeom prst="rect">
            <a:avLst/>
          </a:prstGeom>
          <a:noFill/>
          <a:ln w="9525">
            <a:noFill/>
            <a:miter lim="800000"/>
            <a:headEnd/>
            <a:tailEnd/>
          </a:ln>
        </p:spPr>
        <p:txBody>
          <a:bodyPr wrap="none">
            <a:spAutoFit/>
          </a:bodyPr>
          <a:lstStyle/>
          <a:p>
            <a:r>
              <a:rPr lang="en-US" b="1">
                <a:latin typeface="Calibri" pitchFamily="34" charset="0"/>
              </a:rPr>
              <a:t>SCIENCE</a:t>
            </a:r>
            <a:endParaRPr lang="ru-RU" b="1">
              <a:latin typeface="Calibri" pitchFamily="34" charset="0"/>
            </a:endParaRPr>
          </a:p>
        </p:txBody>
      </p:sp>
      <p:pic>
        <p:nvPicPr>
          <p:cNvPr id="1028" name="Picture 4"/>
          <p:cNvPicPr>
            <a:picLocks noChangeAspect="1" noChangeArrowheads="1"/>
          </p:cNvPicPr>
          <p:nvPr/>
        </p:nvPicPr>
        <p:blipFill>
          <a:blip r:embed="rId8" cstate="print"/>
          <a:srcRect/>
          <a:stretch>
            <a:fillRect/>
          </a:stretch>
        </p:blipFill>
        <p:spPr bwMode="auto">
          <a:xfrm>
            <a:off x="3357554" y="1214422"/>
            <a:ext cx="2195505" cy="1000132"/>
          </a:xfrm>
          <a:prstGeom prst="rect">
            <a:avLst/>
          </a:prstGeom>
          <a:ln>
            <a:noFill/>
          </a:ln>
          <a:effectLst>
            <a:softEdge rad="112500"/>
          </a:effectLst>
        </p:spPr>
      </p:pic>
      <p:pic>
        <p:nvPicPr>
          <p:cNvPr id="1030" name="Picture 6"/>
          <p:cNvPicPr>
            <a:picLocks noChangeAspect="1" noChangeArrowheads="1"/>
          </p:cNvPicPr>
          <p:nvPr/>
        </p:nvPicPr>
        <p:blipFill>
          <a:blip r:embed="rId9" cstate="print"/>
          <a:srcRect/>
          <a:stretch>
            <a:fillRect/>
          </a:stretch>
        </p:blipFill>
        <p:spPr bwMode="auto">
          <a:xfrm>
            <a:off x="6715140" y="4929198"/>
            <a:ext cx="2214578" cy="1394208"/>
          </a:xfrm>
          <a:prstGeom prst="rect">
            <a:avLst/>
          </a:prstGeom>
          <a:ln>
            <a:noFill/>
          </a:ln>
          <a:effectLst>
            <a:softEdge rad="112500"/>
          </a:effectLst>
        </p:spPr>
      </p:pic>
      <p:pic>
        <p:nvPicPr>
          <p:cNvPr id="1031" name="Picture 7"/>
          <p:cNvPicPr>
            <a:picLocks noChangeAspect="1" noChangeArrowheads="1"/>
          </p:cNvPicPr>
          <p:nvPr/>
        </p:nvPicPr>
        <p:blipFill>
          <a:blip r:embed="rId10" cstate="print"/>
          <a:srcRect/>
          <a:stretch>
            <a:fillRect/>
          </a:stretch>
        </p:blipFill>
        <p:spPr bwMode="auto">
          <a:xfrm>
            <a:off x="285720" y="1214422"/>
            <a:ext cx="2247647" cy="1000132"/>
          </a:xfrm>
          <a:prstGeom prst="rect">
            <a:avLst/>
          </a:prstGeom>
          <a:ln>
            <a:noFill/>
          </a:ln>
          <a:effectLst>
            <a:softEdge rad="112500"/>
          </a:effectLst>
        </p:spPr>
      </p:pic>
      <p:pic>
        <p:nvPicPr>
          <p:cNvPr id="1033" name="Picture 9"/>
          <p:cNvPicPr>
            <a:picLocks noChangeAspect="1" noChangeArrowheads="1"/>
          </p:cNvPicPr>
          <p:nvPr/>
        </p:nvPicPr>
        <p:blipFill>
          <a:blip r:embed="rId11" cstate="print"/>
          <a:srcRect/>
          <a:stretch>
            <a:fillRect/>
          </a:stretch>
        </p:blipFill>
        <p:spPr bwMode="auto">
          <a:xfrm>
            <a:off x="6715140" y="1214422"/>
            <a:ext cx="2143140" cy="990614"/>
          </a:xfrm>
          <a:prstGeom prst="rect">
            <a:avLst/>
          </a:prstGeom>
          <a:ln>
            <a:noFill/>
          </a:ln>
          <a:effectLst>
            <a:softEdge rad="112500"/>
          </a:effectLst>
        </p:spPr>
      </p:pic>
      <p:pic>
        <p:nvPicPr>
          <p:cNvPr id="1035" name="Picture 11"/>
          <p:cNvPicPr>
            <a:picLocks noChangeAspect="1" noChangeArrowheads="1"/>
          </p:cNvPicPr>
          <p:nvPr/>
        </p:nvPicPr>
        <p:blipFill>
          <a:blip r:embed="rId12" cstate="print"/>
          <a:srcRect/>
          <a:stretch>
            <a:fillRect/>
          </a:stretch>
        </p:blipFill>
        <p:spPr bwMode="auto">
          <a:xfrm>
            <a:off x="500034" y="5000636"/>
            <a:ext cx="5065975" cy="1214446"/>
          </a:xfrm>
          <a:prstGeom prst="rect">
            <a:avLst/>
          </a:prstGeom>
          <a:ln>
            <a:noFill/>
          </a:ln>
          <a:effectLst>
            <a:softEdge rad="112500"/>
          </a:effectLst>
        </p:spPr>
      </p:pic>
      <p:sp>
        <p:nvSpPr>
          <p:cNvPr id="19" name="Date Placeholder 3"/>
          <p:cNvSpPr>
            <a:spLocks noGrp="1"/>
          </p:cNvSpPr>
          <p:nvPr>
            <p:ph type="dt" sz="quarter" idx="10"/>
          </p:nvPr>
        </p:nvSpPr>
        <p:spPr/>
        <p:txBody>
          <a:bodyPr/>
          <a:lstStyle/>
          <a:p>
            <a:pPr>
              <a:defRPr/>
            </a:pPr>
            <a:r>
              <a:rPr lang="fr-FR" dirty="0"/>
              <a:t>12/02/2011</a:t>
            </a:r>
            <a:endParaRPr lang="en-US" dirty="0"/>
          </a:p>
        </p:txBody>
      </p:sp>
      <p:sp>
        <p:nvSpPr>
          <p:cNvPr id="20" name="Footer Placeholder 4"/>
          <p:cNvSpPr>
            <a:spLocks noGrp="1"/>
          </p:cNvSpPr>
          <p:nvPr>
            <p:ph type="ftr" sz="quarter" idx="11"/>
          </p:nvPr>
        </p:nvSpPr>
        <p:spPr/>
        <p:txBody>
          <a:bodyPr/>
          <a:lstStyle/>
          <a:p>
            <a:pPr>
              <a:defRPr/>
            </a:pPr>
            <a:r>
              <a:rPr lang="en-US" dirty="0"/>
              <a:t>Trends in Higher Education</a:t>
            </a:r>
          </a:p>
        </p:txBody>
      </p:sp>
      <p:sp>
        <p:nvSpPr>
          <p:cNvPr id="21" name="Slide Number Placeholder 5"/>
          <p:cNvSpPr>
            <a:spLocks noGrp="1"/>
          </p:cNvSpPr>
          <p:nvPr>
            <p:ph type="sldNum" sz="quarter" idx="12"/>
          </p:nvPr>
        </p:nvSpPr>
        <p:spPr/>
        <p:txBody>
          <a:bodyPr/>
          <a:lstStyle/>
          <a:p>
            <a:pPr>
              <a:defRPr/>
            </a:pPr>
            <a:fld id="{072E2311-D625-4092-9D2B-3E79CE46C445}" type="slidenum">
              <a:rPr lang="en-US"/>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785813" y="2571750"/>
            <a:ext cx="7772400" cy="1470025"/>
          </a:xfrm>
        </p:spPr>
        <p:txBody>
          <a:bodyPr/>
          <a:lstStyle/>
          <a:p>
            <a:pPr eaLnBrk="1" hangingPunct="1"/>
            <a:r>
              <a:rPr lang="en-US" smtClean="0"/>
              <a:t>Thank you for your attention!</a:t>
            </a:r>
          </a:p>
        </p:txBody>
      </p:sp>
      <p:pic>
        <p:nvPicPr>
          <p:cNvPr id="34819" name="Picture 2"/>
          <p:cNvPicPr>
            <a:picLocks noChangeAspect="1"/>
          </p:cNvPicPr>
          <p:nvPr/>
        </p:nvPicPr>
        <p:blipFill>
          <a:blip r:embed="rId2" cstate="print"/>
          <a:srcRect/>
          <a:stretch>
            <a:fillRect/>
          </a:stretch>
        </p:blipFill>
        <p:spPr bwMode="auto">
          <a:xfrm>
            <a:off x="2286000" y="762000"/>
            <a:ext cx="4333875" cy="1590675"/>
          </a:xfrm>
          <a:prstGeom prst="rect">
            <a:avLst/>
          </a:prstGeom>
          <a:noFill/>
          <a:ln w="9525">
            <a:noFill/>
            <a:miter lim="800000"/>
            <a:headEnd/>
            <a:tailEnd/>
          </a:ln>
        </p:spPr>
      </p:pic>
      <p:pic>
        <p:nvPicPr>
          <p:cNvPr id="34820" name="Picture 3" descr="C:\Users\EeePC\Documents\Mama\NU\brand_book_eng_NU(69).jpg"/>
          <p:cNvPicPr>
            <a:picLocks noChangeAspect="1" noChangeArrowheads="1"/>
          </p:cNvPicPr>
          <p:nvPr/>
        </p:nvPicPr>
        <p:blipFill>
          <a:blip r:embed="rId3"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5123" name="Title 1"/>
          <p:cNvSpPr>
            <a:spLocks noGrp="1"/>
          </p:cNvSpPr>
          <p:nvPr>
            <p:ph type="title"/>
          </p:nvPr>
        </p:nvSpPr>
        <p:spPr/>
        <p:txBody>
          <a:bodyPr/>
          <a:lstStyle/>
          <a:p>
            <a:pPr eaLnBrk="1" hangingPunct="1"/>
            <a:r>
              <a:rPr lang="en-US" sz="3200" smtClean="0"/>
              <a:t>Importance of Education – unemployment statistics in OECD countries </a:t>
            </a:r>
          </a:p>
        </p:txBody>
      </p:sp>
      <p:sp>
        <p:nvSpPr>
          <p:cNvPr id="5124" name="Content Placeholder 2"/>
          <p:cNvSpPr>
            <a:spLocks noGrp="1"/>
          </p:cNvSpPr>
          <p:nvPr>
            <p:ph idx="1"/>
          </p:nvPr>
        </p:nvSpPr>
        <p:spPr>
          <a:xfrm>
            <a:off x="457200" y="1600200"/>
            <a:ext cx="8153400" cy="4419600"/>
          </a:xfrm>
        </p:spPr>
        <p:txBody>
          <a:bodyPr/>
          <a:lstStyle/>
          <a:p>
            <a:pPr eaLnBrk="1" hangingPunct="1"/>
            <a:endParaRPr lang="ru-RU" smtClean="0"/>
          </a:p>
        </p:txBody>
      </p:sp>
      <p:sp>
        <p:nvSpPr>
          <p:cNvPr id="4" name="Date Placeholder 3"/>
          <p:cNvSpPr>
            <a:spLocks noGrp="1"/>
          </p:cNvSpPr>
          <p:nvPr>
            <p:ph type="dt" sz="quarter" idx="10"/>
          </p:nvPr>
        </p:nvSpPr>
        <p:spPr/>
        <p:txBody>
          <a:bodyPr/>
          <a:lstStyle/>
          <a:p>
            <a:pPr>
              <a:defRPr/>
            </a:pPr>
            <a:r>
              <a:rPr lang="fr-FR"/>
              <a:t>12/02/2011</a:t>
            </a:r>
            <a:endParaRPr lang="en-US" dirty="0"/>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9E3989EE-3444-4F26-BF96-B987F50E6188}" type="slidenum">
              <a:rPr lang="en-US"/>
              <a:pPr>
                <a:defRPr/>
              </a:pPr>
              <a:t>4</a:t>
            </a:fld>
            <a:endParaRPr lang="en-US" dirty="0"/>
          </a:p>
        </p:txBody>
      </p:sp>
      <p:pic>
        <p:nvPicPr>
          <p:cNvPr id="5128" name="Picture 2"/>
          <p:cNvPicPr>
            <a:picLocks noChangeAspect="1" noChangeArrowheads="1"/>
          </p:cNvPicPr>
          <p:nvPr/>
        </p:nvPicPr>
        <p:blipFill>
          <a:blip r:embed="rId3" cstate="print"/>
          <a:srcRect/>
          <a:stretch>
            <a:fillRect/>
          </a:stretch>
        </p:blipFill>
        <p:spPr bwMode="auto">
          <a:xfrm>
            <a:off x="609600" y="1430338"/>
            <a:ext cx="7772400" cy="497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6147" name="Title 1"/>
          <p:cNvSpPr>
            <a:spLocks noGrp="1"/>
          </p:cNvSpPr>
          <p:nvPr>
            <p:ph type="title"/>
          </p:nvPr>
        </p:nvSpPr>
        <p:spPr/>
        <p:txBody>
          <a:bodyPr/>
          <a:lstStyle/>
          <a:p>
            <a:pPr eaLnBrk="1" hangingPunct="1"/>
            <a:r>
              <a:rPr lang="en-US" sz="3200" smtClean="0"/>
              <a:t>Importance of Education</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Some socio-economic evidence from OECD countries:</a:t>
            </a:r>
          </a:p>
          <a:p>
            <a:pPr lvl="1" eaLnBrk="1" fontAlgn="auto" hangingPunct="1">
              <a:spcAft>
                <a:spcPts val="0"/>
              </a:spcAft>
              <a:buFont typeface="Arial" pitchFamily="34" charset="0"/>
              <a:buChar char="–"/>
              <a:defRPr/>
            </a:pPr>
            <a:r>
              <a:rPr lang="en-US" dirty="0" smtClean="0"/>
              <a:t>Unemployment rates among secondary school drop-outs was 11.5% on avg. vs. 4.4% for university graduates (in 2009 – i.e. during crisis), adding to huge problem of youth unemployment ( &gt; 17% in 2010)</a:t>
            </a:r>
          </a:p>
          <a:p>
            <a:pPr lvl="1" eaLnBrk="1" fontAlgn="auto" hangingPunct="1">
              <a:spcAft>
                <a:spcPts val="0"/>
              </a:spcAft>
              <a:buFont typeface="Arial" pitchFamily="34" charset="0"/>
              <a:buChar char="–"/>
              <a:defRPr/>
            </a:pPr>
            <a:r>
              <a:rPr lang="en-US" dirty="0" smtClean="0"/>
              <a:t>“Cost to individuals and to society of young people leaving schools without qualifications keeps rising” (OECD SG A. </a:t>
            </a:r>
            <a:r>
              <a:rPr lang="en-US" dirty="0" err="1" smtClean="0"/>
              <a:t>Gurria</a:t>
            </a:r>
            <a:r>
              <a:rPr lang="en-US" dirty="0" smtClean="0"/>
              <a:t>) (&gt;50% of 15-19 year olds outside of schools are out of work) =&gt; </a:t>
            </a:r>
            <a:r>
              <a:rPr lang="en-US" dirty="0" err="1" smtClean="0"/>
              <a:t>spectre</a:t>
            </a:r>
            <a:r>
              <a:rPr lang="en-US" dirty="0" smtClean="0"/>
              <a:t> of “lost generation” </a:t>
            </a:r>
          </a:p>
          <a:p>
            <a:pPr lvl="1" eaLnBrk="1" fontAlgn="auto" hangingPunct="1">
              <a:spcAft>
                <a:spcPts val="0"/>
              </a:spcAft>
              <a:buFont typeface="Arial" pitchFamily="34" charset="0"/>
              <a:buChar char="–"/>
              <a:defRPr/>
            </a:pPr>
            <a:r>
              <a:rPr lang="en-US" dirty="0" smtClean="0"/>
              <a:t>Governments need to invest in education even in difficult fiscal times: it’s about the future  </a:t>
            </a:r>
            <a:endParaRPr lang="en-US" dirty="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8664227A-514E-4520-BE31-F42683C5ED2F}"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7171" name="Title 1"/>
          <p:cNvSpPr>
            <a:spLocks noGrp="1"/>
          </p:cNvSpPr>
          <p:nvPr>
            <p:ph type="title"/>
          </p:nvPr>
        </p:nvSpPr>
        <p:spPr/>
        <p:txBody>
          <a:bodyPr/>
          <a:lstStyle/>
          <a:p>
            <a:pPr eaLnBrk="1" hangingPunct="1"/>
            <a:r>
              <a:rPr lang="en-US" sz="3200" smtClean="0"/>
              <a:t>Importance of Higher (Tertiary) Education </a:t>
            </a:r>
          </a:p>
        </p:txBody>
      </p:sp>
      <p:sp>
        <p:nvSpPr>
          <p:cNvPr id="7172" name="Content Placeholder 2"/>
          <p:cNvSpPr>
            <a:spLocks noGrp="1"/>
          </p:cNvSpPr>
          <p:nvPr>
            <p:ph idx="1"/>
          </p:nvPr>
        </p:nvSpPr>
        <p:spPr/>
        <p:txBody>
          <a:bodyPr/>
          <a:lstStyle/>
          <a:p>
            <a:pPr marL="0" indent="0" eaLnBrk="1" hangingPunct="1">
              <a:buFont typeface="Arial" charset="0"/>
              <a:buNone/>
            </a:pPr>
            <a:endParaRPr lang="ru-RU" smtClean="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AFF54B28-BD34-44DE-A925-A3CAE7B90C1C}" type="slidenum">
              <a:rPr lang="en-US"/>
              <a:pPr>
                <a:defRPr/>
              </a:pPr>
              <a:t>6</a:t>
            </a:fld>
            <a:endParaRPr lang="en-US"/>
          </a:p>
        </p:txBody>
      </p:sp>
      <p:pic>
        <p:nvPicPr>
          <p:cNvPr id="7176" name="Picture 2"/>
          <p:cNvPicPr>
            <a:picLocks noChangeAspect="1" noChangeArrowheads="1"/>
          </p:cNvPicPr>
          <p:nvPr/>
        </p:nvPicPr>
        <p:blipFill>
          <a:blip r:embed="rId3" cstate="print"/>
          <a:srcRect/>
          <a:stretch>
            <a:fillRect/>
          </a:stretch>
        </p:blipFill>
        <p:spPr bwMode="auto">
          <a:xfrm>
            <a:off x="762000" y="1600200"/>
            <a:ext cx="7620000" cy="3048000"/>
          </a:xfrm>
          <a:prstGeom prst="rect">
            <a:avLst/>
          </a:prstGeom>
          <a:noFill/>
          <a:ln w="9525">
            <a:noFill/>
            <a:miter lim="800000"/>
            <a:headEnd/>
            <a:tailEnd/>
          </a:ln>
        </p:spPr>
      </p:pic>
      <p:sp>
        <p:nvSpPr>
          <p:cNvPr id="7" name="Rectangle 6"/>
          <p:cNvSpPr/>
          <p:nvPr/>
        </p:nvSpPr>
        <p:spPr>
          <a:xfrm>
            <a:off x="838200" y="4876800"/>
            <a:ext cx="7239000" cy="1077913"/>
          </a:xfrm>
          <a:prstGeom prst="rect">
            <a:avLst/>
          </a:prstGeom>
        </p:spPr>
        <p:txBody>
          <a:bodyPr>
            <a:spAutoFit/>
          </a:bodyPr>
          <a:lstStyle/>
          <a:p>
            <a:pPr fontAlgn="auto">
              <a:spcBef>
                <a:spcPts val="0"/>
              </a:spcBef>
              <a:spcAft>
                <a:spcPts val="0"/>
              </a:spcAft>
              <a:defRPr/>
            </a:pPr>
            <a:r>
              <a:rPr lang="en-US" sz="1600" dirty="0">
                <a:latin typeface="+mn-lt"/>
                <a:cs typeface="+mn-cs"/>
              </a:rPr>
              <a:t>Higher education improves job prospects (tertiary graduates are more likely to be in work:  84% vs. 74% for upper secondary); tertiary education graduates are less likely to rely on unemployment benefits  / welfare assistance and pay more taxes --- </a:t>
            </a:r>
            <a:r>
              <a:rPr lang="en-US" sz="1600" dirty="0">
                <a:solidFill>
                  <a:schemeClr val="accent5"/>
                </a:solidFill>
                <a:latin typeface="+mn-lt"/>
                <a:cs typeface="+mn-cs"/>
              </a:rPr>
              <a:t>similar outcomes have also been observed in Kazakhstan</a:t>
            </a:r>
            <a:endParaRPr lang="en-US" sz="1600" dirty="0">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8195" name="Title 1"/>
          <p:cNvSpPr>
            <a:spLocks noGrp="1"/>
          </p:cNvSpPr>
          <p:nvPr>
            <p:ph type="title"/>
          </p:nvPr>
        </p:nvSpPr>
        <p:spPr/>
        <p:txBody>
          <a:bodyPr/>
          <a:lstStyle/>
          <a:p>
            <a:pPr eaLnBrk="1" hangingPunct="1"/>
            <a:r>
              <a:rPr lang="en-US" sz="3200" smtClean="0"/>
              <a:t>How much do OECD countries spend on Education?</a:t>
            </a:r>
          </a:p>
        </p:txBody>
      </p:sp>
      <p:sp>
        <p:nvSpPr>
          <p:cNvPr id="3" name="Content Placeholder 2"/>
          <p:cNvSpPr>
            <a:spLocks noGrp="1"/>
          </p:cNvSpPr>
          <p:nvPr>
            <p:ph idx="1"/>
          </p:nvPr>
        </p:nvSpPr>
        <p:spPr/>
        <p:txBody>
          <a:bodyPr rtlCol="0">
            <a:normAutofit fontScale="55000" lnSpcReduction="20000"/>
          </a:bodyPr>
          <a:lstStyle/>
          <a:p>
            <a:pPr eaLnBrk="1" fontAlgn="auto" hangingPunct="1">
              <a:spcAft>
                <a:spcPts val="0"/>
              </a:spcAft>
              <a:buFont typeface="Arial" pitchFamily="34" charset="0"/>
              <a:buChar char="•"/>
              <a:defRPr/>
            </a:pPr>
            <a:r>
              <a:rPr lang="en-US" dirty="0" smtClean="0"/>
              <a:t>Countries collectively spent 6.1% of GDP on education (2008), an increase of about 1/3 over 2000, with tertiary education accounting for 1.9% of combined GDP (Canada, Chile, Korea, Norway, and USA spent between 2.0 and 2.7%), and tertiary education spending keeping at least pace with GDP growth in all but 3 countries ---</a:t>
            </a:r>
            <a:r>
              <a:rPr lang="en-US" dirty="0" smtClean="0">
                <a:solidFill>
                  <a:schemeClr val="accent5"/>
                </a:solidFill>
              </a:rPr>
              <a:t>the corresponding numbers for Kazakhstan are 4.2% (2011), and tertiary education 0.4% (2010)</a:t>
            </a:r>
          </a:p>
          <a:p>
            <a:pPr eaLnBrk="1" fontAlgn="auto" hangingPunct="1">
              <a:spcAft>
                <a:spcPts val="0"/>
              </a:spcAft>
              <a:buFont typeface="Arial" pitchFamily="34" charset="0"/>
              <a:buChar char="•"/>
              <a:defRPr/>
            </a:pPr>
            <a:r>
              <a:rPr lang="en-US" dirty="0" smtClean="0"/>
              <a:t>Countries spent 12.9% of total public expenditures on education (2008), ranging from &lt;1O% (Czech Republic, Italy, Japan) to &gt;20% (Mexico), on average at a ratio of 1 : </a:t>
            </a:r>
            <a:r>
              <a:rPr lang="en-US" dirty="0"/>
              <a:t>3 between tertiary </a:t>
            </a:r>
            <a:r>
              <a:rPr lang="en-US" dirty="0" smtClean="0"/>
              <a:t>and </a:t>
            </a:r>
            <a:r>
              <a:rPr lang="en-US" dirty="0"/>
              <a:t>all other forms of education </a:t>
            </a:r>
            <a:r>
              <a:rPr lang="en-US" dirty="0" smtClean="0"/>
              <a:t>(ratios vary depending on the private share of higher education)  </a:t>
            </a:r>
          </a:p>
          <a:p>
            <a:pPr eaLnBrk="1" fontAlgn="auto" hangingPunct="1">
              <a:spcAft>
                <a:spcPts val="0"/>
              </a:spcAft>
              <a:buFont typeface="Arial" pitchFamily="34" charset="0"/>
              <a:buChar char="•"/>
              <a:defRPr/>
            </a:pPr>
            <a:r>
              <a:rPr lang="en-US" dirty="0" smtClean="0"/>
              <a:t>Private funding(households, businesses, other) in tertiary education ranged from less than 5% (Denmark, Finland, Norway) to more than 40% (Australia, Canada, Israel, Japan, UK, USA), and even over 75% (Chile, Korea)</a:t>
            </a:r>
          </a:p>
          <a:p>
            <a:pPr eaLnBrk="1" fontAlgn="auto" hangingPunct="1">
              <a:spcAft>
                <a:spcPts val="0"/>
              </a:spcAft>
              <a:buFont typeface="Arial" pitchFamily="34" charset="0"/>
              <a:buChar char="•"/>
              <a:defRPr/>
            </a:pPr>
            <a:r>
              <a:rPr lang="en-US" dirty="0" smtClean="0"/>
              <a:t>R&amp;D </a:t>
            </a:r>
            <a:r>
              <a:rPr lang="en-US" dirty="0"/>
              <a:t>in tertiary education accounts </a:t>
            </a:r>
            <a:r>
              <a:rPr lang="en-US" dirty="0" smtClean="0"/>
              <a:t>for about 0.4% of GDP, with higher shares in the USA, Canada, UK, Switzerland, and Nordic countries --- </a:t>
            </a:r>
            <a:r>
              <a:rPr lang="en-US" dirty="0" smtClean="0">
                <a:solidFill>
                  <a:schemeClr val="accent5"/>
                </a:solidFill>
              </a:rPr>
              <a:t>in Kazakhstan, total R&amp;D expenditures are less than ¼ percent of GDP,  though slated to grow to 1% by 2015</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E5AEFAD3-8ACE-4110-81E7-CA9F66EE085E}"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9219" name="Title 1"/>
          <p:cNvSpPr>
            <a:spLocks noGrp="1"/>
          </p:cNvSpPr>
          <p:nvPr>
            <p:ph type="title"/>
          </p:nvPr>
        </p:nvSpPr>
        <p:spPr/>
        <p:txBody>
          <a:bodyPr/>
          <a:lstStyle/>
          <a:p>
            <a:pPr eaLnBrk="1" hangingPunct="1"/>
            <a:r>
              <a:rPr lang="en-US" sz="3200" smtClean="0"/>
              <a:t>Importance of Higher (Tertiary) Education</a:t>
            </a:r>
          </a:p>
        </p:txBody>
      </p:sp>
      <p:sp>
        <p:nvSpPr>
          <p:cNvPr id="9220" name="Content Placeholder 2"/>
          <p:cNvSpPr>
            <a:spLocks noGrp="1"/>
          </p:cNvSpPr>
          <p:nvPr>
            <p:ph idx="1"/>
          </p:nvPr>
        </p:nvSpPr>
        <p:spPr/>
        <p:txBody>
          <a:bodyPr/>
          <a:lstStyle/>
          <a:p>
            <a:pPr eaLnBrk="1" hangingPunct="1"/>
            <a:r>
              <a:rPr lang="en-US" sz="2000" smtClean="0"/>
              <a:t>Some socio-economic evidence from OECD countries:</a:t>
            </a:r>
          </a:p>
          <a:p>
            <a:pPr lvl="1" eaLnBrk="1" hangingPunct="1"/>
            <a:r>
              <a:rPr lang="en-US" sz="2000" smtClean="0"/>
              <a:t>The earnings premium for tertiary education on average exceeds 50% compared with non-tertiary education and has in most countries been rising over the last 10 years (D &gt; S)</a:t>
            </a:r>
          </a:p>
          <a:p>
            <a:pPr lvl="1" eaLnBrk="1" hangingPunct="1"/>
            <a:r>
              <a:rPr lang="en-US" sz="2000" smtClean="0"/>
              <a:t>Gross earnings premium (in present value ) for an individual with tertiary degree exceeds US$ 300 K (men), US$ 200 K (women) </a:t>
            </a:r>
          </a:p>
          <a:p>
            <a:pPr lvl="1" eaLnBrk="1" hangingPunct="1"/>
            <a:r>
              <a:rPr lang="en-US" sz="2000" smtClean="0"/>
              <a:t>Net financial return (in present value), i.e. private benefits (increased lifetime earnings) minus private costs (tuition fees and foregone earnings) are for women in the order of US$ 110 K, and for men close to US$175</a:t>
            </a:r>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4B2DE5F8-534B-4172-B4F9-73D0163FFAF4}"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10243" name="Title 1"/>
          <p:cNvSpPr>
            <a:spLocks noGrp="1"/>
          </p:cNvSpPr>
          <p:nvPr>
            <p:ph type="title"/>
          </p:nvPr>
        </p:nvSpPr>
        <p:spPr/>
        <p:txBody>
          <a:bodyPr/>
          <a:lstStyle/>
          <a:p>
            <a:pPr eaLnBrk="1" hangingPunct="1"/>
            <a:r>
              <a:rPr lang="en-US" sz="3200" smtClean="0"/>
              <a:t>Importance of Measuring Education Outcomes (1)</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PISA (OECD’s </a:t>
            </a:r>
            <a:r>
              <a:rPr lang="en-US" dirty="0" err="1" smtClean="0"/>
              <a:t>Programme</a:t>
            </a:r>
            <a:r>
              <a:rPr lang="en-US" dirty="0" smtClean="0"/>
              <a:t> for International Student Assessment) measures the quality, equity, and efficiency of school systems around the world (some 65 countries and regions):</a:t>
            </a:r>
          </a:p>
          <a:p>
            <a:pPr lvl="1" eaLnBrk="1" fontAlgn="auto" hangingPunct="1">
              <a:spcAft>
                <a:spcPts val="0"/>
              </a:spcAft>
              <a:buFont typeface="Arial" pitchFamily="34" charset="0"/>
              <a:buChar char="–"/>
              <a:defRPr/>
            </a:pPr>
            <a:r>
              <a:rPr lang="en-US" dirty="0" smtClean="0"/>
              <a:t>Held every three years, most recent round in 2009</a:t>
            </a:r>
          </a:p>
          <a:p>
            <a:pPr lvl="1" eaLnBrk="1" fontAlgn="auto" hangingPunct="1">
              <a:spcAft>
                <a:spcPts val="0"/>
              </a:spcAft>
              <a:buFont typeface="Arial" pitchFamily="34" charset="0"/>
              <a:buChar char="–"/>
              <a:defRPr/>
            </a:pPr>
            <a:r>
              <a:rPr lang="en-US" dirty="0" smtClean="0"/>
              <a:t>Assesses performance of 15 year olds, in reading, mathematics, and science</a:t>
            </a:r>
          </a:p>
          <a:p>
            <a:pPr lvl="1" eaLnBrk="1" fontAlgn="auto" hangingPunct="1">
              <a:spcAft>
                <a:spcPts val="0"/>
              </a:spcAft>
              <a:buFont typeface="Arial" pitchFamily="34" charset="0"/>
              <a:buChar char="–"/>
              <a:defRPr/>
            </a:pPr>
            <a:r>
              <a:rPr lang="en-US" dirty="0" smtClean="0"/>
              <a:t>The results are of concern for CIS countries in general, including for Kazakhstan:</a:t>
            </a:r>
          </a:p>
          <a:p>
            <a:pPr lvl="2" eaLnBrk="1" fontAlgn="auto" hangingPunct="1">
              <a:spcAft>
                <a:spcPts val="0"/>
              </a:spcAft>
              <a:buFont typeface="Arial" pitchFamily="34" charset="0"/>
              <a:buChar char="•"/>
              <a:defRPr/>
            </a:pPr>
            <a:r>
              <a:rPr lang="en-US" dirty="0" smtClean="0"/>
              <a:t>A large proportion of 15 year olds have such poor numeracy and literacy skills that their success in the modern workplace is highly doubtful (while primary level – grade 4 assessments are positive)</a:t>
            </a:r>
          </a:p>
          <a:p>
            <a:pPr lvl="2" eaLnBrk="1" fontAlgn="auto" hangingPunct="1">
              <a:spcAft>
                <a:spcPts val="0"/>
              </a:spcAft>
              <a:buFont typeface="Arial" pitchFamily="34" charset="0"/>
              <a:buChar char="•"/>
              <a:defRPr/>
            </a:pPr>
            <a:r>
              <a:rPr lang="en-US" dirty="0" smtClean="0"/>
              <a:t>As to fundamental cognitive skills, CIS education systems are adept at imparting basic skills, but not at higher order skills such as problem solving -- these are the skills sought by employers </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a:t>12/02/2011</a:t>
            </a:r>
            <a:endParaRPr lang="en-US"/>
          </a:p>
        </p:txBody>
      </p:sp>
      <p:sp>
        <p:nvSpPr>
          <p:cNvPr id="5" name="Footer Placeholder 4"/>
          <p:cNvSpPr>
            <a:spLocks noGrp="1"/>
          </p:cNvSpPr>
          <p:nvPr>
            <p:ph type="ftr" sz="quarter" idx="11"/>
          </p:nvPr>
        </p:nvSpPr>
        <p:spPr/>
        <p:txBody>
          <a:bodyPr/>
          <a:lstStyle/>
          <a:p>
            <a:pPr>
              <a:defRPr/>
            </a:pPr>
            <a:r>
              <a:rPr lang="en-US"/>
              <a:t>Trends in Higher Education</a:t>
            </a:r>
          </a:p>
        </p:txBody>
      </p:sp>
      <p:sp>
        <p:nvSpPr>
          <p:cNvPr id="6" name="Slide Number Placeholder 5"/>
          <p:cNvSpPr>
            <a:spLocks noGrp="1"/>
          </p:cNvSpPr>
          <p:nvPr>
            <p:ph type="sldNum" sz="quarter" idx="12"/>
          </p:nvPr>
        </p:nvSpPr>
        <p:spPr/>
        <p:txBody>
          <a:bodyPr/>
          <a:lstStyle/>
          <a:p>
            <a:pPr>
              <a:defRPr/>
            </a:pPr>
            <a:fld id="{17F92AA4-FDFF-4D6D-A8DE-F92A854B19C7}"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3635</TotalTime>
  <Words>3523</Words>
  <Application>Microsoft Office PowerPoint</Application>
  <PresentationFormat>Экран (4:3)</PresentationFormat>
  <Paragraphs>359</Paragraphs>
  <Slides>33</Slides>
  <Notes>4</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33</vt:i4>
      </vt:variant>
    </vt:vector>
  </HeadingPairs>
  <TitlesOfParts>
    <vt:vector size="36" baseType="lpstr">
      <vt:lpstr>Arial</vt:lpstr>
      <vt:lpstr>Calibri</vt:lpstr>
      <vt:lpstr>Office Theme</vt:lpstr>
      <vt:lpstr>Trends in Higher Education</vt:lpstr>
      <vt:lpstr>Outline of Presentation</vt:lpstr>
      <vt:lpstr>Importance of Education</vt:lpstr>
      <vt:lpstr>Importance of Education – unemployment statistics in OECD countries </vt:lpstr>
      <vt:lpstr>Importance of Education</vt:lpstr>
      <vt:lpstr>Importance of Higher (Tertiary) Education </vt:lpstr>
      <vt:lpstr>How much do OECD countries spend on Education?</vt:lpstr>
      <vt:lpstr>Importance of Higher (Tertiary) Education</vt:lpstr>
      <vt:lpstr>Importance of Measuring Education Outcomes (1)</vt:lpstr>
      <vt:lpstr>Importance of Measuring Education Outcomes (2)</vt:lpstr>
      <vt:lpstr>Why Acquiring Relevant Skills Matters: Skills as Constraints to Growth</vt:lpstr>
      <vt:lpstr>Why Acquiring Relevant Skills Matters: Employers’ Valuation of Workers’ Knowledge and Skills </vt:lpstr>
      <vt:lpstr>Слайд 13</vt:lpstr>
      <vt:lpstr>Слайд 14</vt:lpstr>
      <vt:lpstr>Asia 2050 – Realizing the Asian Century….. or</vt:lpstr>
      <vt:lpstr>…..Asia 2050 – Mired in the Middle Income Trap</vt:lpstr>
      <vt:lpstr>Middle Income Trap</vt:lpstr>
      <vt:lpstr>Asia 2050: Six Mega-Challenges</vt:lpstr>
      <vt:lpstr>Asia 2050: National, Global, and Regional Agenda </vt:lpstr>
      <vt:lpstr>Two Scenarios for CAREC Countries</vt:lpstr>
      <vt:lpstr>Asia 2050 – Drivers of Growth and Development Outcomes, and keys to avoid the Middle Income Trap</vt:lpstr>
      <vt:lpstr>Kazakhstan and 2020 /2050 – the Challenges</vt:lpstr>
      <vt:lpstr>Trends in Higher Education – the Challenges of building a World Class Research University (1)</vt:lpstr>
      <vt:lpstr>Trends in Higher Education – the Challenges of building a World Class Research University (2)</vt:lpstr>
      <vt:lpstr>Nazarbayev University</vt:lpstr>
      <vt:lpstr>Nazarbayev University: Profile and Directions (1)</vt:lpstr>
      <vt:lpstr>Nazarbayev University: Profile and Directions (2)</vt:lpstr>
      <vt:lpstr>Nazarbayev University: Profile and Directions (3)</vt:lpstr>
      <vt:lpstr>New system of research governance and financing was established  at NU as research university</vt:lpstr>
      <vt:lpstr>Nazarbayev University: Profile and Directions (4)</vt:lpstr>
      <vt:lpstr>Nazarbayev University: Profile and Directions (5)</vt:lpstr>
      <vt:lpstr>Future Ecosystem of Nazarbayev University</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Shigeo Katsu</dc:creator>
  <cp:lastModifiedBy>OMS</cp:lastModifiedBy>
  <cp:revision>93</cp:revision>
  <cp:lastPrinted>2011-11-28T14:06:03Z</cp:lastPrinted>
  <dcterms:created xsi:type="dcterms:W3CDTF">2011-11-27T10:43:08Z</dcterms:created>
  <dcterms:modified xsi:type="dcterms:W3CDTF">2011-12-01T12:40:41Z</dcterms:modified>
</cp:coreProperties>
</file>