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266" r:id="rId14"/>
    <p:sldId id="268" r:id="rId15"/>
    <p:sldId id="271" r:id="rId16"/>
    <p:sldId id="273" r:id="rId17"/>
    <p:sldId id="269" r:id="rId18"/>
    <p:sldId id="274" r:id="rId19"/>
    <p:sldId id="275" r:id="rId20"/>
    <p:sldId id="270" r:id="rId21"/>
    <p:sldId id="267" r:id="rId22"/>
    <p:sldId id="276" r:id="rId23"/>
    <p:sldId id="288" r:id="rId24"/>
    <p:sldId id="289" r:id="rId25"/>
    <p:sldId id="280" r:id="rId26"/>
    <p:sldId id="302" r:id="rId27"/>
    <p:sldId id="303" r:id="rId28"/>
    <p:sldId id="304" r:id="rId29"/>
    <p:sldId id="305" r:id="rId30"/>
    <p:sldId id="306" r:id="rId31"/>
  </p:sldIdLst>
  <p:sldSz cx="9144000" cy="6858000" type="screen4x3"/>
  <p:notesSz cx="7102475"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9246" autoAdjust="0"/>
  </p:normalViewPr>
  <p:slideViewPr>
    <p:cSldViewPr>
      <p:cViewPr>
        <p:scale>
          <a:sx n="90" d="100"/>
          <a:sy n="90" d="100"/>
        </p:scale>
        <p:origin x="-78" y="6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rew\Downloads\Optimistic%20Scenario%20Results%20&amp;%20MkFX%20&amp;%20PPP%20Tables%20&amp;%20Charts%202011%20May%20(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Drew\Downloads\Pessimistic%20Scenario%20Results%20&amp;%20MkFX%20&amp;%20PPP%20Tables%20&amp;%20Charts%202011%20May%20(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areaChart>
        <c:grouping val="stacked"/>
        <c:ser>
          <c:idx val="0"/>
          <c:order val="0"/>
          <c:tx>
            <c:strRef>
              <c:f>Sheet1!$A$1</c:f>
              <c:strCache>
                <c:ptCount val="1"/>
                <c:pt idx="0">
                  <c:v>Afghanistan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Sheet1!$B$1:$AT$1</c:f>
              <c:numCache>
                <c:formatCode>#,##0</c:formatCode>
                <c:ptCount val="45"/>
                <c:pt idx="0">
                  <c:v>6.9407208000000002</c:v>
                </c:pt>
                <c:pt idx="1">
                  <c:v>7.5727327999999998</c:v>
                </c:pt>
                <c:pt idx="2">
                  <c:v>9.0011256999999993</c:v>
                </c:pt>
                <c:pt idx="3">
                  <c:v>10.379624000000012</c:v>
                </c:pt>
                <c:pt idx="4">
                  <c:v>12.585071000000001</c:v>
                </c:pt>
                <c:pt idx="5">
                  <c:v>15.607999</c:v>
                </c:pt>
                <c:pt idx="6">
                  <c:v>18.133399000000001</c:v>
                </c:pt>
                <c:pt idx="7">
                  <c:v>19.458185999999987</c:v>
                </c:pt>
                <c:pt idx="8">
                  <c:v>20.676999000000023</c:v>
                </c:pt>
                <c:pt idx="9">
                  <c:v>21.744498</c:v>
                </c:pt>
                <c:pt idx="10">
                  <c:v>22.759985000000029</c:v>
                </c:pt>
                <c:pt idx="11">
                  <c:v>23.77582</c:v>
                </c:pt>
                <c:pt idx="12">
                  <c:v>24.794734999999989</c:v>
                </c:pt>
                <c:pt idx="13">
                  <c:v>25.816458000000033</c:v>
                </c:pt>
                <c:pt idx="14">
                  <c:v>26.842479999999966</c:v>
                </c:pt>
                <c:pt idx="15">
                  <c:v>27.874047999999988</c:v>
                </c:pt>
                <c:pt idx="16">
                  <c:v>29.013013999999988</c:v>
                </c:pt>
                <c:pt idx="17">
                  <c:v>30.273955000000033</c:v>
                </c:pt>
                <c:pt idx="18">
                  <c:v>31.676175000000029</c:v>
                </c:pt>
                <c:pt idx="19">
                  <c:v>33.242156000000058</c:v>
                </c:pt>
                <c:pt idx="20">
                  <c:v>34.996443000000006</c:v>
                </c:pt>
                <c:pt idx="21">
                  <c:v>36.836173000000002</c:v>
                </c:pt>
                <c:pt idx="22">
                  <c:v>38.764263</c:v>
                </c:pt>
                <c:pt idx="23">
                  <c:v>40.784066999999993</c:v>
                </c:pt>
                <c:pt idx="24">
                  <c:v>42.898685</c:v>
                </c:pt>
                <c:pt idx="25">
                  <c:v>45.111297999999998</c:v>
                </c:pt>
                <c:pt idx="26">
                  <c:v>47.425423000000002</c:v>
                </c:pt>
                <c:pt idx="27">
                  <c:v>49.844738</c:v>
                </c:pt>
                <c:pt idx="28">
                  <c:v>52.372744000000004</c:v>
                </c:pt>
                <c:pt idx="29">
                  <c:v>55.012924000000005</c:v>
                </c:pt>
                <c:pt idx="30">
                  <c:v>57.768685000000012</c:v>
                </c:pt>
                <c:pt idx="31">
                  <c:v>60.643420000000006</c:v>
                </c:pt>
                <c:pt idx="32">
                  <c:v>63.640263000000004</c:v>
                </c:pt>
                <c:pt idx="33">
                  <c:v>66.761972</c:v>
                </c:pt>
                <c:pt idx="34">
                  <c:v>70.011031000000003</c:v>
                </c:pt>
                <c:pt idx="35">
                  <c:v>73.38986199999998</c:v>
                </c:pt>
                <c:pt idx="36">
                  <c:v>76.901347000000001</c:v>
                </c:pt>
                <c:pt idx="37">
                  <c:v>80.54807599999998</c:v>
                </c:pt>
                <c:pt idx="38">
                  <c:v>84.331639999999993</c:v>
                </c:pt>
                <c:pt idx="39">
                  <c:v>88.253101000000001</c:v>
                </c:pt>
                <c:pt idx="40">
                  <c:v>92.313624000000118</c:v>
                </c:pt>
                <c:pt idx="41">
                  <c:v>96.514815999999996</c:v>
                </c:pt>
                <c:pt idx="42">
                  <c:v>100.85869</c:v>
                </c:pt>
                <c:pt idx="43">
                  <c:v>105.34722000000016</c:v>
                </c:pt>
                <c:pt idx="44">
                  <c:v>109.98245</c:v>
                </c:pt>
              </c:numCache>
            </c:numRef>
          </c:val>
        </c:ser>
        <c:ser>
          <c:idx val="1"/>
          <c:order val="1"/>
          <c:tx>
            <c:strRef>
              <c:f>Sheet1!$A$2</c:f>
              <c:strCache>
                <c:ptCount val="1"/>
                <c:pt idx="0">
                  <c:v>Azerbaijan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Sheet1!$B$2:$AT$2</c:f>
              <c:numCache>
                <c:formatCode>#,##0</c:formatCode>
                <c:ptCount val="45"/>
                <c:pt idx="0">
                  <c:v>14.657182000000002</c:v>
                </c:pt>
                <c:pt idx="1">
                  <c:v>22.534935999999998</c:v>
                </c:pt>
                <c:pt idx="2">
                  <c:v>34.449141000000004</c:v>
                </c:pt>
                <c:pt idx="3">
                  <c:v>47.25031800000005</c:v>
                </c:pt>
                <c:pt idx="4">
                  <c:v>43.487448999999998</c:v>
                </c:pt>
                <c:pt idx="5">
                  <c:v>54.370000999999995</c:v>
                </c:pt>
                <c:pt idx="6">
                  <c:v>71.406935000000004</c:v>
                </c:pt>
                <c:pt idx="7">
                  <c:v>73.896350999999981</c:v>
                </c:pt>
                <c:pt idx="8">
                  <c:v>77.021141</c:v>
                </c:pt>
                <c:pt idx="9">
                  <c:v>80.971022000000005</c:v>
                </c:pt>
                <c:pt idx="10">
                  <c:v>85.964269000000229</c:v>
                </c:pt>
                <c:pt idx="11">
                  <c:v>92.262360999999999</c:v>
                </c:pt>
                <c:pt idx="12">
                  <c:v>100.19674999999998</c:v>
                </c:pt>
                <c:pt idx="13">
                  <c:v>108.33143</c:v>
                </c:pt>
                <c:pt idx="14">
                  <c:v>116.93950000000002</c:v>
                </c:pt>
                <c:pt idx="15">
                  <c:v>126.0175000000001</c:v>
                </c:pt>
                <c:pt idx="16">
                  <c:v>135.55781000000007</c:v>
                </c:pt>
                <c:pt idx="17">
                  <c:v>145.58065000000002</c:v>
                </c:pt>
                <c:pt idx="18">
                  <c:v>156.13480999999999</c:v>
                </c:pt>
                <c:pt idx="19">
                  <c:v>167.30519000000001</c:v>
                </c:pt>
                <c:pt idx="20">
                  <c:v>179.18404999999998</c:v>
                </c:pt>
                <c:pt idx="21">
                  <c:v>191.83440000000004</c:v>
                </c:pt>
                <c:pt idx="22">
                  <c:v>205.30458999999999</c:v>
                </c:pt>
                <c:pt idx="23">
                  <c:v>219.67506999999998</c:v>
                </c:pt>
                <c:pt idx="24">
                  <c:v>235.03583</c:v>
                </c:pt>
                <c:pt idx="25">
                  <c:v>251.47671</c:v>
                </c:pt>
                <c:pt idx="26">
                  <c:v>269.10676999999993</c:v>
                </c:pt>
                <c:pt idx="27">
                  <c:v>288.00583</c:v>
                </c:pt>
                <c:pt idx="28">
                  <c:v>308.18463000000008</c:v>
                </c:pt>
                <c:pt idx="29">
                  <c:v>329.59331999999915</c:v>
                </c:pt>
                <c:pt idx="30">
                  <c:v>352.17455000000001</c:v>
                </c:pt>
                <c:pt idx="31">
                  <c:v>375.92156999999924</c:v>
                </c:pt>
                <c:pt idx="32">
                  <c:v>400.85437000000002</c:v>
                </c:pt>
                <c:pt idx="33">
                  <c:v>426.94578000000001</c:v>
                </c:pt>
                <c:pt idx="34">
                  <c:v>453.81666000000001</c:v>
                </c:pt>
                <c:pt idx="35">
                  <c:v>481.38387999999969</c:v>
                </c:pt>
                <c:pt idx="36">
                  <c:v>509.55626000000001</c:v>
                </c:pt>
                <c:pt idx="37">
                  <c:v>538.24866999999949</c:v>
                </c:pt>
                <c:pt idx="38">
                  <c:v>567.39121999999895</c:v>
                </c:pt>
                <c:pt idx="39">
                  <c:v>596.92673000000002</c:v>
                </c:pt>
                <c:pt idx="40">
                  <c:v>626.79537000000118</c:v>
                </c:pt>
                <c:pt idx="41">
                  <c:v>656.94371999999998</c:v>
                </c:pt>
                <c:pt idx="42">
                  <c:v>687.30781999999908</c:v>
                </c:pt>
                <c:pt idx="43">
                  <c:v>717.81835999999998</c:v>
                </c:pt>
                <c:pt idx="44">
                  <c:v>748.95838000000003</c:v>
                </c:pt>
              </c:numCache>
            </c:numRef>
          </c:val>
        </c:ser>
        <c:ser>
          <c:idx val="2"/>
          <c:order val="2"/>
          <c:tx>
            <c:strRef>
              <c:f>Sheet1!$A$3</c:f>
              <c:strCache>
                <c:ptCount val="1"/>
                <c:pt idx="0">
                  <c:v>Kazakhstan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Sheet1!$B$3:$AT$3</c:f>
              <c:numCache>
                <c:formatCode>#,##0</c:formatCode>
                <c:ptCount val="45"/>
                <c:pt idx="0">
                  <c:v>63.214562000000001</c:v>
                </c:pt>
                <c:pt idx="1">
                  <c:v>86.812065000000004</c:v>
                </c:pt>
                <c:pt idx="2">
                  <c:v>107.37845999999998</c:v>
                </c:pt>
                <c:pt idx="3">
                  <c:v>137.77250999999998</c:v>
                </c:pt>
                <c:pt idx="4">
                  <c:v>114.70526000000002</c:v>
                </c:pt>
                <c:pt idx="5">
                  <c:v>138.42901000000001</c:v>
                </c:pt>
                <c:pt idx="6">
                  <c:v>166.96041000000019</c:v>
                </c:pt>
                <c:pt idx="7">
                  <c:v>178.37338</c:v>
                </c:pt>
                <c:pt idx="8">
                  <c:v>190.38327000000001</c:v>
                </c:pt>
                <c:pt idx="9">
                  <c:v>203.00091</c:v>
                </c:pt>
                <c:pt idx="10">
                  <c:v>216.23843000000019</c:v>
                </c:pt>
                <c:pt idx="11">
                  <c:v>230.0877400000002</c:v>
                </c:pt>
                <c:pt idx="12">
                  <c:v>244.55583000000001</c:v>
                </c:pt>
                <c:pt idx="13">
                  <c:v>259.70272999999969</c:v>
                </c:pt>
                <c:pt idx="14">
                  <c:v>275.62950999999993</c:v>
                </c:pt>
                <c:pt idx="15">
                  <c:v>292.44596999999999</c:v>
                </c:pt>
                <c:pt idx="16">
                  <c:v>310.20651999999927</c:v>
                </c:pt>
                <c:pt idx="17">
                  <c:v>328.99358999999936</c:v>
                </c:pt>
                <c:pt idx="18">
                  <c:v>348.97868999999969</c:v>
                </c:pt>
                <c:pt idx="19">
                  <c:v>370.39678999999956</c:v>
                </c:pt>
                <c:pt idx="20">
                  <c:v>393.48220999999955</c:v>
                </c:pt>
                <c:pt idx="21">
                  <c:v>418.44799999999969</c:v>
                </c:pt>
                <c:pt idx="22">
                  <c:v>445.43278999999956</c:v>
                </c:pt>
                <c:pt idx="23">
                  <c:v>474.51121999999924</c:v>
                </c:pt>
                <c:pt idx="24">
                  <c:v>505.67583999999999</c:v>
                </c:pt>
                <c:pt idx="25">
                  <c:v>538.91432999999938</c:v>
                </c:pt>
                <c:pt idx="26">
                  <c:v>574.31898999999999</c:v>
                </c:pt>
                <c:pt idx="27">
                  <c:v>611.99048000000005</c:v>
                </c:pt>
                <c:pt idx="28">
                  <c:v>651.87590999999998</c:v>
                </c:pt>
                <c:pt idx="29">
                  <c:v>693.8409099999991</c:v>
                </c:pt>
                <c:pt idx="30">
                  <c:v>737.74333000000092</c:v>
                </c:pt>
                <c:pt idx="31">
                  <c:v>783.47283000000004</c:v>
                </c:pt>
                <c:pt idx="32">
                  <c:v>830.98472000000004</c:v>
                </c:pt>
                <c:pt idx="33">
                  <c:v>880.26445000000001</c:v>
                </c:pt>
                <c:pt idx="34">
                  <c:v>931.20538000000079</c:v>
                </c:pt>
                <c:pt idx="35">
                  <c:v>983.81970999999999</c:v>
                </c:pt>
                <c:pt idx="36">
                  <c:v>1038.0846999999999</c:v>
                </c:pt>
                <c:pt idx="37">
                  <c:v>1093.9095000000011</c:v>
                </c:pt>
                <c:pt idx="38">
                  <c:v>1151.1660999999999</c:v>
                </c:pt>
                <c:pt idx="39">
                  <c:v>1209.6775</c:v>
                </c:pt>
                <c:pt idx="40">
                  <c:v>1269.3008</c:v>
                </c:pt>
                <c:pt idx="41">
                  <c:v>1329.9388000000001</c:v>
                </c:pt>
                <c:pt idx="42">
                  <c:v>1391.6167</c:v>
                </c:pt>
                <c:pt idx="43">
                  <c:v>1454.4796000000001</c:v>
                </c:pt>
                <c:pt idx="44">
                  <c:v>1519.0177000000001</c:v>
                </c:pt>
              </c:numCache>
            </c:numRef>
          </c:val>
        </c:ser>
        <c:ser>
          <c:idx val="3"/>
          <c:order val="3"/>
          <c:tx>
            <c:strRef>
              <c:f>Sheet1!$A$4</c:f>
              <c:strCache>
                <c:ptCount val="1"/>
                <c:pt idx="0">
                  <c:v>Kyrgyz Republic</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Sheet1!$B$4:$AT$4</c:f>
              <c:numCache>
                <c:formatCode>#,##0</c:formatCode>
                <c:ptCount val="45"/>
                <c:pt idx="0">
                  <c:v>2.7222852999999998</c:v>
                </c:pt>
                <c:pt idx="1">
                  <c:v>3.0404532999999998</c:v>
                </c:pt>
                <c:pt idx="2">
                  <c:v>3.9633685999999999</c:v>
                </c:pt>
                <c:pt idx="3">
                  <c:v>5.2275079999999932</c:v>
                </c:pt>
                <c:pt idx="4">
                  <c:v>4.7277306999999942</c:v>
                </c:pt>
                <c:pt idx="5">
                  <c:v>4.6149995999999902</c:v>
                </c:pt>
                <c:pt idx="6">
                  <c:v>5.0309004000000002</c:v>
                </c:pt>
                <c:pt idx="7">
                  <c:v>5.3405073999999955</c:v>
                </c:pt>
                <c:pt idx="8">
                  <c:v>5.6189821999999934</c:v>
                </c:pt>
                <c:pt idx="9">
                  <c:v>5.8569709999999935</c:v>
                </c:pt>
                <c:pt idx="10">
                  <c:v>6.0454334000000003</c:v>
                </c:pt>
                <c:pt idx="11">
                  <c:v>6.2333727000000083</c:v>
                </c:pt>
                <c:pt idx="12">
                  <c:v>6.4256001999999999</c:v>
                </c:pt>
                <c:pt idx="13">
                  <c:v>6.6216109999999935</c:v>
                </c:pt>
                <c:pt idx="14">
                  <c:v>6.8207287999999995</c:v>
                </c:pt>
                <c:pt idx="15">
                  <c:v>7.0225520999999942</c:v>
                </c:pt>
                <c:pt idx="16">
                  <c:v>7.3023734999999999</c:v>
                </c:pt>
                <c:pt idx="17">
                  <c:v>7.6770999</c:v>
                </c:pt>
                <c:pt idx="18">
                  <c:v>8.1635189000000015</c:v>
                </c:pt>
                <c:pt idx="19">
                  <c:v>8.7851692000000003</c:v>
                </c:pt>
                <c:pt idx="20">
                  <c:v>9.5066294000000013</c:v>
                </c:pt>
                <c:pt idx="21">
                  <c:v>10.294274999999999</c:v>
                </c:pt>
                <c:pt idx="22">
                  <c:v>11.153774</c:v>
                </c:pt>
                <c:pt idx="23">
                  <c:v>12.091295000000001</c:v>
                </c:pt>
                <c:pt idx="24">
                  <c:v>13.104581</c:v>
                </c:pt>
                <c:pt idx="25">
                  <c:v>14.198183999999999</c:v>
                </c:pt>
                <c:pt idx="26">
                  <c:v>15.377890000000004</c:v>
                </c:pt>
                <c:pt idx="27">
                  <c:v>16.649760000000001</c:v>
                </c:pt>
                <c:pt idx="28">
                  <c:v>18.018523999999989</c:v>
                </c:pt>
                <c:pt idx="29">
                  <c:v>19.488042999999944</c:v>
                </c:pt>
                <c:pt idx="30">
                  <c:v>21.062183999999966</c:v>
                </c:pt>
                <c:pt idx="31">
                  <c:v>22.745348999999969</c:v>
                </c:pt>
                <c:pt idx="32">
                  <c:v>24.54254399999995</c:v>
                </c:pt>
                <c:pt idx="33">
                  <c:v>26.458603999999969</c:v>
                </c:pt>
                <c:pt idx="34">
                  <c:v>28.521775999999999</c:v>
                </c:pt>
                <c:pt idx="35">
                  <c:v>30.741752999999989</c:v>
                </c:pt>
                <c:pt idx="36">
                  <c:v>33.129149000000012</c:v>
                </c:pt>
                <c:pt idx="37">
                  <c:v>35.693836000000012</c:v>
                </c:pt>
                <c:pt idx="38">
                  <c:v>38.443456000000005</c:v>
                </c:pt>
                <c:pt idx="39">
                  <c:v>41.383748999999995</c:v>
                </c:pt>
                <c:pt idx="40">
                  <c:v>44.520892000000003</c:v>
                </c:pt>
                <c:pt idx="41">
                  <c:v>47.862338000000058</c:v>
                </c:pt>
                <c:pt idx="42">
                  <c:v>51.419274999999999</c:v>
                </c:pt>
                <c:pt idx="43">
                  <c:v>55.206665000000001</c:v>
                </c:pt>
                <c:pt idx="44">
                  <c:v>59.244302000000012</c:v>
                </c:pt>
              </c:numCache>
            </c:numRef>
          </c:val>
        </c:ser>
        <c:ser>
          <c:idx val="4"/>
          <c:order val="4"/>
          <c:tx>
            <c:strRef>
              <c:f>Sheet1!$A$5</c:f>
              <c:strCache>
                <c:ptCount val="1"/>
                <c:pt idx="0">
                  <c:v>Mongolia</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Sheet1!$B$5:$AT$5</c:f>
              <c:numCache>
                <c:formatCode>#,##0</c:formatCode>
                <c:ptCount val="45"/>
                <c:pt idx="0">
                  <c:v>2.5529721999999966</c:v>
                </c:pt>
                <c:pt idx="1">
                  <c:v>3.6663344000000002</c:v>
                </c:pt>
                <c:pt idx="2">
                  <c:v>4.4089486000000004</c:v>
                </c:pt>
                <c:pt idx="3">
                  <c:v>5.7124613000000002</c:v>
                </c:pt>
                <c:pt idx="4">
                  <c:v>4.6176893999999935</c:v>
                </c:pt>
                <c:pt idx="5">
                  <c:v>6.1250001999999935</c:v>
                </c:pt>
                <c:pt idx="6">
                  <c:v>8.763024999999999</c:v>
                </c:pt>
                <c:pt idx="7">
                  <c:v>9.5614320000000141</c:v>
                </c:pt>
                <c:pt idx="8">
                  <c:v>10.332500000000012</c:v>
                </c:pt>
                <c:pt idx="9">
                  <c:v>11.049860999999998</c:v>
                </c:pt>
                <c:pt idx="10">
                  <c:v>11.685791</c:v>
                </c:pt>
                <c:pt idx="11">
                  <c:v>12.213040000000001</c:v>
                </c:pt>
                <c:pt idx="12">
                  <c:v>12.732919999999998</c:v>
                </c:pt>
                <c:pt idx="13">
                  <c:v>13.254696000000004</c:v>
                </c:pt>
                <c:pt idx="14">
                  <c:v>13.780199</c:v>
                </c:pt>
                <c:pt idx="15">
                  <c:v>14.311244</c:v>
                </c:pt>
                <c:pt idx="16">
                  <c:v>14.997218999999999</c:v>
                </c:pt>
                <c:pt idx="17">
                  <c:v>15.888991000000001</c:v>
                </c:pt>
                <c:pt idx="18">
                  <c:v>16.936121999999987</c:v>
                </c:pt>
                <c:pt idx="19">
                  <c:v>18.211274000000024</c:v>
                </c:pt>
                <c:pt idx="20">
                  <c:v>19.79051099999997</c:v>
                </c:pt>
                <c:pt idx="21">
                  <c:v>21.426290999999974</c:v>
                </c:pt>
                <c:pt idx="22">
                  <c:v>23.188338000000002</c:v>
                </c:pt>
                <c:pt idx="23">
                  <c:v>25.085089999999969</c:v>
                </c:pt>
                <c:pt idx="24">
                  <c:v>27.104942000000001</c:v>
                </c:pt>
                <c:pt idx="25">
                  <c:v>29.251697</c:v>
                </c:pt>
                <c:pt idx="26">
                  <c:v>31.530754999999999</c:v>
                </c:pt>
                <c:pt idx="27">
                  <c:v>33.981041999999995</c:v>
                </c:pt>
                <c:pt idx="28">
                  <c:v>36.608507000000003</c:v>
                </c:pt>
                <c:pt idx="29">
                  <c:v>39.416001999999999</c:v>
                </c:pt>
                <c:pt idx="30">
                  <c:v>42.405696000000006</c:v>
                </c:pt>
                <c:pt idx="31">
                  <c:v>45.580807999999998</c:v>
                </c:pt>
                <c:pt idx="32">
                  <c:v>48.946510000000011</c:v>
                </c:pt>
                <c:pt idx="33">
                  <c:v>52.508226000000001</c:v>
                </c:pt>
                <c:pt idx="34">
                  <c:v>56.322521000000002</c:v>
                </c:pt>
                <c:pt idx="35">
                  <c:v>60.405377000000001</c:v>
                </c:pt>
                <c:pt idx="36">
                  <c:v>64.772863999999998</c:v>
                </c:pt>
                <c:pt idx="37">
                  <c:v>69.437686000000099</c:v>
                </c:pt>
                <c:pt idx="38">
                  <c:v>74.408666999999994</c:v>
                </c:pt>
                <c:pt idx="39">
                  <c:v>79.690080999999978</c:v>
                </c:pt>
                <c:pt idx="40">
                  <c:v>85.287495000000007</c:v>
                </c:pt>
                <c:pt idx="41">
                  <c:v>91.208440999999979</c:v>
                </c:pt>
                <c:pt idx="42">
                  <c:v>97.467816000000099</c:v>
                </c:pt>
                <c:pt idx="43">
                  <c:v>104.08815</c:v>
                </c:pt>
                <c:pt idx="44">
                  <c:v>111.10123</c:v>
                </c:pt>
              </c:numCache>
            </c:numRef>
          </c:val>
        </c:ser>
        <c:ser>
          <c:idx val="5"/>
          <c:order val="5"/>
          <c:tx>
            <c:strRef>
              <c:f>Sheet1!$A$6</c:f>
              <c:strCache>
                <c:ptCount val="1"/>
                <c:pt idx="0">
                  <c:v>Pakistan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Sheet1!$B$6:$AT$6</c:f>
              <c:numCache>
                <c:formatCode>#,##0</c:formatCode>
                <c:ptCount val="45"/>
                <c:pt idx="0">
                  <c:v>121.28001999999999</c:v>
                </c:pt>
                <c:pt idx="1">
                  <c:v>136.63177999999999</c:v>
                </c:pt>
                <c:pt idx="2">
                  <c:v>149.08493000000001</c:v>
                </c:pt>
                <c:pt idx="3">
                  <c:v>166.97461999999999</c:v>
                </c:pt>
                <c:pt idx="4">
                  <c:v>163.56151</c:v>
                </c:pt>
                <c:pt idx="5">
                  <c:v>174.86599000000001</c:v>
                </c:pt>
                <c:pt idx="6">
                  <c:v>200.63359999999992</c:v>
                </c:pt>
                <c:pt idx="7">
                  <c:v>210.28014000000007</c:v>
                </c:pt>
                <c:pt idx="8">
                  <c:v>221.02630000000019</c:v>
                </c:pt>
                <c:pt idx="9">
                  <c:v>233.6812300000002</c:v>
                </c:pt>
                <c:pt idx="10">
                  <c:v>246.42567</c:v>
                </c:pt>
                <c:pt idx="11">
                  <c:v>259.25644999999969</c:v>
                </c:pt>
                <c:pt idx="12">
                  <c:v>272.28380999999962</c:v>
                </c:pt>
                <c:pt idx="13">
                  <c:v>285.69477999999964</c:v>
                </c:pt>
                <c:pt idx="14">
                  <c:v>299.57488000000046</c:v>
                </c:pt>
                <c:pt idx="15">
                  <c:v>313.99720999999948</c:v>
                </c:pt>
                <c:pt idx="16">
                  <c:v>328.99556999999947</c:v>
                </c:pt>
                <c:pt idx="17">
                  <c:v>344.56941</c:v>
                </c:pt>
                <c:pt idx="18">
                  <c:v>360.71726000000001</c:v>
                </c:pt>
                <c:pt idx="19">
                  <c:v>377.42301999999921</c:v>
                </c:pt>
                <c:pt idx="20">
                  <c:v>394.67554999999999</c:v>
                </c:pt>
                <c:pt idx="21">
                  <c:v>412.47821999999928</c:v>
                </c:pt>
                <c:pt idx="22">
                  <c:v>430.84667999999999</c:v>
                </c:pt>
                <c:pt idx="23">
                  <c:v>449.79541999999924</c:v>
                </c:pt>
                <c:pt idx="24">
                  <c:v>469.34361999999999</c:v>
                </c:pt>
                <c:pt idx="25">
                  <c:v>489.50621999999936</c:v>
                </c:pt>
                <c:pt idx="26">
                  <c:v>510.29242999999963</c:v>
                </c:pt>
                <c:pt idx="27">
                  <c:v>531.70036000000005</c:v>
                </c:pt>
                <c:pt idx="28">
                  <c:v>553.71871000000078</c:v>
                </c:pt>
                <c:pt idx="29">
                  <c:v>576.32634999999948</c:v>
                </c:pt>
                <c:pt idx="30">
                  <c:v>599.50216999999896</c:v>
                </c:pt>
                <c:pt idx="31">
                  <c:v>623.23428000000001</c:v>
                </c:pt>
                <c:pt idx="32">
                  <c:v>647.51343999999995</c:v>
                </c:pt>
                <c:pt idx="33">
                  <c:v>672.32074999999998</c:v>
                </c:pt>
                <c:pt idx="34">
                  <c:v>697.63442999999938</c:v>
                </c:pt>
                <c:pt idx="35">
                  <c:v>723.43188999999938</c:v>
                </c:pt>
                <c:pt idx="36">
                  <c:v>749.69439000000079</c:v>
                </c:pt>
                <c:pt idx="37">
                  <c:v>776.4012499999991</c:v>
                </c:pt>
                <c:pt idx="38">
                  <c:v>803.52391</c:v>
                </c:pt>
                <c:pt idx="39">
                  <c:v>831.02981</c:v>
                </c:pt>
                <c:pt idx="40">
                  <c:v>858.88834999999995</c:v>
                </c:pt>
                <c:pt idx="41">
                  <c:v>887.07104000000004</c:v>
                </c:pt>
                <c:pt idx="42">
                  <c:v>915.55802000000006</c:v>
                </c:pt>
                <c:pt idx="43">
                  <c:v>944.33859999999947</c:v>
                </c:pt>
                <c:pt idx="44">
                  <c:v>973.40997000000004</c:v>
                </c:pt>
              </c:numCache>
            </c:numRef>
          </c:val>
        </c:ser>
        <c:ser>
          <c:idx val="6"/>
          <c:order val="6"/>
          <c:tx>
            <c:strRef>
              <c:f>Sheet1!$A$7</c:f>
              <c:strCache>
                <c:ptCount val="1"/>
                <c:pt idx="0">
                  <c:v>Tajikistan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Sheet1!$B$7:$AT$7</c:f>
              <c:numCache>
                <c:formatCode>#,##0</c:formatCode>
                <c:ptCount val="45"/>
                <c:pt idx="0">
                  <c:v>2.5573990000000002</c:v>
                </c:pt>
                <c:pt idx="1">
                  <c:v>3.0125887999999987</c:v>
                </c:pt>
                <c:pt idx="2">
                  <c:v>3.8644667999999998</c:v>
                </c:pt>
                <c:pt idx="3">
                  <c:v>5.2315835000000002</c:v>
                </c:pt>
                <c:pt idx="4">
                  <c:v>5.0295864999999935</c:v>
                </c:pt>
                <c:pt idx="5">
                  <c:v>5.6420003999999935</c:v>
                </c:pt>
                <c:pt idx="6">
                  <c:v>6.7569957999999986</c:v>
                </c:pt>
                <c:pt idx="7">
                  <c:v>7.0621166999999883</c:v>
                </c:pt>
                <c:pt idx="8">
                  <c:v>7.3162507999999997</c:v>
                </c:pt>
                <c:pt idx="9">
                  <c:v>7.5103561999999995</c:v>
                </c:pt>
                <c:pt idx="10">
                  <c:v>7.7357202000000003</c:v>
                </c:pt>
                <c:pt idx="11">
                  <c:v>7.9715674000000094</c:v>
                </c:pt>
                <c:pt idx="12">
                  <c:v>8.2180428999999986</c:v>
                </c:pt>
                <c:pt idx="13">
                  <c:v>8.4754357000000144</c:v>
                </c:pt>
                <c:pt idx="14">
                  <c:v>8.7441002999999995</c:v>
                </c:pt>
                <c:pt idx="15">
                  <c:v>9.0244679000000012</c:v>
                </c:pt>
                <c:pt idx="16">
                  <c:v>9.4143862000000027</c:v>
                </c:pt>
                <c:pt idx="17">
                  <c:v>9.9322739999999996</c:v>
                </c:pt>
                <c:pt idx="18">
                  <c:v>10.600312999999998</c:v>
                </c:pt>
                <c:pt idx="19">
                  <c:v>11.448928999999998</c:v>
                </c:pt>
                <c:pt idx="20">
                  <c:v>12.434059</c:v>
                </c:pt>
                <c:pt idx="21">
                  <c:v>13.510371999999998</c:v>
                </c:pt>
                <c:pt idx="22">
                  <c:v>14.685822</c:v>
                </c:pt>
                <c:pt idx="23">
                  <c:v>15.969378000000001</c:v>
                </c:pt>
                <c:pt idx="24">
                  <c:v>17.359537</c:v>
                </c:pt>
                <c:pt idx="25">
                  <c:v>18.863972</c:v>
                </c:pt>
                <c:pt idx="26">
                  <c:v>20.491325</c:v>
                </c:pt>
                <c:pt idx="27">
                  <c:v>22.250238</c:v>
                </c:pt>
                <c:pt idx="28">
                  <c:v>24.148243999999966</c:v>
                </c:pt>
                <c:pt idx="29">
                  <c:v>26.192181000000001</c:v>
                </c:pt>
                <c:pt idx="30">
                  <c:v>28.389099000000002</c:v>
                </c:pt>
                <c:pt idx="31">
                  <c:v>30.746877999999999</c:v>
                </c:pt>
                <c:pt idx="32">
                  <c:v>33.274603000000006</c:v>
                </c:pt>
                <c:pt idx="33">
                  <c:v>35.982014000000007</c:v>
                </c:pt>
                <c:pt idx="34">
                  <c:v>38.911853999999998</c:v>
                </c:pt>
                <c:pt idx="35">
                  <c:v>42.081744999999998</c:v>
                </c:pt>
                <c:pt idx="36">
                  <c:v>45.510403000000004</c:v>
                </c:pt>
                <c:pt idx="37">
                  <c:v>49.215626</c:v>
                </c:pt>
                <c:pt idx="38">
                  <c:v>53.212965000000011</c:v>
                </c:pt>
                <c:pt idx="39">
                  <c:v>57.515679999999996</c:v>
                </c:pt>
                <c:pt idx="40">
                  <c:v>62.137568000000002</c:v>
                </c:pt>
                <c:pt idx="41">
                  <c:v>67.095444000000001</c:v>
                </c:pt>
                <c:pt idx="42">
                  <c:v>72.409617999999995</c:v>
                </c:pt>
                <c:pt idx="43">
                  <c:v>78.101425000000006</c:v>
                </c:pt>
                <c:pt idx="44">
                  <c:v>84.194980000000001</c:v>
                </c:pt>
              </c:numCache>
            </c:numRef>
          </c:val>
        </c:ser>
        <c:ser>
          <c:idx val="7"/>
          <c:order val="7"/>
          <c:tx>
            <c:strRef>
              <c:f>Sheet1!$A$8</c:f>
              <c:strCache>
                <c:ptCount val="1"/>
                <c:pt idx="0">
                  <c:v>Turkmenistan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Sheet1!$B$8:$AT$8</c:f>
              <c:numCache>
                <c:formatCode>#,##0</c:formatCode>
                <c:ptCount val="45"/>
                <c:pt idx="0">
                  <c:v>19.005091999999987</c:v>
                </c:pt>
                <c:pt idx="1">
                  <c:v>22.927182999999989</c:v>
                </c:pt>
                <c:pt idx="2">
                  <c:v>27.028364</c:v>
                </c:pt>
                <c:pt idx="3">
                  <c:v>15.61566</c:v>
                </c:pt>
                <c:pt idx="4">
                  <c:v>20.137899000000036</c:v>
                </c:pt>
                <c:pt idx="5">
                  <c:v>21.437093999999988</c:v>
                </c:pt>
                <c:pt idx="6">
                  <c:v>23.625209000000002</c:v>
                </c:pt>
                <c:pt idx="7">
                  <c:v>25.801957000000041</c:v>
                </c:pt>
                <c:pt idx="8">
                  <c:v>27.876949</c:v>
                </c:pt>
                <c:pt idx="9">
                  <c:v>29.784635999999971</c:v>
                </c:pt>
                <c:pt idx="10">
                  <c:v>31.424668</c:v>
                </c:pt>
                <c:pt idx="11">
                  <c:v>32.708863000000001</c:v>
                </c:pt>
                <c:pt idx="12">
                  <c:v>34.109019000000011</c:v>
                </c:pt>
                <c:pt idx="13">
                  <c:v>35.527495000000002</c:v>
                </c:pt>
                <c:pt idx="14">
                  <c:v>36.970950000000002</c:v>
                </c:pt>
                <c:pt idx="15">
                  <c:v>38.445296000000006</c:v>
                </c:pt>
                <c:pt idx="16">
                  <c:v>40.286643000000005</c:v>
                </c:pt>
                <c:pt idx="17">
                  <c:v>42.540798000000002</c:v>
                </c:pt>
                <c:pt idx="18">
                  <c:v>45.271657000000005</c:v>
                </c:pt>
                <c:pt idx="19">
                  <c:v>48.557911000000004</c:v>
                </c:pt>
                <c:pt idx="20">
                  <c:v>52.379000999999995</c:v>
                </c:pt>
                <c:pt idx="21">
                  <c:v>56.490953000000012</c:v>
                </c:pt>
                <c:pt idx="22">
                  <c:v>60.913685999999998</c:v>
                </c:pt>
                <c:pt idx="23">
                  <c:v>65.668095999999949</c:v>
                </c:pt>
                <c:pt idx="24">
                  <c:v>70.712011000000004</c:v>
                </c:pt>
                <c:pt idx="25">
                  <c:v>76.054910000000007</c:v>
                </c:pt>
                <c:pt idx="26">
                  <c:v>81.706553000000099</c:v>
                </c:pt>
                <c:pt idx="27">
                  <c:v>87.672366999999824</c:v>
                </c:pt>
                <c:pt idx="28">
                  <c:v>93.949337999999983</c:v>
                </c:pt>
                <c:pt idx="29">
                  <c:v>100.52646999999999</c:v>
                </c:pt>
                <c:pt idx="30">
                  <c:v>107.39042000000002</c:v>
                </c:pt>
                <c:pt idx="31">
                  <c:v>114.53106000000002</c:v>
                </c:pt>
                <c:pt idx="32">
                  <c:v>121.93957</c:v>
                </c:pt>
                <c:pt idx="33">
                  <c:v>129.60383999999999</c:v>
                </c:pt>
                <c:pt idx="34">
                  <c:v>137.65172000000001</c:v>
                </c:pt>
                <c:pt idx="35">
                  <c:v>146.08823000000027</c:v>
                </c:pt>
                <c:pt idx="36">
                  <c:v>154.91263000000001</c:v>
                </c:pt>
                <c:pt idx="37">
                  <c:v>164.12405999999999</c:v>
                </c:pt>
                <c:pt idx="38">
                  <c:v>173.72793000000001</c:v>
                </c:pt>
                <c:pt idx="39">
                  <c:v>183.73197999999999</c:v>
                </c:pt>
                <c:pt idx="40">
                  <c:v>194.14105999999998</c:v>
                </c:pt>
                <c:pt idx="41">
                  <c:v>204.96426</c:v>
                </c:pt>
                <c:pt idx="42">
                  <c:v>216.19726</c:v>
                </c:pt>
                <c:pt idx="43">
                  <c:v>227.81148000000007</c:v>
                </c:pt>
                <c:pt idx="44">
                  <c:v>239.75986999999998</c:v>
                </c:pt>
              </c:numCache>
            </c:numRef>
          </c:val>
        </c:ser>
        <c:ser>
          <c:idx val="8"/>
          <c:order val="8"/>
          <c:tx>
            <c:strRef>
              <c:f>Sheet1!$A$9</c:f>
              <c:strCache>
                <c:ptCount val="1"/>
                <c:pt idx="0">
                  <c:v>Uzbekistan</c:v>
                </c:pt>
              </c:strCache>
            </c:strRef>
          </c:tx>
          <c:cat>
            <c:numRef>
              <c:f>'Tables GDP Mkt FX Rates (Scen2)'!$C$2:$AV$2</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Sheet1!$B$9:$AT$9</c:f>
              <c:numCache>
                <c:formatCode>#,##0</c:formatCode>
                <c:ptCount val="45"/>
                <c:pt idx="0">
                  <c:v>15.835733000000006</c:v>
                </c:pt>
                <c:pt idx="1">
                  <c:v>18.248078999999986</c:v>
                </c:pt>
                <c:pt idx="2">
                  <c:v>23.223236999999969</c:v>
                </c:pt>
                <c:pt idx="3">
                  <c:v>29.143027</c:v>
                </c:pt>
                <c:pt idx="4">
                  <c:v>33.780606000000006</c:v>
                </c:pt>
                <c:pt idx="5">
                  <c:v>38.986998</c:v>
                </c:pt>
                <c:pt idx="6">
                  <c:v>42.799254000000012</c:v>
                </c:pt>
                <c:pt idx="7">
                  <c:v>46.156983999999994</c:v>
                </c:pt>
                <c:pt idx="8">
                  <c:v>50.032345000000049</c:v>
                </c:pt>
                <c:pt idx="9">
                  <c:v>54.242259000000011</c:v>
                </c:pt>
                <c:pt idx="10">
                  <c:v>58.802563000000006</c:v>
                </c:pt>
                <c:pt idx="11">
                  <c:v>63.73847800000005</c:v>
                </c:pt>
                <c:pt idx="12">
                  <c:v>69.075182999999839</c:v>
                </c:pt>
                <c:pt idx="13">
                  <c:v>74.838650000000001</c:v>
                </c:pt>
                <c:pt idx="14">
                  <c:v>81.055434999999989</c:v>
                </c:pt>
                <c:pt idx="15">
                  <c:v>87.754593999999997</c:v>
                </c:pt>
                <c:pt idx="16">
                  <c:v>94.963510000000099</c:v>
                </c:pt>
                <c:pt idx="17">
                  <c:v>102.71853</c:v>
                </c:pt>
                <c:pt idx="18">
                  <c:v>111.07117</c:v>
                </c:pt>
                <c:pt idx="19">
                  <c:v>120.08776</c:v>
                </c:pt>
                <c:pt idx="20">
                  <c:v>129.8388200000002</c:v>
                </c:pt>
                <c:pt idx="21">
                  <c:v>140.39261000000019</c:v>
                </c:pt>
                <c:pt idx="22">
                  <c:v>151.80959999999999</c:v>
                </c:pt>
                <c:pt idx="23">
                  <c:v>164.14814000000001</c:v>
                </c:pt>
                <c:pt idx="24">
                  <c:v>177.45884000000027</c:v>
                </c:pt>
                <c:pt idx="25">
                  <c:v>191.79465999999979</c:v>
                </c:pt>
                <c:pt idx="26">
                  <c:v>207.22130000000001</c:v>
                </c:pt>
                <c:pt idx="27">
                  <c:v>223.81381999999999</c:v>
                </c:pt>
                <c:pt idx="28">
                  <c:v>241.64177999999998</c:v>
                </c:pt>
                <c:pt idx="29">
                  <c:v>260.77506</c:v>
                </c:pt>
                <c:pt idx="30">
                  <c:v>281.28251999999924</c:v>
                </c:pt>
                <c:pt idx="31">
                  <c:v>303.23502999999948</c:v>
                </c:pt>
                <c:pt idx="32">
                  <c:v>326.69811999999928</c:v>
                </c:pt>
                <c:pt idx="33">
                  <c:v>351.72394999999955</c:v>
                </c:pt>
                <c:pt idx="34">
                  <c:v>378.35216000000008</c:v>
                </c:pt>
                <c:pt idx="35">
                  <c:v>406.61721999999969</c:v>
                </c:pt>
                <c:pt idx="36">
                  <c:v>436.55345</c:v>
                </c:pt>
                <c:pt idx="37">
                  <c:v>468.19792000000001</c:v>
                </c:pt>
                <c:pt idx="38">
                  <c:v>501.58356999999955</c:v>
                </c:pt>
                <c:pt idx="39">
                  <c:v>536.74365</c:v>
                </c:pt>
                <c:pt idx="40">
                  <c:v>573.70452999999998</c:v>
                </c:pt>
                <c:pt idx="41">
                  <c:v>612.48519999999996</c:v>
                </c:pt>
                <c:pt idx="42">
                  <c:v>653.09276999999997</c:v>
                </c:pt>
                <c:pt idx="43">
                  <c:v>695.52472</c:v>
                </c:pt>
                <c:pt idx="44">
                  <c:v>739.76836000000003</c:v>
                </c:pt>
              </c:numCache>
            </c:numRef>
          </c:val>
        </c:ser>
        <c:axId val="71082752"/>
        <c:axId val="71084288"/>
      </c:areaChart>
      <c:catAx>
        <c:axId val="71082752"/>
        <c:scaling>
          <c:orientation val="minMax"/>
        </c:scaling>
        <c:axPos val="b"/>
        <c:numFmt formatCode="General" sourceLinked="1"/>
        <c:tickLblPos val="nextTo"/>
        <c:txPr>
          <a:bodyPr/>
          <a:lstStyle/>
          <a:p>
            <a:pPr>
              <a:defRPr lang="en-US"/>
            </a:pPr>
            <a:endParaRPr lang="ru-RU"/>
          </a:p>
        </c:txPr>
        <c:crossAx val="71084288"/>
        <c:crosses val="autoZero"/>
        <c:auto val="1"/>
        <c:lblAlgn val="ctr"/>
        <c:lblOffset val="100"/>
      </c:catAx>
      <c:valAx>
        <c:axId val="71084288"/>
        <c:scaling>
          <c:orientation val="minMax"/>
        </c:scaling>
        <c:axPos val="l"/>
        <c:majorGridlines/>
        <c:title>
          <c:tx>
            <c:rich>
              <a:bodyPr rot="-5400000" vert="horz"/>
              <a:lstStyle/>
              <a:p>
                <a:pPr>
                  <a:defRPr lang="en-US"/>
                </a:pPr>
                <a:r>
                  <a:rPr lang="ru-RU" dirty="0" smtClean="0"/>
                  <a:t>млрд. долл. США</a:t>
                </a:r>
                <a:endParaRPr lang="en-US" dirty="0"/>
              </a:p>
            </c:rich>
          </c:tx>
          <c:layout/>
        </c:title>
        <c:numFmt formatCode="#,##0" sourceLinked="1"/>
        <c:tickLblPos val="nextTo"/>
        <c:txPr>
          <a:bodyPr/>
          <a:lstStyle/>
          <a:p>
            <a:pPr>
              <a:defRPr lang="en-US"/>
            </a:pPr>
            <a:endParaRPr lang="ru-RU"/>
          </a:p>
        </c:txPr>
        <c:crossAx val="71082752"/>
        <c:crosses val="autoZero"/>
        <c:crossBetween val="midCat"/>
      </c:valAx>
    </c:plotArea>
    <c:legend>
      <c:legendPos val="b"/>
      <c:layout/>
      <c:txPr>
        <a:bodyPr/>
        <a:lstStyle/>
        <a:p>
          <a:pPr>
            <a:defRPr lang="en-US"/>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plotArea>
      <c:layout/>
      <c:areaChart>
        <c:grouping val="stacked"/>
        <c:ser>
          <c:idx val="0"/>
          <c:order val="0"/>
          <c:tx>
            <c:strRef>
              <c:f>Sheet1!$A$61</c:f>
              <c:strCache>
                <c:ptCount val="1"/>
                <c:pt idx="0">
                  <c:v>Afghanistan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Sheet1!$B$61:$AU$61</c:f>
              <c:numCache>
                <c:formatCode>General</c:formatCode>
                <c:ptCount val="46"/>
                <c:pt idx="0">
                  <c:v>6.9407208000000002</c:v>
                </c:pt>
                <c:pt idx="1">
                  <c:v>7.5727327999999998</c:v>
                </c:pt>
                <c:pt idx="2">
                  <c:v>9.0011256999999993</c:v>
                </c:pt>
                <c:pt idx="3">
                  <c:v>10.379624000000012</c:v>
                </c:pt>
                <c:pt idx="4">
                  <c:v>12.585071000000001</c:v>
                </c:pt>
                <c:pt idx="5">
                  <c:v>15.607999</c:v>
                </c:pt>
                <c:pt idx="6">
                  <c:v>18.133399000000001</c:v>
                </c:pt>
                <c:pt idx="7">
                  <c:v>19.458185999999987</c:v>
                </c:pt>
                <c:pt idx="8">
                  <c:v>20.676999000000023</c:v>
                </c:pt>
                <c:pt idx="9">
                  <c:v>21.744498</c:v>
                </c:pt>
                <c:pt idx="10">
                  <c:v>22.759985000000029</c:v>
                </c:pt>
                <c:pt idx="11">
                  <c:v>23.77582</c:v>
                </c:pt>
                <c:pt idx="12">
                  <c:v>24.794734999999989</c:v>
                </c:pt>
                <c:pt idx="13">
                  <c:v>25.816458000000033</c:v>
                </c:pt>
                <c:pt idx="14">
                  <c:v>26.842479999999966</c:v>
                </c:pt>
                <c:pt idx="15">
                  <c:v>27.874047999999988</c:v>
                </c:pt>
                <c:pt idx="16">
                  <c:v>28.909908000000001</c:v>
                </c:pt>
                <c:pt idx="17">
                  <c:v>29.948907999999989</c:v>
                </c:pt>
                <c:pt idx="18">
                  <c:v>30.99294499999997</c:v>
                </c:pt>
                <c:pt idx="19">
                  <c:v>32.044885999999998</c:v>
                </c:pt>
                <c:pt idx="20">
                  <c:v>33.106905000000012</c:v>
                </c:pt>
                <c:pt idx="21">
                  <c:v>34.179545000000012</c:v>
                </c:pt>
                <c:pt idx="22">
                  <c:v>35.262281000000002</c:v>
                </c:pt>
                <c:pt idx="23">
                  <c:v>36.354899999999994</c:v>
                </c:pt>
                <c:pt idx="24">
                  <c:v>37.456864999999951</c:v>
                </c:pt>
                <c:pt idx="25">
                  <c:v>38.567639</c:v>
                </c:pt>
                <c:pt idx="26">
                  <c:v>39.686889999999998</c:v>
                </c:pt>
                <c:pt idx="27">
                  <c:v>40.814332</c:v>
                </c:pt>
                <c:pt idx="28">
                  <c:v>41.949446999999999</c:v>
                </c:pt>
                <c:pt idx="29">
                  <c:v>43.091629000000005</c:v>
                </c:pt>
                <c:pt idx="30">
                  <c:v>44.240154000000011</c:v>
                </c:pt>
                <c:pt idx="31">
                  <c:v>45.394242999999996</c:v>
                </c:pt>
                <c:pt idx="32">
                  <c:v>46.552880999999999</c:v>
                </c:pt>
                <c:pt idx="33">
                  <c:v>47.714773000000001</c:v>
                </c:pt>
                <c:pt idx="34">
                  <c:v>48.878446000000004</c:v>
                </c:pt>
                <c:pt idx="35">
                  <c:v>50.042424000000004</c:v>
                </c:pt>
                <c:pt idx="36">
                  <c:v>51.205584000000002</c:v>
                </c:pt>
                <c:pt idx="37">
                  <c:v>52.366626999999994</c:v>
                </c:pt>
                <c:pt idx="38">
                  <c:v>53.523656000000003</c:v>
                </c:pt>
                <c:pt idx="39">
                  <c:v>54.674552000000013</c:v>
                </c:pt>
                <c:pt idx="40">
                  <c:v>55.817387999999994</c:v>
                </c:pt>
                <c:pt idx="41">
                  <c:v>56.950621999999996</c:v>
                </c:pt>
                <c:pt idx="42">
                  <c:v>58.073039000000001</c:v>
                </c:pt>
                <c:pt idx="43">
                  <c:v>59.183456</c:v>
                </c:pt>
                <c:pt idx="44">
                  <c:v>60.280799000000002</c:v>
                </c:pt>
                <c:pt idx="45">
                  <c:v>61.363938000000012</c:v>
                </c:pt>
              </c:numCache>
            </c:numRef>
          </c:val>
        </c:ser>
        <c:ser>
          <c:idx val="1"/>
          <c:order val="1"/>
          <c:tx>
            <c:strRef>
              <c:f>Sheet1!$A$62</c:f>
              <c:strCache>
                <c:ptCount val="1"/>
                <c:pt idx="0">
                  <c:v>Azerbaijan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Sheet1!$B$62:$AU$62</c:f>
              <c:numCache>
                <c:formatCode>General</c:formatCode>
                <c:ptCount val="46"/>
                <c:pt idx="0">
                  <c:v>14.657182000000002</c:v>
                </c:pt>
                <c:pt idx="1">
                  <c:v>22.534935999999998</c:v>
                </c:pt>
                <c:pt idx="2">
                  <c:v>34.449141000000004</c:v>
                </c:pt>
                <c:pt idx="3">
                  <c:v>47.25031800000005</c:v>
                </c:pt>
                <c:pt idx="4">
                  <c:v>43.487448999999998</c:v>
                </c:pt>
                <c:pt idx="5">
                  <c:v>54.370000999999995</c:v>
                </c:pt>
                <c:pt idx="6">
                  <c:v>71.406935000000004</c:v>
                </c:pt>
                <c:pt idx="7">
                  <c:v>73.896350999999981</c:v>
                </c:pt>
                <c:pt idx="8">
                  <c:v>77.021141</c:v>
                </c:pt>
                <c:pt idx="9">
                  <c:v>80.971022000000005</c:v>
                </c:pt>
                <c:pt idx="10">
                  <c:v>85.964269000000229</c:v>
                </c:pt>
                <c:pt idx="11">
                  <c:v>92.262360999999999</c:v>
                </c:pt>
                <c:pt idx="12">
                  <c:v>100.19674999999998</c:v>
                </c:pt>
                <c:pt idx="13">
                  <c:v>108.33143</c:v>
                </c:pt>
                <c:pt idx="14">
                  <c:v>116.5814</c:v>
                </c:pt>
                <c:pt idx="15">
                  <c:v>124.64829</c:v>
                </c:pt>
                <c:pt idx="16">
                  <c:v>132.41397999999998</c:v>
                </c:pt>
                <c:pt idx="17">
                  <c:v>139.79764</c:v>
                </c:pt>
                <c:pt idx="18">
                  <c:v>146.75595999999999</c:v>
                </c:pt>
                <c:pt idx="19">
                  <c:v>153.28528</c:v>
                </c:pt>
                <c:pt idx="20">
                  <c:v>159.38872000000026</c:v>
                </c:pt>
                <c:pt idx="21">
                  <c:v>165.12218000000001</c:v>
                </c:pt>
                <c:pt idx="22">
                  <c:v>170.91011</c:v>
                </c:pt>
                <c:pt idx="23">
                  <c:v>176.78830000000019</c:v>
                </c:pt>
                <c:pt idx="24">
                  <c:v>182.79436999999999</c:v>
                </c:pt>
                <c:pt idx="25">
                  <c:v>188.95992000000001</c:v>
                </c:pt>
                <c:pt idx="26">
                  <c:v>195.32434000000026</c:v>
                </c:pt>
                <c:pt idx="27">
                  <c:v>201.90116</c:v>
                </c:pt>
                <c:pt idx="28">
                  <c:v>208.65807000000001</c:v>
                </c:pt>
                <c:pt idx="29">
                  <c:v>215.53084000000001</c:v>
                </c:pt>
                <c:pt idx="30">
                  <c:v>222.46098000000001</c:v>
                </c:pt>
                <c:pt idx="31">
                  <c:v>229.42825000000022</c:v>
                </c:pt>
                <c:pt idx="32">
                  <c:v>236.43064000000001</c:v>
                </c:pt>
                <c:pt idx="33">
                  <c:v>243.44207</c:v>
                </c:pt>
                <c:pt idx="34">
                  <c:v>250.28817000000001</c:v>
                </c:pt>
                <c:pt idx="35">
                  <c:v>256.94139999999948</c:v>
                </c:pt>
                <c:pt idx="36">
                  <c:v>263.37632999999948</c:v>
                </c:pt>
                <c:pt idx="37">
                  <c:v>269.57477999999969</c:v>
                </c:pt>
                <c:pt idx="38">
                  <c:v>275.52734999999961</c:v>
                </c:pt>
                <c:pt idx="39">
                  <c:v>281.23166999999955</c:v>
                </c:pt>
                <c:pt idx="40">
                  <c:v>286.68569000000002</c:v>
                </c:pt>
                <c:pt idx="41">
                  <c:v>291.89133999999927</c:v>
                </c:pt>
                <c:pt idx="42">
                  <c:v>296.84789999999998</c:v>
                </c:pt>
                <c:pt idx="43">
                  <c:v>301.55419999999964</c:v>
                </c:pt>
                <c:pt idx="44">
                  <c:v>306.18232999999969</c:v>
                </c:pt>
                <c:pt idx="45">
                  <c:v>310.74306000000001</c:v>
                </c:pt>
              </c:numCache>
            </c:numRef>
          </c:val>
        </c:ser>
        <c:ser>
          <c:idx val="2"/>
          <c:order val="2"/>
          <c:tx>
            <c:strRef>
              <c:f>Sheet1!$A$63</c:f>
              <c:strCache>
                <c:ptCount val="1"/>
                <c:pt idx="0">
                  <c:v>Kazakhstan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Sheet1!$B$63:$AU$63</c:f>
              <c:numCache>
                <c:formatCode>General</c:formatCode>
                <c:ptCount val="46"/>
                <c:pt idx="0">
                  <c:v>63.214562000000001</c:v>
                </c:pt>
                <c:pt idx="1">
                  <c:v>86.812065000000004</c:v>
                </c:pt>
                <c:pt idx="2">
                  <c:v>107.37845999999998</c:v>
                </c:pt>
                <c:pt idx="3">
                  <c:v>137.77250999999998</c:v>
                </c:pt>
                <c:pt idx="4">
                  <c:v>114.70526000000002</c:v>
                </c:pt>
                <c:pt idx="5">
                  <c:v>138.42901000000001</c:v>
                </c:pt>
                <c:pt idx="6">
                  <c:v>166.96041000000019</c:v>
                </c:pt>
                <c:pt idx="7">
                  <c:v>178.37338</c:v>
                </c:pt>
                <c:pt idx="8">
                  <c:v>190.38327000000001</c:v>
                </c:pt>
                <c:pt idx="9">
                  <c:v>203.00091</c:v>
                </c:pt>
                <c:pt idx="10">
                  <c:v>216.23843000000019</c:v>
                </c:pt>
                <c:pt idx="11">
                  <c:v>230.0877400000002</c:v>
                </c:pt>
                <c:pt idx="12">
                  <c:v>244.46401</c:v>
                </c:pt>
                <c:pt idx="13">
                  <c:v>258.64019999999999</c:v>
                </c:pt>
                <c:pt idx="14">
                  <c:v>272.60127</c:v>
                </c:pt>
                <c:pt idx="15">
                  <c:v>286.33600999999948</c:v>
                </c:pt>
                <c:pt idx="16">
                  <c:v>299.77305999999948</c:v>
                </c:pt>
                <c:pt idx="17">
                  <c:v>312.86734999999999</c:v>
                </c:pt>
                <c:pt idx="18">
                  <c:v>325.65438999999998</c:v>
                </c:pt>
                <c:pt idx="19">
                  <c:v>338.21011999999928</c:v>
                </c:pt>
                <c:pt idx="20">
                  <c:v>350.58163999999948</c:v>
                </c:pt>
                <c:pt idx="21">
                  <c:v>362.76871999999923</c:v>
                </c:pt>
                <c:pt idx="22">
                  <c:v>375.37768999999997</c:v>
                </c:pt>
                <c:pt idx="23">
                  <c:v>388.61529999999999</c:v>
                </c:pt>
                <c:pt idx="24">
                  <c:v>402.39554999999962</c:v>
                </c:pt>
                <c:pt idx="25">
                  <c:v>416.63968999999997</c:v>
                </c:pt>
                <c:pt idx="26">
                  <c:v>431.35422000000045</c:v>
                </c:pt>
                <c:pt idx="27">
                  <c:v>446.55142000000001</c:v>
                </c:pt>
                <c:pt idx="28">
                  <c:v>462.14021000000002</c:v>
                </c:pt>
                <c:pt idx="29">
                  <c:v>477.98876999999948</c:v>
                </c:pt>
                <c:pt idx="30">
                  <c:v>493.97784999999999</c:v>
                </c:pt>
                <c:pt idx="31">
                  <c:v>510.02409999999969</c:v>
                </c:pt>
                <c:pt idx="32">
                  <c:v>526.09480000000053</c:v>
                </c:pt>
                <c:pt idx="33">
                  <c:v>542.17945000000054</c:v>
                </c:pt>
                <c:pt idx="34">
                  <c:v>558.22791999999947</c:v>
                </c:pt>
                <c:pt idx="35">
                  <c:v>574.25342000000001</c:v>
                </c:pt>
                <c:pt idx="36">
                  <c:v>590.25159999999948</c:v>
                </c:pt>
                <c:pt idx="37">
                  <c:v>606.18386000000055</c:v>
                </c:pt>
                <c:pt idx="38">
                  <c:v>621.99590000000001</c:v>
                </c:pt>
                <c:pt idx="39">
                  <c:v>637.61470999999995</c:v>
                </c:pt>
                <c:pt idx="40">
                  <c:v>652.99249999999938</c:v>
                </c:pt>
                <c:pt idx="41">
                  <c:v>668.10950000000003</c:v>
                </c:pt>
                <c:pt idx="42">
                  <c:v>683.00744999999949</c:v>
                </c:pt>
                <c:pt idx="43">
                  <c:v>697.78195000000005</c:v>
                </c:pt>
                <c:pt idx="44">
                  <c:v>712.66661999999894</c:v>
                </c:pt>
                <c:pt idx="45">
                  <c:v>727.80290999999909</c:v>
                </c:pt>
              </c:numCache>
            </c:numRef>
          </c:val>
        </c:ser>
        <c:ser>
          <c:idx val="3"/>
          <c:order val="3"/>
          <c:tx>
            <c:strRef>
              <c:f>Sheet1!$A$64</c:f>
              <c:strCache>
                <c:ptCount val="1"/>
                <c:pt idx="0">
                  <c:v>Kyrgyz Republic</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Sheet1!$B$64:$AU$64</c:f>
              <c:numCache>
                <c:formatCode>General</c:formatCode>
                <c:ptCount val="46"/>
                <c:pt idx="0">
                  <c:v>2.7222852999999998</c:v>
                </c:pt>
                <c:pt idx="1">
                  <c:v>3.0404532999999998</c:v>
                </c:pt>
                <c:pt idx="2">
                  <c:v>3.9633685999999999</c:v>
                </c:pt>
                <c:pt idx="3">
                  <c:v>5.2275079999999932</c:v>
                </c:pt>
                <c:pt idx="4">
                  <c:v>4.7277306999999942</c:v>
                </c:pt>
                <c:pt idx="5">
                  <c:v>4.6149995999999902</c:v>
                </c:pt>
                <c:pt idx="6">
                  <c:v>5.0309004000000002</c:v>
                </c:pt>
                <c:pt idx="7">
                  <c:v>5.3405073999999955</c:v>
                </c:pt>
                <c:pt idx="8">
                  <c:v>5.6189821999999934</c:v>
                </c:pt>
                <c:pt idx="9">
                  <c:v>5.8569709999999935</c:v>
                </c:pt>
                <c:pt idx="10">
                  <c:v>6.0454334000000003</c:v>
                </c:pt>
                <c:pt idx="11">
                  <c:v>6.2333727000000083</c:v>
                </c:pt>
                <c:pt idx="12">
                  <c:v>6.4256001999999999</c:v>
                </c:pt>
                <c:pt idx="13">
                  <c:v>6.6216109999999935</c:v>
                </c:pt>
                <c:pt idx="14">
                  <c:v>6.8207287999999995</c:v>
                </c:pt>
                <c:pt idx="15">
                  <c:v>7.0225520999999942</c:v>
                </c:pt>
                <c:pt idx="16">
                  <c:v>7.2265118999999931</c:v>
                </c:pt>
                <c:pt idx="17">
                  <c:v>7.4329441000000003</c:v>
                </c:pt>
                <c:pt idx="18">
                  <c:v>7.6435404</c:v>
                </c:pt>
                <c:pt idx="19">
                  <c:v>7.8609210999999934</c:v>
                </c:pt>
                <c:pt idx="20">
                  <c:v>8.0872551999999995</c:v>
                </c:pt>
                <c:pt idx="21">
                  <c:v>8.3235659000000002</c:v>
                </c:pt>
                <c:pt idx="22">
                  <c:v>8.5698453000000008</c:v>
                </c:pt>
                <c:pt idx="23">
                  <c:v>8.8261366000000159</c:v>
                </c:pt>
                <c:pt idx="24">
                  <c:v>9.0920597000000001</c:v>
                </c:pt>
                <c:pt idx="25">
                  <c:v>9.3672838000000027</c:v>
                </c:pt>
                <c:pt idx="26">
                  <c:v>9.6521482000000027</c:v>
                </c:pt>
                <c:pt idx="27">
                  <c:v>9.9469330000000014</c:v>
                </c:pt>
                <c:pt idx="28">
                  <c:v>10.250995</c:v>
                </c:pt>
                <c:pt idx="29">
                  <c:v>10.563252</c:v>
                </c:pt>
                <c:pt idx="30">
                  <c:v>10.882748000000014</c:v>
                </c:pt>
                <c:pt idx="31">
                  <c:v>11.208913999999998</c:v>
                </c:pt>
                <c:pt idx="32">
                  <c:v>11.541509</c:v>
                </c:pt>
                <c:pt idx="33">
                  <c:v>11.880203</c:v>
                </c:pt>
                <c:pt idx="34">
                  <c:v>12.224757999999998</c:v>
                </c:pt>
                <c:pt idx="35">
                  <c:v>12.574865000000001</c:v>
                </c:pt>
                <c:pt idx="36">
                  <c:v>12.930397999999999</c:v>
                </c:pt>
                <c:pt idx="37">
                  <c:v>13.290797</c:v>
                </c:pt>
                <c:pt idx="38">
                  <c:v>13.654695</c:v>
                </c:pt>
                <c:pt idx="39">
                  <c:v>14.020270999999999</c:v>
                </c:pt>
                <c:pt idx="40">
                  <c:v>14.386089000000014</c:v>
                </c:pt>
                <c:pt idx="41">
                  <c:v>14.751266999999999</c:v>
                </c:pt>
                <c:pt idx="42">
                  <c:v>15.115995</c:v>
                </c:pt>
                <c:pt idx="43">
                  <c:v>15.48128</c:v>
                </c:pt>
                <c:pt idx="44">
                  <c:v>15.848941999999999</c:v>
                </c:pt>
                <c:pt idx="45">
                  <c:v>16.22073199999997</c:v>
                </c:pt>
              </c:numCache>
            </c:numRef>
          </c:val>
        </c:ser>
        <c:ser>
          <c:idx val="4"/>
          <c:order val="4"/>
          <c:tx>
            <c:strRef>
              <c:f>Sheet1!$A$65</c:f>
              <c:strCache>
                <c:ptCount val="1"/>
                <c:pt idx="0">
                  <c:v>Mongolia</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Sheet1!$B$65:$AU$65</c:f>
              <c:numCache>
                <c:formatCode>General</c:formatCode>
                <c:ptCount val="46"/>
                <c:pt idx="0">
                  <c:v>2.5529721999999966</c:v>
                </c:pt>
                <c:pt idx="1">
                  <c:v>3.6663344000000002</c:v>
                </c:pt>
                <c:pt idx="2">
                  <c:v>4.4089486000000004</c:v>
                </c:pt>
                <c:pt idx="3">
                  <c:v>5.7124613000000002</c:v>
                </c:pt>
                <c:pt idx="4">
                  <c:v>4.6176893999999935</c:v>
                </c:pt>
                <c:pt idx="5">
                  <c:v>6.1250001999999935</c:v>
                </c:pt>
                <c:pt idx="6">
                  <c:v>8.763024999999999</c:v>
                </c:pt>
                <c:pt idx="7">
                  <c:v>9.5614320000000141</c:v>
                </c:pt>
                <c:pt idx="8">
                  <c:v>10.332500000000012</c:v>
                </c:pt>
                <c:pt idx="9">
                  <c:v>11.049860999999998</c:v>
                </c:pt>
                <c:pt idx="10">
                  <c:v>11.685791</c:v>
                </c:pt>
                <c:pt idx="11">
                  <c:v>12.213040000000001</c:v>
                </c:pt>
                <c:pt idx="12">
                  <c:v>12.732919999999998</c:v>
                </c:pt>
                <c:pt idx="13">
                  <c:v>13.254696000000004</c:v>
                </c:pt>
                <c:pt idx="14">
                  <c:v>13.780199</c:v>
                </c:pt>
                <c:pt idx="15">
                  <c:v>14.311244</c:v>
                </c:pt>
                <c:pt idx="16">
                  <c:v>14.847924000000001</c:v>
                </c:pt>
                <c:pt idx="17">
                  <c:v>15.379505000000014</c:v>
                </c:pt>
                <c:pt idx="18">
                  <c:v>15.908413000000001</c:v>
                </c:pt>
                <c:pt idx="19">
                  <c:v>16.438125999999986</c:v>
                </c:pt>
                <c:pt idx="20">
                  <c:v>16.971627000000002</c:v>
                </c:pt>
                <c:pt idx="21">
                  <c:v>17.510607</c:v>
                </c:pt>
                <c:pt idx="22">
                  <c:v>18.055289999999989</c:v>
                </c:pt>
                <c:pt idx="23">
                  <c:v>18.605599000000002</c:v>
                </c:pt>
                <c:pt idx="24">
                  <c:v>19.160478999999999</c:v>
                </c:pt>
                <c:pt idx="25">
                  <c:v>19.718890999999999</c:v>
                </c:pt>
                <c:pt idx="26">
                  <c:v>20.281018</c:v>
                </c:pt>
                <c:pt idx="27">
                  <c:v>20.861453999999988</c:v>
                </c:pt>
                <c:pt idx="28">
                  <c:v>21.457971000000029</c:v>
                </c:pt>
                <c:pt idx="29">
                  <c:v>22.067295000000001</c:v>
                </c:pt>
                <c:pt idx="30">
                  <c:v>22.686591999999987</c:v>
                </c:pt>
                <c:pt idx="31">
                  <c:v>23.314221000000025</c:v>
                </c:pt>
                <c:pt idx="32">
                  <c:v>23.949805000000001</c:v>
                </c:pt>
                <c:pt idx="33">
                  <c:v>24.593209999999974</c:v>
                </c:pt>
                <c:pt idx="34">
                  <c:v>25.245005999999989</c:v>
                </c:pt>
                <c:pt idx="35">
                  <c:v>25.905385999999989</c:v>
                </c:pt>
                <c:pt idx="36">
                  <c:v>26.574504000000001</c:v>
                </c:pt>
                <c:pt idx="37">
                  <c:v>27.251244</c:v>
                </c:pt>
                <c:pt idx="38">
                  <c:v>27.933147000000002</c:v>
                </c:pt>
                <c:pt idx="39">
                  <c:v>28.616693000000001</c:v>
                </c:pt>
                <c:pt idx="40">
                  <c:v>29.299372999999989</c:v>
                </c:pt>
                <c:pt idx="41">
                  <c:v>29.979795999999986</c:v>
                </c:pt>
                <c:pt idx="42">
                  <c:v>30.658819000000001</c:v>
                </c:pt>
                <c:pt idx="43">
                  <c:v>31.338965000000041</c:v>
                </c:pt>
                <c:pt idx="44">
                  <c:v>32.024396000000003</c:v>
                </c:pt>
                <c:pt idx="45">
                  <c:v>32.718910000000058</c:v>
                </c:pt>
              </c:numCache>
            </c:numRef>
          </c:val>
        </c:ser>
        <c:ser>
          <c:idx val="5"/>
          <c:order val="5"/>
          <c:tx>
            <c:strRef>
              <c:f>Sheet1!$A$66</c:f>
              <c:strCache>
                <c:ptCount val="1"/>
                <c:pt idx="0">
                  <c:v>Pakistan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Sheet1!$B$66:$AU$66</c:f>
              <c:numCache>
                <c:formatCode>General</c:formatCode>
                <c:ptCount val="46"/>
                <c:pt idx="0">
                  <c:v>121.28001999999999</c:v>
                </c:pt>
                <c:pt idx="1">
                  <c:v>136.63177999999999</c:v>
                </c:pt>
                <c:pt idx="2">
                  <c:v>149.08493000000001</c:v>
                </c:pt>
                <c:pt idx="3">
                  <c:v>166.97461999999999</c:v>
                </c:pt>
                <c:pt idx="4">
                  <c:v>163.56151</c:v>
                </c:pt>
                <c:pt idx="5">
                  <c:v>174.86599000000001</c:v>
                </c:pt>
                <c:pt idx="6">
                  <c:v>200.63359999999992</c:v>
                </c:pt>
                <c:pt idx="7">
                  <c:v>210.28014000000007</c:v>
                </c:pt>
                <c:pt idx="8">
                  <c:v>221.02630000000019</c:v>
                </c:pt>
                <c:pt idx="9">
                  <c:v>233.6812300000002</c:v>
                </c:pt>
                <c:pt idx="10">
                  <c:v>246.42567</c:v>
                </c:pt>
                <c:pt idx="11">
                  <c:v>259.25644999999969</c:v>
                </c:pt>
                <c:pt idx="12">
                  <c:v>272.28380999999962</c:v>
                </c:pt>
                <c:pt idx="13">
                  <c:v>285.69477999999964</c:v>
                </c:pt>
                <c:pt idx="14">
                  <c:v>299.57488000000046</c:v>
                </c:pt>
                <c:pt idx="15">
                  <c:v>313.99720999999948</c:v>
                </c:pt>
                <c:pt idx="16">
                  <c:v>328.99556999999947</c:v>
                </c:pt>
                <c:pt idx="17">
                  <c:v>344.56941</c:v>
                </c:pt>
                <c:pt idx="18">
                  <c:v>360.71726000000001</c:v>
                </c:pt>
                <c:pt idx="19">
                  <c:v>377.42301999999921</c:v>
                </c:pt>
                <c:pt idx="20">
                  <c:v>394.67554999999999</c:v>
                </c:pt>
                <c:pt idx="21">
                  <c:v>412.47821999999928</c:v>
                </c:pt>
                <c:pt idx="22">
                  <c:v>430.84667999999999</c:v>
                </c:pt>
                <c:pt idx="23">
                  <c:v>449.79541999999924</c:v>
                </c:pt>
                <c:pt idx="24">
                  <c:v>469.34361999999999</c:v>
                </c:pt>
                <c:pt idx="25">
                  <c:v>489.50621999999936</c:v>
                </c:pt>
                <c:pt idx="26">
                  <c:v>510.29242999999963</c:v>
                </c:pt>
                <c:pt idx="27">
                  <c:v>531.70036000000005</c:v>
                </c:pt>
                <c:pt idx="28">
                  <c:v>553.71871000000078</c:v>
                </c:pt>
                <c:pt idx="29">
                  <c:v>576.32634999999948</c:v>
                </c:pt>
                <c:pt idx="30">
                  <c:v>599.50216999999896</c:v>
                </c:pt>
                <c:pt idx="31">
                  <c:v>623.23428000000001</c:v>
                </c:pt>
                <c:pt idx="32">
                  <c:v>647.51343999999995</c:v>
                </c:pt>
                <c:pt idx="33">
                  <c:v>672.32074999999998</c:v>
                </c:pt>
                <c:pt idx="34">
                  <c:v>697.63442999999938</c:v>
                </c:pt>
                <c:pt idx="35">
                  <c:v>723.43188999999938</c:v>
                </c:pt>
                <c:pt idx="36">
                  <c:v>749.69439000000079</c:v>
                </c:pt>
                <c:pt idx="37">
                  <c:v>776.4012499999991</c:v>
                </c:pt>
                <c:pt idx="38">
                  <c:v>803.52391</c:v>
                </c:pt>
                <c:pt idx="39">
                  <c:v>831.02981</c:v>
                </c:pt>
                <c:pt idx="40">
                  <c:v>858.88834999999995</c:v>
                </c:pt>
                <c:pt idx="41">
                  <c:v>887.07104000000004</c:v>
                </c:pt>
                <c:pt idx="42">
                  <c:v>915.55802000000006</c:v>
                </c:pt>
                <c:pt idx="43">
                  <c:v>944.33859999999947</c:v>
                </c:pt>
                <c:pt idx="44">
                  <c:v>973.40997000000004</c:v>
                </c:pt>
                <c:pt idx="45">
                  <c:v>1002.7684</c:v>
                </c:pt>
              </c:numCache>
            </c:numRef>
          </c:val>
        </c:ser>
        <c:ser>
          <c:idx val="6"/>
          <c:order val="6"/>
          <c:tx>
            <c:strRef>
              <c:f>Sheet1!$A$67</c:f>
              <c:strCache>
                <c:ptCount val="1"/>
                <c:pt idx="0">
                  <c:v>Tajikistan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Sheet1!$B$67:$AU$67</c:f>
              <c:numCache>
                <c:formatCode>General</c:formatCode>
                <c:ptCount val="46"/>
                <c:pt idx="0">
                  <c:v>2.5573990000000002</c:v>
                </c:pt>
                <c:pt idx="1">
                  <c:v>3.0125887999999987</c:v>
                </c:pt>
                <c:pt idx="2">
                  <c:v>3.8644667999999998</c:v>
                </c:pt>
                <c:pt idx="3">
                  <c:v>5.2315835000000002</c:v>
                </c:pt>
                <c:pt idx="4">
                  <c:v>5.0295864999999935</c:v>
                </c:pt>
                <c:pt idx="5">
                  <c:v>5.6420003999999935</c:v>
                </c:pt>
                <c:pt idx="6">
                  <c:v>6.7569957999999986</c:v>
                </c:pt>
                <c:pt idx="7">
                  <c:v>7.0621166999999883</c:v>
                </c:pt>
                <c:pt idx="8">
                  <c:v>7.3162507999999997</c:v>
                </c:pt>
                <c:pt idx="9">
                  <c:v>7.5103561999999995</c:v>
                </c:pt>
                <c:pt idx="10">
                  <c:v>7.7357202000000003</c:v>
                </c:pt>
                <c:pt idx="11">
                  <c:v>7.9715674000000094</c:v>
                </c:pt>
                <c:pt idx="12">
                  <c:v>8.2180428999999986</c:v>
                </c:pt>
                <c:pt idx="13">
                  <c:v>8.4754357000000144</c:v>
                </c:pt>
                <c:pt idx="14">
                  <c:v>8.7441002999999995</c:v>
                </c:pt>
                <c:pt idx="15">
                  <c:v>9.0244679000000012</c:v>
                </c:pt>
                <c:pt idx="16">
                  <c:v>9.3166377000000047</c:v>
                </c:pt>
                <c:pt idx="17">
                  <c:v>9.6169380000000011</c:v>
                </c:pt>
                <c:pt idx="18">
                  <c:v>9.9265868000000186</c:v>
                </c:pt>
                <c:pt idx="19">
                  <c:v>10.247307999999997</c:v>
                </c:pt>
                <c:pt idx="20">
                  <c:v>10.580528000000001</c:v>
                </c:pt>
                <c:pt idx="21">
                  <c:v>10.926901000000001</c:v>
                </c:pt>
                <c:pt idx="22">
                  <c:v>11.286566000000002</c:v>
                </c:pt>
                <c:pt idx="23">
                  <c:v>11.659947000000004</c:v>
                </c:pt>
                <c:pt idx="24">
                  <c:v>12.047356000000001</c:v>
                </c:pt>
                <c:pt idx="25">
                  <c:v>12.449058000000001</c:v>
                </c:pt>
                <c:pt idx="26">
                  <c:v>12.865614000000022</c:v>
                </c:pt>
                <c:pt idx="27">
                  <c:v>13.297238999999999</c:v>
                </c:pt>
                <c:pt idx="28">
                  <c:v>13.743274999999999</c:v>
                </c:pt>
                <c:pt idx="29">
                  <c:v>14.202646000000012</c:v>
                </c:pt>
                <c:pt idx="30">
                  <c:v>14.674429</c:v>
                </c:pt>
                <c:pt idx="31">
                  <c:v>15.158122000000001</c:v>
                </c:pt>
                <c:pt idx="32">
                  <c:v>15.653721000000001</c:v>
                </c:pt>
                <c:pt idx="33">
                  <c:v>16.161370000000005</c:v>
                </c:pt>
                <c:pt idx="34">
                  <c:v>16.681431999999987</c:v>
                </c:pt>
                <c:pt idx="35">
                  <c:v>17.214034999999999</c:v>
                </c:pt>
                <c:pt idx="36">
                  <c:v>17.759235999999987</c:v>
                </c:pt>
                <c:pt idx="37">
                  <c:v>18.316329</c:v>
                </c:pt>
                <c:pt idx="38">
                  <c:v>18.883601999999989</c:v>
                </c:pt>
                <c:pt idx="39">
                  <c:v>19.45862999999995</c:v>
                </c:pt>
                <c:pt idx="40">
                  <c:v>20.039334</c:v>
                </c:pt>
                <c:pt idx="41">
                  <c:v>20.624600999999988</c:v>
                </c:pt>
                <c:pt idx="42">
                  <c:v>21.214203000000001</c:v>
                </c:pt>
                <c:pt idx="43">
                  <c:v>21.808018000000001</c:v>
                </c:pt>
                <c:pt idx="44">
                  <c:v>22.406401999999989</c:v>
                </c:pt>
                <c:pt idx="45">
                  <c:v>23.009746999999969</c:v>
                </c:pt>
              </c:numCache>
            </c:numRef>
          </c:val>
        </c:ser>
        <c:ser>
          <c:idx val="7"/>
          <c:order val="7"/>
          <c:tx>
            <c:strRef>
              <c:f>Sheet1!$A$68</c:f>
              <c:strCache>
                <c:ptCount val="1"/>
                <c:pt idx="0">
                  <c:v>Turkmenistan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Sheet1!$B$68:$AU$68</c:f>
              <c:numCache>
                <c:formatCode>General</c:formatCode>
                <c:ptCount val="46"/>
                <c:pt idx="0">
                  <c:v>19.005091999999987</c:v>
                </c:pt>
                <c:pt idx="1">
                  <c:v>22.927182999999989</c:v>
                </c:pt>
                <c:pt idx="2">
                  <c:v>27.028364</c:v>
                </c:pt>
                <c:pt idx="3">
                  <c:v>15.61566</c:v>
                </c:pt>
                <c:pt idx="4">
                  <c:v>20.137899000000036</c:v>
                </c:pt>
                <c:pt idx="5">
                  <c:v>21.437093999999988</c:v>
                </c:pt>
                <c:pt idx="6">
                  <c:v>23.625209000000002</c:v>
                </c:pt>
                <c:pt idx="7">
                  <c:v>25.801957000000041</c:v>
                </c:pt>
                <c:pt idx="8">
                  <c:v>27.876949</c:v>
                </c:pt>
                <c:pt idx="9">
                  <c:v>29.784635999999971</c:v>
                </c:pt>
                <c:pt idx="10">
                  <c:v>31.424668</c:v>
                </c:pt>
                <c:pt idx="11">
                  <c:v>32.708863000000001</c:v>
                </c:pt>
                <c:pt idx="12">
                  <c:v>34.109019000000011</c:v>
                </c:pt>
                <c:pt idx="13">
                  <c:v>35.527495000000002</c:v>
                </c:pt>
                <c:pt idx="14">
                  <c:v>36.970950000000002</c:v>
                </c:pt>
                <c:pt idx="15">
                  <c:v>38.445296000000006</c:v>
                </c:pt>
                <c:pt idx="16">
                  <c:v>39.952202</c:v>
                </c:pt>
                <c:pt idx="17">
                  <c:v>41.487077999999997</c:v>
                </c:pt>
                <c:pt idx="18">
                  <c:v>43.051123999999994</c:v>
                </c:pt>
                <c:pt idx="19">
                  <c:v>44.645311000000049</c:v>
                </c:pt>
                <c:pt idx="20">
                  <c:v>46.270439000000003</c:v>
                </c:pt>
                <c:pt idx="21">
                  <c:v>47.927247999999999</c:v>
                </c:pt>
                <c:pt idx="22">
                  <c:v>49.616382000000002</c:v>
                </c:pt>
                <c:pt idx="23">
                  <c:v>51.338577000000001</c:v>
                </c:pt>
                <c:pt idx="24">
                  <c:v>53.094333000000013</c:v>
                </c:pt>
                <c:pt idx="25">
                  <c:v>54.883631999999999</c:v>
                </c:pt>
                <c:pt idx="26">
                  <c:v>56.707090000000001</c:v>
                </c:pt>
                <c:pt idx="27">
                  <c:v>58.563103000000012</c:v>
                </c:pt>
                <c:pt idx="28">
                  <c:v>60.446043999999993</c:v>
                </c:pt>
                <c:pt idx="29">
                  <c:v>62.347486999999944</c:v>
                </c:pt>
                <c:pt idx="30">
                  <c:v>64.259821000000002</c:v>
                </c:pt>
                <c:pt idx="31">
                  <c:v>66.178960999999958</c:v>
                </c:pt>
                <c:pt idx="32">
                  <c:v>68.10269599999998</c:v>
                </c:pt>
                <c:pt idx="33">
                  <c:v>70.028130999999988</c:v>
                </c:pt>
                <c:pt idx="34">
                  <c:v>71.952791999999988</c:v>
                </c:pt>
                <c:pt idx="35">
                  <c:v>73.874465000000001</c:v>
                </c:pt>
                <c:pt idx="36">
                  <c:v>75.789266999999995</c:v>
                </c:pt>
                <c:pt idx="37">
                  <c:v>77.694066000000007</c:v>
                </c:pt>
                <c:pt idx="38">
                  <c:v>79.588539999999981</c:v>
                </c:pt>
                <c:pt idx="39">
                  <c:v>81.473332999999855</c:v>
                </c:pt>
                <c:pt idx="40">
                  <c:v>83.348297000000002</c:v>
                </c:pt>
                <c:pt idx="41">
                  <c:v>85.215057000000002</c:v>
                </c:pt>
                <c:pt idx="42">
                  <c:v>87.071196999999998</c:v>
                </c:pt>
                <c:pt idx="43">
                  <c:v>88.907580999999993</c:v>
                </c:pt>
                <c:pt idx="44">
                  <c:v>90.711336000000003</c:v>
                </c:pt>
                <c:pt idx="45">
                  <c:v>92.473664999999997</c:v>
                </c:pt>
              </c:numCache>
            </c:numRef>
          </c:val>
        </c:ser>
        <c:ser>
          <c:idx val="8"/>
          <c:order val="8"/>
          <c:tx>
            <c:strRef>
              <c:f>Sheet1!$A$69</c:f>
              <c:strCache>
                <c:ptCount val="1"/>
                <c:pt idx="0">
                  <c:v>Uzbekistan</c:v>
                </c:pt>
              </c:strCache>
            </c:strRef>
          </c:tx>
          <c:cat>
            <c:numRef>
              <c:f>Sheet1!$B$60:$AU$60</c:f>
              <c:numCache>
                <c:formatCode>General</c:formatCode>
                <c:ptCount val="4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pt idx="45">
                  <c:v>2050</c:v>
                </c:pt>
              </c:numCache>
            </c:numRef>
          </c:cat>
          <c:val>
            <c:numRef>
              <c:f>Sheet1!$B$69:$AU$69</c:f>
              <c:numCache>
                <c:formatCode>General</c:formatCode>
                <c:ptCount val="46"/>
                <c:pt idx="0">
                  <c:v>15.835733000000006</c:v>
                </c:pt>
                <c:pt idx="1">
                  <c:v>18.248078999999986</c:v>
                </c:pt>
                <c:pt idx="2">
                  <c:v>23.223236999999969</c:v>
                </c:pt>
                <c:pt idx="3">
                  <c:v>29.143027</c:v>
                </c:pt>
                <c:pt idx="4">
                  <c:v>33.780606000000006</c:v>
                </c:pt>
                <c:pt idx="5">
                  <c:v>38.986998</c:v>
                </c:pt>
                <c:pt idx="6">
                  <c:v>42.799254000000012</c:v>
                </c:pt>
                <c:pt idx="7">
                  <c:v>46.156983999999994</c:v>
                </c:pt>
                <c:pt idx="8">
                  <c:v>50.032345000000049</c:v>
                </c:pt>
                <c:pt idx="9">
                  <c:v>54.242259000000011</c:v>
                </c:pt>
                <c:pt idx="10">
                  <c:v>58.802563000000006</c:v>
                </c:pt>
                <c:pt idx="11">
                  <c:v>63.73847800000005</c:v>
                </c:pt>
                <c:pt idx="12">
                  <c:v>69.075182999999839</c:v>
                </c:pt>
                <c:pt idx="13">
                  <c:v>74.838650000000001</c:v>
                </c:pt>
                <c:pt idx="14">
                  <c:v>81.055434999999989</c:v>
                </c:pt>
                <c:pt idx="15">
                  <c:v>87.754593999999997</c:v>
                </c:pt>
                <c:pt idx="16">
                  <c:v>94.963510000000099</c:v>
                </c:pt>
                <c:pt idx="17">
                  <c:v>102.1189</c:v>
                </c:pt>
                <c:pt idx="18">
                  <c:v>109.08968</c:v>
                </c:pt>
                <c:pt idx="19">
                  <c:v>115.80747</c:v>
                </c:pt>
                <c:pt idx="20">
                  <c:v>122.2072800000001</c:v>
                </c:pt>
                <c:pt idx="21">
                  <c:v>128.22359999999998</c:v>
                </c:pt>
                <c:pt idx="22">
                  <c:v>133.78921</c:v>
                </c:pt>
                <c:pt idx="23">
                  <c:v>139.35378</c:v>
                </c:pt>
                <c:pt idx="24">
                  <c:v>144.99299000000019</c:v>
                </c:pt>
                <c:pt idx="25">
                  <c:v>150.69329999999999</c:v>
                </c:pt>
                <c:pt idx="26">
                  <c:v>156.44976999999992</c:v>
                </c:pt>
                <c:pt idx="27">
                  <c:v>162.26208</c:v>
                </c:pt>
                <c:pt idx="28">
                  <c:v>168.12419</c:v>
                </c:pt>
                <c:pt idx="29">
                  <c:v>174.02940000000001</c:v>
                </c:pt>
                <c:pt idx="30">
                  <c:v>179.96999</c:v>
                </c:pt>
                <c:pt idx="31">
                  <c:v>185.93939</c:v>
                </c:pt>
                <c:pt idx="32">
                  <c:v>191.9283600000002</c:v>
                </c:pt>
                <c:pt idx="33">
                  <c:v>197.92220000000023</c:v>
                </c:pt>
                <c:pt idx="34">
                  <c:v>203.90296000000001</c:v>
                </c:pt>
                <c:pt idx="35">
                  <c:v>209.85395</c:v>
                </c:pt>
                <c:pt idx="36">
                  <c:v>215.76257999999999</c:v>
                </c:pt>
                <c:pt idx="37">
                  <c:v>221.62016</c:v>
                </c:pt>
                <c:pt idx="38">
                  <c:v>227.41783000000001</c:v>
                </c:pt>
                <c:pt idx="39">
                  <c:v>233.14847</c:v>
                </c:pt>
                <c:pt idx="40">
                  <c:v>238.80506</c:v>
                </c:pt>
                <c:pt idx="41">
                  <c:v>244.38101000000023</c:v>
                </c:pt>
                <c:pt idx="42">
                  <c:v>249.8698</c:v>
                </c:pt>
                <c:pt idx="43">
                  <c:v>255.26567999999995</c:v>
                </c:pt>
                <c:pt idx="44">
                  <c:v>260.56390999999962</c:v>
                </c:pt>
                <c:pt idx="45">
                  <c:v>265.76296000000002</c:v>
                </c:pt>
              </c:numCache>
            </c:numRef>
          </c:val>
        </c:ser>
        <c:axId val="71122944"/>
        <c:axId val="71124480"/>
      </c:areaChart>
      <c:catAx>
        <c:axId val="71122944"/>
        <c:scaling>
          <c:orientation val="minMax"/>
        </c:scaling>
        <c:axPos val="b"/>
        <c:numFmt formatCode="General" sourceLinked="1"/>
        <c:tickLblPos val="nextTo"/>
        <c:txPr>
          <a:bodyPr/>
          <a:lstStyle/>
          <a:p>
            <a:pPr>
              <a:defRPr lang="en-US"/>
            </a:pPr>
            <a:endParaRPr lang="ru-RU"/>
          </a:p>
        </c:txPr>
        <c:crossAx val="71124480"/>
        <c:crosses val="autoZero"/>
        <c:auto val="1"/>
        <c:lblAlgn val="ctr"/>
        <c:lblOffset val="100"/>
      </c:catAx>
      <c:valAx>
        <c:axId val="71124480"/>
        <c:scaling>
          <c:orientation val="minMax"/>
          <c:max val="5000"/>
        </c:scaling>
        <c:axPos val="l"/>
        <c:majorGridlines/>
        <c:title>
          <c:tx>
            <c:rich>
              <a:bodyPr rot="-5400000" vert="horz"/>
              <a:lstStyle/>
              <a:p>
                <a:pPr>
                  <a:defRPr lang="en-US"/>
                </a:pPr>
                <a:r>
                  <a:rPr lang="ru-RU" dirty="0" smtClean="0"/>
                  <a:t>млрд. долл. США</a:t>
                </a:r>
                <a:endParaRPr lang="en-US" dirty="0"/>
              </a:p>
            </c:rich>
          </c:tx>
          <c:layout/>
        </c:title>
        <c:numFmt formatCode="#,##0" sourceLinked="0"/>
        <c:tickLblPos val="nextTo"/>
        <c:txPr>
          <a:bodyPr/>
          <a:lstStyle/>
          <a:p>
            <a:pPr>
              <a:defRPr lang="en-US"/>
            </a:pPr>
            <a:endParaRPr lang="ru-RU"/>
          </a:p>
        </c:txPr>
        <c:crossAx val="71122944"/>
        <c:crosses val="autoZero"/>
        <c:crossBetween val="midCat"/>
      </c:valAx>
    </c:plotArea>
    <c:legend>
      <c:legendPos val="b"/>
      <c:layout/>
      <c:txPr>
        <a:bodyPr/>
        <a:lstStyle/>
        <a:p>
          <a:pPr>
            <a:defRPr lang="en-US"/>
          </a:pPr>
          <a:endParaRPr lang="ru-RU"/>
        </a:p>
      </c:txPr>
    </c:legend>
    <c:plotVisOnly val="1"/>
    <c:dispBlanksAs val="zero"/>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5402" tIns="47701" rIns="95402" bIns="4770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4313" y="0"/>
            <a:ext cx="3076575" cy="512763"/>
          </a:xfrm>
          <a:prstGeom prst="rect">
            <a:avLst/>
          </a:prstGeom>
        </p:spPr>
        <p:txBody>
          <a:bodyPr vert="horz" lIns="95402" tIns="47701" rIns="95402" bIns="47701" rtlCol="0"/>
          <a:lstStyle>
            <a:lvl1pPr algn="r" fontAlgn="auto">
              <a:spcBef>
                <a:spcPts val="0"/>
              </a:spcBef>
              <a:spcAft>
                <a:spcPts val="0"/>
              </a:spcAft>
              <a:defRPr sz="1200">
                <a:latin typeface="+mn-lt"/>
                <a:cs typeface="+mn-cs"/>
              </a:defRPr>
            </a:lvl1pPr>
          </a:lstStyle>
          <a:p>
            <a:pPr>
              <a:defRPr/>
            </a:pPr>
            <a:fld id="{01F36159-22E0-4D32-9BE7-5E0A04C2EABC}" type="datetimeFigureOut">
              <a:rPr lang="en-US"/>
              <a:pPr>
                <a:defRPr/>
              </a:pPr>
              <a:t>12/1/2011</a:t>
            </a:fld>
            <a:endParaRPr lang="en-US" dirty="0"/>
          </a:p>
        </p:txBody>
      </p:sp>
      <p:sp>
        <p:nvSpPr>
          <p:cNvPr id="4" name="Footer Placeholder 3"/>
          <p:cNvSpPr>
            <a:spLocks noGrp="1"/>
          </p:cNvSpPr>
          <p:nvPr>
            <p:ph type="ftr" sz="quarter" idx="2"/>
          </p:nvPr>
        </p:nvSpPr>
        <p:spPr>
          <a:xfrm>
            <a:off x="0" y="9720263"/>
            <a:ext cx="3076575" cy="512762"/>
          </a:xfrm>
          <a:prstGeom prst="rect">
            <a:avLst/>
          </a:prstGeom>
        </p:spPr>
        <p:txBody>
          <a:bodyPr vert="horz" lIns="95402" tIns="47701" rIns="95402" bIns="47701"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24313" y="9720263"/>
            <a:ext cx="3076575" cy="512762"/>
          </a:xfrm>
          <a:prstGeom prst="rect">
            <a:avLst/>
          </a:prstGeom>
        </p:spPr>
        <p:txBody>
          <a:bodyPr vert="horz" lIns="95402" tIns="47701" rIns="95402" bIns="47701" rtlCol="0" anchor="b"/>
          <a:lstStyle>
            <a:lvl1pPr algn="r" fontAlgn="auto">
              <a:spcBef>
                <a:spcPts val="0"/>
              </a:spcBef>
              <a:spcAft>
                <a:spcPts val="0"/>
              </a:spcAft>
              <a:defRPr sz="1200">
                <a:latin typeface="+mn-lt"/>
                <a:cs typeface="+mn-cs"/>
              </a:defRPr>
            </a:lvl1pPr>
          </a:lstStyle>
          <a:p>
            <a:pPr>
              <a:defRPr/>
            </a:pPr>
            <a:fld id="{F52396D0-DD40-4F9C-9AB4-2F7C01D05E72}"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5402" tIns="47701" rIns="95402" bIns="4770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22725" y="0"/>
            <a:ext cx="3078163" cy="512763"/>
          </a:xfrm>
          <a:prstGeom prst="rect">
            <a:avLst/>
          </a:prstGeom>
        </p:spPr>
        <p:txBody>
          <a:bodyPr vert="horz" lIns="95402" tIns="47701" rIns="95402" bIns="47701" rtlCol="0"/>
          <a:lstStyle>
            <a:lvl1pPr algn="r" fontAlgn="auto">
              <a:spcBef>
                <a:spcPts val="0"/>
              </a:spcBef>
              <a:spcAft>
                <a:spcPts val="0"/>
              </a:spcAft>
              <a:defRPr sz="1200">
                <a:latin typeface="+mn-lt"/>
                <a:cs typeface="+mn-cs"/>
              </a:defRPr>
            </a:lvl1pPr>
          </a:lstStyle>
          <a:p>
            <a:pPr>
              <a:defRPr/>
            </a:pPr>
            <a:fld id="{5E3384AA-AB3C-4FA1-AE50-9299280ADC83}" type="datetimeFigureOut">
              <a:rPr lang="en-US"/>
              <a:pPr>
                <a:defRPr/>
              </a:pPr>
              <a:t>12/1/2011</a:t>
            </a:fld>
            <a:endParaRPr lang="en-US" dirty="0"/>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5402" tIns="47701" rIns="95402" bIns="47701" rtlCol="0" anchor="ctr"/>
          <a:lstStyle/>
          <a:p>
            <a:pPr lvl="0"/>
            <a:endParaRPr lang="en-US" noProof="0" dirty="0"/>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5402" tIns="47701" rIns="95402" bIns="4770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0263"/>
            <a:ext cx="3078163" cy="512762"/>
          </a:xfrm>
          <a:prstGeom prst="rect">
            <a:avLst/>
          </a:prstGeom>
        </p:spPr>
        <p:txBody>
          <a:bodyPr vert="horz" lIns="95402" tIns="47701" rIns="95402" bIns="4770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2725" y="9720263"/>
            <a:ext cx="3078163" cy="512762"/>
          </a:xfrm>
          <a:prstGeom prst="rect">
            <a:avLst/>
          </a:prstGeom>
        </p:spPr>
        <p:txBody>
          <a:bodyPr vert="horz" lIns="95402" tIns="47701" rIns="95402" bIns="47701" rtlCol="0" anchor="b"/>
          <a:lstStyle>
            <a:lvl1pPr algn="r" fontAlgn="auto">
              <a:spcBef>
                <a:spcPts val="0"/>
              </a:spcBef>
              <a:spcAft>
                <a:spcPts val="0"/>
              </a:spcAft>
              <a:defRPr sz="1200">
                <a:latin typeface="+mn-lt"/>
                <a:cs typeface="+mn-cs"/>
              </a:defRPr>
            </a:lvl1pPr>
          </a:lstStyle>
          <a:p>
            <a:pPr>
              <a:defRPr/>
            </a:pPr>
            <a:fld id="{7F1ED8E1-EA69-4556-8374-83667ECE8AB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a:p>
            <a:pPr eaLnBrk="1" hangingPunct="1">
              <a:spcBef>
                <a:spcPct val="0"/>
              </a:spcBef>
            </a:pPr>
            <a:endParaRPr lang="en-US" smtClean="0"/>
          </a:p>
          <a:p>
            <a:pPr eaLnBrk="1" hangingPunct="1">
              <a:spcBef>
                <a:spcPct val="0"/>
              </a:spcBef>
            </a:pPr>
            <a:endParaRPr lang="en-US" smtClean="0"/>
          </a:p>
        </p:txBody>
      </p:sp>
      <p:sp>
        <p:nvSpPr>
          <p:cNvPr id="337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70142" indent="-296208">
              <a:defRPr>
                <a:solidFill>
                  <a:schemeClr val="tx1"/>
                </a:solidFill>
                <a:latin typeface="Calibri" pitchFamily="34" charset="0"/>
              </a:defRPr>
            </a:lvl2pPr>
            <a:lvl3pPr marL="1184834" indent="-236967">
              <a:defRPr>
                <a:solidFill>
                  <a:schemeClr val="tx1"/>
                </a:solidFill>
                <a:latin typeface="Calibri" pitchFamily="34" charset="0"/>
              </a:defRPr>
            </a:lvl3pPr>
            <a:lvl4pPr marL="1658767" indent="-236967">
              <a:defRPr>
                <a:solidFill>
                  <a:schemeClr val="tx1"/>
                </a:solidFill>
                <a:latin typeface="Calibri" pitchFamily="34" charset="0"/>
              </a:defRPr>
            </a:lvl4pPr>
            <a:lvl5pPr marL="2132701" indent="-236967">
              <a:defRPr>
                <a:solidFill>
                  <a:schemeClr val="tx1"/>
                </a:solidFill>
                <a:latin typeface="Calibri" pitchFamily="34" charset="0"/>
              </a:defRPr>
            </a:lvl5pPr>
            <a:lvl6pPr marL="2606634" indent="-236967" fontAlgn="base">
              <a:spcBef>
                <a:spcPct val="0"/>
              </a:spcBef>
              <a:spcAft>
                <a:spcPct val="0"/>
              </a:spcAft>
              <a:defRPr>
                <a:solidFill>
                  <a:schemeClr val="tx1"/>
                </a:solidFill>
                <a:latin typeface="Calibri" pitchFamily="34" charset="0"/>
              </a:defRPr>
            </a:lvl6pPr>
            <a:lvl7pPr marL="3080568" indent="-236967" fontAlgn="base">
              <a:spcBef>
                <a:spcPct val="0"/>
              </a:spcBef>
              <a:spcAft>
                <a:spcPct val="0"/>
              </a:spcAft>
              <a:defRPr>
                <a:solidFill>
                  <a:schemeClr val="tx1"/>
                </a:solidFill>
                <a:latin typeface="Calibri" pitchFamily="34" charset="0"/>
              </a:defRPr>
            </a:lvl7pPr>
            <a:lvl8pPr marL="3554501" indent="-236967" fontAlgn="base">
              <a:spcBef>
                <a:spcPct val="0"/>
              </a:spcBef>
              <a:spcAft>
                <a:spcPct val="0"/>
              </a:spcAft>
              <a:defRPr>
                <a:solidFill>
                  <a:schemeClr val="tx1"/>
                </a:solidFill>
                <a:latin typeface="Calibri" pitchFamily="34" charset="0"/>
              </a:defRPr>
            </a:lvl8pPr>
            <a:lvl9pPr marL="4028435" indent="-23696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0C477D-B230-4F97-AC2C-C046457B231E}"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The Middle Income Trap refers to countries stagnating and not growing to advanced country levels.  This is illustrated in the figure which plots the per capita incomes of three middle income countries between 1975 and 2005.  In a steadily growing economy, the per capita GDP would rise continuously over time, towards higher income.  This is the experience of the Republic of Korea.  But many MICs do not follow this pattern.  Instead, they have short periods of growth followed by stagnation of even decline, or are stuck at low growth rates.  They are caught in the Middle Income Trap -- unable to compete with low income economies in manufacturing or with advanced economies in high skill innovations.  Put another way, such countries cannot make a timely transition from resource-driven growth with low cost labor and capital to productivity driven growth.</a:t>
            </a:r>
          </a:p>
        </p:txBody>
      </p:sp>
      <p:sp>
        <p:nvSpPr>
          <p:cNvPr id="348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70142" indent="-296208">
              <a:defRPr>
                <a:solidFill>
                  <a:schemeClr val="tx1"/>
                </a:solidFill>
                <a:latin typeface="Calibri" pitchFamily="34" charset="0"/>
              </a:defRPr>
            </a:lvl2pPr>
            <a:lvl3pPr marL="1184834" indent="-236967">
              <a:defRPr>
                <a:solidFill>
                  <a:schemeClr val="tx1"/>
                </a:solidFill>
                <a:latin typeface="Calibri" pitchFamily="34" charset="0"/>
              </a:defRPr>
            </a:lvl3pPr>
            <a:lvl4pPr marL="1658767" indent="-236967">
              <a:defRPr>
                <a:solidFill>
                  <a:schemeClr val="tx1"/>
                </a:solidFill>
                <a:latin typeface="Calibri" pitchFamily="34" charset="0"/>
              </a:defRPr>
            </a:lvl4pPr>
            <a:lvl5pPr marL="2132701" indent="-236967">
              <a:defRPr>
                <a:solidFill>
                  <a:schemeClr val="tx1"/>
                </a:solidFill>
                <a:latin typeface="Calibri" pitchFamily="34" charset="0"/>
              </a:defRPr>
            </a:lvl5pPr>
            <a:lvl6pPr marL="2606634" indent="-236967" fontAlgn="base">
              <a:spcBef>
                <a:spcPct val="0"/>
              </a:spcBef>
              <a:spcAft>
                <a:spcPct val="0"/>
              </a:spcAft>
              <a:defRPr>
                <a:solidFill>
                  <a:schemeClr val="tx1"/>
                </a:solidFill>
                <a:latin typeface="Calibri" pitchFamily="34" charset="0"/>
              </a:defRPr>
            </a:lvl6pPr>
            <a:lvl7pPr marL="3080568" indent="-236967" fontAlgn="base">
              <a:spcBef>
                <a:spcPct val="0"/>
              </a:spcBef>
              <a:spcAft>
                <a:spcPct val="0"/>
              </a:spcAft>
              <a:defRPr>
                <a:solidFill>
                  <a:schemeClr val="tx1"/>
                </a:solidFill>
                <a:latin typeface="Calibri" pitchFamily="34" charset="0"/>
              </a:defRPr>
            </a:lvl7pPr>
            <a:lvl8pPr marL="3554501" indent="-236967" fontAlgn="base">
              <a:spcBef>
                <a:spcPct val="0"/>
              </a:spcBef>
              <a:spcAft>
                <a:spcPct val="0"/>
              </a:spcAft>
              <a:defRPr>
                <a:solidFill>
                  <a:schemeClr val="tx1"/>
                </a:solidFill>
                <a:latin typeface="Calibri" pitchFamily="34" charset="0"/>
              </a:defRPr>
            </a:lvl8pPr>
            <a:lvl9pPr marL="4028435" indent="-23696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5433D7-B562-45CF-92CC-9F830EDDD3AA}"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smtClean="0"/>
              <a:t>Asian Century Scenario: Shares of Asian GDP</a:t>
            </a:r>
          </a:p>
          <a:p>
            <a:pPr eaLnBrk="1" hangingPunct="1">
              <a:spcBef>
                <a:spcPct val="0"/>
              </a:spcBef>
            </a:pPr>
            <a:r>
              <a:rPr lang="en-US" smtClean="0"/>
              <a:t>Afghanistan: &lt;1%</a:t>
            </a:r>
          </a:p>
          <a:p>
            <a:pPr eaLnBrk="1" hangingPunct="1">
              <a:spcBef>
                <a:spcPct val="0"/>
              </a:spcBef>
            </a:pPr>
            <a:r>
              <a:rPr lang="en-US" smtClean="0"/>
              <a:t>Azerbaijan: &lt;1%</a:t>
            </a:r>
          </a:p>
          <a:p>
            <a:pPr eaLnBrk="1" hangingPunct="1">
              <a:spcBef>
                <a:spcPct val="0"/>
              </a:spcBef>
            </a:pPr>
            <a:r>
              <a:rPr lang="en-US" smtClean="0"/>
              <a:t>Kazakhstan: &lt;1%</a:t>
            </a:r>
          </a:p>
          <a:p>
            <a:pPr eaLnBrk="1" hangingPunct="1">
              <a:spcBef>
                <a:spcPct val="0"/>
              </a:spcBef>
            </a:pPr>
            <a:r>
              <a:rPr lang="en-US" smtClean="0"/>
              <a:t>Kyrgyz Republic: &lt;1%</a:t>
            </a:r>
          </a:p>
          <a:p>
            <a:pPr eaLnBrk="1" hangingPunct="1">
              <a:spcBef>
                <a:spcPct val="0"/>
              </a:spcBef>
            </a:pPr>
            <a:r>
              <a:rPr lang="en-US" smtClean="0"/>
              <a:t>Mongolia: &lt;1%</a:t>
            </a:r>
          </a:p>
          <a:p>
            <a:pPr eaLnBrk="1" hangingPunct="1">
              <a:spcBef>
                <a:spcPct val="0"/>
              </a:spcBef>
            </a:pPr>
            <a:r>
              <a:rPr lang="en-US" smtClean="0"/>
              <a:t>Pakistan: &lt;1%</a:t>
            </a:r>
          </a:p>
          <a:p>
            <a:pPr eaLnBrk="1" hangingPunct="1">
              <a:spcBef>
                <a:spcPct val="0"/>
              </a:spcBef>
            </a:pPr>
            <a:r>
              <a:rPr lang="en-US" smtClean="0"/>
              <a:t>Tajikistan: &lt;1%</a:t>
            </a:r>
          </a:p>
          <a:p>
            <a:pPr eaLnBrk="1" hangingPunct="1">
              <a:spcBef>
                <a:spcPct val="0"/>
              </a:spcBef>
            </a:pPr>
            <a:r>
              <a:rPr lang="en-US" smtClean="0"/>
              <a:t>Uzbekistan: &lt;1%</a:t>
            </a:r>
          </a:p>
          <a:p>
            <a:pPr eaLnBrk="1" hangingPunct="1">
              <a:spcBef>
                <a:spcPct val="0"/>
              </a:spcBef>
            </a:pPr>
            <a:r>
              <a:rPr lang="en-US" smtClean="0"/>
              <a:t>China: 39%</a:t>
            </a:r>
          </a:p>
          <a:p>
            <a:pPr eaLnBrk="1" hangingPunct="1">
              <a:spcBef>
                <a:spcPct val="0"/>
              </a:spcBef>
            </a:pPr>
            <a:endParaRPr lang="en-US" smtClean="0"/>
          </a:p>
          <a:p>
            <a:pPr eaLnBrk="1" hangingPunct="1">
              <a:spcBef>
                <a:spcPct val="0"/>
              </a:spcBef>
            </a:pPr>
            <a:r>
              <a:rPr lang="en-US" u="sng" smtClean="0"/>
              <a:t>Middle Income Trap Scenario: Shares of Asian GDP</a:t>
            </a:r>
          </a:p>
          <a:p>
            <a:pPr eaLnBrk="1" hangingPunct="1">
              <a:spcBef>
                <a:spcPct val="0"/>
              </a:spcBef>
            </a:pPr>
            <a:r>
              <a:rPr lang="en-US" smtClean="0"/>
              <a:t>Afghanistan: &lt;1%</a:t>
            </a:r>
          </a:p>
          <a:p>
            <a:pPr eaLnBrk="1" hangingPunct="1">
              <a:spcBef>
                <a:spcPct val="0"/>
              </a:spcBef>
            </a:pPr>
            <a:r>
              <a:rPr lang="en-US" smtClean="0"/>
              <a:t>Azerbaijan: &lt;1%</a:t>
            </a:r>
          </a:p>
          <a:p>
            <a:pPr eaLnBrk="1" hangingPunct="1">
              <a:spcBef>
                <a:spcPct val="0"/>
              </a:spcBef>
            </a:pPr>
            <a:r>
              <a:rPr lang="en-US" smtClean="0"/>
              <a:t>Kazakhstan: 1.2%</a:t>
            </a:r>
          </a:p>
          <a:p>
            <a:pPr eaLnBrk="1" hangingPunct="1">
              <a:spcBef>
                <a:spcPct val="0"/>
              </a:spcBef>
            </a:pPr>
            <a:r>
              <a:rPr lang="en-US" smtClean="0"/>
              <a:t>Kyrgyz Republic: &lt;1%</a:t>
            </a:r>
          </a:p>
          <a:p>
            <a:pPr eaLnBrk="1" hangingPunct="1">
              <a:spcBef>
                <a:spcPct val="0"/>
              </a:spcBef>
            </a:pPr>
            <a:r>
              <a:rPr lang="en-US" smtClean="0"/>
              <a:t>Mongolia: &lt;1%</a:t>
            </a:r>
          </a:p>
          <a:p>
            <a:pPr eaLnBrk="1" hangingPunct="1">
              <a:spcBef>
                <a:spcPct val="0"/>
              </a:spcBef>
            </a:pPr>
            <a:r>
              <a:rPr lang="en-US" smtClean="0"/>
              <a:t>Pakistan: 1.5%</a:t>
            </a:r>
          </a:p>
          <a:p>
            <a:pPr eaLnBrk="1" hangingPunct="1">
              <a:spcBef>
                <a:spcPct val="0"/>
              </a:spcBef>
            </a:pPr>
            <a:r>
              <a:rPr lang="en-US" smtClean="0"/>
              <a:t>Tajikistan: &lt;1%</a:t>
            </a:r>
          </a:p>
          <a:p>
            <a:pPr eaLnBrk="1" hangingPunct="1">
              <a:spcBef>
                <a:spcPct val="0"/>
              </a:spcBef>
            </a:pPr>
            <a:r>
              <a:rPr lang="en-US" smtClean="0"/>
              <a:t>Uzbekistan: &lt;1%</a:t>
            </a:r>
          </a:p>
          <a:p>
            <a:pPr eaLnBrk="1" hangingPunct="1">
              <a:spcBef>
                <a:spcPct val="0"/>
              </a:spcBef>
            </a:pPr>
            <a:r>
              <a:rPr lang="en-US" smtClean="0"/>
              <a:t>China: 30%</a:t>
            </a:r>
          </a:p>
          <a:p>
            <a:pPr eaLnBrk="1" hangingPunct="1">
              <a:spcBef>
                <a:spcPct val="0"/>
              </a:spcBef>
            </a:pPr>
            <a:endParaRPr lang="en-US" smtClean="0"/>
          </a:p>
          <a:p>
            <a:pPr eaLnBrk="1" hangingPunct="1">
              <a:spcBef>
                <a:spcPct val="0"/>
              </a:spcBef>
            </a:pPr>
            <a:r>
              <a:rPr lang="en-US" smtClean="0"/>
              <a:t>Note the cumulative difference for the CAREC countries (we leave aside PRC) – $4.5 trillion vs. $2.5 trillion in 2050 – the gap is not so big in 2020 as the cumulative effect of being “stuck” shows up mostly after 2020.  In either scenario, the share of the CAREC 9 in Asia’s GDP is small, 3 or 4 %.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70142" indent="-296208">
              <a:defRPr>
                <a:solidFill>
                  <a:schemeClr val="tx1"/>
                </a:solidFill>
                <a:latin typeface="Calibri" pitchFamily="34" charset="0"/>
              </a:defRPr>
            </a:lvl2pPr>
            <a:lvl3pPr marL="1184834" indent="-236967">
              <a:defRPr>
                <a:solidFill>
                  <a:schemeClr val="tx1"/>
                </a:solidFill>
                <a:latin typeface="Calibri" pitchFamily="34" charset="0"/>
              </a:defRPr>
            </a:lvl3pPr>
            <a:lvl4pPr marL="1658767" indent="-236967">
              <a:defRPr>
                <a:solidFill>
                  <a:schemeClr val="tx1"/>
                </a:solidFill>
                <a:latin typeface="Calibri" pitchFamily="34" charset="0"/>
              </a:defRPr>
            </a:lvl4pPr>
            <a:lvl5pPr marL="2132701" indent="-236967">
              <a:defRPr>
                <a:solidFill>
                  <a:schemeClr val="tx1"/>
                </a:solidFill>
                <a:latin typeface="Calibri" pitchFamily="34" charset="0"/>
              </a:defRPr>
            </a:lvl5pPr>
            <a:lvl6pPr marL="2606634" indent="-236967" fontAlgn="base">
              <a:spcBef>
                <a:spcPct val="0"/>
              </a:spcBef>
              <a:spcAft>
                <a:spcPct val="0"/>
              </a:spcAft>
              <a:defRPr>
                <a:solidFill>
                  <a:schemeClr val="tx1"/>
                </a:solidFill>
                <a:latin typeface="Calibri" pitchFamily="34" charset="0"/>
              </a:defRPr>
            </a:lvl6pPr>
            <a:lvl7pPr marL="3080568" indent="-236967" fontAlgn="base">
              <a:spcBef>
                <a:spcPct val="0"/>
              </a:spcBef>
              <a:spcAft>
                <a:spcPct val="0"/>
              </a:spcAft>
              <a:defRPr>
                <a:solidFill>
                  <a:schemeClr val="tx1"/>
                </a:solidFill>
                <a:latin typeface="Calibri" pitchFamily="34" charset="0"/>
              </a:defRPr>
            </a:lvl7pPr>
            <a:lvl8pPr marL="3554501" indent="-236967" fontAlgn="base">
              <a:spcBef>
                <a:spcPct val="0"/>
              </a:spcBef>
              <a:spcAft>
                <a:spcPct val="0"/>
              </a:spcAft>
              <a:defRPr>
                <a:solidFill>
                  <a:schemeClr val="tx1"/>
                </a:solidFill>
                <a:latin typeface="Calibri" pitchFamily="34" charset="0"/>
              </a:defRPr>
            </a:lvl8pPr>
            <a:lvl9pPr marL="4028435" indent="-23696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A414D25-E15F-4F61-9F10-1F9CE76C59D9}" type="slidenum">
              <a:rPr lang="en-US" smtClean="0"/>
              <a:pPr fontAlgn="base">
                <a:spcBef>
                  <a:spcPct val="0"/>
                </a:spcBef>
                <a:spcAft>
                  <a:spcPct val="0"/>
                </a:spcAft>
                <a:defRPr/>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9C3974A6-AE72-4597-A466-C11CC9C5649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9C786829-30FB-4457-B925-95F81356BC0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C2FD17A8-4EDC-49A7-AE03-3FD7DE70659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FE182761-C070-4A20-B0CB-F4C2CE9A0E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6" name="Slide Number Placeholder 5"/>
          <p:cNvSpPr>
            <a:spLocks noGrp="1"/>
          </p:cNvSpPr>
          <p:nvPr>
            <p:ph type="sldNum" sz="quarter" idx="12"/>
          </p:nvPr>
        </p:nvSpPr>
        <p:spPr/>
        <p:txBody>
          <a:bodyPr/>
          <a:lstStyle>
            <a:lvl1pPr>
              <a:defRPr/>
            </a:lvl1pPr>
          </a:lstStyle>
          <a:p>
            <a:pPr>
              <a:defRPr/>
            </a:pPr>
            <a:fld id="{8222C237-8025-4DB7-B37A-4F64C8BB29B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7" name="Slide Number Placeholder 5"/>
          <p:cNvSpPr>
            <a:spLocks noGrp="1"/>
          </p:cNvSpPr>
          <p:nvPr>
            <p:ph type="sldNum" sz="quarter" idx="12"/>
          </p:nvPr>
        </p:nvSpPr>
        <p:spPr/>
        <p:txBody>
          <a:bodyPr/>
          <a:lstStyle>
            <a:lvl1pPr>
              <a:defRPr/>
            </a:lvl1pPr>
          </a:lstStyle>
          <a:p>
            <a:pPr>
              <a:defRPr/>
            </a:pPr>
            <a:fld id="{0618257A-C517-4423-9223-37B60216CEC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9" name="Slide Number Placeholder 5"/>
          <p:cNvSpPr>
            <a:spLocks noGrp="1"/>
          </p:cNvSpPr>
          <p:nvPr>
            <p:ph type="sldNum" sz="quarter" idx="12"/>
          </p:nvPr>
        </p:nvSpPr>
        <p:spPr/>
        <p:txBody>
          <a:bodyPr/>
          <a:lstStyle>
            <a:lvl1pPr>
              <a:defRPr/>
            </a:lvl1pPr>
          </a:lstStyle>
          <a:p>
            <a:pPr>
              <a:defRPr/>
            </a:pPr>
            <a:fld id="{4B3B861D-A3AB-4A44-A3F6-F90E20FA0B7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5" name="Slide Number Placeholder 5"/>
          <p:cNvSpPr>
            <a:spLocks noGrp="1"/>
          </p:cNvSpPr>
          <p:nvPr>
            <p:ph type="sldNum" sz="quarter" idx="12"/>
          </p:nvPr>
        </p:nvSpPr>
        <p:spPr/>
        <p:txBody>
          <a:bodyPr/>
          <a:lstStyle>
            <a:lvl1pPr>
              <a:defRPr/>
            </a:lvl1pPr>
          </a:lstStyle>
          <a:p>
            <a:pPr>
              <a:defRPr/>
            </a:pPr>
            <a:fld id="{349B5F74-CD65-4D9D-BD95-B8205DCA613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4" name="Slide Number Placeholder 5"/>
          <p:cNvSpPr>
            <a:spLocks noGrp="1"/>
          </p:cNvSpPr>
          <p:nvPr>
            <p:ph type="sldNum" sz="quarter" idx="12"/>
          </p:nvPr>
        </p:nvSpPr>
        <p:spPr/>
        <p:txBody>
          <a:bodyPr/>
          <a:lstStyle>
            <a:lvl1pPr>
              <a:defRPr/>
            </a:lvl1pPr>
          </a:lstStyle>
          <a:p>
            <a:pPr>
              <a:defRPr/>
            </a:pPr>
            <a:fld id="{42E5363D-0B70-4E7B-A65C-FC4199D666B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7" name="Slide Number Placeholder 5"/>
          <p:cNvSpPr>
            <a:spLocks noGrp="1"/>
          </p:cNvSpPr>
          <p:nvPr>
            <p:ph type="sldNum" sz="quarter" idx="12"/>
          </p:nvPr>
        </p:nvSpPr>
        <p:spPr/>
        <p:txBody>
          <a:bodyPr/>
          <a:lstStyle>
            <a:lvl1pPr>
              <a:defRPr/>
            </a:lvl1pPr>
          </a:lstStyle>
          <a:p>
            <a:pPr>
              <a:defRPr/>
            </a:pPr>
            <a:fld id="{47393076-EAE6-475E-8C46-59DA40B0CC7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fr-FR"/>
              <a:t>12/02/2011</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Trends in Higher Education</a:t>
            </a:r>
          </a:p>
        </p:txBody>
      </p:sp>
      <p:sp>
        <p:nvSpPr>
          <p:cNvPr id="7" name="Slide Number Placeholder 5"/>
          <p:cNvSpPr>
            <a:spLocks noGrp="1"/>
          </p:cNvSpPr>
          <p:nvPr>
            <p:ph type="sldNum" sz="quarter" idx="12"/>
          </p:nvPr>
        </p:nvSpPr>
        <p:spPr/>
        <p:txBody>
          <a:bodyPr/>
          <a:lstStyle>
            <a:lvl1pPr>
              <a:defRPr/>
            </a:lvl1pPr>
          </a:lstStyle>
          <a:p>
            <a:pPr>
              <a:defRPr/>
            </a:pPr>
            <a:fld id="{B3EEC393-FB4F-4209-A026-9CCBC43B799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fr-FR"/>
              <a:t>12/02/2011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Trends in Higher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F4B81E-FF87-48E3-B205-3C92B0C22DB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2051" name="Title 1"/>
          <p:cNvSpPr>
            <a:spLocks noGrp="1"/>
          </p:cNvSpPr>
          <p:nvPr>
            <p:ph type="ctrTitle"/>
          </p:nvPr>
        </p:nvSpPr>
        <p:spPr/>
        <p:txBody>
          <a:bodyPr/>
          <a:lstStyle/>
          <a:p>
            <a:pPr eaLnBrk="1" hangingPunct="1"/>
            <a:r>
              <a:rPr lang="ru-RU" smtClean="0"/>
              <a:t>Направления в высшем образовании</a:t>
            </a:r>
            <a:endParaRPr lang="en-US" smtClean="0"/>
          </a:p>
        </p:txBody>
      </p:sp>
      <p:sp>
        <p:nvSpPr>
          <p:cNvPr id="3" name="Subtitle 2"/>
          <p:cNvSpPr>
            <a:spLocks noGrp="1"/>
          </p:cNvSpPr>
          <p:nvPr>
            <p:ph type="subTitle" idx="1"/>
          </p:nvPr>
        </p:nvSpPr>
        <p:spPr>
          <a:xfrm>
            <a:off x="1371600" y="3733800"/>
            <a:ext cx="6400800" cy="2209800"/>
          </a:xfrm>
        </p:spPr>
        <p:txBody>
          <a:bodyPr rtlCol="0">
            <a:normAutofit fontScale="55000" lnSpcReduction="20000"/>
          </a:bodyPr>
          <a:lstStyle/>
          <a:p>
            <a:pPr eaLnBrk="1" fontAlgn="auto" hangingPunct="1">
              <a:spcAft>
                <a:spcPts val="0"/>
              </a:spcAft>
              <a:buFont typeface="Arial" pitchFamily="34" charset="0"/>
              <a:buNone/>
              <a:defRPr/>
            </a:pPr>
            <a:r>
              <a:rPr lang="ru-RU" b="1" dirty="0" smtClean="0"/>
              <a:t>Презентация</a:t>
            </a:r>
            <a:endParaRPr lang="en-US" b="1" dirty="0" smtClean="0"/>
          </a:p>
          <a:p>
            <a:pPr eaLnBrk="1" fontAlgn="auto" hangingPunct="1">
              <a:spcAft>
                <a:spcPts val="0"/>
              </a:spcAft>
              <a:buFont typeface="Arial" pitchFamily="34" charset="0"/>
              <a:buNone/>
              <a:defRPr/>
            </a:pPr>
            <a:r>
              <a:rPr lang="ru-RU" b="1" dirty="0" smtClean="0"/>
              <a:t>Казахский национальный медицинский университет имени С.Д. </a:t>
            </a:r>
            <a:r>
              <a:rPr lang="ru-RU" b="1" dirty="0" err="1" smtClean="0"/>
              <a:t>Асфендиярова</a:t>
            </a:r>
            <a:endParaRPr lang="en-US" b="1" dirty="0" smtClean="0"/>
          </a:p>
          <a:p>
            <a:pP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None/>
              <a:defRPr/>
            </a:pPr>
            <a:r>
              <a:rPr lang="ru-RU" b="1" dirty="0" err="1" smtClean="0"/>
              <a:t>Шигео</a:t>
            </a:r>
            <a:r>
              <a:rPr lang="ru-RU" b="1" dirty="0" smtClean="0"/>
              <a:t> </a:t>
            </a:r>
            <a:r>
              <a:rPr lang="ru-RU" b="1" dirty="0" err="1" smtClean="0"/>
              <a:t>Катсу</a:t>
            </a:r>
            <a:endParaRPr lang="en-US" b="1" dirty="0" smtClean="0"/>
          </a:p>
          <a:p>
            <a:pPr eaLnBrk="1" fontAlgn="auto" hangingPunct="1">
              <a:spcAft>
                <a:spcPts val="0"/>
              </a:spcAft>
              <a:buFont typeface="Arial" pitchFamily="34" charset="0"/>
              <a:buNone/>
              <a:defRPr/>
            </a:pPr>
            <a:r>
              <a:rPr lang="ru-RU" b="1" dirty="0" smtClean="0"/>
              <a:t>Президент</a:t>
            </a:r>
            <a:endParaRPr lang="en-US" b="1" dirty="0" smtClean="0"/>
          </a:p>
          <a:p>
            <a:pPr eaLnBrk="1" fontAlgn="auto" hangingPunct="1">
              <a:spcAft>
                <a:spcPts val="0"/>
              </a:spcAft>
              <a:buFont typeface="Arial" pitchFamily="34" charset="0"/>
              <a:buNone/>
              <a:defRPr/>
            </a:pPr>
            <a:r>
              <a:rPr lang="ru-RU" b="1" dirty="0" smtClean="0"/>
              <a:t>«Назарбаев Университет»</a:t>
            </a:r>
            <a:endParaRPr lang="en-US" b="1" dirty="0" smtClean="0"/>
          </a:p>
          <a:p>
            <a:pPr eaLnBrk="1" fontAlgn="auto" hangingPunct="1">
              <a:spcAft>
                <a:spcPts val="0"/>
              </a:spcAft>
              <a:buFont typeface="Arial" pitchFamily="34" charset="0"/>
              <a:buNone/>
              <a:defRPr/>
            </a:pPr>
            <a:r>
              <a:rPr lang="en-US" b="1" dirty="0" smtClean="0"/>
              <a:t>2</a:t>
            </a:r>
            <a:r>
              <a:rPr lang="ru-RU" b="1" dirty="0" smtClean="0"/>
              <a:t> декабря</a:t>
            </a:r>
            <a:r>
              <a:rPr lang="en-US" b="1" dirty="0" smtClean="0"/>
              <a:t>, 2011</a:t>
            </a:r>
            <a:r>
              <a:rPr lang="ru-RU" b="1" dirty="0" smtClean="0"/>
              <a:t>г.</a:t>
            </a:r>
            <a:endParaRPr lang="en-US" b="1" dirty="0"/>
          </a:p>
        </p:txBody>
      </p:sp>
      <p:pic>
        <p:nvPicPr>
          <p:cNvPr id="2053" name="Picture 2"/>
          <p:cNvPicPr>
            <a:picLocks noChangeAspect="1"/>
          </p:cNvPicPr>
          <p:nvPr/>
        </p:nvPicPr>
        <p:blipFill>
          <a:blip r:embed="rId3" cstate="print"/>
          <a:srcRect/>
          <a:stretch>
            <a:fillRect/>
          </a:stretch>
        </p:blipFill>
        <p:spPr bwMode="auto">
          <a:xfrm>
            <a:off x="2286000" y="762000"/>
            <a:ext cx="4333875"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11267" name="Title 1"/>
          <p:cNvSpPr>
            <a:spLocks noGrp="1"/>
          </p:cNvSpPr>
          <p:nvPr>
            <p:ph type="title"/>
          </p:nvPr>
        </p:nvSpPr>
        <p:spPr/>
        <p:txBody>
          <a:bodyPr/>
          <a:lstStyle/>
          <a:p>
            <a:pPr eaLnBrk="1" hangingPunct="1"/>
            <a:r>
              <a:rPr lang="ru-RU" sz="3200" smtClean="0"/>
              <a:t>Важность измерения результатов образования </a:t>
            </a:r>
            <a:r>
              <a:rPr lang="en-US" sz="3200" smtClean="0"/>
              <a:t>(2)</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Char char="•"/>
              <a:defRPr/>
            </a:pPr>
            <a:r>
              <a:rPr lang="ru-RU" dirty="0" smtClean="0"/>
              <a:t>Для высшего образования не существует программ оценки, эквивалентных программе</a:t>
            </a:r>
            <a:r>
              <a:rPr lang="en-US" dirty="0" smtClean="0"/>
              <a:t> </a:t>
            </a:r>
            <a:r>
              <a:rPr lang="ru-RU" dirty="0" smtClean="0"/>
              <a:t>«</a:t>
            </a:r>
            <a:r>
              <a:rPr lang="en-US" dirty="0" smtClean="0"/>
              <a:t>PISA</a:t>
            </a:r>
            <a:r>
              <a:rPr lang="ru-RU" dirty="0" smtClean="0"/>
              <a:t>»</a:t>
            </a:r>
            <a:r>
              <a:rPr lang="en-US" dirty="0" smtClean="0"/>
              <a:t>; </a:t>
            </a:r>
            <a:r>
              <a:rPr lang="ru-RU" dirty="0" smtClean="0"/>
              <a:t>ОЭСР собирается запустить программу «</a:t>
            </a:r>
            <a:r>
              <a:rPr lang="en-US" dirty="0" smtClean="0"/>
              <a:t>AHELO</a:t>
            </a:r>
            <a:r>
              <a:rPr lang="ru-RU" dirty="0" smtClean="0"/>
              <a:t>»</a:t>
            </a:r>
            <a:r>
              <a:rPr lang="en-US" dirty="0" smtClean="0"/>
              <a:t> = </a:t>
            </a:r>
            <a:r>
              <a:rPr lang="ru-RU" dirty="0" smtClean="0"/>
              <a:t>Оценка результатов обучения в высшем образовании для предоставления сравнительных данных по стране </a:t>
            </a:r>
            <a:r>
              <a:rPr lang="en-US" dirty="0" smtClean="0"/>
              <a:t> </a:t>
            </a:r>
            <a:r>
              <a:rPr lang="ru-RU" dirty="0" smtClean="0"/>
              <a:t>по соответствию и качеству результатов образования и преподавания в сфере высшего образования</a:t>
            </a:r>
            <a:endParaRPr lang="en-US" dirty="0" smtClean="0"/>
          </a:p>
          <a:p>
            <a:pPr lvl="1" eaLnBrk="1" fontAlgn="auto" hangingPunct="1">
              <a:spcAft>
                <a:spcPts val="0"/>
              </a:spcAft>
              <a:buFont typeface="Arial" pitchFamily="34" charset="0"/>
              <a:buChar char="–"/>
              <a:defRPr/>
            </a:pPr>
            <a:r>
              <a:rPr lang="ru-RU" dirty="0" smtClean="0"/>
              <a:t>Области оценки</a:t>
            </a:r>
            <a:r>
              <a:rPr lang="en-US" dirty="0" smtClean="0"/>
              <a:t>:</a:t>
            </a:r>
          </a:p>
          <a:p>
            <a:pPr lvl="2" eaLnBrk="1" fontAlgn="auto" hangingPunct="1">
              <a:spcAft>
                <a:spcPts val="0"/>
              </a:spcAft>
              <a:buFont typeface="Arial" pitchFamily="34" charset="0"/>
              <a:buChar char="•"/>
              <a:defRPr/>
            </a:pPr>
            <a:r>
              <a:rPr lang="ru-RU" dirty="0" smtClean="0"/>
              <a:t>Общие навыки, такие как критическое мышление</a:t>
            </a:r>
            <a:r>
              <a:rPr lang="en-US" dirty="0" smtClean="0"/>
              <a:t>, </a:t>
            </a:r>
            <a:r>
              <a:rPr lang="ru-RU" dirty="0" smtClean="0"/>
              <a:t>аналитическое мышление</a:t>
            </a:r>
            <a:r>
              <a:rPr lang="en-US" dirty="0" smtClean="0"/>
              <a:t>, </a:t>
            </a:r>
            <a:r>
              <a:rPr lang="ru-RU" dirty="0" smtClean="0"/>
              <a:t>решение проблем</a:t>
            </a:r>
            <a:r>
              <a:rPr lang="en-US" dirty="0" smtClean="0"/>
              <a:t>, </a:t>
            </a:r>
            <a:r>
              <a:rPr lang="ru-RU" dirty="0" smtClean="0"/>
              <a:t>письменная коммуникация</a:t>
            </a:r>
            <a:endParaRPr lang="en-US" dirty="0" smtClean="0"/>
          </a:p>
          <a:p>
            <a:pPr lvl="2" eaLnBrk="1" fontAlgn="auto" hangingPunct="1">
              <a:spcAft>
                <a:spcPts val="0"/>
              </a:spcAft>
              <a:buFont typeface="Arial" pitchFamily="34" charset="0"/>
              <a:buChar char="•"/>
              <a:defRPr/>
            </a:pPr>
            <a:r>
              <a:rPr lang="ru-RU" dirty="0" smtClean="0"/>
              <a:t>Навыки по дисциплинам</a:t>
            </a:r>
            <a:r>
              <a:rPr lang="en-US" dirty="0" smtClean="0"/>
              <a:t> (</a:t>
            </a:r>
            <a:r>
              <a:rPr lang="ru-RU" dirty="0" smtClean="0"/>
              <a:t>экономические и технические дисциплины</a:t>
            </a:r>
            <a:r>
              <a:rPr lang="en-US" dirty="0" smtClean="0"/>
              <a:t>)</a:t>
            </a:r>
          </a:p>
          <a:p>
            <a:pPr lvl="2" eaLnBrk="1" fontAlgn="auto" hangingPunct="1">
              <a:spcAft>
                <a:spcPts val="0"/>
              </a:spcAft>
              <a:buFont typeface="Arial" pitchFamily="34" charset="0"/>
              <a:buChar char="•"/>
              <a:defRPr/>
            </a:pPr>
            <a:r>
              <a:rPr lang="ru-RU" dirty="0" smtClean="0"/>
              <a:t>Контекстуальная информация </a:t>
            </a:r>
            <a:r>
              <a:rPr lang="en-US" dirty="0" smtClean="0"/>
              <a:t>(</a:t>
            </a:r>
            <a:r>
              <a:rPr lang="ru-RU" dirty="0" smtClean="0"/>
              <a:t>для связи с фоновыми знаниями и образовательным опытом студента</a:t>
            </a:r>
            <a:r>
              <a:rPr lang="en-US" dirty="0" smtClean="0"/>
              <a:t>)</a:t>
            </a:r>
          </a:p>
          <a:p>
            <a:pPr lvl="1" eaLnBrk="1" fontAlgn="auto" hangingPunct="1">
              <a:spcAft>
                <a:spcPts val="0"/>
              </a:spcAft>
              <a:buFont typeface="Arial" pitchFamily="34" charset="0"/>
              <a:buChar char="–"/>
              <a:defRPr/>
            </a:pPr>
            <a:r>
              <a:rPr lang="ru-RU" dirty="0" smtClean="0"/>
              <a:t>Статус</a:t>
            </a:r>
            <a:r>
              <a:rPr lang="en-US" dirty="0" smtClean="0"/>
              <a:t>:</a:t>
            </a:r>
          </a:p>
          <a:p>
            <a:pPr lvl="2" eaLnBrk="1" fontAlgn="auto" hangingPunct="1">
              <a:spcAft>
                <a:spcPts val="0"/>
              </a:spcAft>
              <a:buFont typeface="Arial" pitchFamily="34" charset="0"/>
              <a:buChar char="•"/>
              <a:defRPr/>
            </a:pPr>
            <a:r>
              <a:rPr lang="ru-RU" dirty="0" smtClean="0"/>
              <a:t>Технико-экономическое обоснование в  процессе разработки </a:t>
            </a:r>
            <a:r>
              <a:rPr lang="en-US" dirty="0" smtClean="0"/>
              <a:t> – </a:t>
            </a:r>
            <a:r>
              <a:rPr lang="ru-RU" dirty="0" smtClean="0"/>
              <a:t> разработаны средства измерения</a:t>
            </a:r>
            <a:r>
              <a:rPr lang="ru-RU" dirty="0"/>
              <a:t>;</a:t>
            </a:r>
            <a:r>
              <a:rPr lang="en-US" dirty="0" smtClean="0"/>
              <a:t> </a:t>
            </a:r>
            <a:r>
              <a:rPr lang="ru-RU" dirty="0" smtClean="0"/>
              <a:t>они будут применены примерно в </a:t>
            </a:r>
            <a:r>
              <a:rPr lang="en-US" dirty="0" smtClean="0"/>
              <a:t>150 </a:t>
            </a:r>
            <a:r>
              <a:rPr lang="ru-RU" dirty="0" smtClean="0"/>
              <a:t>учреждениях в </a:t>
            </a:r>
            <a:r>
              <a:rPr lang="en-US" dirty="0" smtClean="0"/>
              <a:t>16 </a:t>
            </a:r>
            <a:r>
              <a:rPr lang="ru-RU" dirty="0" smtClean="0"/>
              <a:t>пилотных странах-участницах</a:t>
            </a:r>
            <a:r>
              <a:rPr lang="en-US" dirty="0" smtClean="0"/>
              <a:t> (</a:t>
            </a:r>
            <a:r>
              <a:rPr lang="ru-RU" dirty="0" smtClean="0"/>
              <a:t>конец</a:t>
            </a:r>
            <a:r>
              <a:rPr lang="en-US" dirty="0" smtClean="0"/>
              <a:t> 2011</a:t>
            </a:r>
            <a:r>
              <a:rPr lang="ru-RU" dirty="0" smtClean="0"/>
              <a:t>г.</a:t>
            </a:r>
            <a:r>
              <a:rPr lang="en-US" dirty="0" smtClean="0"/>
              <a:t>/</a:t>
            </a:r>
            <a:r>
              <a:rPr lang="ru-RU" dirty="0" smtClean="0"/>
              <a:t>начало</a:t>
            </a:r>
            <a:r>
              <a:rPr lang="en-US" dirty="0" smtClean="0"/>
              <a:t> 2012</a:t>
            </a:r>
            <a:r>
              <a:rPr lang="ru-RU" dirty="0" smtClean="0"/>
              <a:t>г.</a:t>
            </a:r>
            <a:r>
              <a:rPr lang="en-US" dirty="0" smtClean="0"/>
              <a:t>)</a:t>
            </a:r>
            <a:r>
              <a:rPr lang="ru-RU" dirty="0" smtClean="0"/>
              <a:t>;</a:t>
            </a:r>
            <a:r>
              <a:rPr lang="en-US" dirty="0" smtClean="0"/>
              <a:t> </a:t>
            </a:r>
            <a:r>
              <a:rPr lang="ru-RU" dirty="0" smtClean="0"/>
              <a:t>финальная оценка технико-экономического обоснования – к концу</a:t>
            </a:r>
            <a:r>
              <a:rPr lang="en-US" dirty="0" smtClean="0"/>
              <a:t> 2012</a:t>
            </a:r>
            <a:r>
              <a:rPr lang="ru-RU" dirty="0" smtClean="0"/>
              <a:t>г. </a:t>
            </a:r>
            <a:r>
              <a:rPr lang="ru-RU" dirty="0"/>
              <a:t>д</a:t>
            </a:r>
            <a:r>
              <a:rPr lang="ru-RU" dirty="0" smtClean="0"/>
              <a:t>ля принятия решения</a:t>
            </a:r>
            <a:r>
              <a:rPr lang="en-US" dirty="0" smtClean="0"/>
              <a:t> </a:t>
            </a:r>
            <a:r>
              <a:rPr lang="ru-RU" dirty="0" smtClean="0"/>
              <a:t>о дальнейшем внедрении программы</a:t>
            </a:r>
            <a:endParaRPr lang="en-US" dirty="0" smtClean="0"/>
          </a:p>
          <a:p>
            <a:pPr marL="114300" indent="0" eaLnBrk="1" fontAlgn="auto" hangingPunct="1">
              <a:spcAft>
                <a:spcPts val="0"/>
              </a:spcAft>
              <a:buFont typeface="Arial" pitchFamily="34" charset="0"/>
              <a:buNone/>
              <a:defRPr/>
            </a:pPr>
            <a:r>
              <a:rPr lang="en-US" dirty="0" smtClean="0"/>
              <a:t>=&gt; </a:t>
            </a:r>
            <a:r>
              <a:rPr lang="ru-RU" dirty="0" smtClean="0">
                <a:solidFill>
                  <a:schemeClr val="accent5"/>
                </a:solidFill>
              </a:rPr>
              <a:t>Представляет интерес для Казахстана</a:t>
            </a:r>
            <a:endParaRPr lang="en-US" dirty="0">
              <a:solidFill>
                <a:schemeClr val="accent5"/>
              </a:solidFill>
            </a:endParaRPr>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48500F42-CB3C-4E63-8BD1-DD368312E0F1}" type="slidenum">
              <a:rPr lang="en-US"/>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EeePC\Documents\Mama\NU\brand_book_eng_NU(69).jpg"/>
          <p:cNvPicPr>
            <a:picLocks noChangeAspect="1" noChangeArrowheads="1"/>
          </p:cNvPicPr>
          <p:nvPr/>
        </p:nvPicPr>
        <p:blipFill>
          <a:blip r:embed="rId3" cstate="print">
            <a:clrChange>
              <a:clrFrom>
                <a:srgbClr val="FCFAFB"/>
              </a:clrFrom>
              <a:clrTo>
                <a:srgbClr val="FCFA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sz="3600" dirty="0" smtClean="0"/>
              <a:t>Почему важно приобретать соответствующие навыки</a:t>
            </a:r>
            <a:r>
              <a:rPr lang="en-US" sz="3600" dirty="0" smtClean="0"/>
              <a:t>:</a:t>
            </a:r>
            <a:br>
              <a:rPr lang="en-US" sz="3600" dirty="0" smtClean="0"/>
            </a:br>
            <a:r>
              <a:rPr lang="ru-RU" sz="3600" dirty="0" smtClean="0"/>
              <a:t>Навыки как ограничительные факторы роста</a:t>
            </a:r>
            <a:endParaRPr lang="en-US" sz="3600" dirty="0"/>
          </a:p>
        </p:txBody>
      </p:sp>
      <p:sp>
        <p:nvSpPr>
          <p:cNvPr id="12292" name="Content Placeholder 2"/>
          <p:cNvSpPr>
            <a:spLocks noGrp="1"/>
          </p:cNvSpPr>
          <p:nvPr>
            <p:ph idx="1"/>
          </p:nvPr>
        </p:nvSpPr>
        <p:spPr>
          <a:xfrm>
            <a:off x="457200" y="1600200"/>
            <a:ext cx="8229600" cy="4675188"/>
          </a:xfrm>
        </p:spPr>
        <p:txBody>
          <a:bodyPr/>
          <a:lstStyle/>
          <a:p>
            <a:pPr marL="0" indent="0" eaLnBrk="1" hangingPunct="1">
              <a:buFont typeface="Arial" charset="0"/>
              <a:buNone/>
            </a:pPr>
            <a:endParaRPr lang="ru-RU" smtClean="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F668CCA0-3413-4406-8602-6F38013C9A21}" type="slidenum">
              <a:rPr lang="en-US"/>
              <a:pPr>
                <a:defRPr/>
              </a:pPr>
              <a:t>11</a:t>
            </a:fld>
            <a:endParaRPr lang="en-US"/>
          </a:p>
        </p:txBody>
      </p:sp>
      <p:pic>
        <p:nvPicPr>
          <p:cNvPr id="12296" name="Picture 2"/>
          <p:cNvPicPr>
            <a:picLocks noChangeAspect="1" noChangeArrowheads="1"/>
          </p:cNvPicPr>
          <p:nvPr/>
        </p:nvPicPr>
        <p:blipFill>
          <a:blip r:embed="rId4" cstate="print"/>
          <a:srcRect/>
          <a:stretch>
            <a:fillRect/>
          </a:stretch>
        </p:blipFill>
        <p:spPr bwMode="auto">
          <a:xfrm>
            <a:off x="1371600" y="1555750"/>
            <a:ext cx="6553200" cy="4516438"/>
          </a:xfrm>
          <a:prstGeom prst="rect">
            <a:avLst/>
          </a:prstGeom>
          <a:noFill/>
          <a:ln w="9525">
            <a:noFill/>
            <a:miter lim="800000"/>
            <a:headEnd/>
            <a:tailEnd/>
          </a:ln>
        </p:spPr>
      </p:pic>
      <p:pic>
        <p:nvPicPr>
          <p:cNvPr id="12297" name="Picture 3"/>
          <p:cNvPicPr>
            <a:picLocks noChangeAspect="1" noChangeArrowheads="1"/>
          </p:cNvPicPr>
          <p:nvPr/>
        </p:nvPicPr>
        <p:blipFill>
          <a:blip r:embed="rId5" cstate="print"/>
          <a:srcRect/>
          <a:stretch>
            <a:fillRect/>
          </a:stretch>
        </p:blipFill>
        <p:spPr bwMode="auto">
          <a:xfrm>
            <a:off x="3324225" y="6072188"/>
            <a:ext cx="2495550" cy="20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13315" name="Title 1"/>
          <p:cNvSpPr>
            <a:spLocks noGrp="1"/>
          </p:cNvSpPr>
          <p:nvPr>
            <p:ph type="title"/>
          </p:nvPr>
        </p:nvSpPr>
        <p:spPr>
          <a:xfrm>
            <a:off x="214313" y="304800"/>
            <a:ext cx="8715375" cy="1143000"/>
          </a:xfrm>
        </p:spPr>
        <p:txBody>
          <a:bodyPr/>
          <a:lstStyle/>
          <a:p>
            <a:pPr eaLnBrk="1" hangingPunct="1"/>
            <a:r>
              <a:rPr lang="ru-RU" sz="2800" smtClean="0"/>
              <a:t>Почему важно приобретать соответствующие навыки </a:t>
            </a:r>
            <a:r>
              <a:rPr lang="en-US" sz="2800" smtClean="0"/>
              <a:t>:</a:t>
            </a:r>
            <a:br>
              <a:rPr lang="en-US" sz="2800" smtClean="0"/>
            </a:br>
            <a:r>
              <a:rPr lang="ru-RU" sz="2800" smtClean="0"/>
              <a:t>Оценка знаний и навыков работников работодателями</a:t>
            </a:r>
            <a:r>
              <a:rPr lang="en-US" sz="2800" smtClean="0"/>
              <a:t> </a:t>
            </a:r>
          </a:p>
        </p:txBody>
      </p:sp>
      <p:sp>
        <p:nvSpPr>
          <p:cNvPr id="13316" name="Content Placeholder 2"/>
          <p:cNvSpPr>
            <a:spLocks noGrp="1"/>
          </p:cNvSpPr>
          <p:nvPr>
            <p:ph idx="1"/>
          </p:nvPr>
        </p:nvSpPr>
        <p:spPr>
          <a:xfrm>
            <a:off x="428625" y="1785938"/>
            <a:ext cx="8229600" cy="4525962"/>
          </a:xfrm>
        </p:spPr>
        <p:txBody>
          <a:bodyPr/>
          <a:lstStyle/>
          <a:p>
            <a:pPr eaLnBrk="1" hangingPunct="1"/>
            <a:endParaRPr lang="ru-RU" smtClean="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469590CA-6754-4ADE-A060-B93C0A4B1A2A}" type="slidenum">
              <a:rPr lang="en-US"/>
              <a:pPr>
                <a:defRPr/>
              </a:pPr>
              <a:t>12</a:t>
            </a:fld>
            <a:endParaRPr lang="en-US"/>
          </a:p>
        </p:txBody>
      </p:sp>
      <p:pic>
        <p:nvPicPr>
          <p:cNvPr id="13320" name="Picture 2"/>
          <p:cNvPicPr>
            <a:picLocks noChangeAspect="1" noChangeArrowheads="1"/>
          </p:cNvPicPr>
          <p:nvPr/>
        </p:nvPicPr>
        <p:blipFill>
          <a:blip r:embed="rId3" cstate="print"/>
          <a:srcRect/>
          <a:stretch>
            <a:fillRect/>
          </a:stretch>
        </p:blipFill>
        <p:spPr bwMode="auto">
          <a:xfrm>
            <a:off x="609600" y="1692275"/>
            <a:ext cx="7467600" cy="4175125"/>
          </a:xfrm>
          <a:prstGeom prst="rect">
            <a:avLst/>
          </a:prstGeom>
          <a:noFill/>
          <a:ln w="9525">
            <a:noFill/>
            <a:miter lim="800000"/>
            <a:headEnd/>
            <a:tailEnd/>
          </a:ln>
        </p:spPr>
      </p:pic>
      <p:pic>
        <p:nvPicPr>
          <p:cNvPr id="13321" name="Picture 3"/>
          <p:cNvPicPr>
            <a:picLocks noChangeAspect="1" noChangeArrowheads="1"/>
          </p:cNvPicPr>
          <p:nvPr/>
        </p:nvPicPr>
        <p:blipFill>
          <a:blip r:embed="rId4" cstate="print"/>
          <a:srcRect/>
          <a:stretch>
            <a:fillRect/>
          </a:stretch>
        </p:blipFill>
        <p:spPr bwMode="auto">
          <a:xfrm>
            <a:off x="3576638" y="5867400"/>
            <a:ext cx="1990725" cy="228600"/>
          </a:xfrm>
          <a:prstGeom prst="rect">
            <a:avLst/>
          </a:prstGeom>
          <a:noFill/>
          <a:ln w="9525">
            <a:noFill/>
            <a:miter lim="800000"/>
            <a:headEnd/>
            <a:tailEnd/>
          </a:ln>
        </p:spPr>
      </p:pic>
      <p:pic>
        <p:nvPicPr>
          <p:cNvPr id="13322" name="Picture 4"/>
          <p:cNvPicPr>
            <a:picLocks noChangeAspect="1" noChangeArrowheads="1"/>
          </p:cNvPicPr>
          <p:nvPr/>
        </p:nvPicPr>
        <p:blipFill>
          <a:blip r:embed="rId5" cstate="print"/>
          <a:srcRect/>
          <a:stretch>
            <a:fillRect/>
          </a:stretch>
        </p:blipFill>
        <p:spPr bwMode="auto">
          <a:xfrm>
            <a:off x="3214688" y="1981200"/>
            <a:ext cx="2714625"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95C9C3C9-75D7-46B0-AF31-BE6EEAC3201C}" type="slidenum">
              <a:rPr lang="en-US"/>
              <a:pPr>
                <a:defRPr/>
              </a:pPr>
              <a:t>13</a:t>
            </a:fld>
            <a:endParaRPr lang="en-US"/>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a:p>
            <a:pPr marL="0" indent="0" algn="ctr" eaLnBrk="1" fontAlgn="auto" hangingPunct="1">
              <a:spcAft>
                <a:spcPts val="0"/>
              </a:spcAft>
              <a:buFont typeface="Arial" pitchFamily="34" charset="0"/>
              <a:buNone/>
              <a:defRPr/>
            </a:pPr>
            <a:r>
              <a:rPr lang="ru-RU" dirty="0" smtClean="0"/>
              <a:t>Теперь давайте рассмотрим некоторые дополнительные доказательства важности образования</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EeePC\Documents\Mama\NU\brand_book_eng_NU(6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pic>
        <p:nvPicPr>
          <p:cNvPr id="15363" name="Picture 2"/>
          <p:cNvPicPr>
            <a:picLocks noChangeAspect="1" noChangeArrowheads="1"/>
          </p:cNvPicPr>
          <p:nvPr/>
        </p:nvPicPr>
        <p:blipFill>
          <a:blip r:embed="rId3" cstate="print"/>
          <a:srcRect/>
          <a:stretch>
            <a:fillRect/>
          </a:stretch>
        </p:blipFill>
        <p:spPr bwMode="auto">
          <a:xfrm>
            <a:off x="2514600" y="381000"/>
            <a:ext cx="4205288"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16387" name="Title 1"/>
          <p:cNvSpPr>
            <a:spLocks noGrp="1"/>
          </p:cNvSpPr>
          <p:nvPr>
            <p:ph type="title"/>
          </p:nvPr>
        </p:nvSpPr>
        <p:spPr/>
        <p:txBody>
          <a:bodyPr/>
          <a:lstStyle/>
          <a:p>
            <a:pPr eaLnBrk="1" hangingPunct="1"/>
            <a:r>
              <a:rPr lang="ru-RU" sz="3200" smtClean="0"/>
              <a:t>Азия</a:t>
            </a:r>
            <a:r>
              <a:rPr lang="en-US" sz="3200" smtClean="0"/>
              <a:t> 2050 – </a:t>
            </a:r>
            <a:r>
              <a:rPr lang="ru-RU" sz="3200" smtClean="0"/>
              <a:t>Реализация века Азии</a:t>
            </a:r>
            <a:r>
              <a:rPr lang="en-US" sz="3200" smtClean="0"/>
              <a:t>….. </a:t>
            </a:r>
            <a:r>
              <a:rPr lang="ru-RU" sz="3200" smtClean="0"/>
              <a:t>или</a:t>
            </a:r>
            <a:endParaRPr lang="en-US" sz="3200"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ru-RU" dirty="0" smtClean="0"/>
              <a:t>К</a:t>
            </a:r>
            <a:r>
              <a:rPr lang="en-US" dirty="0" smtClean="0"/>
              <a:t> </a:t>
            </a:r>
            <a:r>
              <a:rPr lang="en-US" dirty="0"/>
              <a:t>2050 </a:t>
            </a:r>
            <a:r>
              <a:rPr lang="ru-RU" dirty="0" smtClean="0"/>
              <a:t>году страны Азиатского региона могут обеспечить более половины объема мировой торговли</a:t>
            </a:r>
            <a:r>
              <a:rPr lang="en-US" dirty="0" smtClean="0"/>
              <a:t>, </a:t>
            </a:r>
            <a:r>
              <a:rPr lang="ru-RU" dirty="0" smtClean="0"/>
              <a:t>инвестиций и ВВП</a:t>
            </a:r>
            <a:endParaRPr lang="en-US" dirty="0"/>
          </a:p>
          <a:p>
            <a:pPr eaLnBrk="1" fontAlgn="auto" hangingPunct="1">
              <a:spcAft>
                <a:spcPts val="0"/>
              </a:spcAft>
              <a:buFont typeface="Arial" pitchFamily="34" charset="0"/>
              <a:buChar char="•"/>
              <a:defRPr/>
            </a:pPr>
            <a:r>
              <a:rPr lang="ru-RU" dirty="0" smtClean="0"/>
              <a:t>Доход на душу населения в странах Азии увеличится в шесть раз</a:t>
            </a:r>
            <a:r>
              <a:rPr lang="en-US" dirty="0" smtClean="0"/>
              <a:t>. </a:t>
            </a:r>
            <a:r>
              <a:rPr lang="ru-RU" dirty="0" smtClean="0"/>
              <a:t>Количество состоятельных по сегодняшним стандартам людей в Азии повысится на три миллиарда</a:t>
            </a:r>
            <a:endParaRPr lang="en-US" dirty="0"/>
          </a:p>
          <a:p>
            <a:pPr eaLnBrk="1" fontAlgn="auto" hangingPunct="1">
              <a:spcAft>
                <a:spcPts val="0"/>
              </a:spcAft>
              <a:buFont typeface="Arial" pitchFamily="34" charset="0"/>
              <a:buChar char="•"/>
              <a:defRPr/>
            </a:pPr>
            <a:r>
              <a:rPr lang="ru-RU" dirty="0" smtClean="0"/>
              <a:t>Азия сможет вернуть себе глобальное экономическое положение, которое она занимала </a:t>
            </a:r>
            <a:r>
              <a:rPr lang="en-US" dirty="0" smtClean="0"/>
              <a:t>250 </a:t>
            </a:r>
            <a:r>
              <a:rPr lang="ru-RU" dirty="0" smtClean="0"/>
              <a:t>назад</a:t>
            </a:r>
            <a:r>
              <a:rPr lang="en-US" dirty="0" smtClean="0"/>
              <a:t>; </a:t>
            </a:r>
            <a:r>
              <a:rPr lang="ru-RU" dirty="0" smtClean="0"/>
              <a:t>и не останется ни одной бедной страны</a:t>
            </a:r>
            <a:endParaRPr lang="en-US" dirty="0"/>
          </a:p>
          <a:p>
            <a:pPr eaLnBrk="1" fontAlgn="auto" hangingPunct="1">
              <a:spcAft>
                <a:spcPts val="0"/>
              </a:spcAft>
              <a:buFont typeface="Arial" pitchFamily="34" charset="0"/>
              <a:buChar char="•"/>
              <a:defRPr/>
            </a:pPr>
            <a:r>
              <a:rPr lang="ru-RU" dirty="0" smtClean="0"/>
              <a:t>ВВП на душу населения по ППС достигнет</a:t>
            </a:r>
            <a:r>
              <a:rPr lang="en-US" dirty="0" smtClean="0"/>
              <a:t> 40</a:t>
            </a:r>
            <a:r>
              <a:rPr lang="ru-RU" dirty="0" smtClean="0"/>
              <a:t> </a:t>
            </a:r>
            <a:r>
              <a:rPr lang="en-US" dirty="0" smtClean="0"/>
              <a:t>900 </a:t>
            </a:r>
            <a:r>
              <a:rPr lang="ru-RU" dirty="0" smtClean="0"/>
              <a:t>долл. США в</a:t>
            </a:r>
            <a:r>
              <a:rPr lang="en-US" dirty="0" smtClean="0"/>
              <a:t> 2050</a:t>
            </a:r>
            <a:r>
              <a:rPr lang="ru-RU" dirty="0" smtClean="0"/>
              <a:t> году</a:t>
            </a:r>
            <a:endParaRPr lang="en-US" dirty="0"/>
          </a:p>
          <a:p>
            <a:pPr eaLnBrk="1" fontAlgn="auto" hangingPunct="1">
              <a:spcAft>
                <a:spcPts val="0"/>
              </a:spcAft>
              <a:buFont typeface="Arial" pitchFamily="34" charset="0"/>
              <a:buChar char="•"/>
              <a:defRPr/>
            </a:pPr>
            <a:r>
              <a:rPr lang="ru-RU" dirty="0" smtClean="0"/>
              <a:t>Азия составит </a:t>
            </a:r>
            <a:r>
              <a:rPr lang="en-US" dirty="0" smtClean="0"/>
              <a:t>52</a:t>
            </a:r>
            <a:r>
              <a:rPr lang="ru-RU" dirty="0" smtClean="0"/>
              <a:t>,</a:t>
            </a:r>
            <a:r>
              <a:rPr lang="en-US" dirty="0" smtClean="0"/>
              <a:t>2 </a:t>
            </a:r>
            <a:r>
              <a:rPr lang="en-US" dirty="0"/>
              <a:t>% </a:t>
            </a:r>
            <a:r>
              <a:rPr lang="en-US" dirty="0" smtClean="0"/>
              <a:t>(175 </a:t>
            </a:r>
            <a:r>
              <a:rPr lang="ru-RU" dirty="0" smtClean="0"/>
              <a:t>трлн. долл. США</a:t>
            </a:r>
            <a:r>
              <a:rPr lang="en-US" dirty="0" smtClean="0"/>
              <a:t>) </a:t>
            </a:r>
            <a:r>
              <a:rPr lang="ru-RU" dirty="0" smtClean="0"/>
              <a:t>мирового ВВП</a:t>
            </a:r>
            <a:r>
              <a:rPr lang="en-US" dirty="0" smtClean="0"/>
              <a:t> (334 </a:t>
            </a:r>
            <a:r>
              <a:rPr lang="ru-RU" dirty="0" smtClean="0"/>
              <a:t>трлн. долл. США</a:t>
            </a:r>
            <a:r>
              <a:rPr lang="en-US" dirty="0" smtClean="0"/>
              <a:t>)</a:t>
            </a:r>
            <a:endParaRPr lang="en-US" dirty="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47FA13A5-19EF-499B-8BEF-546B8AA6FF95}"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17411" name="Title 1"/>
          <p:cNvSpPr>
            <a:spLocks noGrp="1"/>
          </p:cNvSpPr>
          <p:nvPr>
            <p:ph type="title"/>
          </p:nvPr>
        </p:nvSpPr>
        <p:spPr/>
        <p:txBody>
          <a:bodyPr/>
          <a:lstStyle/>
          <a:p>
            <a:pPr eaLnBrk="1" hangingPunct="1"/>
            <a:r>
              <a:rPr lang="en-US" sz="3200" smtClean="0"/>
              <a:t>…..</a:t>
            </a:r>
            <a:r>
              <a:rPr lang="ru-RU" sz="3200" smtClean="0"/>
              <a:t>Азия</a:t>
            </a:r>
            <a:r>
              <a:rPr lang="en-US" sz="3200" smtClean="0"/>
              <a:t> 2050 – </a:t>
            </a:r>
            <a:r>
              <a:rPr lang="ru-RU" sz="3200" smtClean="0"/>
              <a:t>«Ловушка  среднего дохода»</a:t>
            </a:r>
            <a:endParaRPr lang="en-US" sz="3200" smtClean="0"/>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ru-RU" dirty="0" smtClean="0"/>
              <a:t>Страны, попавшие в «ловушку среднего дохода» </a:t>
            </a:r>
            <a:r>
              <a:rPr lang="en-US" dirty="0" smtClean="0"/>
              <a:t>– </a:t>
            </a:r>
            <a:r>
              <a:rPr lang="ru-RU" dirty="0" smtClean="0"/>
              <a:t>Страны проходят короткий период экономического роста, за которым следует стагнация или даже кризис, характеризующийся низкими темпами роста</a:t>
            </a:r>
            <a:endParaRPr lang="en-US" dirty="0"/>
          </a:p>
          <a:p>
            <a:pPr eaLnBrk="1" fontAlgn="auto" hangingPunct="1">
              <a:spcAft>
                <a:spcPts val="0"/>
              </a:spcAft>
              <a:buFont typeface="Arial" pitchFamily="34" charset="0"/>
              <a:buChar char="•"/>
              <a:defRPr/>
            </a:pPr>
            <a:r>
              <a:rPr lang="ru-RU" dirty="0" smtClean="0"/>
              <a:t>ВВП на душу населения по ППС</a:t>
            </a:r>
            <a:r>
              <a:rPr lang="en-US" dirty="0" smtClean="0"/>
              <a:t> </a:t>
            </a:r>
            <a:r>
              <a:rPr lang="ru-RU" dirty="0" smtClean="0"/>
              <a:t>достигнет </a:t>
            </a:r>
            <a:r>
              <a:rPr lang="en-US" dirty="0" smtClean="0"/>
              <a:t>20</a:t>
            </a:r>
            <a:r>
              <a:rPr lang="ru-RU" dirty="0" smtClean="0"/>
              <a:t> </a:t>
            </a:r>
            <a:r>
              <a:rPr lang="en-US" dirty="0" smtClean="0"/>
              <a:t>600 </a:t>
            </a:r>
            <a:r>
              <a:rPr lang="ru-RU" dirty="0" smtClean="0"/>
              <a:t>долл. США в</a:t>
            </a:r>
            <a:r>
              <a:rPr lang="en-US" dirty="0" smtClean="0"/>
              <a:t> </a:t>
            </a:r>
            <a:r>
              <a:rPr lang="en-US" dirty="0"/>
              <a:t>2050, </a:t>
            </a:r>
            <a:r>
              <a:rPr lang="ru-RU" dirty="0" smtClean="0"/>
              <a:t>т.е. всего половину показателя по сценарию «Век Азии»</a:t>
            </a:r>
            <a:endParaRPr lang="en-US" dirty="0"/>
          </a:p>
          <a:p>
            <a:pPr eaLnBrk="1" fontAlgn="auto" hangingPunct="1">
              <a:spcAft>
                <a:spcPts val="0"/>
              </a:spcAft>
              <a:buFont typeface="Arial" pitchFamily="34" charset="0"/>
              <a:buChar char="•"/>
              <a:defRPr/>
            </a:pPr>
            <a:r>
              <a:rPr lang="ru-RU" dirty="0" smtClean="0"/>
              <a:t>На Азию будет приходиться</a:t>
            </a:r>
            <a:r>
              <a:rPr lang="en-US" dirty="0" smtClean="0"/>
              <a:t> </a:t>
            </a:r>
            <a:r>
              <a:rPr lang="en-US" dirty="0"/>
              <a:t>31 % </a:t>
            </a:r>
            <a:r>
              <a:rPr lang="en-US" dirty="0" smtClean="0"/>
              <a:t>(65 </a:t>
            </a:r>
            <a:r>
              <a:rPr lang="ru-RU" dirty="0" smtClean="0"/>
              <a:t>трлн. долл. США</a:t>
            </a:r>
            <a:r>
              <a:rPr lang="en-US" dirty="0" smtClean="0"/>
              <a:t>) </a:t>
            </a:r>
            <a:r>
              <a:rPr lang="ru-RU" dirty="0" smtClean="0"/>
              <a:t>мирового ВВП </a:t>
            </a:r>
            <a:r>
              <a:rPr lang="en-US" dirty="0" smtClean="0"/>
              <a:t>(209 </a:t>
            </a:r>
            <a:r>
              <a:rPr lang="ru-RU" dirty="0" smtClean="0"/>
              <a:t>трлн. долл. США</a:t>
            </a:r>
            <a:r>
              <a:rPr lang="en-US" dirty="0" smtClean="0"/>
              <a:t>), </a:t>
            </a:r>
            <a:r>
              <a:rPr lang="ru-RU" dirty="0" smtClean="0"/>
              <a:t>т.е. всего лишь</a:t>
            </a:r>
            <a:r>
              <a:rPr lang="en-US" dirty="0" smtClean="0"/>
              <a:t> 37% </a:t>
            </a:r>
            <a:r>
              <a:rPr lang="ru-RU" dirty="0" smtClean="0"/>
              <a:t>от показателя по сценарию «Век Азии»</a:t>
            </a:r>
            <a:r>
              <a:rPr lang="en-US" dirty="0" smtClean="0"/>
              <a:t>; </a:t>
            </a:r>
            <a:r>
              <a:rPr lang="ru-RU" dirty="0" smtClean="0"/>
              <a:t>мировой показатель ВВП по данному сценарию составит только</a:t>
            </a:r>
            <a:r>
              <a:rPr lang="en-US" dirty="0" smtClean="0"/>
              <a:t> </a:t>
            </a:r>
            <a:r>
              <a:rPr lang="en-US" dirty="0"/>
              <a:t>63% </a:t>
            </a:r>
            <a:r>
              <a:rPr lang="ru-RU" dirty="0" smtClean="0"/>
              <a:t>от величины по сценарию «Век Азии»</a:t>
            </a:r>
            <a:endParaRPr lang="en-US" dirty="0"/>
          </a:p>
          <a:p>
            <a:pPr eaLnBrk="1" fontAlgn="auto" hangingPunct="1">
              <a:spcAft>
                <a:spcPts val="0"/>
              </a:spcAft>
              <a:buFont typeface="Arial" charset="0"/>
              <a:buNone/>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748F279D-AD09-4969-B6E6-B7ADE3700BFC}"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EeePC\Documents\Mama\NU\brand_book_eng_NU(69).jpg"/>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ru-RU" sz="3200" smtClean="0"/>
              <a:t>«Ловушка  среднего дохода»</a:t>
            </a:r>
            <a:endParaRPr lang="en-US" sz="3200" smtClean="0"/>
          </a:p>
        </p:txBody>
      </p:sp>
      <p:pic>
        <p:nvPicPr>
          <p:cNvPr id="18436" name="Picture 2"/>
          <p:cNvPicPr>
            <a:picLocks noChangeAspect="1" noChangeArrowheads="1"/>
          </p:cNvPicPr>
          <p:nvPr/>
        </p:nvPicPr>
        <p:blipFill>
          <a:blip r:embed="rId4" cstate="print"/>
          <a:srcRect/>
          <a:stretch>
            <a:fillRect/>
          </a:stretch>
        </p:blipFill>
        <p:spPr bwMode="auto">
          <a:xfrm>
            <a:off x="2133600" y="1524000"/>
            <a:ext cx="5181600" cy="4818063"/>
          </a:xfrm>
          <a:prstGeom prst="rect">
            <a:avLst/>
          </a:prstGeom>
          <a:noFill/>
          <a:ln w="9525">
            <a:noFill/>
            <a:miter lim="800000"/>
            <a:headEnd/>
            <a:tailEnd/>
          </a:ln>
        </p:spPr>
      </p:pic>
      <p:sp>
        <p:nvSpPr>
          <p:cNvPr id="3" name="Date Placeholder 2"/>
          <p:cNvSpPr>
            <a:spLocks noGrp="1"/>
          </p:cNvSpPr>
          <p:nvPr>
            <p:ph type="dt" sz="quarter" idx="10"/>
          </p:nvPr>
        </p:nvSpPr>
        <p:spPr/>
        <p:txBody>
          <a:bodyPr/>
          <a:lstStyle/>
          <a:p>
            <a:pPr>
              <a:defRPr/>
            </a:pPr>
            <a:r>
              <a:rPr lang="en-US" dirty="0" smtClean="0"/>
              <a:t>12/02/2011</a:t>
            </a:r>
            <a:r>
              <a:rPr lang="ru-RU" dirty="0" smtClean="0"/>
              <a:t>г.</a:t>
            </a:r>
            <a:endParaRPr lang="en-US" dirty="0"/>
          </a:p>
        </p:txBody>
      </p:sp>
      <p:sp>
        <p:nvSpPr>
          <p:cNvPr id="4" name="Footer Placeholder 3"/>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5" name="Slide Number Placeholder 4"/>
          <p:cNvSpPr>
            <a:spLocks noGrp="1"/>
          </p:cNvSpPr>
          <p:nvPr>
            <p:ph type="sldNum" sz="quarter" idx="12"/>
          </p:nvPr>
        </p:nvSpPr>
        <p:spPr/>
        <p:txBody>
          <a:bodyPr/>
          <a:lstStyle/>
          <a:p>
            <a:pPr>
              <a:defRPr/>
            </a:pPr>
            <a:fld id="{1E444044-18CB-48B2-A5A5-C25CEAC6EB59}"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19459" name="Title 1"/>
          <p:cNvSpPr>
            <a:spLocks noGrp="1"/>
          </p:cNvSpPr>
          <p:nvPr>
            <p:ph type="title"/>
          </p:nvPr>
        </p:nvSpPr>
        <p:spPr/>
        <p:txBody>
          <a:bodyPr/>
          <a:lstStyle/>
          <a:p>
            <a:pPr eaLnBrk="1" hangingPunct="1"/>
            <a:r>
              <a:rPr lang="ru-RU" sz="3200" smtClean="0"/>
              <a:t>Азия</a:t>
            </a:r>
            <a:r>
              <a:rPr lang="en-US" sz="3200" smtClean="0"/>
              <a:t> 2050: </a:t>
            </a:r>
            <a:r>
              <a:rPr lang="ru-RU" sz="3200" smtClean="0"/>
              <a:t>Шесть мега-вызовов</a:t>
            </a:r>
            <a:endParaRPr lang="en-US" sz="3200" smtClean="0"/>
          </a:p>
        </p:txBody>
      </p:sp>
      <p:sp>
        <p:nvSpPr>
          <p:cNvPr id="3" name="Content Placeholder 2"/>
          <p:cNvSpPr>
            <a:spLocks noGrp="1"/>
          </p:cNvSpPr>
          <p:nvPr>
            <p:ph idx="1"/>
          </p:nvPr>
        </p:nvSpPr>
        <p:spPr/>
        <p:txBody>
          <a:bodyPr rtlCol="0">
            <a:normAutofit fontScale="70000" lnSpcReduction="20000"/>
          </a:bodyPr>
          <a:lstStyle/>
          <a:p>
            <a:pPr marL="0" indent="0" eaLnBrk="1" fontAlgn="auto" hangingPunct="1">
              <a:spcAft>
                <a:spcPts val="0"/>
              </a:spcAft>
              <a:buFont typeface="Arial" pitchFamily="34" charset="0"/>
              <a:buNone/>
              <a:defRPr/>
            </a:pPr>
            <a:r>
              <a:rPr lang="ru-RU" dirty="0" smtClean="0"/>
              <a:t>В отчете отмечаются шесть мега-вызовов</a:t>
            </a:r>
            <a:r>
              <a:rPr lang="en-US" dirty="0" smtClean="0"/>
              <a:t>:</a:t>
            </a:r>
            <a:endParaRPr lang="en-US" dirty="0"/>
          </a:p>
          <a:p>
            <a:pPr eaLnBrk="1" fontAlgn="auto" hangingPunct="1">
              <a:spcAft>
                <a:spcPts val="0"/>
              </a:spcAft>
              <a:buFont typeface="Arial" pitchFamily="34" charset="0"/>
              <a:buChar char="•"/>
              <a:defRPr/>
            </a:pPr>
            <a:r>
              <a:rPr lang="ru-RU" dirty="0" smtClean="0"/>
              <a:t>Неравенство внутри стран, которое может подорвать социальное равновесие </a:t>
            </a:r>
            <a:endParaRPr lang="en-US" dirty="0"/>
          </a:p>
          <a:p>
            <a:pPr eaLnBrk="1" fontAlgn="auto" hangingPunct="1">
              <a:spcAft>
                <a:spcPts val="0"/>
              </a:spcAft>
              <a:buFont typeface="Arial" pitchFamily="34" charset="0"/>
              <a:buChar char="•"/>
              <a:defRPr/>
            </a:pPr>
            <a:r>
              <a:rPr lang="ru-RU" dirty="0" smtClean="0"/>
              <a:t>Некоторые крупные страны могут попасть в «ловушку среднего дохода»</a:t>
            </a:r>
            <a:endParaRPr lang="en-US" dirty="0"/>
          </a:p>
          <a:p>
            <a:pPr eaLnBrk="1" fontAlgn="auto" hangingPunct="1">
              <a:spcAft>
                <a:spcPts val="0"/>
              </a:spcAft>
              <a:buFont typeface="Arial" pitchFamily="34" charset="0"/>
              <a:buChar char="•"/>
              <a:defRPr/>
            </a:pPr>
            <a:r>
              <a:rPr lang="ru-RU" dirty="0" smtClean="0"/>
              <a:t>Будет интенсивная конкуренция за право пользования природными ресурсами</a:t>
            </a:r>
            <a:endParaRPr lang="en-US" dirty="0"/>
          </a:p>
          <a:p>
            <a:pPr eaLnBrk="1" fontAlgn="auto" hangingPunct="1">
              <a:spcAft>
                <a:spcPts val="0"/>
              </a:spcAft>
              <a:buFont typeface="Arial" pitchFamily="34" charset="0"/>
              <a:buChar char="•"/>
              <a:defRPr/>
            </a:pPr>
            <a:r>
              <a:rPr lang="ru-RU" dirty="0" smtClean="0"/>
              <a:t>Неравенство между странами и </a:t>
            </a:r>
            <a:r>
              <a:rPr lang="ru-RU" dirty="0" err="1" smtClean="0"/>
              <a:t>субрегионами</a:t>
            </a:r>
            <a:r>
              <a:rPr lang="ru-RU" dirty="0" smtClean="0"/>
              <a:t> может также усилить нестабильность</a:t>
            </a:r>
            <a:r>
              <a:rPr lang="en-US" dirty="0" smtClean="0"/>
              <a:t> </a:t>
            </a:r>
            <a:endParaRPr lang="en-US" dirty="0"/>
          </a:p>
          <a:p>
            <a:pPr eaLnBrk="1" fontAlgn="auto" hangingPunct="1">
              <a:spcAft>
                <a:spcPts val="0"/>
              </a:spcAft>
              <a:buFont typeface="Arial" pitchFamily="34" charset="0"/>
              <a:buChar char="•"/>
              <a:defRPr/>
            </a:pPr>
            <a:r>
              <a:rPr lang="ru-RU" dirty="0" smtClean="0"/>
              <a:t>Изменения климата могут стать угрозой для сельхозпроизводства и народов, живущих на берегу морей</a:t>
            </a:r>
            <a:r>
              <a:rPr lang="en-US" dirty="0" smtClean="0"/>
              <a:t>/</a:t>
            </a:r>
            <a:r>
              <a:rPr lang="ru-RU" dirty="0" smtClean="0"/>
              <a:t>океанов</a:t>
            </a:r>
            <a:endParaRPr lang="en-US" dirty="0"/>
          </a:p>
          <a:p>
            <a:pPr eaLnBrk="1" fontAlgn="auto" hangingPunct="1">
              <a:spcAft>
                <a:spcPts val="0"/>
              </a:spcAft>
              <a:buFont typeface="Arial" pitchFamily="34" charset="0"/>
              <a:buChar char="•"/>
              <a:defRPr/>
            </a:pPr>
            <a:r>
              <a:rPr lang="ru-RU" dirty="0" smtClean="0"/>
              <a:t>Всем азиатским странам необходимо улучшить систему управления и повысить институциональный потенциал</a:t>
            </a:r>
            <a:endParaRPr lang="en-US" dirty="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FCBB9060-E240-4784-B833-51A3A4BDC559}"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0483" name="Title 1"/>
          <p:cNvSpPr>
            <a:spLocks noGrp="1"/>
          </p:cNvSpPr>
          <p:nvPr>
            <p:ph type="title"/>
          </p:nvPr>
        </p:nvSpPr>
        <p:spPr>
          <a:xfrm>
            <a:off x="428625" y="0"/>
            <a:ext cx="8229600" cy="1143000"/>
          </a:xfrm>
        </p:spPr>
        <p:txBody>
          <a:bodyPr/>
          <a:lstStyle/>
          <a:p>
            <a:pPr eaLnBrk="1" hangingPunct="1"/>
            <a:r>
              <a:rPr lang="ru-RU" sz="3200" smtClean="0"/>
              <a:t>Азия </a:t>
            </a:r>
            <a:r>
              <a:rPr lang="en-US" sz="3200" smtClean="0"/>
              <a:t>2050: </a:t>
            </a:r>
            <a:r>
              <a:rPr lang="ru-RU" sz="3200" smtClean="0"/>
              <a:t>государственный, мировые и региональные задачи</a:t>
            </a:r>
            <a:endParaRPr lang="en-US" sz="3200" smtClean="0"/>
          </a:p>
        </p:txBody>
      </p:sp>
      <p:sp>
        <p:nvSpPr>
          <p:cNvPr id="20484" name="Content Placeholder 2"/>
          <p:cNvSpPr>
            <a:spLocks noGrp="1"/>
          </p:cNvSpPr>
          <p:nvPr>
            <p:ph idx="1"/>
          </p:nvPr>
        </p:nvSpPr>
        <p:spPr>
          <a:xfrm>
            <a:off x="214313" y="1071563"/>
            <a:ext cx="8786812" cy="5357812"/>
          </a:xfrm>
        </p:spPr>
        <p:txBody>
          <a:bodyPr/>
          <a:lstStyle/>
          <a:p>
            <a:pPr eaLnBrk="1" hangingPunct="1"/>
            <a:r>
              <a:rPr lang="ru-RU" sz="1400" smtClean="0"/>
              <a:t>Государственные задачи</a:t>
            </a:r>
            <a:r>
              <a:rPr lang="en-US" sz="1400" smtClean="0"/>
              <a:t>: </a:t>
            </a:r>
          </a:p>
          <a:p>
            <a:pPr lvl="1" eaLnBrk="1" hangingPunct="1">
              <a:spcBef>
                <a:spcPct val="0"/>
              </a:spcBef>
            </a:pPr>
            <a:r>
              <a:rPr lang="ru-RU" sz="1400" smtClean="0"/>
              <a:t>Достижение роста с учетом интересов всех слоев общества и права справедливости</a:t>
            </a:r>
            <a:endParaRPr lang="en-US" sz="1400" smtClean="0"/>
          </a:p>
          <a:p>
            <a:pPr lvl="1" eaLnBrk="1" hangingPunct="1">
              <a:spcBef>
                <a:spcPct val="0"/>
              </a:spcBef>
            </a:pPr>
            <a:r>
              <a:rPr lang="ru-RU" sz="1400" smtClean="0"/>
              <a:t>Трансформация финансовой системы</a:t>
            </a:r>
            <a:endParaRPr lang="en-US" sz="1400" smtClean="0"/>
          </a:p>
          <a:p>
            <a:pPr lvl="1" eaLnBrk="1" hangingPunct="1">
              <a:spcBef>
                <a:spcPct val="0"/>
              </a:spcBef>
            </a:pPr>
            <a:r>
              <a:rPr lang="ru-RU" sz="1400" smtClean="0"/>
              <a:t>Сдерживание массовой урбанизации</a:t>
            </a:r>
            <a:endParaRPr lang="en-US" sz="1400" smtClean="0"/>
          </a:p>
          <a:p>
            <a:pPr lvl="1" eaLnBrk="1" hangingPunct="1">
              <a:spcBef>
                <a:spcPct val="0"/>
              </a:spcBef>
            </a:pPr>
            <a:r>
              <a:rPr lang="ru-RU" sz="1400" smtClean="0"/>
              <a:t>Радикальное снижение уровня потребления энергии и природных ресурсов</a:t>
            </a:r>
            <a:endParaRPr lang="en-US" sz="1400" smtClean="0"/>
          </a:p>
          <a:p>
            <a:pPr lvl="1" eaLnBrk="1" hangingPunct="1">
              <a:spcBef>
                <a:spcPct val="0"/>
              </a:spcBef>
            </a:pPr>
            <a:r>
              <a:rPr lang="ru-RU" sz="1400" smtClean="0"/>
              <a:t>Развитие предпринимательства и инноваций</a:t>
            </a:r>
            <a:endParaRPr lang="en-US" sz="1400" smtClean="0"/>
          </a:p>
          <a:p>
            <a:pPr lvl="1" eaLnBrk="1" hangingPunct="1">
              <a:spcBef>
                <a:spcPct val="0"/>
              </a:spcBef>
            </a:pPr>
            <a:r>
              <a:rPr lang="ru-RU" sz="1400" smtClean="0"/>
              <a:t>Усиление институционального потенциала и улучшение системы управления</a:t>
            </a:r>
            <a:endParaRPr lang="en-US" sz="1400" smtClean="0"/>
          </a:p>
          <a:p>
            <a:pPr lvl="1" eaLnBrk="1" hangingPunct="1">
              <a:spcBef>
                <a:spcPct val="0"/>
              </a:spcBef>
            </a:pPr>
            <a:r>
              <a:rPr lang="ru-RU" sz="1400" smtClean="0"/>
              <a:t>Внедрение политики, способствующей достижению социального благополучия</a:t>
            </a:r>
            <a:endParaRPr lang="en-US" sz="1400" smtClean="0"/>
          </a:p>
          <a:p>
            <a:pPr eaLnBrk="1" hangingPunct="1"/>
            <a:r>
              <a:rPr lang="ru-RU" sz="1400" smtClean="0"/>
              <a:t>Мировые задачи</a:t>
            </a:r>
            <a:r>
              <a:rPr lang="en-US" sz="1400" smtClean="0"/>
              <a:t>:</a:t>
            </a:r>
          </a:p>
          <a:p>
            <a:pPr lvl="1" eaLnBrk="1" hangingPunct="1">
              <a:spcBef>
                <a:spcPct val="0"/>
              </a:spcBef>
            </a:pPr>
            <a:r>
              <a:rPr lang="ru-RU" sz="1400" smtClean="0"/>
              <a:t>Собственная ответственность за достижение общих задач</a:t>
            </a:r>
            <a:r>
              <a:rPr lang="en-US" sz="1400" smtClean="0"/>
              <a:t>: </a:t>
            </a:r>
            <a:r>
              <a:rPr lang="ru-RU" sz="1400" smtClean="0"/>
              <a:t>открытая торговля</a:t>
            </a:r>
            <a:r>
              <a:rPr lang="en-US" sz="1400" smtClean="0"/>
              <a:t>, </a:t>
            </a:r>
            <a:r>
              <a:rPr lang="ru-RU" sz="1400" smtClean="0"/>
              <a:t>стабильная финансовая система</a:t>
            </a:r>
            <a:r>
              <a:rPr lang="en-US" sz="1400" smtClean="0"/>
              <a:t>, </a:t>
            </a:r>
            <a:r>
              <a:rPr lang="ru-RU" sz="1400" smtClean="0"/>
              <a:t>борьба с изменениями климата</a:t>
            </a:r>
            <a:r>
              <a:rPr lang="en-US" sz="1400" smtClean="0"/>
              <a:t>, </a:t>
            </a:r>
            <a:r>
              <a:rPr lang="ru-RU" sz="1400" smtClean="0"/>
              <a:t>мир и безопасность</a:t>
            </a:r>
            <a:endParaRPr lang="en-US" sz="1400" smtClean="0"/>
          </a:p>
          <a:p>
            <a:pPr lvl="1" eaLnBrk="1" hangingPunct="1">
              <a:spcBef>
                <a:spcPct val="0"/>
              </a:spcBef>
            </a:pPr>
            <a:r>
              <a:rPr lang="ru-RU" sz="1400" smtClean="0"/>
              <a:t>Активное и конструктивное участие в процессе установления</a:t>
            </a:r>
            <a:r>
              <a:rPr lang="en-US" sz="1400" smtClean="0"/>
              <a:t> </a:t>
            </a:r>
            <a:r>
              <a:rPr lang="ru-RU" sz="1400" smtClean="0"/>
              <a:t>мировых правил</a:t>
            </a:r>
            <a:r>
              <a:rPr lang="en-US" sz="1400" smtClean="0"/>
              <a:t> </a:t>
            </a:r>
          </a:p>
          <a:p>
            <a:pPr lvl="1" eaLnBrk="1" hangingPunct="1">
              <a:spcBef>
                <a:spcPct val="0"/>
              </a:spcBef>
            </a:pPr>
            <a:r>
              <a:rPr lang="ru-RU" sz="1400" smtClean="0"/>
              <a:t>Умение выступать в качестве ответственного гражданина мира и восприниматься таковым со стороны</a:t>
            </a:r>
            <a:endParaRPr lang="en-US" sz="1400" smtClean="0"/>
          </a:p>
          <a:p>
            <a:pPr lvl="1" eaLnBrk="1" hangingPunct="1">
              <a:spcBef>
                <a:spcPct val="0"/>
              </a:spcBef>
            </a:pPr>
            <a:r>
              <a:rPr lang="ru-RU" sz="1400" smtClean="0"/>
              <a:t>Неагрессивное и конструктивное управление своей изменяющейся ролью в системе глобального управления</a:t>
            </a:r>
            <a:endParaRPr lang="en-US" sz="1400" smtClean="0"/>
          </a:p>
          <a:p>
            <a:pPr eaLnBrk="1" hangingPunct="1"/>
            <a:r>
              <a:rPr lang="ru-RU" sz="1400" smtClean="0"/>
              <a:t>Региональные задачи</a:t>
            </a:r>
            <a:r>
              <a:rPr lang="en-US" sz="1400" smtClean="0"/>
              <a:t>:</a:t>
            </a:r>
          </a:p>
          <a:p>
            <a:pPr lvl="1" eaLnBrk="1" hangingPunct="1">
              <a:spcBef>
                <a:spcPct val="0"/>
              </a:spcBef>
            </a:pPr>
            <a:r>
              <a:rPr lang="ru-RU" sz="1400" smtClean="0"/>
              <a:t>Стимулирование свободной торговли и инвестиций по региону</a:t>
            </a:r>
            <a:endParaRPr lang="en-US" sz="1400" smtClean="0"/>
          </a:p>
          <a:p>
            <a:pPr lvl="1" eaLnBrk="1" hangingPunct="1">
              <a:spcBef>
                <a:spcPct val="0"/>
              </a:spcBef>
            </a:pPr>
            <a:r>
              <a:rPr lang="ru-RU" sz="1400" smtClean="0"/>
              <a:t>Осуществление помощи в целях развития для снижение неравенства между странами</a:t>
            </a:r>
            <a:endParaRPr lang="en-US" sz="1400" smtClean="0"/>
          </a:p>
          <a:p>
            <a:pPr lvl="1" eaLnBrk="1" hangingPunct="1">
              <a:spcBef>
                <a:spcPct val="0"/>
              </a:spcBef>
            </a:pPr>
            <a:r>
              <a:rPr lang="ru-RU" sz="1400" smtClean="0"/>
              <a:t>Решение общих региональных задач, включая морскую безопасность и</a:t>
            </a:r>
            <a:r>
              <a:rPr lang="en-US" sz="1400" smtClean="0"/>
              <a:t> </a:t>
            </a:r>
            <a:r>
              <a:rPr lang="ru-RU" sz="1400" smtClean="0"/>
              <a:t>готовность к стихийным бедствиям</a:t>
            </a:r>
            <a:endParaRPr lang="en-US" sz="1400" smtClean="0"/>
          </a:p>
          <a:p>
            <a:pPr lvl="1" eaLnBrk="1" hangingPunct="1">
              <a:spcBef>
                <a:spcPct val="0"/>
              </a:spcBef>
            </a:pPr>
            <a:r>
              <a:rPr lang="ru-RU" sz="1400" smtClean="0"/>
              <a:t>Гармонизация геополитического положения по глобальным вопросам</a:t>
            </a:r>
            <a:endParaRPr lang="en-US" sz="1400" smtClean="0"/>
          </a:p>
          <a:p>
            <a:pPr lvl="1" eaLnBrk="1" hangingPunct="1">
              <a:spcBef>
                <a:spcPct val="0"/>
              </a:spcBef>
            </a:pPr>
            <a:r>
              <a:rPr lang="ru-RU" sz="1400" smtClean="0"/>
              <a:t>Развитие собственной модели регионального сотрудничества</a:t>
            </a:r>
            <a:r>
              <a:rPr lang="en-US" sz="1400" smtClean="0"/>
              <a:t>: </a:t>
            </a:r>
            <a:r>
              <a:rPr lang="ru-RU" sz="1400" smtClean="0"/>
              <a:t>ориентированного на рынок</a:t>
            </a:r>
            <a:r>
              <a:rPr lang="en-US" sz="1400" smtClean="0"/>
              <a:t>, </a:t>
            </a:r>
            <a:r>
              <a:rPr lang="ru-RU" sz="1400" smtClean="0"/>
              <a:t>прагматичного и основанного на принципе «снизу вверх»</a:t>
            </a:r>
            <a:r>
              <a:rPr lang="en-US" sz="1400" smtClean="0"/>
              <a:t> </a:t>
            </a:r>
          </a:p>
          <a:p>
            <a:pPr lvl="1" eaLnBrk="1" hangingPunct="1">
              <a:spcBef>
                <a:spcPct val="0"/>
              </a:spcBef>
            </a:pPr>
            <a:r>
              <a:rPr lang="ru-RU" sz="1400" smtClean="0"/>
              <a:t>Избежание конфликтов для поддержания социальной и политической стабильности</a:t>
            </a:r>
            <a:endParaRPr lang="en-US" sz="1400" smtClean="0"/>
          </a:p>
          <a:p>
            <a:pPr eaLnBrk="1" hangingPunct="1"/>
            <a:endParaRPr lang="en-US" sz="1400" smtClean="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F49A6BD7-1506-4CBF-9DDF-7B69908346D0}"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pic>
        <p:nvPicPr>
          <p:cNvPr id="3075"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3076" name="Title 1"/>
          <p:cNvSpPr>
            <a:spLocks noGrp="1"/>
          </p:cNvSpPr>
          <p:nvPr>
            <p:ph type="title"/>
          </p:nvPr>
        </p:nvSpPr>
        <p:spPr/>
        <p:txBody>
          <a:bodyPr/>
          <a:lstStyle/>
          <a:p>
            <a:pPr eaLnBrk="1" hangingPunct="1"/>
            <a:r>
              <a:rPr lang="ru-RU" sz="3200" smtClean="0"/>
              <a:t>План презентации</a:t>
            </a:r>
            <a:endParaRPr lang="en-US" sz="3200" smtClean="0"/>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ru-RU" dirty="0" smtClean="0"/>
              <a:t>Почему важны образование и навыки, и, в особенности, высшее образование</a:t>
            </a:r>
            <a:endParaRPr lang="en-US" dirty="0" smtClean="0"/>
          </a:p>
          <a:p>
            <a:pPr eaLnBrk="1" fontAlgn="auto" hangingPunct="1">
              <a:spcAft>
                <a:spcPts val="0"/>
              </a:spcAft>
              <a:buFont typeface="Arial" pitchFamily="34" charset="0"/>
              <a:buChar char="•"/>
              <a:defRPr/>
            </a:pPr>
            <a:r>
              <a:rPr lang="ru-RU" dirty="0" smtClean="0"/>
              <a:t>Значение для Казахстана в рамках «Азии 2050»</a:t>
            </a:r>
            <a:endParaRPr lang="en-US" dirty="0" smtClean="0"/>
          </a:p>
          <a:p>
            <a:pPr eaLnBrk="1" fontAlgn="auto" hangingPunct="1">
              <a:spcAft>
                <a:spcPts val="0"/>
              </a:spcAft>
              <a:buFont typeface="Arial" pitchFamily="34" charset="0"/>
              <a:buChar char="•"/>
              <a:defRPr/>
            </a:pPr>
            <a:r>
              <a:rPr lang="ru-RU" dirty="0" smtClean="0"/>
              <a:t>Направления в высшем образовании и импорте для Казахстана </a:t>
            </a:r>
            <a:r>
              <a:rPr lang="en-US" dirty="0" smtClean="0"/>
              <a:t>– </a:t>
            </a:r>
            <a:r>
              <a:rPr lang="ru-RU" dirty="0" smtClean="0"/>
              <a:t>с упором на исследовательские университеты</a:t>
            </a:r>
            <a:endParaRPr lang="en-US" dirty="0" smtClean="0"/>
          </a:p>
          <a:p>
            <a:pPr eaLnBrk="1" fontAlgn="auto" hangingPunct="1">
              <a:spcAft>
                <a:spcPts val="0"/>
              </a:spcAft>
              <a:buFont typeface="Arial" pitchFamily="34" charset="0"/>
              <a:buChar char="•"/>
              <a:defRPr/>
            </a:pPr>
            <a:r>
              <a:rPr lang="ru-RU" dirty="0" smtClean="0"/>
              <a:t>Назарбаев Университет и его роль в продвижении исследовательских университетов в Казахстане</a:t>
            </a: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4565C4D4-B6CA-4DDF-AF92-FF651DEE51DD}"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sers\EeePC\Documents\Mama\NU\brand_book_eng_NU(69).jpg"/>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1507" name="Title 1"/>
          <p:cNvSpPr>
            <a:spLocks noGrp="1"/>
          </p:cNvSpPr>
          <p:nvPr>
            <p:ph type="title"/>
          </p:nvPr>
        </p:nvSpPr>
        <p:spPr/>
        <p:txBody>
          <a:bodyPr/>
          <a:lstStyle/>
          <a:p>
            <a:pPr eaLnBrk="1" hangingPunct="1"/>
            <a:r>
              <a:rPr lang="ru-RU" sz="3200" smtClean="0"/>
              <a:t>Два сценария для стран ЦАРЭС</a:t>
            </a:r>
            <a:endParaRPr lang="en-US" sz="3200" smtClean="0"/>
          </a:p>
        </p:txBody>
      </p:sp>
      <p:sp>
        <p:nvSpPr>
          <p:cNvPr id="21508" name="TextBox 5"/>
          <p:cNvSpPr txBox="1">
            <a:spLocks noChangeArrowheads="1"/>
          </p:cNvSpPr>
          <p:nvPr/>
        </p:nvSpPr>
        <p:spPr bwMode="auto">
          <a:xfrm>
            <a:off x="642938" y="1571625"/>
            <a:ext cx="8501062" cy="369888"/>
          </a:xfrm>
          <a:prstGeom prst="rect">
            <a:avLst/>
          </a:prstGeom>
          <a:noFill/>
          <a:ln w="9525">
            <a:noFill/>
            <a:miter lim="800000"/>
            <a:headEnd/>
            <a:tailEnd/>
          </a:ln>
        </p:spPr>
        <p:txBody>
          <a:bodyPr>
            <a:spAutoFit/>
          </a:bodyPr>
          <a:lstStyle/>
          <a:p>
            <a:r>
              <a:rPr lang="ru-RU">
                <a:latin typeface="Calibri" pitchFamily="34" charset="0"/>
              </a:rPr>
              <a:t>Сценарий «Век Азии»</a:t>
            </a:r>
            <a:r>
              <a:rPr lang="en-US">
                <a:latin typeface="Calibri" pitchFamily="34" charset="0"/>
              </a:rPr>
              <a:t>                                          </a:t>
            </a:r>
            <a:r>
              <a:rPr lang="ru-RU">
                <a:latin typeface="Calibri" pitchFamily="34" charset="0"/>
              </a:rPr>
              <a:t>  Сценарий «Ловушка среднего дохода»</a:t>
            </a:r>
            <a:endParaRPr lang="en-US">
              <a:latin typeface="Calibri" pitchFamily="34" charset="0"/>
            </a:endParaRPr>
          </a:p>
        </p:txBody>
      </p:sp>
      <p:sp>
        <p:nvSpPr>
          <p:cNvPr id="21509" name="TextBox 6"/>
          <p:cNvSpPr txBox="1">
            <a:spLocks noChangeArrowheads="1"/>
          </p:cNvSpPr>
          <p:nvPr/>
        </p:nvSpPr>
        <p:spPr bwMode="auto">
          <a:xfrm>
            <a:off x="6119813" y="6388100"/>
            <a:ext cx="2295525" cy="261938"/>
          </a:xfrm>
          <a:prstGeom prst="rect">
            <a:avLst/>
          </a:prstGeom>
          <a:noFill/>
          <a:ln w="9525">
            <a:noFill/>
            <a:miter lim="800000"/>
            <a:headEnd/>
            <a:tailEnd/>
          </a:ln>
        </p:spPr>
        <p:txBody>
          <a:bodyPr wrap="none">
            <a:spAutoFit/>
          </a:bodyPr>
          <a:lstStyle/>
          <a:p>
            <a:r>
              <a:rPr lang="ru-RU" sz="1100">
                <a:latin typeface="Calibri" pitchFamily="34" charset="0"/>
              </a:rPr>
              <a:t>Источник</a:t>
            </a:r>
            <a:r>
              <a:rPr lang="en-US" sz="1100">
                <a:latin typeface="Calibri" pitchFamily="34" charset="0"/>
              </a:rPr>
              <a:t>: Centennial Group, 2011</a:t>
            </a:r>
            <a:r>
              <a:rPr lang="ru-RU" sz="1100">
                <a:latin typeface="Calibri" pitchFamily="34" charset="0"/>
              </a:rPr>
              <a:t> г.</a:t>
            </a:r>
            <a:endParaRPr lang="en-US" sz="1100">
              <a:latin typeface="Calibri" pitchFamily="34" charset="0"/>
            </a:endParaRPr>
          </a:p>
        </p:txBody>
      </p:sp>
      <p:sp>
        <p:nvSpPr>
          <p:cNvPr id="3" name="Date Placeholder 2"/>
          <p:cNvSpPr>
            <a:spLocks noGrp="1"/>
          </p:cNvSpPr>
          <p:nvPr>
            <p:ph type="dt" sz="quarter" idx="10"/>
          </p:nvPr>
        </p:nvSpPr>
        <p:spPr/>
        <p:txBody>
          <a:bodyPr/>
          <a:lstStyle/>
          <a:p>
            <a:pPr>
              <a:defRPr/>
            </a:pPr>
            <a:r>
              <a:rPr lang="en-US" dirty="0" smtClean="0"/>
              <a:t>12/02/2011</a:t>
            </a:r>
            <a:r>
              <a:rPr lang="ru-RU" dirty="0" smtClean="0"/>
              <a:t>г.</a:t>
            </a:r>
            <a:endParaRPr lang="en-US" dirty="0"/>
          </a:p>
        </p:txBody>
      </p:sp>
      <p:sp>
        <p:nvSpPr>
          <p:cNvPr id="4" name="Footer Placeholder 3"/>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5" name="Slide Number Placeholder 4"/>
          <p:cNvSpPr>
            <a:spLocks noGrp="1"/>
          </p:cNvSpPr>
          <p:nvPr>
            <p:ph type="sldNum" sz="quarter" idx="12"/>
          </p:nvPr>
        </p:nvSpPr>
        <p:spPr/>
        <p:txBody>
          <a:bodyPr/>
          <a:lstStyle/>
          <a:p>
            <a:pPr>
              <a:defRPr/>
            </a:pPr>
            <a:fld id="{0B14C169-3F22-4C6E-9682-B01B4D189409}" type="slidenum">
              <a:rPr lang="en-US"/>
              <a:pPr>
                <a:defRPr/>
              </a:pPr>
              <a:t>20</a:t>
            </a:fld>
            <a:endParaRPr lang="en-US" dirty="0"/>
          </a:p>
        </p:txBody>
      </p:sp>
      <p:graphicFrame>
        <p:nvGraphicFramePr>
          <p:cNvPr id="13" name="Chart 12"/>
          <p:cNvGraphicFramePr>
            <a:graphicFrameLocks/>
          </p:cNvGraphicFramePr>
          <p:nvPr/>
        </p:nvGraphicFramePr>
        <p:xfrm>
          <a:off x="228600" y="1969532"/>
          <a:ext cx="4572000" cy="441655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452563" y="2133600"/>
            <a:ext cx="817562" cy="3097213"/>
          </a:xfrm>
          <a:prstGeom prst="rect">
            <a:avLst/>
          </a:prstGeom>
          <a:solidFill>
            <a:schemeClr val="tx1">
              <a:alpha val="26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4" name="Chart 13"/>
          <p:cNvGraphicFramePr>
            <a:graphicFrameLocks/>
          </p:cNvGraphicFramePr>
          <p:nvPr/>
        </p:nvGraphicFramePr>
        <p:xfrm>
          <a:off x="4572000" y="1971548"/>
          <a:ext cx="4572000" cy="4416552"/>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5735638" y="2133600"/>
            <a:ext cx="817562" cy="3097213"/>
          </a:xfrm>
          <a:prstGeom prst="rect">
            <a:avLst/>
          </a:prstGeom>
          <a:solidFill>
            <a:schemeClr val="tx1">
              <a:alpha val="26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sz="3200" dirty="0" smtClean="0"/>
              <a:t>Азия </a:t>
            </a:r>
            <a:r>
              <a:rPr lang="en-US" sz="3200" dirty="0" smtClean="0"/>
              <a:t>2050 – </a:t>
            </a:r>
            <a:r>
              <a:rPr lang="ru-RU" sz="3200" dirty="0" smtClean="0"/>
              <a:t>Движущие стимулы роста и развития и способы избежания «ловушки среднего дохода»</a:t>
            </a:r>
            <a:endParaRPr lang="en-US" sz="3200"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ru-RU" dirty="0" smtClean="0"/>
              <a:t>Совокупная производительность факторов производства</a:t>
            </a:r>
            <a:endParaRPr lang="en-US" dirty="0" smtClean="0"/>
          </a:p>
          <a:p>
            <a:pPr eaLnBrk="1" fontAlgn="auto" hangingPunct="1">
              <a:spcAft>
                <a:spcPts val="0"/>
              </a:spcAft>
              <a:buFont typeface="Arial" pitchFamily="34" charset="0"/>
              <a:buChar char="•"/>
              <a:defRPr/>
            </a:pPr>
            <a:r>
              <a:rPr lang="ru-RU" dirty="0" smtClean="0"/>
              <a:t>Рост основного капитала</a:t>
            </a:r>
            <a:endParaRPr lang="en-US" dirty="0" smtClean="0"/>
          </a:p>
          <a:p>
            <a:pPr eaLnBrk="1" fontAlgn="auto" hangingPunct="1">
              <a:spcAft>
                <a:spcPts val="0"/>
              </a:spcAft>
              <a:buFont typeface="Arial" pitchFamily="34" charset="0"/>
              <a:buChar char="•"/>
              <a:defRPr/>
            </a:pPr>
            <a:r>
              <a:rPr lang="ru-RU" dirty="0" smtClean="0"/>
              <a:t>Население и рабочая сила</a:t>
            </a:r>
            <a:endParaRPr lang="en-US" dirty="0" smtClean="0"/>
          </a:p>
          <a:p>
            <a:pPr eaLnBrk="1" fontAlgn="auto" hangingPunct="1">
              <a:spcAft>
                <a:spcPts val="0"/>
              </a:spcAft>
              <a:buFont typeface="Arial" pitchFamily="34" charset="0"/>
              <a:buChar char="•"/>
              <a:defRPr/>
            </a:pPr>
            <a:r>
              <a:rPr lang="ru-RU" dirty="0" smtClean="0"/>
              <a:t>Бизнес- среда</a:t>
            </a:r>
            <a:endParaRPr lang="en-US" dirty="0" smtClean="0"/>
          </a:p>
          <a:p>
            <a:pPr eaLnBrk="1" fontAlgn="auto" hangingPunct="1">
              <a:spcAft>
                <a:spcPts val="0"/>
              </a:spcAft>
              <a:buFont typeface="Arial" pitchFamily="34" charset="0"/>
              <a:buChar char="•"/>
              <a:defRPr/>
            </a:pPr>
            <a:r>
              <a:rPr lang="ru-RU" dirty="0" smtClean="0"/>
              <a:t>Урбанизация</a:t>
            </a:r>
            <a:endParaRPr lang="en-US" dirty="0" smtClean="0"/>
          </a:p>
          <a:p>
            <a:pPr eaLnBrk="1" fontAlgn="auto" hangingPunct="1">
              <a:spcAft>
                <a:spcPts val="0"/>
              </a:spcAft>
              <a:buFont typeface="Arial" pitchFamily="34" charset="0"/>
              <a:buChar char="•"/>
              <a:defRPr/>
            </a:pPr>
            <a:r>
              <a:rPr lang="ru-RU" dirty="0" smtClean="0"/>
              <a:t>Растущий средний класс как движущая сила изменений</a:t>
            </a:r>
            <a:endParaRPr lang="en-US" dirty="0" smtClean="0"/>
          </a:p>
          <a:p>
            <a:pPr eaLnBrk="1" fontAlgn="auto" hangingPunct="1">
              <a:spcAft>
                <a:spcPts val="0"/>
              </a:spcAft>
              <a:buFont typeface="Arial" pitchFamily="34" charset="0"/>
              <a:buChar char="•"/>
              <a:defRPr/>
            </a:pPr>
            <a:r>
              <a:rPr lang="ru-RU" dirty="0" smtClean="0"/>
              <a:t>Достижение Целей развития тысячелетия</a:t>
            </a:r>
            <a:endParaRPr lang="en-US" dirty="0" smtClean="0"/>
          </a:p>
          <a:p>
            <a:pPr eaLnBrk="1" fontAlgn="auto" hangingPunct="1">
              <a:spcAft>
                <a:spcPts val="0"/>
              </a:spcAft>
              <a:buFont typeface="Arial" pitchFamily="34" charset="0"/>
              <a:buChar char="•"/>
              <a:defRPr/>
            </a:pPr>
            <a:r>
              <a:rPr lang="ru-RU" dirty="0" smtClean="0"/>
              <a:t>Распределение дохода</a:t>
            </a:r>
            <a:r>
              <a:rPr lang="en-US" dirty="0" smtClean="0"/>
              <a:t> (</a:t>
            </a:r>
            <a:r>
              <a:rPr lang="ru-RU" dirty="0" smtClean="0"/>
              <a:t>снижение неравенства</a:t>
            </a:r>
            <a:r>
              <a:rPr lang="en-US" dirty="0" smtClean="0"/>
              <a:t>)</a:t>
            </a:r>
          </a:p>
          <a:p>
            <a:pPr eaLnBrk="1" fontAlgn="auto" hangingPunct="1">
              <a:spcAft>
                <a:spcPts val="0"/>
              </a:spcAft>
              <a:buFont typeface="Arial" pitchFamily="34" charset="0"/>
              <a:buChar char="•"/>
              <a:defRPr/>
            </a:pPr>
            <a:r>
              <a:rPr lang="ru-RU" b="1" dirty="0" smtClean="0"/>
              <a:t>Образование</a:t>
            </a:r>
            <a:endParaRPr lang="en-US" b="1" dirty="0" smtClean="0"/>
          </a:p>
          <a:p>
            <a:pPr eaLnBrk="1" fontAlgn="auto" hangingPunct="1">
              <a:spcAft>
                <a:spcPts val="0"/>
              </a:spcAft>
              <a:buFont typeface="Arial" pitchFamily="34" charset="0"/>
              <a:buChar char="•"/>
              <a:defRPr/>
            </a:pPr>
            <a:r>
              <a:rPr lang="ru-RU" dirty="0" smtClean="0"/>
              <a:t>Институциональные реформы и реформы в сфере управления </a:t>
            </a:r>
            <a:r>
              <a:rPr lang="en-US" dirty="0" smtClean="0"/>
              <a:t>(“MPH”+I+H)</a:t>
            </a:r>
          </a:p>
          <a:p>
            <a:pPr marL="0" indent="0" eaLnBrk="1" fontAlgn="auto" hangingPunct="1">
              <a:spcAft>
                <a:spcPts val="0"/>
              </a:spcAft>
              <a:buFont typeface="Arial" pitchFamily="34" charset="0"/>
              <a:buNone/>
              <a:defRPr/>
            </a:pPr>
            <a:r>
              <a:rPr lang="en-US" dirty="0" smtClean="0"/>
              <a:t>=&gt;</a:t>
            </a:r>
            <a:r>
              <a:rPr lang="ru-RU" dirty="0" smtClean="0"/>
              <a:t> Развитие экономики знаний</a:t>
            </a: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60F3E2F5-5374-498E-9937-92847796756A}"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EeePC\Documents\Mama\NU\brand_book_eng_NU(69).jpg"/>
          <p:cNvPicPr>
            <a:picLocks noChangeAspect="1" noChangeArrowheads="1"/>
          </p:cNvPicPr>
          <p:nvPr/>
        </p:nvPicPr>
        <p:blipFill>
          <a:blip r:embed="rId2" cstate="print">
            <a:clrChange>
              <a:clrFrom>
                <a:srgbClr val="FBFAF8"/>
              </a:clrFrom>
              <a:clrTo>
                <a:srgbClr val="FBFAF8">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3555" name="Title 1"/>
          <p:cNvSpPr>
            <a:spLocks noGrp="1"/>
          </p:cNvSpPr>
          <p:nvPr>
            <p:ph type="title"/>
          </p:nvPr>
        </p:nvSpPr>
        <p:spPr>
          <a:xfrm>
            <a:off x="500063" y="0"/>
            <a:ext cx="8229600" cy="1143000"/>
          </a:xfrm>
        </p:spPr>
        <p:txBody>
          <a:bodyPr/>
          <a:lstStyle/>
          <a:p>
            <a:pPr eaLnBrk="1" hangingPunct="1"/>
            <a:r>
              <a:rPr lang="ru-RU" sz="3200" smtClean="0"/>
              <a:t>Казахстан</a:t>
            </a:r>
            <a:r>
              <a:rPr lang="en-US" sz="3200" smtClean="0"/>
              <a:t> 2020 /2050 – </a:t>
            </a:r>
            <a:r>
              <a:rPr lang="ru-RU" sz="3200" smtClean="0"/>
              <a:t>Вызовы</a:t>
            </a:r>
            <a:endParaRPr lang="en-US" sz="3200" smtClean="0"/>
          </a:p>
        </p:txBody>
      </p:sp>
      <p:sp>
        <p:nvSpPr>
          <p:cNvPr id="3" name="Content Placeholder 2"/>
          <p:cNvSpPr>
            <a:spLocks noGrp="1"/>
          </p:cNvSpPr>
          <p:nvPr>
            <p:ph idx="1"/>
          </p:nvPr>
        </p:nvSpPr>
        <p:spPr>
          <a:xfrm>
            <a:off x="214313" y="1000125"/>
            <a:ext cx="8715375" cy="5357813"/>
          </a:xfrm>
        </p:spPr>
        <p:txBody>
          <a:bodyPr rtlCol="0">
            <a:normAutofit fontScale="47500" lnSpcReduction="20000"/>
          </a:bodyPr>
          <a:lstStyle/>
          <a:p>
            <a:pPr eaLnBrk="1" fontAlgn="auto" hangingPunct="1">
              <a:spcAft>
                <a:spcPts val="0"/>
              </a:spcAft>
              <a:buFont typeface="Arial" pitchFamily="34" charset="0"/>
              <a:buChar char="•"/>
              <a:defRPr/>
            </a:pPr>
            <a:r>
              <a:rPr lang="ru-RU" dirty="0" smtClean="0"/>
              <a:t>Совокупная производительность факторов производства</a:t>
            </a:r>
            <a:r>
              <a:rPr lang="en-US" dirty="0" smtClean="0"/>
              <a:t> </a:t>
            </a:r>
            <a:r>
              <a:rPr lang="ru-RU" dirty="0" smtClean="0"/>
              <a:t>продолжает отставать</a:t>
            </a:r>
            <a:r>
              <a:rPr lang="en-US" dirty="0" smtClean="0"/>
              <a:t>: </a:t>
            </a:r>
            <a:r>
              <a:rPr lang="ru-RU" dirty="0" smtClean="0"/>
              <a:t>как преодолеть отставание от показателей, например, США</a:t>
            </a:r>
            <a:r>
              <a:rPr lang="en-US" dirty="0" smtClean="0"/>
              <a:t> (</a:t>
            </a:r>
            <a:r>
              <a:rPr lang="ru-RU" dirty="0" smtClean="0"/>
              <a:t>на</a:t>
            </a:r>
            <a:r>
              <a:rPr lang="en-US" dirty="0" smtClean="0"/>
              <a:t> 40 </a:t>
            </a:r>
            <a:r>
              <a:rPr lang="ru-RU" dirty="0" smtClean="0"/>
              <a:t>лет</a:t>
            </a:r>
            <a:r>
              <a:rPr lang="en-US" dirty="0" smtClean="0"/>
              <a:t>)</a:t>
            </a:r>
          </a:p>
          <a:p>
            <a:pPr eaLnBrk="1" fontAlgn="auto" hangingPunct="1">
              <a:spcAft>
                <a:spcPts val="0"/>
              </a:spcAft>
              <a:buFont typeface="Arial" pitchFamily="34" charset="0"/>
              <a:buChar char="•"/>
              <a:defRPr/>
            </a:pPr>
            <a:r>
              <a:rPr lang="ru-RU" dirty="0" smtClean="0"/>
              <a:t>Основной капитал</a:t>
            </a:r>
            <a:r>
              <a:rPr lang="en-US" dirty="0" smtClean="0"/>
              <a:t>: </a:t>
            </a:r>
            <a:r>
              <a:rPr lang="ru-RU" dirty="0" smtClean="0"/>
              <a:t>в Казахстане за последние</a:t>
            </a:r>
            <a:r>
              <a:rPr lang="en-US" dirty="0" smtClean="0"/>
              <a:t> 20 </a:t>
            </a:r>
            <a:r>
              <a:rPr lang="ru-RU" dirty="0" smtClean="0"/>
              <a:t>лет соотношение между ростом капитала</a:t>
            </a:r>
            <a:r>
              <a:rPr lang="en-US" dirty="0" smtClean="0"/>
              <a:t>/</a:t>
            </a:r>
            <a:r>
              <a:rPr lang="ru-RU" dirty="0" smtClean="0"/>
              <a:t>рабочей силы</a:t>
            </a:r>
            <a:r>
              <a:rPr lang="en-US" dirty="0" smtClean="0"/>
              <a:t> </a:t>
            </a:r>
            <a:r>
              <a:rPr lang="ru-RU" dirty="0" smtClean="0"/>
              <a:t>находилось на уровне</a:t>
            </a:r>
            <a:r>
              <a:rPr lang="en-US" dirty="0" smtClean="0"/>
              <a:t> 2-3%</a:t>
            </a:r>
            <a:r>
              <a:rPr lang="ru-RU" dirty="0" smtClean="0"/>
              <a:t> в год по сравнению с </a:t>
            </a:r>
            <a:r>
              <a:rPr lang="en-US" dirty="0" smtClean="0"/>
              <a:t>5-6% </a:t>
            </a:r>
            <a:r>
              <a:rPr lang="ru-RU" dirty="0" smtClean="0"/>
              <a:t>во многих странах</a:t>
            </a:r>
            <a:r>
              <a:rPr lang="en-US" dirty="0" smtClean="0"/>
              <a:t> </a:t>
            </a:r>
            <a:r>
              <a:rPr lang="ru-RU" dirty="0" smtClean="0"/>
              <a:t>АСЕАН и</a:t>
            </a:r>
            <a:r>
              <a:rPr lang="en-US" dirty="0" smtClean="0"/>
              <a:t> 8-9% </a:t>
            </a:r>
            <a:r>
              <a:rPr lang="ru-RU" dirty="0" smtClean="0"/>
              <a:t>в</a:t>
            </a:r>
            <a:r>
              <a:rPr lang="en-US" dirty="0" smtClean="0"/>
              <a:t> </a:t>
            </a:r>
            <a:r>
              <a:rPr lang="ru-RU" dirty="0" smtClean="0"/>
              <a:t>Китае</a:t>
            </a:r>
            <a:r>
              <a:rPr lang="en-US" dirty="0" smtClean="0"/>
              <a:t>, </a:t>
            </a:r>
            <a:r>
              <a:rPr lang="ru-RU" dirty="0" smtClean="0"/>
              <a:t>Индии</a:t>
            </a:r>
            <a:r>
              <a:rPr lang="en-US" dirty="0" smtClean="0"/>
              <a:t>, </a:t>
            </a:r>
            <a:r>
              <a:rPr lang="ru-RU" dirty="0" smtClean="0"/>
              <a:t>Вьетнаме</a:t>
            </a:r>
            <a:r>
              <a:rPr lang="en-US" dirty="0" smtClean="0"/>
              <a:t>; </a:t>
            </a:r>
            <a:r>
              <a:rPr lang="ru-RU" dirty="0" smtClean="0"/>
              <a:t>страны ЦАРЭС будут вынуждены стремиться к преодолению разрыва с другими странами Азии</a:t>
            </a:r>
            <a:endParaRPr lang="en-US" dirty="0" smtClean="0"/>
          </a:p>
          <a:p>
            <a:pPr eaLnBrk="1" fontAlgn="auto" hangingPunct="1">
              <a:spcAft>
                <a:spcPts val="0"/>
              </a:spcAft>
              <a:buFont typeface="Arial" pitchFamily="34" charset="0"/>
              <a:buChar char="•"/>
              <a:defRPr/>
            </a:pPr>
            <a:r>
              <a:rPr lang="ru-RU" dirty="0" smtClean="0"/>
              <a:t>Население и рабочая сила</a:t>
            </a:r>
            <a:r>
              <a:rPr lang="en-US" dirty="0" smtClean="0"/>
              <a:t>: </a:t>
            </a:r>
            <a:r>
              <a:rPr lang="ru-RU" dirty="0" smtClean="0"/>
              <a:t>обеспечение занятости </a:t>
            </a:r>
            <a:r>
              <a:rPr lang="en-US" dirty="0" smtClean="0"/>
              <a:t>(</a:t>
            </a:r>
            <a:r>
              <a:rPr lang="ru-RU" dirty="0" smtClean="0"/>
              <a:t>диверсификация</a:t>
            </a:r>
            <a:r>
              <a:rPr lang="en-US" dirty="0" smtClean="0"/>
              <a:t>); </a:t>
            </a:r>
            <a:r>
              <a:rPr lang="ru-RU" dirty="0" smtClean="0"/>
              <a:t>стабилизация рабочей силы в ближайшее десятилетие с учетом стареющего населения к</a:t>
            </a:r>
            <a:r>
              <a:rPr lang="en-US" dirty="0" smtClean="0"/>
              <a:t> 2030</a:t>
            </a:r>
            <a:r>
              <a:rPr lang="ru-RU" dirty="0" smtClean="0"/>
              <a:t> году</a:t>
            </a:r>
            <a:endParaRPr lang="en-US" dirty="0" smtClean="0"/>
          </a:p>
          <a:p>
            <a:pPr eaLnBrk="1" fontAlgn="auto" hangingPunct="1">
              <a:spcAft>
                <a:spcPts val="0"/>
              </a:spcAft>
              <a:buFont typeface="Arial" pitchFamily="34" charset="0"/>
              <a:buChar char="•"/>
              <a:defRPr/>
            </a:pPr>
            <a:r>
              <a:rPr lang="ru-RU" dirty="0" smtClean="0"/>
              <a:t>Бизнес-среда</a:t>
            </a:r>
            <a:r>
              <a:rPr lang="en-US" dirty="0" smtClean="0"/>
              <a:t>: </a:t>
            </a:r>
            <a:r>
              <a:rPr lang="ru-RU" dirty="0" smtClean="0"/>
              <a:t>в настоящий момент хороший прогресс в целом</a:t>
            </a:r>
            <a:r>
              <a:rPr lang="en-US" dirty="0" smtClean="0"/>
              <a:t> </a:t>
            </a:r>
            <a:r>
              <a:rPr lang="ru-RU" dirty="0" smtClean="0"/>
              <a:t>в сравнении с </a:t>
            </a:r>
            <a:r>
              <a:rPr lang="en-US" dirty="0" smtClean="0"/>
              <a:t>50 </a:t>
            </a:r>
            <a:r>
              <a:rPr lang="ru-RU" dirty="0" smtClean="0"/>
              <a:t>наиболее конкурентоспособными странами мира согласно рейтингу Всемирного банка </a:t>
            </a:r>
            <a:r>
              <a:rPr lang="en-US" dirty="0" smtClean="0"/>
              <a:t>“Doing Business 2012”, </a:t>
            </a:r>
            <a:r>
              <a:rPr lang="ru-RU" dirty="0" smtClean="0"/>
              <a:t>но все еще проблемы в сфере прав собственности и судебных реформ</a:t>
            </a:r>
            <a:endParaRPr lang="en-US" dirty="0" smtClean="0"/>
          </a:p>
          <a:p>
            <a:pPr eaLnBrk="1" fontAlgn="auto" hangingPunct="1">
              <a:spcAft>
                <a:spcPts val="0"/>
              </a:spcAft>
              <a:buFont typeface="Arial" pitchFamily="34" charset="0"/>
              <a:buChar char="•"/>
              <a:defRPr/>
            </a:pPr>
            <a:r>
              <a:rPr lang="ru-RU" dirty="0" smtClean="0"/>
              <a:t>Урбанизация и рост среднего класса</a:t>
            </a:r>
            <a:r>
              <a:rPr lang="en-US" dirty="0" smtClean="0"/>
              <a:t>: </a:t>
            </a:r>
            <a:r>
              <a:rPr lang="ru-RU" dirty="0" smtClean="0"/>
              <a:t>основная движущая сила</a:t>
            </a:r>
            <a:r>
              <a:rPr lang="en-US" dirty="0" smtClean="0"/>
              <a:t> – </a:t>
            </a:r>
            <a:r>
              <a:rPr lang="ru-RU" dirty="0" smtClean="0"/>
              <a:t>будет расти потребность в повышении качества жизни и</a:t>
            </a:r>
            <a:r>
              <a:rPr lang="en-US" dirty="0" smtClean="0"/>
              <a:t> </a:t>
            </a:r>
            <a:r>
              <a:rPr lang="ru-RU" dirty="0" smtClean="0"/>
              <a:t>предоставлении права голоса</a:t>
            </a:r>
            <a:r>
              <a:rPr lang="en-US" dirty="0" smtClean="0"/>
              <a:t>, </a:t>
            </a:r>
            <a:r>
              <a:rPr lang="ru-RU" dirty="0" smtClean="0"/>
              <a:t>вызовы включают инвестиции в городскую и сельскую инфраструктуру</a:t>
            </a:r>
            <a:r>
              <a:rPr lang="en-US" dirty="0" smtClean="0"/>
              <a:t> </a:t>
            </a:r>
            <a:r>
              <a:rPr lang="ru-RU" dirty="0" smtClean="0"/>
              <a:t>и услуги</a:t>
            </a:r>
            <a:r>
              <a:rPr lang="en-US" dirty="0" smtClean="0"/>
              <a:t>, </a:t>
            </a:r>
            <a:r>
              <a:rPr lang="ru-RU" dirty="0" smtClean="0"/>
              <a:t>институциональный потенциал будет играть все более важную роль</a:t>
            </a:r>
            <a:endParaRPr lang="en-US" dirty="0" smtClean="0"/>
          </a:p>
          <a:p>
            <a:pPr eaLnBrk="1" fontAlgn="auto" hangingPunct="1">
              <a:spcAft>
                <a:spcPts val="0"/>
              </a:spcAft>
              <a:buFont typeface="Arial" pitchFamily="34" charset="0"/>
              <a:buChar char="•"/>
              <a:defRPr/>
            </a:pPr>
            <a:r>
              <a:rPr lang="ru-RU" dirty="0" smtClean="0"/>
              <a:t>Цели развития тысячелетия</a:t>
            </a:r>
            <a:r>
              <a:rPr lang="en-US" dirty="0" smtClean="0"/>
              <a:t>: </a:t>
            </a:r>
            <a:r>
              <a:rPr lang="ru-RU" dirty="0" smtClean="0"/>
              <a:t>низкие показатели снижения уровня детской смертности</a:t>
            </a:r>
            <a:r>
              <a:rPr lang="en-US" dirty="0" smtClean="0"/>
              <a:t>, </a:t>
            </a:r>
            <a:r>
              <a:rPr lang="ru-RU" dirty="0" smtClean="0"/>
              <a:t>ВИЧ</a:t>
            </a:r>
            <a:r>
              <a:rPr lang="en-US" dirty="0" smtClean="0"/>
              <a:t>/</a:t>
            </a:r>
            <a:r>
              <a:rPr lang="ru-RU" dirty="0" smtClean="0"/>
              <a:t>СПИД</a:t>
            </a:r>
            <a:r>
              <a:rPr lang="en-US" dirty="0" smtClean="0"/>
              <a:t> </a:t>
            </a:r>
            <a:r>
              <a:rPr lang="ru-RU" dirty="0" smtClean="0"/>
              <a:t>и прочих болезней</a:t>
            </a:r>
            <a:r>
              <a:rPr lang="en-US" dirty="0" smtClean="0"/>
              <a:t>, </a:t>
            </a:r>
            <a:r>
              <a:rPr lang="ru-RU" dirty="0" smtClean="0"/>
              <a:t>а также обеспечения экологической устойчивости</a:t>
            </a:r>
            <a:r>
              <a:rPr lang="en-US" dirty="0" smtClean="0"/>
              <a:t> </a:t>
            </a:r>
          </a:p>
          <a:p>
            <a:pPr eaLnBrk="1" fontAlgn="auto" hangingPunct="1">
              <a:spcAft>
                <a:spcPts val="0"/>
              </a:spcAft>
              <a:buFont typeface="Arial" pitchFamily="34" charset="0"/>
              <a:buChar char="•"/>
              <a:defRPr/>
            </a:pPr>
            <a:r>
              <a:rPr lang="ru-RU" dirty="0" smtClean="0"/>
              <a:t>Неравенство</a:t>
            </a:r>
            <a:r>
              <a:rPr lang="en-US" dirty="0" smtClean="0"/>
              <a:t>: </a:t>
            </a:r>
            <a:r>
              <a:rPr lang="ru-RU" dirty="0" smtClean="0"/>
              <a:t>к сожалению, отсутствуют многие данные</a:t>
            </a:r>
            <a:r>
              <a:rPr lang="en-US" dirty="0" smtClean="0"/>
              <a:t>, </a:t>
            </a:r>
            <a:r>
              <a:rPr lang="ru-RU" dirty="0" smtClean="0"/>
              <a:t>необходимо проводить больше исследований</a:t>
            </a:r>
            <a:endParaRPr lang="en-US" dirty="0" smtClean="0"/>
          </a:p>
          <a:p>
            <a:pPr eaLnBrk="1" fontAlgn="auto" hangingPunct="1">
              <a:spcAft>
                <a:spcPts val="0"/>
              </a:spcAft>
              <a:buFont typeface="Arial" pitchFamily="34" charset="0"/>
              <a:buChar char="•"/>
              <a:defRPr/>
            </a:pPr>
            <a:r>
              <a:rPr lang="ru-RU" dirty="0" smtClean="0">
                <a:effectLst>
                  <a:outerShdw blurRad="38100" dist="38100" dir="2700000" algn="tl">
                    <a:srgbClr val="000000">
                      <a:alpha val="43137"/>
                    </a:srgbClr>
                  </a:outerShdw>
                </a:effectLst>
              </a:rPr>
              <a:t>Образование и навыки</a:t>
            </a:r>
            <a:r>
              <a:rPr lang="en-US" dirty="0" smtClean="0"/>
              <a:t>: </a:t>
            </a:r>
            <a:r>
              <a:rPr lang="ru-RU" dirty="0" smtClean="0"/>
              <a:t>систематический сбор и анализ данных о результатах обучения и обеспечения занятости</a:t>
            </a:r>
            <a:r>
              <a:rPr lang="en-US" dirty="0" smtClean="0"/>
              <a:t>; </a:t>
            </a:r>
            <a:r>
              <a:rPr lang="ru-RU" dirty="0" smtClean="0"/>
              <a:t>обеспечение автономности и подотчетности</a:t>
            </a:r>
            <a:r>
              <a:rPr lang="en-US" dirty="0" smtClean="0"/>
              <a:t> </a:t>
            </a:r>
            <a:r>
              <a:rPr lang="ru-RU" dirty="0" smtClean="0"/>
              <a:t>системы образования,</a:t>
            </a:r>
            <a:r>
              <a:rPr lang="en-US" dirty="0" smtClean="0"/>
              <a:t> </a:t>
            </a:r>
            <a:r>
              <a:rPr lang="ru-RU" dirty="0" smtClean="0"/>
              <a:t>внедрение системы управления, основанной на показателях эффективности, вместо системы мониторинга соответствия затратам</a:t>
            </a:r>
            <a:r>
              <a:rPr lang="en-US" dirty="0" smtClean="0"/>
              <a:t>; </a:t>
            </a:r>
            <a:r>
              <a:rPr lang="ru-RU" dirty="0" smtClean="0"/>
              <a:t>повышение эффективности использования финансовых ресурсов</a:t>
            </a:r>
            <a:r>
              <a:rPr lang="en-US" dirty="0" smtClean="0"/>
              <a:t>  </a:t>
            </a:r>
          </a:p>
          <a:p>
            <a:pPr eaLnBrk="1" fontAlgn="auto" hangingPunct="1">
              <a:spcAft>
                <a:spcPts val="0"/>
              </a:spcAft>
              <a:buFont typeface="Arial" pitchFamily="34" charset="0"/>
              <a:buChar char="•"/>
              <a:defRPr/>
            </a:pPr>
            <a:r>
              <a:rPr lang="ru-RU" dirty="0" smtClean="0"/>
              <a:t>Управление и институциональный потенциал</a:t>
            </a:r>
            <a:r>
              <a:rPr lang="en-US" dirty="0" smtClean="0"/>
              <a:t>: </a:t>
            </a:r>
            <a:r>
              <a:rPr lang="ru-RU" dirty="0" smtClean="0"/>
              <a:t>основной залог преодоления вышеуказанных вызовов и создания экономики знаний</a:t>
            </a: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E5449543-3FA9-42CB-9C1A-52FD4049F82E}"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EeePC\Documents\Mama\NU\brand_book_eng_NU(69).jpg"/>
          <p:cNvPicPr>
            <a:picLocks noChangeAspect="1" noChangeArrowheads="1"/>
          </p:cNvPicPr>
          <p:nvPr/>
        </p:nvPicPr>
        <p:blipFill>
          <a:blip r:embed="rId2" cstate="print">
            <a:clrChange>
              <a:clrFrom>
                <a:srgbClr val="F0F0F0"/>
              </a:clrFrom>
              <a:clrTo>
                <a:srgbClr val="F0F0F0">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4579" name="Title 1"/>
          <p:cNvSpPr>
            <a:spLocks noGrp="1"/>
          </p:cNvSpPr>
          <p:nvPr>
            <p:ph type="title"/>
          </p:nvPr>
        </p:nvSpPr>
        <p:spPr>
          <a:xfrm>
            <a:off x="214313" y="274638"/>
            <a:ext cx="8643937" cy="1143000"/>
          </a:xfrm>
        </p:spPr>
        <p:txBody>
          <a:bodyPr/>
          <a:lstStyle/>
          <a:p>
            <a:pPr eaLnBrk="1" hangingPunct="1"/>
            <a:r>
              <a:rPr lang="ru-RU" sz="3000" smtClean="0"/>
              <a:t>Тенденции в сфере высшего образования</a:t>
            </a:r>
            <a:r>
              <a:rPr lang="en-US" sz="3000" smtClean="0"/>
              <a:t> – </a:t>
            </a:r>
            <a:r>
              <a:rPr lang="ru-RU" sz="3000" smtClean="0"/>
              <a:t>проблемы на пути создания исследовательского университета мирового класса </a:t>
            </a:r>
            <a:r>
              <a:rPr lang="en-US" sz="3000" smtClean="0"/>
              <a:t>(1)</a:t>
            </a:r>
          </a:p>
        </p:txBody>
      </p:sp>
      <p:sp>
        <p:nvSpPr>
          <p:cNvPr id="3" name="Content Placeholder 2"/>
          <p:cNvSpPr>
            <a:spLocks noGrp="1"/>
          </p:cNvSpPr>
          <p:nvPr>
            <p:ph idx="1"/>
          </p:nvPr>
        </p:nvSpPr>
        <p:spPr>
          <a:xfrm>
            <a:off x="142875" y="1600200"/>
            <a:ext cx="8786813" cy="4525963"/>
          </a:xfrm>
        </p:spPr>
        <p:txBody>
          <a:bodyPr rtlCol="0">
            <a:normAutofit fontScale="25000" lnSpcReduction="20000"/>
          </a:bodyPr>
          <a:lstStyle/>
          <a:p>
            <a:pPr marL="0" indent="0" eaLnBrk="1" fontAlgn="auto" hangingPunct="1">
              <a:spcAft>
                <a:spcPts val="0"/>
              </a:spcAft>
              <a:buFont typeface="Arial" pitchFamily="34" charset="0"/>
              <a:buNone/>
              <a:defRPr/>
            </a:pPr>
            <a:r>
              <a:rPr lang="en-US" sz="5600" dirty="0" smtClean="0"/>
              <a:t>(</a:t>
            </a:r>
            <a:r>
              <a:rPr lang="ru-RU" sz="5600" dirty="0" smtClean="0"/>
              <a:t>основные выдержки из недавней научной публикации Всемирного банка</a:t>
            </a:r>
            <a:r>
              <a:rPr lang="en-US" sz="5600" dirty="0" smtClean="0"/>
              <a:t> (2011</a:t>
            </a:r>
            <a:r>
              <a:rPr lang="ru-RU" sz="5600" dirty="0" smtClean="0"/>
              <a:t> г.</a:t>
            </a:r>
            <a:r>
              <a:rPr lang="en-US" sz="5600" dirty="0" smtClean="0"/>
              <a:t>)</a:t>
            </a:r>
            <a:r>
              <a:rPr lang="ru-RU" sz="5600" dirty="0" smtClean="0"/>
              <a:t> </a:t>
            </a:r>
            <a:r>
              <a:rPr lang="en-US" sz="5600" dirty="0" smtClean="0"/>
              <a:t>:</a:t>
            </a:r>
          </a:p>
          <a:p>
            <a:pPr marL="0" indent="0" eaLnBrk="1" fontAlgn="auto" hangingPunct="1">
              <a:spcAft>
                <a:spcPts val="0"/>
              </a:spcAft>
              <a:buFont typeface="Arial" pitchFamily="34" charset="0"/>
              <a:buNone/>
              <a:defRPr/>
            </a:pPr>
            <a:r>
              <a:rPr lang="ru-RU" sz="5600" dirty="0" smtClean="0"/>
              <a:t>«Путь к академическому превосходству</a:t>
            </a:r>
            <a:r>
              <a:rPr lang="en-US" sz="5600" dirty="0" smtClean="0"/>
              <a:t> – </a:t>
            </a:r>
            <a:r>
              <a:rPr lang="ru-RU" sz="5600" dirty="0" smtClean="0"/>
              <a:t>создание исследовательских университетов мирового класса»</a:t>
            </a:r>
            <a:r>
              <a:rPr lang="en-US" sz="5600" dirty="0" smtClean="0"/>
              <a:t>)</a:t>
            </a:r>
            <a:endParaRPr lang="en-US" sz="1800" dirty="0" smtClean="0"/>
          </a:p>
          <a:p>
            <a:pPr marL="0" indent="0" eaLnBrk="1" fontAlgn="auto" hangingPunct="1">
              <a:spcAft>
                <a:spcPts val="0"/>
              </a:spcAft>
              <a:buFont typeface="Arial" pitchFamily="34" charset="0"/>
              <a:buNone/>
              <a:defRPr/>
            </a:pPr>
            <a:endParaRPr lang="en-US" sz="1800" dirty="0" smtClean="0"/>
          </a:p>
          <a:p>
            <a:pPr marL="0" indent="0" eaLnBrk="1" fontAlgn="auto" hangingPunct="1">
              <a:spcAft>
                <a:spcPts val="0"/>
              </a:spcAft>
              <a:buFont typeface="Arial" pitchFamily="34" charset="0"/>
              <a:buNone/>
              <a:defRPr/>
            </a:pPr>
            <a:endParaRPr lang="en-US" sz="4500" dirty="0" smtClean="0"/>
          </a:p>
          <a:p>
            <a:pPr eaLnBrk="1" fontAlgn="auto" hangingPunct="1">
              <a:spcAft>
                <a:spcPts val="0"/>
              </a:spcAft>
              <a:buFont typeface="Arial" pitchFamily="34" charset="0"/>
              <a:buChar char="•"/>
              <a:defRPr/>
            </a:pPr>
            <a:r>
              <a:rPr lang="ru-RU" sz="6800" dirty="0" smtClean="0"/>
              <a:t>Путь, по которому идут новые институты, может быть легче, чем путь существующих</a:t>
            </a:r>
            <a:r>
              <a:rPr lang="en-US" sz="6800" dirty="0" smtClean="0"/>
              <a:t>,</a:t>
            </a:r>
          </a:p>
          <a:p>
            <a:pPr eaLnBrk="1" fontAlgn="auto" hangingPunct="1">
              <a:spcAft>
                <a:spcPts val="0"/>
              </a:spcAft>
              <a:buFont typeface="Arial" pitchFamily="34" charset="0"/>
              <a:buChar char="•"/>
              <a:defRPr/>
            </a:pPr>
            <a:r>
              <a:rPr lang="ru-RU" sz="6800" dirty="0" smtClean="0"/>
              <a:t>Но даже в таком случае он займет, по меньшей мере, несколько десятилетий</a:t>
            </a:r>
            <a:endParaRPr lang="en-US" sz="6800" dirty="0" smtClean="0"/>
          </a:p>
          <a:p>
            <a:pPr eaLnBrk="1" fontAlgn="auto" hangingPunct="1">
              <a:spcAft>
                <a:spcPts val="0"/>
              </a:spcAft>
              <a:buFont typeface="Arial" pitchFamily="34" charset="0"/>
              <a:buChar char="•"/>
              <a:defRPr/>
            </a:pPr>
            <a:r>
              <a:rPr lang="ru-RU" sz="6800" dirty="0" smtClean="0"/>
              <a:t>Существует три основных фактора, на которых необходимо сосредоточиться с самого начала и поддерживать их на протяжении длительного времени</a:t>
            </a:r>
            <a:r>
              <a:rPr lang="en-US" sz="6800" dirty="0" smtClean="0"/>
              <a:t>:</a:t>
            </a:r>
          </a:p>
          <a:p>
            <a:pPr lvl="1" eaLnBrk="1" fontAlgn="auto" hangingPunct="1">
              <a:spcAft>
                <a:spcPts val="0"/>
              </a:spcAft>
              <a:buFont typeface="Arial" pitchFamily="34" charset="0"/>
              <a:buChar char="–"/>
              <a:defRPr/>
            </a:pPr>
            <a:r>
              <a:rPr lang="ru-RU" sz="6800" dirty="0" smtClean="0"/>
              <a:t>Талант</a:t>
            </a:r>
            <a:r>
              <a:rPr lang="en-US" sz="6800" dirty="0" smtClean="0"/>
              <a:t>; </a:t>
            </a:r>
            <a:r>
              <a:rPr lang="ru-RU" sz="6800" dirty="0" smtClean="0"/>
              <a:t>ресурсы</a:t>
            </a:r>
            <a:r>
              <a:rPr lang="en-US" sz="6800" dirty="0" smtClean="0"/>
              <a:t>; </a:t>
            </a:r>
            <a:r>
              <a:rPr lang="ru-RU" sz="6800" dirty="0" smtClean="0"/>
              <a:t>управление</a:t>
            </a:r>
            <a:endParaRPr lang="en-US" sz="6800" dirty="0" smtClean="0"/>
          </a:p>
          <a:p>
            <a:pPr eaLnBrk="1" fontAlgn="auto" hangingPunct="1">
              <a:spcAft>
                <a:spcPts val="0"/>
              </a:spcAft>
              <a:buFont typeface="Arial" pitchFamily="34" charset="0"/>
              <a:buChar char="•"/>
              <a:defRPr/>
            </a:pPr>
            <a:r>
              <a:rPr lang="ru-RU" sz="6800" dirty="0" smtClean="0"/>
              <a:t>Новые исследовательские университеты должны предоставить убедительную альтернативу существующим вузам </a:t>
            </a:r>
            <a:r>
              <a:rPr lang="en-US" sz="6800" dirty="0" smtClean="0"/>
              <a:t>– </a:t>
            </a:r>
            <a:r>
              <a:rPr lang="ru-RU" sz="6800" dirty="0" smtClean="0"/>
              <a:t>легче со специализацией</a:t>
            </a:r>
            <a:endParaRPr lang="en-US" sz="6800" dirty="0" smtClean="0"/>
          </a:p>
          <a:p>
            <a:pPr eaLnBrk="1" fontAlgn="auto" hangingPunct="1">
              <a:spcAft>
                <a:spcPts val="0"/>
              </a:spcAft>
              <a:buFont typeface="Arial" pitchFamily="34" charset="0"/>
              <a:buChar char="•"/>
              <a:defRPr/>
            </a:pPr>
            <a:r>
              <a:rPr lang="ru-RU" sz="6800" dirty="0" smtClean="0"/>
              <a:t>Успех является очень хрупким и всецело зависит от постоянного наличия трех указанных ключевых факторов</a:t>
            </a:r>
            <a:endParaRPr lang="en-US" sz="6800" dirty="0" smtClean="0"/>
          </a:p>
          <a:p>
            <a:pPr eaLnBrk="1" fontAlgn="auto" hangingPunct="1">
              <a:spcAft>
                <a:spcPts val="0"/>
              </a:spcAft>
              <a:buFont typeface="Arial" pitchFamily="34" charset="0"/>
              <a:buChar char="•"/>
              <a:defRPr/>
            </a:pPr>
            <a:r>
              <a:rPr lang="ru-RU" sz="6800" dirty="0" smtClean="0"/>
              <a:t>Исследовательские университеты не могут работать в вакууме</a:t>
            </a:r>
            <a:r>
              <a:rPr lang="en-US" sz="6800" dirty="0" smtClean="0"/>
              <a:t> – </a:t>
            </a:r>
            <a:r>
              <a:rPr lang="ru-RU" sz="6800" dirty="0" smtClean="0"/>
              <a:t>экосистема высшего образования является крайне важной</a:t>
            </a:r>
            <a:r>
              <a:rPr lang="en-US" sz="6800" dirty="0" smtClean="0"/>
              <a:t>: </a:t>
            </a:r>
            <a:r>
              <a:rPr lang="ru-RU" sz="6800" dirty="0" smtClean="0"/>
              <a:t>реализация политики</a:t>
            </a:r>
            <a:r>
              <a:rPr lang="en-US" sz="6800" dirty="0" smtClean="0"/>
              <a:t> </a:t>
            </a:r>
            <a:r>
              <a:rPr lang="ru-RU" sz="6800" dirty="0" smtClean="0"/>
              <a:t>университета </a:t>
            </a:r>
            <a:r>
              <a:rPr lang="en-US" sz="6800" dirty="0" smtClean="0"/>
              <a:t>(</a:t>
            </a:r>
            <a:r>
              <a:rPr lang="ru-RU" sz="6800" dirty="0" smtClean="0"/>
              <a:t>три ключевых фактора</a:t>
            </a:r>
            <a:r>
              <a:rPr lang="en-US" sz="6800" dirty="0" smtClean="0"/>
              <a:t>), </a:t>
            </a:r>
            <a:r>
              <a:rPr lang="ru-RU" sz="6800" dirty="0" smtClean="0"/>
              <a:t>плюс дальновидность и лидерство на национальном уровне</a:t>
            </a:r>
            <a:r>
              <a:rPr lang="en-US" sz="6800" dirty="0" smtClean="0"/>
              <a:t>, </a:t>
            </a:r>
            <a:r>
              <a:rPr lang="ru-RU" sz="6800" dirty="0" smtClean="0"/>
              <a:t>потенциал реализации</a:t>
            </a:r>
            <a:r>
              <a:rPr lang="en-US" sz="6800" dirty="0" smtClean="0"/>
              <a:t>, </a:t>
            </a:r>
            <a:r>
              <a:rPr lang="ru-RU" sz="6800" dirty="0" smtClean="0"/>
              <a:t>механизм подотчетности</a:t>
            </a:r>
            <a:r>
              <a:rPr lang="en-US" sz="6800" dirty="0" smtClean="0"/>
              <a:t> (</a:t>
            </a:r>
            <a:r>
              <a:rPr lang="ru-RU" sz="6800" dirty="0" smtClean="0"/>
              <a:t>дополняет надлежащую систему управления</a:t>
            </a:r>
            <a:r>
              <a:rPr lang="en-US" sz="6800" dirty="0" smtClean="0"/>
              <a:t>), </a:t>
            </a:r>
            <a:r>
              <a:rPr lang="ru-RU" sz="6800" dirty="0" smtClean="0"/>
              <a:t>система обеспечения качества </a:t>
            </a:r>
            <a:r>
              <a:rPr lang="en-US" sz="6800" dirty="0" smtClean="0"/>
              <a:t>(</a:t>
            </a:r>
            <a:r>
              <a:rPr lang="ru-RU" sz="6800" dirty="0" smtClean="0"/>
              <a:t>аккредитация и </a:t>
            </a:r>
            <a:r>
              <a:rPr lang="ru-RU" sz="6800" dirty="0" err="1" smtClean="0"/>
              <a:t>бенчмаркинг</a:t>
            </a:r>
            <a:r>
              <a:rPr lang="en-US" sz="6800" dirty="0" smtClean="0"/>
              <a:t>), </a:t>
            </a:r>
            <a:r>
              <a:rPr lang="ru-RU" sz="6800" dirty="0" smtClean="0"/>
              <a:t>размещение</a:t>
            </a:r>
            <a:r>
              <a:rPr lang="en-US" sz="6800" dirty="0" smtClean="0"/>
              <a:t>, </a:t>
            </a:r>
            <a:r>
              <a:rPr lang="ru-RU" sz="6800" dirty="0" err="1" smtClean="0"/>
              <a:t>ИТ-инфраструктура</a:t>
            </a:r>
            <a:r>
              <a:rPr lang="en-US" sz="6800" dirty="0" smtClean="0"/>
              <a:t>, </a:t>
            </a:r>
            <a:r>
              <a:rPr lang="ru-RU" sz="6800" dirty="0" smtClean="0"/>
              <a:t>связи с системой среднего образования</a:t>
            </a:r>
            <a:r>
              <a:rPr lang="en-US" sz="6800" dirty="0" smtClean="0"/>
              <a:t>, </a:t>
            </a:r>
            <a:r>
              <a:rPr lang="ru-RU" sz="6800" dirty="0" smtClean="0"/>
              <a:t>а также уравновешивание технических навыков и жесткой методологической</a:t>
            </a:r>
            <a:r>
              <a:rPr lang="en-US" sz="6800" dirty="0" smtClean="0"/>
              <a:t> </a:t>
            </a:r>
            <a:r>
              <a:rPr lang="ru-RU" sz="6800" dirty="0" smtClean="0"/>
              <a:t>системы с этическими ценностями</a:t>
            </a:r>
            <a:r>
              <a:rPr lang="en-US" sz="6800" dirty="0" smtClean="0"/>
              <a:t>   </a:t>
            </a:r>
          </a:p>
          <a:p>
            <a:pPr marL="457200" lvl="1" indent="0" eaLnBrk="1" fontAlgn="auto" hangingPunct="1">
              <a:spcAft>
                <a:spcPts val="0"/>
              </a:spcAft>
              <a:buFont typeface="Arial" pitchFamily="34" charset="0"/>
              <a:buNone/>
              <a:defRPr/>
            </a:pPr>
            <a:r>
              <a:rPr lang="en-US" sz="7200" dirty="0" smtClean="0"/>
              <a:t> </a:t>
            </a:r>
            <a:endParaRPr lang="en-US" sz="7200"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875E2B5E-BEBF-4D93-912B-821D96034633}" type="slidenum">
              <a:rPr lang="en-US"/>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EeePC\Documents\Mama\NU\brand_book_eng_NU(69).jpg"/>
          <p:cNvPicPr>
            <a:picLocks noChangeAspect="1" noChangeArrowheads="1"/>
          </p:cNvPicPr>
          <p:nvPr/>
        </p:nvPicPr>
        <p:blipFill>
          <a:blip r:embed="rId2" cstate="print">
            <a:clrChange>
              <a:clrFrom>
                <a:srgbClr val="FAFAFA"/>
              </a:clrFrom>
              <a:clrTo>
                <a:srgbClr val="FAFAFA">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5603" name="Title 1"/>
          <p:cNvSpPr>
            <a:spLocks noGrp="1"/>
          </p:cNvSpPr>
          <p:nvPr>
            <p:ph type="title"/>
          </p:nvPr>
        </p:nvSpPr>
        <p:spPr/>
        <p:txBody>
          <a:bodyPr/>
          <a:lstStyle/>
          <a:p>
            <a:pPr eaLnBrk="1" hangingPunct="1"/>
            <a:r>
              <a:rPr lang="ru-RU" sz="3000" smtClean="0"/>
              <a:t>Тенденции в сфере высшего образования</a:t>
            </a:r>
            <a:r>
              <a:rPr lang="en-US" sz="3000" smtClean="0"/>
              <a:t> – </a:t>
            </a:r>
            <a:r>
              <a:rPr lang="ru-RU" sz="3000" smtClean="0"/>
              <a:t>проблемы на пути создания исследовательского университета мирового класса </a:t>
            </a:r>
            <a:r>
              <a:rPr lang="en-US" sz="3000" smtClean="0"/>
              <a:t>(</a:t>
            </a:r>
            <a:r>
              <a:rPr lang="ru-RU" sz="3000" smtClean="0"/>
              <a:t>2</a:t>
            </a:r>
            <a:r>
              <a:rPr lang="en-US" sz="3000" smtClean="0"/>
              <a:t>)</a:t>
            </a:r>
          </a:p>
        </p:txBody>
      </p:sp>
      <p:sp>
        <p:nvSpPr>
          <p:cNvPr id="3" name="Content Placeholder 2"/>
          <p:cNvSpPr>
            <a:spLocks noGrp="1"/>
          </p:cNvSpPr>
          <p:nvPr>
            <p:ph idx="1"/>
          </p:nvPr>
        </p:nvSpPr>
        <p:spPr>
          <a:xfrm>
            <a:off x="428625" y="1714500"/>
            <a:ext cx="8229600" cy="4525963"/>
          </a:xfrm>
        </p:spPr>
        <p:txBody>
          <a:bodyPr rtlCol="0">
            <a:normAutofit fontScale="47500" lnSpcReduction="20000"/>
          </a:bodyPr>
          <a:lstStyle/>
          <a:p>
            <a:pPr marL="0" indent="0" eaLnBrk="1" fontAlgn="auto" hangingPunct="1">
              <a:spcAft>
                <a:spcPts val="0"/>
              </a:spcAft>
              <a:buFont typeface="Arial" pitchFamily="34" charset="0"/>
              <a:buNone/>
              <a:defRPr/>
            </a:pPr>
            <a:r>
              <a:rPr lang="en-US" sz="1600" dirty="0" smtClean="0"/>
              <a:t>(</a:t>
            </a:r>
            <a:r>
              <a:rPr lang="ru-RU" sz="1600" dirty="0" err="1" smtClean="0"/>
              <a:t>Филип</a:t>
            </a:r>
            <a:r>
              <a:rPr lang="ru-RU" sz="1600" dirty="0" smtClean="0"/>
              <a:t> </a:t>
            </a:r>
            <a:r>
              <a:rPr lang="ru-RU" sz="1600" dirty="0" err="1" smtClean="0"/>
              <a:t>Алтбач</a:t>
            </a:r>
            <a:r>
              <a:rPr lang="en-US" sz="1600" dirty="0" smtClean="0"/>
              <a:t>, </a:t>
            </a:r>
            <a:r>
              <a:rPr lang="ru-RU" sz="1600" dirty="0" smtClean="0"/>
              <a:t>выдержки из вышеуказанной публикации Всемирного банка</a:t>
            </a:r>
            <a:r>
              <a:rPr lang="en-US" sz="1600" dirty="0" smtClean="0"/>
              <a:t>)</a:t>
            </a:r>
          </a:p>
          <a:p>
            <a:pPr marL="0" indent="0" eaLnBrk="1" fontAlgn="auto" hangingPunct="1">
              <a:spcAft>
                <a:spcPts val="0"/>
              </a:spcAft>
              <a:buFont typeface="Arial" pitchFamily="34" charset="0"/>
              <a:buNone/>
              <a:defRPr/>
            </a:pPr>
            <a:r>
              <a:rPr lang="ru-RU" dirty="0" smtClean="0"/>
              <a:t>Почему нужны исследовательские университеты</a:t>
            </a:r>
            <a:r>
              <a:rPr lang="en-US" dirty="0" smtClean="0"/>
              <a:t>? </a:t>
            </a:r>
            <a:r>
              <a:rPr lang="ru-RU" dirty="0" smtClean="0"/>
              <a:t>– Потому что они:</a:t>
            </a:r>
            <a:r>
              <a:rPr lang="en-US" dirty="0" smtClean="0"/>
              <a:t> </a:t>
            </a:r>
          </a:p>
          <a:p>
            <a:pPr lvl="1" eaLnBrk="1" fontAlgn="auto" hangingPunct="1">
              <a:spcAft>
                <a:spcPts val="0"/>
              </a:spcAft>
              <a:buFont typeface="Arial" pitchFamily="34" charset="0"/>
              <a:buChar char="–"/>
              <a:defRPr/>
            </a:pPr>
            <a:r>
              <a:rPr lang="ru-RU" dirty="0" smtClean="0"/>
              <a:t>находятся в центре глобальной экономики знаний</a:t>
            </a:r>
            <a:r>
              <a:rPr lang="en-US" dirty="0" smtClean="0"/>
              <a:t> </a:t>
            </a:r>
            <a:r>
              <a:rPr lang="ru-RU" dirty="0" smtClean="0"/>
              <a:t>и высокотехнологичного </a:t>
            </a:r>
            <a:r>
              <a:rPr lang="ru-RU" smtClean="0"/>
              <a:t>общества  </a:t>
            </a:r>
            <a:r>
              <a:rPr lang="en-US" dirty="0" smtClean="0"/>
              <a:t>21</a:t>
            </a:r>
            <a:r>
              <a:rPr lang="ru-RU" dirty="0" smtClean="0"/>
              <a:t>-го века</a:t>
            </a:r>
            <a:endParaRPr lang="en-US" dirty="0" smtClean="0"/>
          </a:p>
          <a:p>
            <a:pPr lvl="1" eaLnBrk="1" fontAlgn="auto" hangingPunct="1">
              <a:spcAft>
                <a:spcPts val="0"/>
              </a:spcAft>
              <a:buFont typeface="Arial" pitchFamily="34" charset="0"/>
              <a:buChar char="–"/>
              <a:defRPr/>
            </a:pPr>
            <a:r>
              <a:rPr lang="ru-RU" dirty="0" smtClean="0"/>
              <a:t>являются основным связующим звеном между мировой системой науки и</a:t>
            </a:r>
            <a:r>
              <a:rPr lang="en-US" dirty="0" smtClean="0"/>
              <a:t> </a:t>
            </a:r>
            <a:r>
              <a:rPr lang="ru-RU" dirty="0" smtClean="0"/>
              <a:t>образования и государственной системой науки и знаний</a:t>
            </a:r>
            <a:endParaRPr lang="en-US" dirty="0" smtClean="0"/>
          </a:p>
          <a:p>
            <a:pPr lvl="1" eaLnBrk="1" fontAlgn="auto" hangingPunct="1">
              <a:spcAft>
                <a:spcPts val="0"/>
              </a:spcAft>
              <a:buFont typeface="Arial" pitchFamily="34" charset="0"/>
              <a:buChar char="–"/>
              <a:defRPr/>
            </a:pPr>
            <a:r>
              <a:rPr lang="ru-RU" dirty="0" smtClean="0"/>
              <a:t>предоставляют большой объем новой информации и анализа, ведущий к важным открытиям в сфере науки и технологии и, что не менее важно, к</a:t>
            </a:r>
            <a:r>
              <a:rPr lang="en-US" dirty="0" smtClean="0"/>
              <a:t> </a:t>
            </a:r>
            <a:r>
              <a:rPr lang="ru-RU" dirty="0" smtClean="0"/>
              <a:t>лучшему пониманию человеческой природы через</a:t>
            </a:r>
            <a:r>
              <a:rPr lang="en-US" dirty="0" smtClean="0"/>
              <a:t> </a:t>
            </a:r>
            <a:r>
              <a:rPr lang="ru-RU" dirty="0" smtClean="0"/>
              <a:t>социальные и гуманитарные науки</a:t>
            </a:r>
            <a:endParaRPr lang="en-US" dirty="0" smtClean="0"/>
          </a:p>
          <a:p>
            <a:pPr marL="457200" lvl="1" indent="0" eaLnBrk="1" fontAlgn="auto" hangingPunct="1">
              <a:spcAft>
                <a:spcPts val="0"/>
              </a:spcAft>
              <a:buFont typeface="Arial" pitchFamily="34" charset="0"/>
              <a:buNone/>
              <a:defRPr/>
            </a:pPr>
            <a:r>
              <a:rPr lang="ru-RU" dirty="0" smtClean="0"/>
              <a:t>Лучшие исследовательские университеты совмещают в себе:</a:t>
            </a:r>
            <a:r>
              <a:rPr lang="en-US" dirty="0" smtClean="0"/>
              <a:t> </a:t>
            </a:r>
          </a:p>
          <a:p>
            <a:pPr lvl="1" eaLnBrk="1" fontAlgn="auto" hangingPunct="1">
              <a:spcAft>
                <a:spcPts val="0"/>
              </a:spcAft>
              <a:buFont typeface="Arial" pitchFamily="34" charset="0"/>
              <a:buChar char="–"/>
              <a:defRPr/>
            </a:pPr>
            <a:r>
              <a:rPr lang="ru-RU" dirty="0" smtClean="0"/>
              <a:t>национальные учебные заведения, осуществляющие вклад в развитие культуры</a:t>
            </a:r>
            <a:r>
              <a:rPr lang="en-US" dirty="0" smtClean="0"/>
              <a:t>, </a:t>
            </a:r>
            <a:r>
              <a:rPr lang="ru-RU" dirty="0" smtClean="0"/>
              <a:t>технологий и общества</a:t>
            </a:r>
            <a:r>
              <a:rPr lang="en-US" dirty="0" smtClean="0"/>
              <a:t>; </a:t>
            </a:r>
            <a:r>
              <a:rPr lang="ru-RU" dirty="0" smtClean="0"/>
              <a:t>и</a:t>
            </a:r>
            <a:r>
              <a:rPr lang="en-US" dirty="0" smtClean="0"/>
              <a:t> </a:t>
            </a:r>
          </a:p>
          <a:p>
            <a:pPr lvl="1" eaLnBrk="1" fontAlgn="auto" hangingPunct="1">
              <a:spcAft>
                <a:spcPts val="0"/>
              </a:spcAft>
              <a:buFont typeface="Arial" pitchFamily="34" charset="0"/>
              <a:buChar char="–"/>
              <a:defRPr/>
            </a:pPr>
            <a:r>
              <a:rPr lang="ru-RU" dirty="0" smtClean="0"/>
              <a:t>международные учебные заведения, обеспечивающие связь с глобальными</a:t>
            </a:r>
            <a:r>
              <a:rPr lang="en-US" dirty="0" smtClean="0"/>
              <a:t> </a:t>
            </a:r>
            <a:r>
              <a:rPr lang="ru-RU" dirty="0" smtClean="0"/>
              <a:t>интеллектуальными и научными тенденциями</a:t>
            </a:r>
            <a:endParaRPr lang="en-US" dirty="0" smtClean="0"/>
          </a:p>
          <a:p>
            <a:pPr marL="457200" lvl="1" indent="0" eaLnBrk="1" fontAlgn="auto" hangingPunct="1">
              <a:spcAft>
                <a:spcPts val="0"/>
              </a:spcAft>
              <a:buFont typeface="Arial" pitchFamily="34" charset="0"/>
              <a:buNone/>
              <a:defRPr/>
            </a:pPr>
            <a:r>
              <a:rPr lang="ru-RU" dirty="0" smtClean="0"/>
              <a:t>Это элитные, комплексные учебные заведения, выполняющие различные академические и социальные функции</a:t>
            </a:r>
            <a:endParaRPr lang="en-US" dirty="0" smtClean="0"/>
          </a:p>
          <a:p>
            <a:pPr marL="457200" lvl="1" indent="0" eaLnBrk="1" fontAlgn="auto" hangingPunct="1">
              <a:spcAft>
                <a:spcPts val="0"/>
              </a:spcAft>
              <a:buFont typeface="Arial" pitchFamily="34" charset="0"/>
              <a:buNone/>
              <a:defRPr/>
            </a:pPr>
            <a:endParaRPr lang="en-US" dirty="0" smtClean="0"/>
          </a:p>
          <a:p>
            <a:pPr marL="457200" lvl="1" indent="0" eaLnBrk="1" fontAlgn="auto" hangingPunct="1">
              <a:spcAft>
                <a:spcPts val="0"/>
              </a:spcAft>
              <a:buFont typeface="Arial" pitchFamily="34" charset="0"/>
              <a:buNone/>
              <a:defRPr/>
            </a:pPr>
            <a:r>
              <a:rPr lang="ru-RU" dirty="0" smtClean="0"/>
              <a:t>Все вышесказанное обусловливает высокий уровень международной конкуренции и начавшееся состязание за создание наилучших исследовательских университетов</a:t>
            </a:r>
            <a:endParaRPr lang="en-US" dirty="0" smtClean="0"/>
          </a:p>
          <a:p>
            <a:pPr marL="57150" indent="0" eaLnBrk="1" fontAlgn="auto" hangingPunct="1">
              <a:spcAft>
                <a:spcPts val="0"/>
              </a:spcAft>
              <a:buFont typeface="Arial" pitchFamily="34" charset="0"/>
              <a:buNone/>
              <a:defRPr/>
            </a:pPr>
            <a:endParaRPr lang="en-US" dirty="0" smtClean="0"/>
          </a:p>
          <a:p>
            <a:pPr marL="57150" indent="0" eaLnBrk="1" fontAlgn="auto" hangingPunct="1">
              <a:spcAft>
                <a:spcPts val="0"/>
              </a:spcAft>
              <a:buFont typeface="Arial" pitchFamily="34" charset="0"/>
              <a:buNone/>
              <a:defRPr/>
            </a:pPr>
            <a:r>
              <a:rPr lang="ru-RU" dirty="0" smtClean="0"/>
              <a:t>Назарбаев Университет, основанный в </a:t>
            </a:r>
            <a:r>
              <a:rPr lang="en-US" dirty="0" smtClean="0"/>
              <a:t>2010</a:t>
            </a:r>
            <a:r>
              <a:rPr lang="ru-RU" dirty="0" smtClean="0"/>
              <a:t> году</a:t>
            </a:r>
            <a:r>
              <a:rPr lang="en-US" dirty="0" smtClean="0"/>
              <a:t>, </a:t>
            </a:r>
            <a:r>
              <a:rPr lang="ru-RU" dirty="0" smtClean="0"/>
              <a:t>представляет собой вклад Казахстана в данное глобальное состязание</a:t>
            </a:r>
            <a:r>
              <a:rPr lang="en-US" dirty="0" smtClean="0"/>
              <a:t>. </a:t>
            </a: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7224D018-F19F-432A-B83F-4E2AE4490D48}"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Title 1"/>
          <p:cNvSpPr>
            <a:spLocks noGrp="1"/>
          </p:cNvSpPr>
          <p:nvPr>
            <p:ph type="title"/>
          </p:nvPr>
        </p:nvSpPr>
        <p:spPr>
          <a:xfrm>
            <a:off x="428625" y="0"/>
            <a:ext cx="8229600" cy="1143000"/>
          </a:xfrm>
        </p:spPr>
        <p:txBody>
          <a:bodyPr/>
          <a:lstStyle/>
          <a:p>
            <a:pPr eaLnBrk="1" hangingPunct="1"/>
            <a:r>
              <a:rPr lang="ru-RU" sz="3200" smtClean="0">
                <a:solidFill>
                  <a:schemeClr val="bg1"/>
                </a:solidFill>
              </a:rPr>
              <a:t>Назарбаев Университет</a:t>
            </a:r>
            <a:endParaRPr lang="en-US" sz="3200" smtClean="0">
              <a:solidFill>
                <a:schemeClr val="bg1"/>
              </a:solidFill>
            </a:endParaRPr>
          </a:p>
        </p:txBody>
      </p:sp>
      <p:sp>
        <p:nvSpPr>
          <p:cNvPr id="26628" name="Date Placeholder 3"/>
          <p:cNvSpPr>
            <a:spLocks noGrp="1"/>
          </p:cNvSpPr>
          <p:nvPr>
            <p:ph type="dt" sz="quarter" idx="10"/>
          </p:nvPr>
        </p:nvSpPr>
        <p:spPr bwMode="auto">
          <a:xfrm>
            <a:off x="214313" y="6357938"/>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fr-FR" dirty="0" smtClean="0">
                <a:solidFill>
                  <a:schemeClr val="bg1"/>
                </a:solidFill>
              </a:rPr>
              <a:t>12/02/2011</a:t>
            </a:r>
            <a:endParaRPr lang="en-US" dirty="0" smtClean="0">
              <a:solidFill>
                <a:schemeClr val="bg1"/>
              </a:solidFill>
            </a:endParaRPr>
          </a:p>
        </p:txBody>
      </p:sp>
      <p:sp>
        <p:nvSpPr>
          <p:cNvPr id="26629" name="Footer Placeholder 4"/>
          <p:cNvSpPr>
            <a:spLocks noGrp="1"/>
          </p:cNvSpPr>
          <p:nvPr>
            <p:ph type="ftr" sz="quarter" idx="11"/>
          </p:nvPr>
        </p:nvSpPr>
        <p:spPr bwMode="auto">
          <a:xfrm>
            <a:off x="3071813" y="6357938"/>
            <a:ext cx="2895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ru-RU" dirty="0" smtClean="0">
                <a:solidFill>
                  <a:schemeClr val="bg1"/>
                </a:solidFill>
              </a:rPr>
              <a:t>Направления в высшем образовании</a:t>
            </a:r>
            <a:endParaRPr lang="en-US" dirty="0">
              <a:solidFill>
                <a:schemeClr val="bg1"/>
              </a:solidFill>
            </a:endParaRPr>
          </a:p>
        </p:txBody>
      </p:sp>
      <p:sp>
        <p:nvSpPr>
          <p:cNvPr id="26630" name="Slide Number Placeholder 5"/>
          <p:cNvSpPr>
            <a:spLocks noGrp="1"/>
          </p:cNvSpPr>
          <p:nvPr>
            <p:ph type="sldNum" sz="quarter" idx="12"/>
          </p:nvPr>
        </p:nvSpPr>
        <p:spPr bwMode="auto">
          <a:xfrm>
            <a:off x="6429375" y="6357938"/>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2C71D3-0BBF-42EF-9B2D-6D1F78E530A5}" type="slidenum">
              <a:rPr lang="en-US" smtClean="0">
                <a:solidFill>
                  <a:schemeClr val="bg1"/>
                </a:solidFill>
              </a:rPr>
              <a:pPr fontAlgn="base">
                <a:spcBef>
                  <a:spcPct val="0"/>
                </a:spcBef>
                <a:spcAft>
                  <a:spcPct val="0"/>
                </a:spcAft>
                <a:defRPr/>
              </a:pPr>
              <a:t>25</a:t>
            </a:fld>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sers\EeePC\Documents\Mama\NU\brand_book_eng_NU(69).jpg"/>
          <p:cNvPicPr>
            <a:picLocks noChangeAspect="1" noChangeArrowheads="1"/>
          </p:cNvPicPr>
          <p:nvPr/>
        </p:nvPicPr>
        <p:blipFill>
          <a:blip r:embed="rId2" cstate="print">
            <a:clrChange>
              <a:clrFrom>
                <a:srgbClr val="F0F0F0"/>
              </a:clrFrom>
              <a:clrTo>
                <a:srgbClr val="F0F0F0">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sz="4000" dirty="0" smtClean="0"/>
              <a:t>Назарбаев Университет</a:t>
            </a:r>
            <a:r>
              <a:rPr lang="en-US" sz="4000" dirty="0" smtClean="0"/>
              <a:t>: </a:t>
            </a:r>
            <a:r>
              <a:rPr lang="ru-RU" sz="4000" dirty="0" smtClean="0"/>
              <a:t>Характеристика и направления деятельности </a:t>
            </a:r>
            <a:r>
              <a:rPr lang="en-US" dirty="0" smtClean="0"/>
              <a:t>(1)</a:t>
            </a:r>
            <a:endParaRPr lang="en-US" dirty="0"/>
          </a:p>
        </p:txBody>
      </p:sp>
      <p:sp>
        <p:nvSpPr>
          <p:cNvPr id="27652" name="Content Placeholder 2"/>
          <p:cNvSpPr>
            <a:spLocks noGrp="1"/>
          </p:cNvSpPr>
          <p:nvPr>
            <p:ph idx="1"/>
          </p:nvPr>
        </p:nvSpPr>
        <p:spPr/>
        <p:txBody>
          <a:bodyPr/>
          <a:lstStyle/>
          <a:p>
            <a:pPr eaLnBrk="1" hangingPunct="1">
              <a:spcBef>
                <a:spcPct val="0"/>
              </a:spcBef>
            </a:pPr>
            <a:r>
              <a:rPr lang="ru-RU" sz="1800" smtClean="0"/>
              <a:t>Видение</a:t>
            </a:r>
            <a:r>
              <a:rPr lang="en-US" sz="1800" smtClean="0"/>
              <a:t> –</a:t>
            </a:r>
            <a:r>
              <a:rPr lang="ru-RU" sz="1800" smtClean="0"/>
              <a:t> мировой образцовый исследовательский университет «западного» типа</a:t>
            </a:r>
            <a:r>
              <a:rPr lang="en-US" sz="1800" smtClean="0"/>
              <a:t>, </a:t>
            </a:r>
            <a:r>
              <a:rPr lang="ru-RU" sz="1800" smtClean="0"/>
              <a:t>удачно расположенный в Астане, которая должна стать евразийским центром образования и исследований</a:t>
            </a:r>
            <a:r>
              <a:rPr lang="en-US" sz="1800" smtClean="0"/>
              <a:t> </a:t>
            </a:r>
          </a:p>
          <a:p>
            <a:pPr eaLnBrk="1" hangingPunct="1">
              <a:spcBef>
                <a:spcPct val="0"/>
              </a:spcBef>
            </a:pPr>
            <a:r>
              <a:rPr lang="ru-RU" sz="1800" smtClean="0"/>
              <a:t>Миссия</a:t>
            </a:r>
            <a:r>
              <a:rPr lang="en-US" sz="1800" smtClean="0"/>
              <a:t> – </a:t>
            </a:r>
            <a:r>
              <a:rPr lang="ru-RU" sz="1800" smtClean="0"/>
              <a:t>воспитать завтрашних казахстанских лидеров</a:t>
            </a:r>
            <a:r>
              <a:rPr lang="en-US" sz="1800" smtClean="0"/>
              <a:t> </a:t>
            </a:r>
            <a:r>
              <a:rPr lang="ru-RU" sz="1800" smtClean="0"/>
              <a:t>в области инженерии, науки и технологии, а также других областях,</a:t>
            </a:r>
            <a:r>
              <a:rPr lang="en-US" sz="1800" smtClean="0"/>
              <a:t> </a:t>
            </a:r>
            <a:r>
              <a:rPr lang="ru-RU" sz="1800" smtClean="0"/>
              <a:t>способствовать тому, чтобы Астана стала региональным центром образования и исследований, а также стать моделью для других университетов Казахстана</a:t>
            </a:r>
            <a:endParaRPr lang="en-US" sz="1800" smtClean="0"/>
          </a:p>
          <a:p>
            <a:pPr eaLnBrk="1" hangingPunct="1"/>
            <a:r>
              <a:rPr lang="ru-RU" sz="1800" smtClean="0"/>
              <a:t>Юридическая основа</a:t>
            </a:r>
            <a:r>
              <a:rPr lang="en-US" sz="1800" smtClean="0"/>
              <a:t>: </a:t>
            </a:r>
            <a:r>
              <a:rPr lang="ru-RU" sz="1800" smtClean="0"/>
              <a:t>Специальный закон о Назарбаев Университете</a:t>
            </a:r>
            <a:r>
              <a:rPr lang="en-US" sz="1800" smtClean="0"/>
              <a:t> (</a:t>
            </a:r>
            <a:r>
              <a:rPr lang="ru-RU" sz="1800" smtClean="0"/>
              <a:t>вступивший в силу</a:t>
            </a:r>
            <a:r>
              <a:rPr lang="en-US" sz="1800" smtClean="0"/>
              <a:t> </a:t>
            </a:r>
            <a:r>
              <a:rPr lang="ru-RU" sz="1800" smtClean="0"/>
              <a:t>в феврале</a:t>
            </a:r>
            <a:r>
              <a:rPr lang="en-US" sz="1800" smtClean="0"/>
              <a:t> 2011</a:t>
            </a:r>
            <a:r>
              <a:rPr lang="ru-RU" sz="1800" smtClean="0"/>
              <a:t>г.</a:t>
            </a:r>
            <a:r>
              <a:rPr lang="en-US" sz="1800" smtClean="0"/>
              <a:t>); </a:t>
            </a:r>
            <a:r>
              <a:rPr lang="ru-RU" sz="1800" smtClean="0"/>
              <a:t>статус  - </a:t>
            </a:r>
            <a:r>
              <a:rPr lang="en-US" sz="1800" smtClean="0"/>
              <a:t> </a:t>
            </a:r>
            <a:r>
              <a:rPr lang="ru-RU" sz="1800" smtClean="0"/>
              <a:t>некоммерческая автономная организация образования</a:t>
            </a:r>
            <a:r>
              <a:rPr lang="en-US" sz="1800" smtClean="0"/>
              <a:t>;</a:t>
            </a:r>
            <a:r>
              <a:rPr lang="ru-RU" sz="1800" smtClean="0"/>
              <a:t> официально закреплены</a:t>
            </a:r>
            <a:r>
              <a:rPr lang="en-US" sz="1800" smtClean="0"/>
              <a:t> </a:t>
            </a:r>
            <a:r>
              <a:rPr lang="ru-RU" sz="1800" smtClean="0"/>
              <a:t>академическая свобода и институциональная автономия</a:t>
            </a:r>
            <a:r>
              <a:rPr lang="en-US" sz="1800" smtClean="0"/>
              <a:t>;</a:t>
            </a:r>
            <a:r>
              <a:rPr lang="ru-RU" sz="1800" smtClean="0"/>
              <a:t> система попечительского совета</a:t>
            </a:r>
            <a:r>
              <a:rPr lang="en-US" sz="1800" smtClean="0"/>
              <a:t>; </a:t>
            </a:r>
          </a:p>
          <a:p>
            <a:pPr eaLnBrk="1" hangingPunct="1"/>
            <a:r>
              <a:rPr lang="ru-RU" sz="1800" smtClean="0"/>
              <a:t>Институциональная модель развития – установить широкомасштабное партнерство с лучшими международными университетами и исследовательскими учреждениями</a:t>
            </a:r>
            <a:r>
              <a:rPr lang="en-US" sz="1800" smtClean="0"/>
              <a:t>; </a:t>
            </a:r>
            <a:r>
              <a:rPr lang="ru-RU" sz="1800" smtClean="0"/>
              <a:t>сотрудничество с </a:t>
            </a:r>
            <a:r>
              <a:rPr lang="en-US" sz="1800" smtClean="0"/>
              <a:t>11</a:t>
            </a:r>
            <a:r>
              <a:rPr lang="ru-RU" sz="1800" smtClean="0"/>
              <a:t> основными партнёрами на настоящий момент</a:t>
            </a:r>
            <a:endParaRPr lang="en-US" sz="1800" smtClean="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a:xfrm>
            <a:off x="6629400" y="6248400"/>
            <a:ext cx="2133600" cy="365125"/>
          </a:xfrm>
        </p:spPr>
        <p:txBody>
          <a:bodyPr/>
          <a:lstStyle/>
          <a:p>
            <a:pPr>
              <a:defRPr/>
            </a:pPr>
            <a:fld id="{B059ADDB-6751-4099-9520-EEAC731ABF1E}"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8675" name="Title 1"/>
          <p:cNvSpPr>
            <a:spLocks noGrp="1"/>
          </p:cNvSpPr>
          <p:nvPr>
            <p:ph type="title"/>
          </p:nvPr>
        </p:nvSpPr>
        <p:spPr/>
        <p:txBody>
          <a:bodyPr/>
          <a:lstStyle/>
          <a:p>
            <a:pPr eaLnBrk="1" hangingPunct="1"/>
            <a:r>
              <a:rPr lang="ru-RU" sz="3600" smtClean="0"/>
              <a:t>Назарбаев Университет</a:t>
            </a:r>
            <a:r>
              <a:rPr lang="en-US" sz="3600" smtClean="0"/>
              <a:t>: </a:t>
            </a:r>
            <a:r>
              <a:rPr lang="ru-RU" sz="3600" smtClean="0"/>
              <a:t>Характеристика и направления деятельности</a:t>
            </a:r>
            <a:r>
              <a:rPr lang="en-US" sz="3600" smtClean="0"/>
              <a:t>(2)</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ru-RU" sz="1600" dirty="0" smtClean="0"/>
              <a:t>Состояние на настоящий момент</a:t>
            </a:r>
            <a:r>
              <a:rPr lang="en-US" sz="1600" dirty="0" smtClean="0"/>
              <a:t>:</a:t>
            </a:r>
            <a:endParaRPr lang="en-US" sz="1600" dirty="0"/>
          </a:p>
          <a:p>
            <a:pPr lvl="1" eaLnBrk="1" fontAlgn="auto" hangingPunct="1">
              <a:spcBef>
                <a:spcPts val="0"/>
              </a:spcBef>
              <a:spcAft>
                <a:spcPts val="0"/>
              </a:spcAft>
              <a:buFont typeface="Arial" pitchFamily="34" charset="0"/>
              <a:buChar char="–"/>
              <a:defRPr/>
            </a:pPr>
            <a:r>
              <a:rPr lang="ru-RU" sz="1600" dirty="0" smtClean="0"/>
              <a:t>Программа «</a:t>
            </a:r>
            <a:r>
              <a:rPr lang="en-US" sz="1600" dirty="0" smtClean="0"/>
              <a:t>Foundation</a:t>
            </a:r>
            <a:r>
              <a:rPr lang="ru-RU" sz="1600" dirty="0" smtClean="0"/>
              <a:t>»</a:t>
            </a:r>
            <a:r>
              <a:rPr lang="en-US" sz="1600" dirty="0" smtClean="0"/>
              <a:t> (</a:t>
            </a:r>
            <a:r>
              <a:rPr lang="ru-RU" sz="1600" dirty="0" smtClean="0"/>
              <a:t>полностью управляется </a:t>
            </a:r>
            <a:r>
              <a:rPr lang="en-US" sz="1600" dirty="0" smtClean="0"/>
              <a:t>University College London) </a:t>
            </a:r>
            <a:r>
              <a:rPr lang="en-US" sz="1600" dirty="0"/>
              <a:t>– </a:t>
            </a:r>
            <a:r>
              <a:rPr lang="ru-RU" sz="1600" dirty="0" smtClean="0"/>
              <a:t>с сентября</a:t>
            </a:r>
            <a:r>
              <a:rPr lang="en-US" sz="1600" dirty="0" smtClean="0"/>
              <a:t> 2010</a:t>
            </a:r>
            <a:r>
              <a:rPr lang="ru-RU" sz="1600" dirty="0" smtClean="0"/>
              <a:t>г.</a:t>
            </a:r>
            <a:endParaRPr lang="en-US" sz="1600" dirty="0"/>
          </a:p>
          <a:p>
            <a:pPr lvl="1" eaLnBrk="1" fontAlgn="auto" hangingPunct="1">
              <a:spcBef>
                <a:spcPts val="0"/>
              </a:spcBef>
              <a:spcAft>
                <a:spcPts val="0"/>
              </a:spcAft>
              <a:buFont typeface="Arial" pitchFamily="34" charset="0"/>
              <a:buChar char="–"/>
              <a:defRPr/>
            </a:pPr>
            <a:r>
              <a:rPr lang="en-US" sz="1600" dirty="0"/>
              <a:t>3 </a:t>
            </a:r>
            <a:r>
              <a:rPr lang="ru-RU" sz="1600" dirty="0"/>
              <a:t>Ш</a:t>
            </a:r>
            <a:r>
              <a:rPr lang="ru-RU" sz="1600" dirty="0" smtClean="0"/>
              <a:t>колы бакалавриата </a:t>
            </a:r>
            <a:r>
              <a:rPr lang="en-US" sz="1600" dirty="0" smtClean="0"/>
              <a:t>(</a:t>
            </a:r>
            <a:r>
              <a:rPr lang="ru-RU" sz="1600" dirty="0"/>
              <a:t>и</a:t>
            </a:r>
            <a:r>
              <a:rPr lang="ru-RU" sz="1600" dirty="0" smtClean="0"/>
              <a:t>нженерии</a:t>
            </a:r>
            <a:r>
              <a:rPr lang="en-US" sz="1600" dirty="0" smtClean="0"/>
              <a:t>; </a:t>
            </a:r>
            <a:r>
              <a:rPr lang="ru-RU" sz="1600" dirty="0" smtClean="0"/>
              <a:t>наук и технологий</a:t>
            </a:r>
            <a:r>
              <a:rPr lang="en-US" sz="1600" dirty="0" smtClean="0"/>
              <a:t>; </a:t>
            </a:r>
            <a:r>
              <a:rPr lang="ru-RU" sz="1600" dirty="0" smtClean="0"/>
              <a:t>социальных и гуманитарных наук </a:t>
            </a:r>
            <a:r>
              <a:rPr lang="en-US" sz="1600" dirty="0" smtClean="0"/>
              <a:t>– </a:t>
            </a:r>
            <a:r>
              <a:rPr lang="ru-RU" sz="1600" dirty="0" smtClean="0"/>
              <a:t>с августа </a:t>
            </a:r>
            <a:r>
              <a:rPr lang="en-US" sz="1600" dirty="0" smtClean="0"/>
              <a:t>2011</a:t>
            </a:r>
            <a:r>
              <a:rPr lang="ru-RU" sz="1600" dirty="0" smtClean="0"/>
              <a:t>г.)</a:t>
            </a:r>
            <a:endParaRPr lang="en-US" sz="1600" dirty="0"/>
          </a:p>
          <a:p>
            <a:pPr lvl="1" eaLnBrk="1" fontAlgn="auto" hangingPunct="1">
              <a:spcBef>
                <a:spcPts val="0"/>
              </a:spcBef>
              <a:spcAft>
                <a:spcPts val="0"/>
              </a:spcAft>
              <a:buFont typeface="Arial" pitchFamily="34" charset="0"/>
              <a:buChar char="–"/>
              <a:defRPr/>
            </a:pPr>
            <a:r>
              <a:rPr lang="ru-RU" sz="1600" dirty="0" smtClean="0"/>
              <a:t>Полная укомплектованность преподавательским составом (ППС) </a:t>
            </a:r>
            <a:r>
              <a:rPr lang="en-US" sz="1600" dirty="0" smtClean="0"/>
              <a:t>(</a:t>
            </a:r>
            <a:r>
              <a:rPr lang="ru-RU" sz="1600" dirty="0"/>
              <a:t>Программа «</a:t>
            </a:r>
            <a:r>
              <a:rPr lang="en-US" sz="1600" dirty="0"/>
              <a:t>Foundation</a:t>
            </a:r>
            <a:r>
              <a:rPr lang="ru-RU" sz="1600" dirty="0"/>
              <a:t>»</a:t>
            </a:r>
            <a:r>
              <a:rPr lang="en-US" sz="1600" dirty="0"/>
              <a:t> </a:t>
            </a:r>
            <a:r>
              <a:rPr lang="ru-RU" sz="1600" dirty="0" smtClean="0"/>
              <a:t>и </a:t>
            </a:r>
            <a:r>
              <a:rPr lang="en-US" sz="1600" dirty="0" smtClean="0"/>
              <a:t>3 </a:t>
            </a:r>
            <a:r>
              <a:rPr lang="ru-RU" sz="1600" dirty="0"/>
              <a:t>Школы бакалавриата </a:t>
            </a:r>
            <a:r>
              <a:rPr lang="en-US" sz="1600" dirty="0" smtClean="0"/>
              <a:t>) </a:t>
            </a:r>
            <a:r>
              <a:rPr lang="en-US" sz="1600" dirty="0"/>
              <a:t>– </a:t>
            </a:r>
            <a:r>
              <a:rPr lang="ru-RU" sz="1600" dirty="0" smtClean="0"/>
              <a:t>приблизительно</a:t>
            </a:r>
            <a:r>
              <a:rPr lang="en-US" sz="1600" dirty="0" smtClean="0"/>
              <a:t> 150</a:t>
            </a:r>
            <a:r>
              <a:rPr lang="ru-RU" sz="1600" dirty="0" smtClean="0"/>
              <a:t> чел.</a:t>
            </a:r>
            <a:endParaRPr lang="en-US" sz="1600" dirty="0"/>
          </a:p>
          <a:p>
            <a:pPr lvl="1" eaLnBrk="1" fontAlgn="auto" hangingPunct="1">
              <a:spcBef>
                <a:spcPts val="0"/>
              </a:spcBef>
              <a:spcAft>
                <a:spcPts val="0"/>
              </a:spcAft>
              <a:buFont typeface="Arial" pitchFamily="34" charset="0"/>
              <a:buChar char="–"/>
              <a:defRPr/>
            </a:pPr>
            <a:r>
              <a:rPr lang="en-US" sz="1600" dirty="0"/>
              <a:t>4 </a:t>
            </a:r>
            <a:r>
              <a:rPr lang="ru-RU" sz="1600" dirty="0" smtClean="0"/>
              <a:t>Исследовательских центра </a:t>
            </a:r>
            <a:r>
              <a:rPr lang="en-US" sz="1600" dirty="0" smtClean="0"/>
              <a:t>(</a:t>
            </a:r>
            <a:r>
              <a:rPr lang="ru-RU" sz="1600" dirty="0" smtClean="0"/>
              <a:t>Центр энергетических исследований</a:t>
            </a:r>
            <a:r>
              <a:rPr lang="en-US" sz="1600" dirty="0" smtClean="0"/>
              <a:t>, </a:t>
            </a:r>
            <a:r>
              <a:rPr lang="ru-RU" sz="1600" dirty="0" smtClean="0"/>
              <a:t>Инструментальный центр</a:t>
            </a:r>
            <a:r>
              <a:rPr lang="en-US" sz="1600" dirty="0" smtClean="0"/>
              <a:t>, </a:t>
            </a:r>
            <a:r>
              <a:rPr lang="ru-RU" sz="1600" dirty="0" smtClean="0"/>
              <a:t>Центр наук о жизни</a:t>
            </a:r>
            <a:r>
              <a:rPr lang="en-US" sz="1600" dirty="0" smtClean="0"/>
              <a:t>, </a:t>
            </a:r>
            <a:r>
              <a:rPr lang="ru-RU" sz="1600" dirty="0" smtClean="0"/>
              <a:t>Центр образовательной политики </a:t>
            </a:r>
            <a:r>
              <a:rPr lang="en-US" sz="1600" dirty="0" smtClean="0"/>
              <a:t>– </a:t>
            </a:r>
            <a:r>
              <a:rPr lang="ru-RU" sz="1600" dirty="0" smtClean="0"/>
              <a:t>всего около </a:t>
            </a:r>
            <a:r>
              <a:rPr lang="en-US" sz="1600" dirty="0" smtClean="0"/>
              <a:t>100 </a:t>
            </a:r>
            <a:r>
              <a:rPr lang="ru-RU" sz="1600" dirty="0" smtClean="0"/>
              <a:t>исследователей</a:t>
            </a:r>
            <a:r>
              <a:rPr lang="en-US" sz="1600" dirty="0" smtClean="0"/>
              <a:t>) </a:t>
            </a:r>
            <a:r>
              <a:rPr lang="ru-RU" sz="1600" dirty="0" smtClean="0"/>
              <a:t>и более</a:t>
            </a:r>
            <a:r>
              <a:rPr lang="en-US" sz="1600" dirty="0" smtClean="0"/>
              <a:t> 30</a:t>
            </a:r>
            <a:r>
              <a:rPr lang="ru-RU" sz="1600" dirty="0"/>
              <a:t> </a:t>
            </a:r>
            <a:r>
              <a:rPr lang="ru-RU" sz="1600" dirty="0" smtClean="0"/>
              <a:t>лабораторий</a:t>
            </a:r>
            <a:endParaRPr lang="en-US" sz="1600" dirty="0"/>
          </a:p>
          <a:p>
            <a:pPr lvl="1" eaLnBrk="1" fontAlgn="auto" hangingPunct="1">
              <a:spcBef>
                <a:spcPts val="0"/>
              </a:spcBef>
              <a:spcAft>
                <a:spcPts val="0"/>
              </a:spcAft>
              <a:buFont typeface="Arial" pitchFamily="34" charset="0"/>
              <a:buChar char="–"/>
              <a:defRPr/>
            </a:pPr>
            <a:r>
              <a:rPr lang="ru-RU" sz="1600" dirty="0" smtClean="0"/>
              <a:t>Около</a:t>
            </a:r>
            <a:r>
              <a:rPr lang="en-US" sz="1600" dirty="0" smtClean="0"/>
              <a:t> 15 </a:t>
            </a:r>
            <a:r>
              <a:rPr lang="ru-RU" sz="1600" dirty="0" smtClean="0"/>
              <a:t>отобранных проектов в процессе разработки</a:t>
            </a:r>
            <a:r>
              <a:rPr lang="en-US" sz="1600" dirty="0" smtClean="0"/>
              <a:t>, </a:t>
            </a:r>
            <a:r>
              <a:rPr lang="ru-RU" sz="1600" dirty="0" smtClean="0"/>
              <a:t>с государственным финансированием</a:t>
            </a:r>
            <a:r>
              <a:rPr lang="en-US" sz="1600" dirty="0" smtClean="0"/>
              <a:t>, </a:t>
            </a:r>
            <a:r>
              <a:rPr lang="ru-RU" sz="1600" dirty="0" smtClean="0"/>
              <a:t>плюс исследования, которыми занимается ППС </a:t>
            </a:r>
          </a:p>
          <a:p>
            <a:pPr lvl="1" eaLnBrk="1" fontAlgn="auto" hangingPunct="1">
              <a:spcBef>
                <a:spcPts val="0"/>
              </a:spcBef>
              <a:spcAft>
                <a:spcPts val="0"/>
              </a:spcAft>
              <a:buFont typeface="Arial" pitchFamily="34" charset="0"/>
              <a:buChar char="–"/>
              <a:defRPr/>
            </a:pPr>
            <a:r>
              <a:rPr lang="ru-RU" sz="1600" dirty="0" smtClean="0"/>
              <a:t>Ряд международных исследовательских конференций, которые Университет принял у себя</a:t>
            </a:r>
            <a:r>
              <a:rPr lang="en-US" sz="1600" dirty="0" smtClean="0"/>
              <a:t> (</a:t>
            </a:r>
            <a:r>
              <a:rPr lang="ru-RU" sz="1600" dirty="0" smtClean="0"/>
              <a:t>по ядерной энергетике</a:t>
            </a:r>
            <a:r>
              <a:rPr lang="ru-RU" sz="1600" dirty="0"/>
              <a:t>,</a:t>
            </a:r>
            <a:r>
              <a:rPr lang="en-US" sz="1600" dirty="0" smtClean="0"/>
              <a:t> </a:t>
            </a:r>
            <a:r>
              <a:rPr lang="ru-RU" sz="1600" dirty="0" smtClean="0"/>
              <a:t>бухгалтерскому учету и аудиту,</a:t>
            </a:r>
            <a:r>
              <a:rPr lang="en-US" sz="1600" dirty="0" smtClean="0"/>
              <a:t> </a:t>
            </a:r>
            <a:r>
              <a:rPr lang="ru-RU" sz="1600" dirty="0" smtClean="0"/>
              <a:t>регенеративной медицине и</a:t>
            </a:r>
            <a:r>
              <a:rPr lang="en-US" sz="1600" dirty="0" smtClean="0"/>
              <a:t> </a:t>
            </a:r>
            <a:r>
              <a:rPr lang="ru-RU" sz="1600" dirty="0" smtClean="0"/>
              <a:t>естественным процессам старения, а также направлениям в образовании</a:t>
            </a:r>
            <a:r>
              <a:rPr lang="en-US" sz="1600" dirty="0" smtClean="0"/>
              <a:t>) </a:t>
            </a:r>
            <a:endParaRPr lang="en-US" sz="1600" dirty="0"/>
          </a:p>
          <a:p>
            <a:pPr lvl="1" eaLnBrk="1" fontAlgn="auto" hangingPunct="1">
              <a:spcBef>
                <a:spcPts val="0"/>
              </a:spcBef>
              <a:spcAft>
                <a:spcPts val="0"/>
              </a:spcAft>
              <a:buFont typeface="Arial" pitchFamily="34" charset="0"/>
              <a:buChar char="–"/>
              <a:defRPr/>
            </a:pPr>
            <a:r>
              <a:rPr lang="ru-RU" sz="1600" dirty="0" smtClean="0"/>
              <a:t>Курсы по обучению руководящих работников, проводимые для </a:t>
            </a:r>
            <a:r>
              <a:rPr lang="en-US" sz="1600" dirty="0" smtClean="0"/>
              <a:t>(i</a:t>
            </a:r>
            <a:r>
              <a:rPr lang="en-US" sz="1600" dirty="0"/>
              <a:t>) </a:t>
            </a:r>
            <a:r>
              <a:rPr lang="ru-RU" sz="1600" dirty="0" smtClean="0"/>
              <a:t>владельцев и менеджеров малого и среднего бизнеса</a:t>
            </a:r>
            <a:r>
              <a:rPr lang="en-US" sz="1600" dirty="0" smtClean="0"/>
              <a:t> </a:t>
            </a:r>
            <a:r>
              <a:rPr lang="en-US" sz="1600" dirty="0"/>
              <a:t>– 210 </a:t>
            </a:r>
            <a:r>
              <a:rPr lang="ru-RU" sz="1600" dirty="0" smtClean="0"/>
              <a:t>участников</a:t>
            </a:r>
            <a:r>
              <a:rPr lang="en-US" sz="1600" dirty="0" smtClean="0"/>
              <a:t>, </a:t>
            </a:r>
            <a:r>
              <a:rPr lang="en-US" sz="1600" dirty="0"/>
              <a:t>22 </a:t>
            </a:r>
            <a:r>
              <a:rPr lang="ru-RU" sz="1600" dirty="0" smtClean="0"/>
              <a:t>выпускника, которым мы присудили статус выпускников Назарбаев Университета</a:t>
            </a:r>
            <a:r>
              <a:rPr lang="en-US" sz="1600" dirty="0" smtClean="0"/>
              <a:t> </a:t>
            </a:r>
            <a:r>
              <a:rPr lang="en-US" sz="1600" dirty="0"/>
              <a:t>– </a:t>
            </a:r>
            <a:r>
              <a:rPr lang="ru-RU" sz="1600" dirty="0" smtClean="0"/>
              <a:t>наших первых выпускников</a:t>
            </a:r>
            <a:r>
              <a:rPr lang="en-US" sz="1600" dirty="0" smtClean="0"/>
              <a:t>; </a:t>
            </a:r>
            <a:r>
              <a:rPr lang="ru-RU" sz="1600" dirty="0" smtClean="0"/>
              <a:t>эта программа является частью стратегии Казахстана - </a:t>
            </a:r>
            <a:r>
              <a:rPr lang="en-US" sz="1600" dirty="0" smtClean="0"/>
              <a:t>2020 (</a:t>
            </a:r>
            <a:r>
              <a:rPr lang="ru-RU" sz="1600" dirty="0" smtClean="0"/>
              <a:t>«Дорожной карты») и</a:t>
            </a:r>
            <a:r>
              <a:rPr lang="en-US" sz="1600" dirty="0" smtClean="0"/>
              <a:t> </a:t>
            </a:r>
            <a:r>
              <a:rPr lang="en-US" sz="1600" dirty="0"/>
              <a:t>(ii)  </a:t>
            </a:r>
            <a:r>
              <a:rPr lang="ru-RU" sz="1600" dirty="0" smtClean="0"/>
              <a:t>высокопоставленных государственных служащих </a:t>
            </a:r>
            <a:r>
              <a:rPr lang="en-US" sz="1600" dirty="0" smtClean="0"/>
              <a:t>– </a:t>
            </a:r>
            <a:r>
              <a:rPr lang="ru-RU" sz="1600" dirty="0" smtClean="0"/>
              <a:t>пока два курса для служащих уровня вице-министров</a:t>
            </a:r>
            <a:endParaRPr lang="en-US" sz="1600" dirty="0" smtClean="0"/>
          </a:p>
          <a:p>
            <a:pPr lvl="1" eaLnBrk="1" fontAlgn="auto" hangingPunct="1">
              <a:spcBef>
                <a:spcPts val="0"/>
              </a:spcBef>
              <a:spcAft>
                <a:spcPts val="0"/>
              </a:spcAft>
              <a:buFont typeface="Arial" pitchFamily="34" charset="0"/>
              <a:buChar char="–"/>
              <a:defRPr/>
            </a:pPr>
            <a:r>
              <a:rPr lang="ru-RU" sz="1600" dirty="0" smtClean="0"/>
              <a:t>Программа профессионального развития для</a:t>
            </a:r>
            <a:r>
              <a:rPr lang="en-US" sz="1600" dirty="0" smtClean="0"/>
              <a:t> 100 </a:t>
            </a:r>
            <a:r>
              <a:rPr lang="ru-RU" sz="1600" dirty="0" smtClean="0"/>
              <a:t>будущих преподавателей Назарбаев Интеллектуальных школ</a:t>
            </a:r>
            <a:r>
              <a:rPr lang="en-US" sz="1600" dirty="0" smtClean="0"/>
              <a:t> (11</a:t>
            </a:r>
            <a:r>
              <a:rPr lang="ru-RU" sz="1600" dirty="0" smtClean="0"/>
              <a:t>-месячный курс с получением свидетельства об окончании</a:t>
            </a:r>
            <a:r>
              <a:rPr lang="en-US" sz="1600" dirty="0" smtClean="0"/>
              <a:t> – </a:t>
            </a:r>
            <a:r>
              <a:rPr lang="ru-RU" sz="1600" dirty="0" smtClean="0"/>
              <a:t>ведется в настоящее время</a:t>
            </a:r>
            <a:r>
              <a:rPr lang="en-US" sz="1600" dirty="0" smtClean="0"/>
              <a:t>)</a:t>
            </a:r>
          </a:p>
          <a:p>
            <a:pPr lvl="1" eaLnBrk="1" fontAlgn="auto" hangingPunct="1">
              <a:spcBef>
                <a:spcPts val="0"/>
              </a:spcBef>
              <a:spcAft>
                <a:spcPts val="0"/>
              </a:spcAft>
              <a:buFont typeface="Arial" pitchFamily="34" charset="0"/>
              <a:buChar char="–"/>
              <a:defRPr/>
            </a:pPr>
            <a:r>
              <a:rPr lang="ru-RU" sz="1600" dirty="0" smtClean="0"/>
              <a:t>Учрежден Назарбаев фонд</a:t>
            </a:r>
            <a:r>
              <a:rPr lang="en-US" sz="1600" dirty="0" smtClean="0"/>
              <a:t> (</a:t>
            </a:r>
            <a:r>
              <a:rPr lang="ru-RU" sz="1600" dirty="0" smtClean="0"/>
              <a:t>фонд управления целевым капиталом</a:t>
            </a:r>
            <a:r>
              <a:rPr lang="en-US" sz="1600" dirty="0" smtClean="0"/>
              <a:t>)</a:t>
            </a:r>
            <a:endParaRPr lang="ru-RU" sz="1600" dirty="0" smtClean="0"/>
          </a:p>
          <a:p>
            <a:pPr lvl="1" eaLnBrk="1" fontAlgn="auto" hangingPunct="1">
              <a:spcBef>
                <a:spcPts val="0"/>
              </a:spcBef>
              <a:spcAft>
                <a:spcPts val="0"/>
              </a:spcAft>
              <a:buFont typeface="Arial" pitchFamily="34" charset="0"/>
              <a:buChar char="–"/>
              <a:defRPr/>
            </a:pPr>
            <a:r>
              <a:rPr lang="ru-RU" sz="1600" dirty="0" smtClean="0"/>
              <a:t>Реструктуризация Национального медицинского холдинга в процессе разработки</a:t>
            </a: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D9C73451-AED6-45BE-8371-DCB0F2A529A4}"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EeePC\Documents\Mama\NU\brand_book_eng_NU(69).jpg"/>
          <p:cNvPicPr>
            <a:picLocks noChangeAspect="1" noChangeArrowheads="1"/>
          </p:cNvPicPr>
          <p:nvPr/>
        </p:nvPicPr>
        <p:blipFill>
          <a:blip r:embed="rId2" cstate="print">
            <a:clrChange>
              <a:clrFrom>
                <a:srgbClr val="F9F9F9"/>
              </a:clrFrom>
              <a:clrTo>
                <a:srgbClr val="F9F9F9">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29699" name="Title 1"/>
          <p:cNvSpPr>
            <a:spLocks noGrp="1"/>
          </p:cNvSpPr>
          <p:nvPr>
            <p:ph type="title"/>
          </p:nvPr>
        </p:nvSpPr>
        <p:spPr/>
        <p:txBody>
          <a:bodyPr/>
          <a:lstStyle/>
          <a:p>
            <a:pPr eaLnBrk="1" hangingPunct="1"/>
            <a:r>
              <a:rPr lang="ru-RU" sz="3600" smtClean="0"/>
              <a:t>Назарбаев Университет</a:t>
            </a:r>
            <a:r>
              <a:rPr lang="en-US" sz="3600" smtClean="0"/>
              <a:t>: </a:t>
            </a:r>
            <a:r>
              <a:rPr lang="ru-RU" sz="3600" smtClean="0"/>
              <a:t>Характеристика и направления деятельности</a:t>
            </a:r>
            <a:r>
              <a:rPr lang="en-US" sz="3600" smtClean="0"/>
              <a:t>(3)</a:t>
            </a:r>
          </a:p>
        </p:txBody>
      </p:sp>
      <p:sp>
        <p:nvSpPr>
          <p:cNvPr id="3" name="Content Placeholder 2"/>
          <p:cNvSpPr>
            <a:spLocks noGrp="1"/>
          </p:cNvSpPr>
          <p:nvPr>
            <p:ph idx="1"/>
          </p:nvPr>
        </p:nvSpPr>
        <p:spPr/>
        <p:txBody>
          <a:bodyPr rtlCol="0">
            <a:normAutofit fontScale="47500" lnSpcReduction="20000"/>
          </a:bodyPr>
          <a:lstStyle/>
          <a:p>
            <a:pPr eaLnBrk="1" fontAlgn="auto" hangingPunct="1">
              <a:spcAft>
                <a:spcPts val="0"/>
              </a:spcAft>
              <a:buFont typeface="Arial" pitchFamily="34" charset="0"/>
              <a:buChar char="•"/>
              <a:defRPr/>
            </a:pPr>
            <a:r>
              <a:rPr lang="ru-RU" dirty="0" smtClean="0"/>
              <a:t>Планы на </a:t>
            </a:r>
            <a:r>
              <a:rPr lang="en-US" dirty="0" smtClean="0"/>
              <a:t>2012</a:t>
            </a:r>
            <a:r>
              <a:rPr lang="ru-RU" dirty="0" smtClean="0"/>
              <a:t>г.</a:t>
            </a:r>
            <a:endParaRPr lang="en-US" dirty="0" smtClean="0"/>
          </a:p>
          <a:p>
            <a:pPr lvl="1" eaLnBrk="1" fontAlgn="auto" hangingPunct="1">
              <a:spcAft>
                <a:spcPts val="0"/>
              </a:spcAft>
              <a:buFont typeface="Arial" pitchFamily="34" charset="0"/>
              <a:buChar char="–"/>
              <a:defRPr/>
            </a:pPr>
            <a:r>
              <a:rPr lang="ru-RU" sz="2900" dirty="0" smtClean="0"/>
              <a:t>Учредить </a:t>
            </a:r>
            <a:r>
              <a:rPr lang="en-US" sz="2900" dirty="0" smtClean="0"/>
              <a:t>2 </a:t>
            </a:r>
            <a:r>
              <a:rPr lang="ru-RU" sz="2900" dirty="0" smtClean="0"/>
              <a:t>профессиональные Высшие школы</a:t>
            </a:r>
            <a:r>
              <a:rPr lang="en-US" sz="2900" dirty="0" smtClean="0"/>
              <a:t>: </a:t>
            </a:r>
          </a:p>
          <a:p>
            <a:pPr lvl="2" eaLnBrk="1" fontAlgn="auto" hangingPunct="1">
              <a:spcAft>
                <a:spcPts val="0"/>
              </a:spcAft>
              <a:buFont typeface="Arial" pitchFamily="34" charset="0"/>
              <a:buChar char="•"/>
              <a:defRPr/>
            </a:pPr>
            <a:r>
              <a:rPr lang="ru-RU" sz="2900" dirty="0" smtClean="0"/>
              <a:t>Школа бизнеса </a:t>
            </a:r>
            <a:r>
              <a:rPr lang="en-US" sz="2900" dirty="0" smtClean="0"/>
              <a:t>– </a:t>
            </a:r>
            <a:r>
              <a:rPr lang="ru-RU" sz="2900" dirty="0" smtClean="0"/>
              <a:t>берущая начало с Программы </a:t>
            </a:r>
            <a:r>
              <a:rPr lang="en-US" sz="2900" dirty="0" smtClean="0"/>
              <a:t>MBA </a:t>
            </a:r>
            <a:r>
              <a:rPr lang="ru-RU" sz="2900" dirty="0" smtClean="0"/>
              <a:t>для руководителей</a:t>
            </a:r>
            <a:endParaRPr lang="en-US" sz="2900" dirty="0" smtClean="0"/>
          </a:p>
          <a:p>
            <a:pPr lvl="2" eaLnBrk="1" fontAlgn="auto" hangingPunct="1">
              <a:spcAft>
                <a:spcPts val="0"/>
              </a:spcAft>
              <a:buFont typeface="Arial" pitchFamily="34" charset="0"/>
              <a:buChar char="•"/>
              <a:defRPr/>
            </a:pPr>
            <a:r>
              <a:rPr lang="ru-RU" sz="2900" dirty="0" smtClean="0"/>
              <a:t>Школа государственной политики</a:t>
            </a:r>
            <a:endParaRPr lang="en-US" sz="2900" dirty="0" smtClean="0"/>
          </a:p>
          <a:p>
            <a:pPr lvl="1" eaLnBrk="1" fontAlgn="auto" hangingPunct="1">
              <a:spcAft>
                <a:spcPts val="0"/>
              </a:spcAft>
              <a:buFont typeface="Arial" pitchFamily="34" charset="0"/>
              <a:buChar char="–"/>
              <a:defRPr/>
            </a:pPr>
            <a:r>
              <a:rPr lang="ru-RU" sz="2900" dirty="0" smtClean="0"/>
              <a:t>Принять еще </a:t>
            </a:r>
            <a:r>
              <a:rPr lang="en-US" sz="2900" dirty="0" smtClean="0"/>
              <a:t>500 </a:t>
            </a:r>
            <a:r>
              <a:rPr lang="ru-RU" sz="2900" dirty="0" smtClean="0"/>
              <a:t>студентов на Программу «</a:t>
            </a:r>
            <a:r>
              <a:rPr lang="en-US" sz="2900" dirty="0" smtClean="0"/>
              <a:t>Foundation</a:t>
            </a:r>
            <a:r>
              <a:rPr lang="ru-RU" sz="2900" dirty="0" smtClean="0"/>
              <a:t>»</a:t>
            </a:r>
            <a:r>
              <a:rPr lang="en-US" sz="2900" dirty="0" smtClean="0"/>
              <a:t> (</a:t>
            </a:r>
            <a:r>
              <a:rPr lang="ru-RU" sz="2900" dirty="0" smtClean="0"/>
              <a:t>Выпуск</a:t>
            </a:r>
            <a:r>
              <a:rPr lang="en-US" sz="2900" dirty="0" smtClean="0"/>
              <a:t> 3)</a:t>
            </a:r>
          </a:p>
          <a:p>
            <a:pPr lvl="1" eaLnBrk="1" fontAlgn="auto" hangingPunct="1">
              <a:spcAft>
                <a:spcPts val="0"/>
              </a:spcAft>
              <a:buFont typeface="Arial" pitchFamily="34" charset="0"/>
              <a:buChar char="–"/>
              <a:defRPr/>
            </a:pPr>
            <a:r>
              <a:rPr lang="ru-RU" sz="2900" dirty="0" smtClean="0"/>
              <a:t>Увеличить количество</a:t>
            </a:r>
            <a:r>
              <a:rPr lang="en-US" sz="2900" dirty="0" smtClean="0"/>
              <a:t> </a:t>
            </a:r>
            <a:r>
              <a:rPr lang="ru-RU" sz="2900" dirty="0" smtClean="0"/>
              <a:t>иностранных студентов </a:t>
            </a:r>
            <a:r>
              <a:rPr lang="en-US" sz="2900" dirty="0" smtClean="0"/>
              <a:t>(</a:t>
            </a:r>
            <a:r>
              <a:rPr lang="ru-RU" sz="2900" dirty="0" smtClean="0"/>
              <a:t>сейчас у нас </a:t>
            </a:r>
            <a:r>
              <a:rPr lang="en-US" sz="2900" dirty="0" smtClean="0"/>
              <a:t>1</a:t>
            </a:r>
            <a:r>
              <a:rPr lang="ru-RU" sz="2900" dirty="0" smtClean="0"/>
              <a:t> студент</a:t>
            </a:r>
            <a:r>
              <a:rPr lang="en-US" sz="2900" dirty="0" smtClean="0"/>
              <a:t>)</a:t>
            </a:r>
          </a:p>
          <a:p>
            <a:pPr lvl="1" eaLnBrk="1" fontAlgn="auto" hangingPunct="1">
              <a:spcAft>
                <a:spcPts val="0"/>
              </a:spcAft>
              <a:buFont typeface="Arial" pitchFamily="34" charset="0"/>
              <a:buChar char="–"/>
              <a:defRPr/>
            </a:pPr>
            <a:r>
              <a:rPr lang="ru-RU" sz="2900" dirty="0" smtClean="0"/>
              <a:t>Внедрить исследовательские рамки Назарбаев Университета</a:t>
            </a:r>
            <a:r>
              <a:rPr lang="en-US" sz="2900" dirty="0" smtClean="0"/>
              <a:t> </a:t>
            </a:r>
          </a:p>
          <a:p>
            <a:pPr lvl="1" eaLnBrk="1" fontAlgn="auto" hangingPunct="1">
              <a:spcAft>
                <a:spcPts val="0"/>
              </a:spcAft>
              <a:buFont typeface="Arial" pitchFamily="34" charset="0"/>
              <a:buChar char="–"/>
              <a:defRPr/>
            </a:pPr>
            <a:r>
              <a:rPr lang="ru-RU" sz="2900" dirty="0" smtClean="0"/>
              <a:t>Полностью задействовать ППС Назарбаев Университета в исследовательской работе</a:t>
            </a:r>
            <a:r>
              <a:rPr lang="en-US" sz="2900" dirty="0" smtClean="0"/>
              <a:t>; </a:t>
            </a:r>
            <a:r>
              <a:rPr lang="ru-RU" sz="2900" dirty="0" smtClean="0"/>
              <a:t>провести ознакомление студентов в основами исследования</a:t>
            </a:r>
            <a:endParaRPr lang="en-US" sz="2900" dirty="0" smtClean="0"/>
          </a:p>
          <a:p>
            <a:pPr lvl="1" eaLnBrk="1" fontAlgn="auto" hangingPunct="1">
              <a:spcAft>
                <a:spcPts val="0"/>
              </a:spcAft>
              <a:buFont typeface="Arial" pitchFamily="34" charset="0"/>
              <a:buChar char="–"/>
              <a:defRPr/>
            </a:pPr>
            <a:r>
              <a:rPr lang="ru-RU" sz="2900" dirty="0" smtClean="0"/>
              <a:t>Учредить студенческие консультационные службы по вопросам карьеры</a:t>
            </a:r>
          </a:p>
          <a:p>
            <a:pPr lvl="1" eaLnBrk="1" fontAlgn="auto" hangingPunct="1">
              <a:spcAft>
                <a:spcPts val="0"/>
              </a:spcAft>
              <a:buFont typeface="Arial" pitchFamily="34" charset="0"/>
              <a:buChar char="–"/>
              <a:defRPr/>
            </a:pPr>
            <a:r>
              <a:rPr lang="ru-RU" sz="2900" dirty="0" smtClean="0"/>
              <a:t>Учредить «Институт социо-экономического развития»</a:t>
            </a:r>
            <a:r>
              <a:rPr lang="en-US" sz="2900" dirty="0" smtClean="0"/>
              <a:t> (</a:t>
            </a:r>
            <a:r>
              <a:rPr lang="ru-RU" sz="2900" dirty="0" smtClean="0"/>
              <a:t>рабочее название</a:t>
            </a:r>
            <a:r>
              <a:rPr lang="en-US" sz="2900" dirty="0" smtClean="0"/>
              <a:t>), </a:t>
            </a:r>
            <a:r>
              <a:rPr lang="ru-RU" sz="2900" dirty="0" smtClean="0"/>
              <a:t>включающий в себя Центр евразийских исследований</a:t>
            </a:r>
            <a:endParaRPr lang="en-US" sz="2900" dirty="0" smtClean="0"/>
          </a:p>
          <a:p>
            <a:pPr lvl="1" eaLnBrk="1" fontAlgn="auto" hangingPunct="1">
              <a:spcAft>
                <a:spcPts val="0"/>
              </a:spcAft>
              <a:buFont typeface="Arial" pitchFamily="34" charset="0"/>
              <a:buChar char="–"/>
              <a:defRPr/>
            </a:pPr>
            <a:r>
              <a:rPr lang="ru-RU" sz="2900" dirty="0" smtClean="0"/>
              <a:t>Продолжать обучение руководящих работников  и работу Программ</a:t>
            </a:r>
            <a:r>
              <a:rPr lang="en-US" sz="2900" dirty="0" smtClean="0"/>
              <a:t> </a:t>
            </a:r>
            <a:r>
              <a:rPr lang="ru-RU" sz="2900" dirty="0" smtClean="0"/>
              <a:t>профессионального развития</a:t>
            </a:r>
            <a:endParaRPr lang="en-US" sz="2900" dirty="0" smtClean="0"/>
          </a:p>
          <a:p>
            <a:pPr lvl="1" eaLnBrk="1" fontAlgn="auto" hangingPunct="1">
              <a:spcAft>
                <a:spcPts val="0"/>
              </a:spcAft>
              <a:buFont typeface="Arial" pitchFamily="34" charset="0"/>
              <a:buChar char="–"/>
              <a:defRPr/>
            </a:pPr>
            <a:r>
              <a:rPr lang="ru-RU" sz="2900" dirty="0" smtClean="0"/>
              <a:t>Принимать у себя исследовательские конференции </a:t>
            </a:r>
            <a:r>
              <a:rPr lang="en-US" sz="2900" dirty="0" smtClean="0"/>
              <a:t>(</a:t>
            </a:r>
            <a:r>
              <a:rPr lang="ru-RU" sz="2900" dirty="0" smtClean="0"/>
              <a:t>например, по образованию</a:t>
            </a:r>
            <a:r>
              <a:rPr lang="en-US" sz="2900" dirty="0" smtClean="0"/>
              <a:t> – 23</a:t>
            </a:r>
            <a:r>
              <a:rPr lang="ru-RU" sz="2900" dirty="0" smtClean="0"/>
              <a:t>-</a:t>
            </a:r>
            <a:r>
              <a:rPr lang="en-US" sz="2900" dirty="0" smtClean="0"/>
              <a:t>24</a:t>
            </a:r>
            <a:r>
              <a:rPr lang="ru-RU" sz="2900" dirty="0" smtClean="0"/>
              <a:t> августа</a:t>
            </a:r>
            <a:r>
              <a:rPr lang="en-US" sz="2900" dirty="0" smtClean="0"/>
              <a:t>)</a:t>
            </a:r>
          </a:p>
          <a:p>
            <a:pPr lvl="1" eaLnBrk="1" fontAlgn="auto" hangingPunct="1">
              <a:spcAft>
                <a:spcPts val="0"/>
              </a:spcAft>
              <a:buFont typeface="Arial" pitchFamily="34" charset="0"/>
              <a:buChar char="–"/>
              <a:defRPr/>
            </a:pPr>
            <a:r>
              <a:rPr lang="ru-RU" sz="2900" dirty="0" smtClean="0"/>
              <a:t>Получить аккредитацию Объединенной международной комиссии, по крайней мере, для одной больницы НМХ</a:t>
            </a:r>
            <a:endParaRPr lang="en-US" sz="2900" dirty="0" smtClean="0"/>
          </a:p>
          <a:p>
            <a:pPr lvl="1" eaLnBrk="1" fontAlgn="auto" hangingPunct="1">
              <a:spcAft>
                <a:spcPts val="0"/>
              </a:spcAft>
              <a:buFont typeface="Arial" pitchFamily="34" charset="0"/>
              <a:buChar char="–"/>
              <a:defRPr/>
            </a:pPr>
            <a:r>
              <a:rPr lang="ru-RU" sz="2900" dirty="0" smtClean="0"/>
              <a:t>Вести работу по учреждению культурного центра</a:t>
            </a:r>
            <a:endParaRPr lang="en-US" sz="2900" dirty="0" smtClean="0"/>
          </a:p>
          <a:p>
            <a:pPr lvl="1" eaLnBrk="1" fontAlgn="auto" hangingPunct="1">
              <a:spcAft>
                <a:spcPts val="0"/>
              </a:spcAft>
              <a:buFont typeface="Arial" pitchFamily="34" charset="0"/>
              <a:buChar char="–"/>
              <a:defRPr/>
            </a:pPr>
            <a:r>
              <a:rPr lang="en-US" sz="2900" dirty="0" smtClean="0"/>
              <a:t>II </a:t>
            </a:r>
            <a:r>
              <a:rPr lang="ru-RU" sz="2900" dirty="0" smtClean="0"/>
              <a:t>фаза строительства в процессе выполнения</a:t>
            </a:r>
            <a:endParaRPr lang="en-US" sz="2900" dirty="0" smtClean="0"/>
          </a:p>
          <a:p>
            <a:pPr lvl="1" eaLnBrk="1" fontAlgn="auto" hangingPunct="1">
              <a:spcAft>
                <a:spcPts val="0"/>
              </a:spcAft>
              <a:buFont typeface="Arial" pitchFamily="34" charset="0"/>
              <a:buChar char="–"/>
              <a:defRPr/>
            </a:pPr>
            <a:r>
              <a:rPr lang="ru-RU" sz="2900" dirty="0" smtClean="0"/>
              <a:t>Осуществлять поиски большего количества разнообразных спонсоров</a:t>
            </a:r>
            <a:endParaRPr lang="en-US" sz="2900" dirty="0" smtClean="0"/>
          </a:p>
          <a:p>
            <a:pPr lvl="1"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D09A3F23-E7ED-4616-8A7A-8EC839CD8A76}" type="slidenum">
              <a:rPr lang="en-US"/>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30723" name="Title 1"/>
          <p:cNvSpPr>
            <a:spLocks noGrp="1"/>
          </p:cNvSpPr>
          <p:nvPr>
            <p:ph type="title"/>
          </p:nvPr>
        </p:nvSpPr>
        <p:spPr/>
        <p:txBody>
          <a:bodyPr/>
          <a:lstStyle/>
          <a:p>
            <a:pPr eaLnBrk="1" hangingPunct="1"/>
            <a:r>
              <a:rPr lang="ru-RU" sz="3600" smtClean="0"/>
              <a:t>Назарбаев Университет</a:t>
            </a:r>
            <a:r>
              <a:rPr lang="en-US" sz="3600" smtClean="0"/>
              <a:t>: </a:t>
            </a:r>
            <a:r>
              <a:rPr lang="ru-RU" sz="3600" smtClean="0"/>
              <a:t>Характеристика и направления деятельности </a:t>
            </a:r>
            <a:r>
              <a:rPr lang="en-US" sz="3600" smtClean="0"/>
              <a:t>(4)</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Char char="•"/>
              <a:defRPr/>
            </a:pPr>
            <a:r>
              <a:rPr lang="ru-RU" dirty="0" smtClean="0"/>
              <a:t>Планы на </a:t>
            </a:r>
            <a:r>
              <a:rPr lang="en-US" dirty="0" smtClean="0"/>
              <a:t>2013</a:t>
            </a:r>
            <a:r>
              <a:rPr lang="ru-RU" dirty="0" smtClean="0"/>
              <a:t>г.</a:t>
            </a:r>
            <a:endParaRPr lang="en-US" dirty="0" smtClean="0"/>
          </a:p>
          <a:p>
            <a:pPr lvl="1" eaLnBrk="1" fontAlgn="auto" hangingPunct="1">
              <a:spcAft>
                <a:spcPts val="0"/>
              </a:spcAft>
              <a:buFont typeface="Arial" pitchFamily="34" charset="0"/>
              <a:buChar char="–"/>
              <a:defRPr/>
            </a:pPr>
            <a:r>
              <a:rPr lang="ru-RU" dirty="0" smtClean="0"/>
              <a:t>Учредить Высшую школу образования</a:t>
            </a:r>
            <a:endParaRPr lang="en-US" dirty="0" smtClean="0"/>
          </a:p>
          <a:p>
            <a:pPr lvl="1" eaLnBrk="1" fontAlgn="auto" hangingPunct="1">
              <a:spcAft>
                <a:spcPts val="0"/>
              </a:spcAft>
              <a:buFont typeface="Arial" pitchFamily="34" charset="0"/>
              <a:buChar char="–"/>
              <a:defRPr/>
            </a:pPr>
            <a:r>
              <a:rPr lang="ru-RU" dirty="0" smtClean="0"/>
              <a:t>Обеспечивать работу Высших школ бизнеса и государственной политики</a:t>
            </a:r>
            <a:endParaRPr lang="en-US" dirty="0" smtClean="0"/>
          </a:p>
          <a:p>
            <a:pPr lvl="1" eaLnBrk="1" fontAlgn="auto" hangingPunct="1">
              <a:spcAft>
                <a:spcPts val="0"/>
              </a:spcAft>
              <a:buFont typeface="Arial" pitchFamily="34" charset="0"/>
              <a:buChar char="–"/>
              <a:defRPr/>
            </a:pPr>
            <a:r>
              <a:rPr lang="ru-RU" dirty="0" smtClean="0"/>
              <a:t>Принять еще, по крайней мере, около</a:t>
            </a:r>
            <a:r>
              <a:rPr lang="en-US" dirty="0" smtClean="0"/>
              <a:t> 500 </a:t>
            </a:r>
            <a:r>
              <a:rPr lang="ru-RU" dirty="0" smtClean="0"/>
              <a:t>новых студентов на </a:t>
            </a:r>
            <a:r>
              <a:rPr lang="ru-RU" dirty="0"/>
              <a:t>П</a:t>
            </a:r>
            <a:r>
              <a:rPr lang="ru-RU" dirty="0" smtClean="0"/>
              <a:t>рограмму «</a:t>
            </a:r>
            <a:r>
              <a:rPr lang="en-US" dirty="0" smtClean="0"/>
              <a:t>Foundation</a:t>
            </a:r>
            <a:r>
              <a:rPr lang="ru-RU" dirty="0" smtClean="0"/>
              <a:t>»</a:t>
            </a:r>
            <a:r>
              <a:rPr lang="en-US" dirty="0" smtClean="0"/>
              <a:t>/</a:t>
            </a:r>
            <a:r>
              <a:rPr lang="ru-RU" dirty="0" smtClean="0"/>
              <a:t>в Школы бакалавриата Назарбаев Университета</a:t>
            </a:r>
            <a:endParaRPr lang="en-US" dirty="0" smtClean="0"/>
          </a:p>
          <a:p>
            <a:pPr lvl="1" eaLnBrk="1" fontAlgn="auto" hangingPunct="1">
              <a:spcAft>
                <a:spcPts val="0"/>
              </a:spcAft>
              <a:buFont typeface="Arial" pitchFamily="34" charset="0"/>
              <a:buChar char="–"/>
              <a:defRPr/>
            </a:pPr>
            <a:r>
              <a:rPr lang="ru-RU" dirty="0" smtClean="0"/>
              <a:t>Далее диверсифицировать контингент студентов</a:t>
            </a:r>
            <a:endParaRPr lang="en-US" dirty="0" smtClean="0"/>
          </a:p>
          <a:p>
            <a:pPr lvl="1" eaLnBrk="1" fontAlgn="auto" hangingPunct="1">
              <a:spcAft>
                <a:spcPts val="0"/>
              </a:spcAft>
              <a:buFont typeface="Arial" pitchFamily="34" charset="0"/>
              <a:buChar char="–"/>
              <a:defRPr/>
            </a:pPr>
            <a:r>
              <a:rPr lang="ru-RU" dirty="0" smtClean="0"/>
              <a:t>Запустить программы обмена студентами</a:t>
            </a:r>
            <a:r>
              <a:rPr lang="en-US" dirty="0" smtClean="0"/>
              <a:t> (</a:t>
            </a:r>
            <a:r>
              <a:rPr lang="ru-RU" dirty="0" smtClean="0"/>
              <a:t>и членами ППС</a:t>
            </a:r>
            <a:r>
              <a:rPr lang="en-US" dirty="0" smtClean="0"/>
              <a:t>) </a:t>
            </a:r>
            <a:r>
              <a:rPr lang="ru-RU" dirty="0" smtClean="0"/>
              <a:t>совместно с зарубежными университетами</a:t>
            </a:r>
            <a:endParaRPr lang="en-US" dirty="0" smtClean="0"/>
          </a:p>
          <a:p>
            <a:pPr lvl="1" eaLnBrk="1" fontAlgn="auto" hangingPunct="1">
              <a:spcAft>
                <a:spcPts val="0"/>
              </a:spcAft>
              <a:buFont typeface="Arial" pitchFamily="34" charset="0"/>
              <a:buChar char="–"/>
              <a:defRPr/>
            </a:pPr>
            <a:r>
              <a:rPr lang="ru-RU" dirty="0" smtClean="0"/>
              <a:t>Усилить связь с выпускниками</a:t>
            </a:r>
            <a:endParaRPr lang="en-US" dirty="0" smtClean="0"/>
          </a:p>
          <a:p>
            <a:pPr lvl="1" eaLnBrk="1" fontAlgn="auto" hangingPunct="1">
              <a:spcAft>
                <a:spcPts val="0"/>
              </a:spcAft>
              <a:buFont typeface="Arial" pitchFamily="34" charset="0"/>
              <a:buChar char="–"/>
              <a:defRPr/>
            </a:pPr>
            <a:r>
              <a:rPr lang="ru-RU" dirty="0" smtClean="0"/>
              <a:t>Продолжать </a:t>
            </a:r>
            <a:r>
              <a:rPr lang="ru-RU" dirty="0"/>
              <a:t>обучение руководящих работников </a:t>
            </a:r>
            <a:r>
              <a:rPr lang="ru-RU" dirty="0" smtClean="0"/>
              <a:t>и обучение на курсах Программ </a:t>
            </a:r>
            <a:r>
              <a:rPr lang="en-US" dirty="0" smtClean="0"/>
              <a:t> </a:t>
            </a:r>
            <a:r>
              <a:rPr lang="ru-RU" dirty="0"/>
              <a:t>профессионального развития </a:t>
            </a:r>
            <a:endParaRPr lang="ru-RU" dirty="0" smtClean="0"/>
          </a:p>
          <a:p>
            <a:pPr lvl="1" eaLnBrk="1" fontAlgn="auto" hangingPunct="1">
              <a:spcAft>
                <a:spcPts val="0"/>
              </a:spcAft>
              <a:buFont typeface="Arial" pitchFamily="34" charset="0"/>
              <a:buChar char="–"/>
              <a:defRPr/>
            </a:pPr>
            <a:r>
              <a:rPr lang="ru-RU" dirty="0" smtClean="0"/>
              <a:t>Усилить исследовательскую деятельность и деятельность по организации</a:t>
            </a:r>
            <a:r>
              <a:rPr lang="en-US" dirty="0" smtClean="0"/>
              <a:t>/</a:t>
            </a:r>
            <a:r>
              <a:rPr lang="ru-RU" dirty="0" smtClean="0"/>
              <a:t>участию в конференциях</a:t>
            </a:r>
            <a:endParaRPr lang="en-US" dirty="0" smtClean="0"/>
          </a:p>
          <a:p>
            <a:pPr lvl="1" eaLnBrk="1" fontAlgn="auto" hangingPunct="1">
              <a:spcAft>
                <a:spcPts val="0"/>
              </a:spcAft>
              <a:buFont typeface="Arial" pitchFamily="34" charset="0"/>
              <a:buChar char="–"/>
              <a:defRPr/>
            </a:pPr>
            <a:r>
              <a:rPr lang="ru-RU" dirty="0" smtClean="0"/>
              <a:t>Аккредитация </a:t>
            </a:r>
            <a:r>
              <a:rPr lang="ru-RU" dirty="0"/>
              <a:t>Объединенной международной комиссии, по крайней мере, </a:t>
            </a:r>
            <a:r>
              <a:rPr lang="ru-RU" dirty="0" smtClean="0"/>
              <a:t>еще для двух больниц </a:t>
            </a:r>
            <a:r>
              <a:rPr lang="ru-RU" dirty="0"/>
              <a:t>НМХ</a:t>
            </a:r>
            <a:endParaRPr lang="en-US" dirty="0"/>
          </a:p>
          <a:p>
            <a:pPr lvl="1" eaLnBrk="1" fontAlgn="auto" hangingPunct="1">
              <a:spcAft>
                <a:spcPts val="0"/>
              </a:spcAft>
              <a:buFont typeface="Arial" pitchFamily="34" charset="0"/>
              <a:buChar char="–"/>
              <a:defRPr/>
            </a:pPr>
            <a:r>
              <a:rPr lang="en-US" dirty="0" smtClean="0"/>
              <a:t>II </a:t>
            </a:r>
            <a:r>
              <a:rPr lang="ru-RU" dirty="0"/>
              <a:t>фаза строительства </a:t>
            </a:r>
            <a:r>
              <a:rPr lang="ru-RU" dirty="0" smtClean="0"/>
              <a:t>близка к завершению</a:t>
            </a:r>
            <a:r>
              <a:rPr lang="en-US" dirty="0" smtClean="0"/>
              <a:t>; </a:t>
            </a:r>
            <a:r>
              <a:rPr lang="ru-RU" dirty="0" smtClean="0"/>
              <a:t>запуск </a:t>
            </a:r>
            <a:r>
              <a:rPr lang="en-US" dirty="0" smtClean="0"/>
              <a:t>III </a:t>
            </a:r>
            <a:r>
              <a:rPr lang="ru-RU" dirty="0" smtClean="0"/>
              <a:t>фазы </a:t>
            </a:r>
            <a:r>
              <a:rPr lang="ru-RU" dirty="0"/>
              <a:t>строительства </a:t>
            </a:r>
            <a:endParaRPr lang="ru-RU" dirty="0" smtClean="0"/>
          </a:p>
          <a:p>
            <a:pPr lvl="1" eaLnBrk="1" fontAlgn="auto" hangingPunct="1">
              <a:spcAft>
                <a:spcPts val="0"/>
              </a:spcAft>
              <a:buFont typeface="Arial" pitchFamily="34" charset="0"/>
              <a:buChar char="–"/>
              <a:defRPr/>
            </a:pPr>
            <a:r>
              <a:rPr lang="ru-RU" dirty="0" smtClean="0"/>
              <a:t>Поиск разнообразной спонсорской поддержки</a:t>
            </a:r>
            <a:endParaRPr lang="en-US" dirty="0" smtClean="0"/>
          </a:p>
          <a:p>
            <a:pPr marL="457200" lvl="1" indent="0" eaLnBrk="1" fontAlgn="auto" hangingPunct="1">
              <a:spcAft>
                <a:spcPts val="0"/>
              </a:spcAft>
              <a:buFont typeface="Arial" pitchFamily="34" charset="0"/>
              <a:buNone/>
              <a:defRPr/>
            </a:pPr>
            <a:endParaRPr lang="en-US" dirty="0" smtClean="0"/>
          </a:p>
          <a:p>
            <a:pPr lvl="1"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CA39939C-A2CB-4564-A701-3EE1CC634094}"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4099" name="Title 1"/>
          <p:cNvSpPr>
            <a:spLocks noGrp="1"/>
          </p:cNvSpPr>
          <p:nvPr>
            <p:ph type="title"/>
          </p:nvPr>
        </p:nvSpPr>
        <p:spPr/>
        <p:txBody>
          <a:bodyPr/>
          <a:lstStyle/>
          <a:p>
            <a:pPr eaLnBrk="1" hangingPunct="1"/>
            <a:r>
              <a:rPr lang="ru-RU" sz="3200" smtClean="0"/>
              <a:t>Важность образования</a:t>
            </a:r>
            <a:endParaRPr lang="en-US" sz="3200" smtClean="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ru-RU" dirty="0" smtClean="0"/>
              <a:t>Образование</a:t>
            </a:r>
            <a:r>
              <a:rPr lang="en-US" dirty="0" smtClean="0"/>
              <a:t> (</a:t>
            </a:r>
            <a:r>
              <a:rPr lang="ru-RU" dirty="0" smtClean="0"/>
              <a:t>от</a:t>
            </a:r>
            <a:r>
              <a:rPr lang="en-US" dirty="0" smtClean="0"/>
              <a:t> </a:t>
            </a:r>
            <a:r>
              <a:rPr lang="ru-RU" dirty="0" smtClean="0"/>
              <a:t>образования для детей дошкольного возраста</a:t>
            </a:r>
            <a:r>
              <a:rPr lang="en-US" dirty="0" smtClean="0"/>
              <a:t> </a:t>
            </a:r>
            <a:r>
              <a:rPr lang="ru-RU" dirty="0" smtClean="0"/>
              <a:t>до высшего образования</a:t>
            </a:r>
            <a:r>
              <a:rPr lang="en-US" dirty="0" smtClean="0"/>
              <a:t>), </a:t>
            </a:r>
            <a:r>
              <a:rPr lang="ru-RU" dirty="0" smtClean="0"/>
              <a:t>навыки и </a:t>
            </a:r>
            <a:r>
              <a:rPr lang="en-US" dirty="0" smtClean="0"/>
              <a:t> </a:t>
            </a:r>
            <a:r>
              <a:rPr lang="ru-RU" dirty="0" smtClean="0"/>
              <a:t>исследовательские способности все в большей мере связаны с возможностями страны повышать и поддерживать свой экономический рост</a:t>
            </a:r>
            <a:r>
              <a:rPr lang="en-US" dirty="0" smtClean="0"/>
              <a:t>:</a:t>
            </a:r>
          </a:p>
          <a:p>
            <a:pPr marL="857250" lvl="1" indent="-457200" eaLnBrk="1" fontAlgn="auto" hangingPunct="1">
              <a:spcAft>
                <a:spcPts val="0"/>
              </a:spcAft>
              <a:buFont typeface="Arial" pitchFamily="34" charset="0"/>
              <a:buChar char="–"/>
              <a:defRPr/>
            </a:pPr>
            <a:r>
              <a:rPr lang="ru-RU" dirty="0" smtClean="0"/>
              <a:t>«образованное население является необходимой составляющей экономического и  социального развития</a:t>
            </a:r>
            <a:r>
              <a:rPr lang="en-US" dirty="0" smtClean="0"/>
              <a:t>; </a:t>
            </a:r>
            <a:r>
              <a:rPr lang="ru-RU" dirty="0" smtClean="0"/>
              <a:t>в связи с этим общество реально заинтересовано в обеспечении доступа к широким образовательным возможностям для детей и взрослых»</a:t>
            </a:r>
            <a:r>
              <a:rPr lang="en-US" dirty="0" smtClean="0"/>
              <a:t> (</a:t>
            </a:r>
            <a:r>
              <a:rPr lang="ru-RU" dirty="0" smtClean="0"/>
              <a:t>ОЭСР,</a:t>
            </a:r>
            <a:r>
              <a:rPr lang="en-US" dirty="0" smtClean="0"/>
              <a:t> 2011</a:t>
            </a:r>
            <a:r>
              <a:rPr lang="ru-RU" dirty="0" smtClean="0"/>
              <a:t>г.</a:t>
            </a:r>
            <a:r>
              <a:rPr lang="en-US" dirty="0" smtClean="0"/>
              <a:t>)</a:t>
            </a:r>
          </a:p>
          <a:p>
            <a:pPr marL="857250" lvl="1" indent="-457200" eaLnBrk="1" fontAlgn="auto" hangingPunct="1">
              <a:spcAft>
                <a:spcPts val="0"/>
              </a:spcAft>
              <a:buFont typeface="Arial" pitchFamily="34" charset="0"/>
              <a:buChar char="–"/>
              <a:defRPr/>
            </a:pPr>
            <a:r>
              <a:rPr lang="ru-RU" dirty="0" smtClean="0"/>
              <a:t>«в основе экономического роста и развития лежит хорошее образование»</a:t>
            </a:r>
            <a:r>
              <a:rPr lang="en-US" dirty="0" smtClean="0"/>
              <a:t> (</a:t>
            </a:r>
            <a:r>
              <a:rPr lang="ru-RU" dirty="0" smtClean="0"/>
              <a:t>Всемирный банк</a:t>
            </a:r>
            <a:r>
              <a:rPr lang="en-US" dirty="0" smtClean="0"/>
              <a:t>, 2011</a:t>
            </a:r>
            <a:r>
              <a:rPr lang="ru-RU" dirty="0" smtClean="0"/>
              <a:t>г.</a:t>
            </a:r>
            <a:r>
              <a:rPr lang="en-US" dirty="0" smtClean="0"/>
              <a:t>)</a:t>
            </a:r>
          </a:p>
          <a:p>
            <a:pPr marL="457200" indent="-457200" eaLnBrk="1" fontAlgn="auto" hangingPunct="1">
              <a:spcAft>
                <a:spcPts val="0"/>
              </a:spcAft>
              <a:buFont typeface="Arial" pitchFamily="34" charset="0"/>
              <a:buChar char="•"/>
              <a:defRPr/>
            </a:pPr>
            <a:r>
              <a:rPr lang="ru-RU" dirty="0" smtClean="0"/>
              <a:t>Однако необходимо отметить, что мы ведем речь о качественном образовании, ведущем к приобретению навыков,</a:t>
            </a:r>
            <a:r>
              <a:rPr lang="en-US" dirty="0" smtClean="0"/>
              <a:t> </a:t>
            </a:r>
            <a:r>
              <a:rPr lang="ru-RU" dirty="0" smtClean="0"/>
              <a:t>отвечающих критериям современной жизни</a:t>
            </a:r>
            <a:endParaRPr lang="en-US" dirty="0" smtClean="0"/>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B34D0EBB-24AE-4E9F-B4A2-D9A05D463451}"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31747" name="Title 1"/>
          <p:cNvSpPr>
            <a:spLocks noGrp="1"/>
          </p:cNvSpPr>
          <p:nvPr>
            <p:ph type="title"/>
          </p:nvPr>
        </p:nvSpPr>
        <p:spPr/>
        <p:txBody>
          <a:bodyPr/>
          <a:lstStyle/>
          <a:p>
            <a:pPr eaLnBrk="1" hangingPunct="1"/>
            <a:r>
              <a:rPr lang="ru-RU" sz="3600" smtClean="0"/>
              <a:t>Назарбаев Университет</a:t>
            </a:r>
            <a:r>
              <a:rPr lang="en-US" sz="3600" smtClean="0"/>
              <a:t>: </a:t>
            </a:r>
            <a:r>
              <a:rPr lang="ru-RU" sz="3600" smtClean="0"/>
              <a:t>Характеристика и направления деятельности </a:t>
            </a:r>
            <a:r>
              <a:rPr lang="en-US" sz="3600" smtClean="0"/>
              <a:t>(5)</a:t>
            </a:r>
          </a:p>
        </p:txBody>
      </p:sp>
      <p:sp>
        <p:nvSpPr>
          <p:cNvPr id="31748" name="Content Placeholder 2"/>
          <p:cNvSpPr>
            <a:spLocks noGrp="1"/>
          </p:cNvSpPr>
          <p:nvPr>
            <p:ph idx="1"/>
          </p:nvPr>
        </p:nvSpPr>
        <p:spPr/>
        <p:txBody>
          <a:bodyPr/>
          <a:lstStyle/>
          <a:p>
            <a:pPr eaLnBrk="1" hangingPunct="1"/>
            <a:r>
              <a:rPr lang="ru-RU" sz="1600" smtClean="0"/>
              <a:t>Планы на </a:t>
            </a:r>
            <a:r>
              <a:rPr lang="en-US" sz="1600" smtClean="0"/>
              <a:t>2014</a:t>
            </a:r>
            <a:r>
              <a:rPr lang="ru-RU" sz="1600" smtClean="0"/>
              <a:t>г.</a:t>
            </a:r>
            <a:endParaRPr lang="en-US" sz="1600" smtClean="0"/>
          </a:p>
          <a:p>
            <a:pPr lvl="1" eaLnBrk="1" hangingPunct="1"/>
            <a:r>
              <a:rPr lang="ru-RU" sz="1600" smtClean="0"/>
              <a:t>Класс </a:t>
            </a:r>
            <a:r>
              <a:rPr lang="en-US" sz="1600" smtClean="0"/>
              <a:t>2014</a:t>
            </a:r>
            <a:r>
              <a:rPr lang="ru-RU" sz="1600" smtClean="0"/>
              <a:t> года</a:t>
            </a:r>
            <a:r>
              <a:rPr lang="en-US" sz="1600" smtClean="0"/>
              <a:t> – </a:t>
            </a:r>
            <a:r>
              <a:rPr lang="ru-RU" sz="1600" smtClean="0"/>
              <a:t>первые выпускники Школы инженерии</a:t>
            </a:r>
            <a:r>
              <a:rPr lang="en-US" sz="1600" smtClean="0"/>
              <a:t> </a:t>
            </a:r>
          </a:p>
          <a:p>
            <a:pPr lvl="1" eaLnBrk="1" hangingPunct="1"/>
            <a:r>
              <a:rPr lang="ru-RU" sz="1600" smtClean="0"/>
              <a:t>Учредить Высшую школу инженерии</a:t>
            </a:r>
            <a:endParaRPr lang="en-US" sz="1600" smtClean="0"/>
          </a:p>
          <a:p>
            <a:pPr lvl="1" eaLnBrk="1" hangingPunct="1"/>
            <a:r>
              <a:rPr lang="ru-RU" sz="1600" smtClean="0"/>
              <a:t>Завершить подготовку к учреждению Медицинской школы Назарбаев Университета</a:t>
            </a:r>
            <a:endParaRPr lang="en-US" sz="1600" smtClean="0"/>
          </a:p>
          <a:p>
            <a:pPr lvl="1" eaLnBrk="1" hangingPunct="1"/>
            <a:r>
              <a:rPr lang="ru-RU" sz="1600" smtClean="0"/>
              <a:t>Постепенно продвигаться в развитии видов деятельности, упомянутых в планах на предыдущий год</a:t>
            </a:r>
            <a:endParaRPr lang="en-US" sz="1600" smtClean="0"/>
          </a:p>
          <a:p>
            <a:pPr eaLnBrk="1" hangingPunct="1"/>
            <a:r>
              <a:rPr lang="ru-RU" sz="1600" smtClean="0"/>
              <a:t>Планы на </a:t>
            </a:r>
            <a:r>
              <a:rPr lang="en-US" sz="1600" smtClean="0"/>
              <a:t>2015</a:t>
            </a:r>
            <a:r>
              <a:rPr lang="ru-RU" sz="1600" smtClean="0"/>
              <a:t>г.</a:t>
            </a:r>
            <a:endParaRPr lang="en-US" sz="1600" smtClean="0"/>
          </a:p>
          <a:p>
            <a:pPr lvl="1" eaLnBrk="1" hangingPunct="1"/>
            <a:r>
              <a:rPr lang="ru-RU" sz="1600" smtClean="0"/>
              <a:t>Класс </a:t>
            </a:r>
            <a:r>
              <a:rPr lang="en-US" sz="1600" smtClean="0"/>
              <a:t>2015</a:t>
            </a:r>
            <a:r>
              <a:rPr lang="ru-RU" sz="1600" smtClean="0"/>
              <a:t> года</a:t>
            </a:r>
            <a:r>
              <a:rPr lang="en-US" sz="1600" smtClean="0"/>
              <a:t> – </a:t>
            </a:r>
            <a:r>
              <a:rPr lang="ru-RU" sz="1600" smtClean="0"/>
              <a:t>первые выпускники Школы наук и технологий и Школы социальных и гуманитарных наук</a:t>
            </a:r>
            <a:r>
              <a:rPr lang="en-US" sz="1600" smtClean="0"/>
              <a:t>, </a:t>
            </a:r>
            <a:r>
              <a:rPr lang="ru-RU" sz="1600" smtClean="0"/>
              <a:t>вместе с Выпуском</a:t>
            </a:r>
            <a:r>
              <a:rPr lang="en-US" sz="1600" smtClean="0"/>
              <a:t> 2 </a:t>
            </a:r>
            <a:r>
              <a:rPr lang="ru-RU" sz="1600" smtClean="0"/>
              <a:t>Школы инженерии</a:t>
            </a:r>
            <a:endParaRPr lang="en-US" sz="1600" smtClean="0"/>
          </a:p>
          <a:p>
            <a:pPr lvl="1" eaLnBrk="1" hangingPunct="1"/>
            <a:r>
              <a:rPr lang="ru-RU" sz="1600" smtClean="0"/>
              <a:t>Учредить Высшие школы наук и технологий и социальных и гуманитарных наук</a:t>
            </a:r>
            <a:endParaRPr lang="en-US" sz="1600" smtClean="0"/>
          </a:p>
          <a:p>
            <a:pPr lvl="1" eaLnBrk="1" hangingPunct="1"/>
            <a:r>
              <a:rPr lang="ru-RU" sz="1600" smtClean="0"/>
              <a:t>Открыть Медицинскую школу Назарбаев Университета  и ввести интегрированную академическую здравоохранительную систему Назарбаев Университета</a:t>
            </a:r>
            <a:r>
              <a:rPr lang="en-US" sz="1600" smtClean="0"/>
              <a:t> (</a:t>
            </a:r>
            <a:r>
              <a:rPr lang="ru-RU" sz="1600" smtClean="0"/>
              <a:t>практика обучения, исследований и клиническая практика</a:t>
            </a:r>
            <a:r>
              <a:rPr lang="en-US" sz="1600" smtClean="0"/>
              <a:t>) </a:t>
            </a:r>
            <a:r>
              <a:rPr lang="ru-RU" sz="1600" smtClean="0"/>
              <a:t>под маркой «Назарбаев медицина»</a:t>
            </a:r>
            <a:endParaRPr lang="en-US" sz="1600" smtClean="0"/>
          </a:p>
          <a:p>
            <a:pPr lvl="1" eaLnBrk="1" hangingPunct="1"/>
            <a:r>
              <a:rPr lang="ru-RU" sz="1600" smtClean="0"/>
              <a:t>Постепенно продвигаться в развитии видов деятельности, упомянутых в планах на предыдущий год</a:t>
            </a:r>
            <a:endParaRPr lang="en-US" sz="1600" smtClean="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8AF97394-99B2-4927-9C61-4C6A29DB0569}" type="slidenum">
              <a:rPr lang="en-US"/>
              <a:pPr>
                <a:defRPr/>
              </a:pPr>
              <a:t>30</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EeePC\Documents\Mama\NU\brand_book_eng_NU(69).jpg"/>
          <p:cNvPicPr>
            <a:picLocks noChangeAspect="1" noChangeArrowheads="1"/>
          </p:cNvPicPr>
          <p:nvPr/>
        </p:nvPicPr>
        <p:blipFill>
          <a:blip r:embed="rId2" cstate="print">
            <a:clrChange>
              <a:clrFrom>
                <a:srgbClr val="FCFBF9"/>
              </a:clrFrom>
              <a:clrTo>
                <a:srgbClr val="FCFBF9">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5123" name="Title 1"/>
          <p:cNvSpPr>
            <a:spLocks noGrp="1"/>
          </p:cNvSpPr>
          <p:nvPr>
            <p:ph type="title"/>
          </p:nvPr>
        </p:nvSpPr>
        <p:spPr/>
        <p:txBody>
          <a:bodyPr/>
          <a:lstStyle/>
          <a:p>
            <a:pPr eaLnBrk="1" hangingPunct="1"/>
            <a:r>
              <a:rPr lang="ru-RU" sz="3200" smtClean="0"/>
              <a:t>Важность образования </a:t>
            </a:r>
            <a:r>
              <a:rPr lang="en-US" sz="3200" smtClean="0"/>
              <a:t>– </a:t>
            </a:r>
            <a:r>
              <a:rPr lang="ru-RU" sz="3200" smtClean="0"/>
              <a:t>статистика по безработице в странах ОЭСР</a:t>
            </a:r>
            <a:r>
              <a:rPr lang="en-US" sz="3200" smtClean="0"/>
              <a:t> </a:t>
            </a:r>
          </a:p>
        </p:txBody>
      </p:sp>
      <p:sp>
        <p:nvSpPr>
          <p:cNvPr id="5124" name="Content Placeholder 2"/>
          <p:cNvSpPr>
            <a:spLocks noGrp="1"/>
          </p:cNvSpPr>
          <p:nvPr>
            <p:ph idx="1"/>
          </p:nvPr>
        </p:nvSpPr>
        <p:spPr>
          <a:xfrm>
            <a:off x="457200" y="1600200"/>
            <a:ext cx="8153400" cy="4419600"/>
          </a:xfrm>
        </p:spPr>
        <p:txBody>
          <a:bodyPr/>
          <a:lstStyle/>
          <a:p>
            <a:pPr eaLnBrk="1" hangingPunct="1"/>
            <a:endParaRPr lang="ru-RU" smtClean="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62141C93-0FF8-44B8-81A8-14331DA722A5}" type="slidenum">
              <a:rPr lang="en-US"/>
              <a:pPr>
                <a:defRPr/>
              </a:pPr>
              <a:t>4</a:t>
            </a:fld>
            <a:endParaRPr lang="en-US" dirty="0"/>
          </a:p>
        </p:txBody>
      </p:sp>
      <p:pic>
        <p:nvPicPr>
          <p:cNvPr id="5128" name="Picture 2"/>
          <p:cNvPicPr>
            <a:picLocks noChangeAspect="1" noChangeArrowheads="1"/>
          </p:cNvPicPr>
          <p:nvPr/>
        </p:nvPicPr>
        <p:blipFill>
          <a:blip r:embed="rId3" cstate="print"/>
          <a:srcRect/>
          <a:stretch>
            <a:fillRect/>
          </a:stretch>
        </p:blipFill>
        <p:spPr bwMode="auto">
          <a:xfrm>
            <a:off x="609600" y="1430338"/>
            <a:ext cx="7772400" cy="497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EeePC\Documents\Mama\NU\brand_book_eng_NU(69).jpg"/>
          <p:cNvPicPr>
            <a:picLocks noChangeAspect="1" noChangeArrowheads="1"/>
          </p:cNvPicPr>
          <p:nvPr/>
        </p:nvPicPr>
        <p:blipFill>
          <a:blip r:embed="rId2" cstate="print">
            <a:clrChange>
              <a:clrFrom>
                <a:srgbClr val="F0F0F0"/>
              </a:clrFrom>
              <a:clrTo>
                <a:srgbClr val="F0F0F0">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6147" name="Title 1"/>
          <p:cNvSpPr>
            <a:spLocks noGrp="1"/>
          </p:cNvSpPr>
          <p:nvPr>
            <p:ph type="title"/>
          </p:nvPr>
        </p:nvSpPr>
        <p:spPr/>
        <p:txBody>
          <a:bodyPr/>
          <a:lstStyle/>
          <a:p>
            <a:pPr eaLnBrk="1" hangingPunct="1"/>
            <a:r>
              <a:rPr lang="ru-RU" sz="3200" smtClean="0"/>
              <a:t>Важность образования</a:t>
            </a:r>
            <a:endParaRPr lang="en-US" sz="3200" smtClean="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ru-RU" dirty="0" smtClean="0"/>
              <a:t>Некоторые социо-экономические данные по странам ОЭСР</a:t>
            </a:r>
            <a:r>
              <a:rPr lang="en-US" dirty="0" smtClean="0"/>
              <a:t>:</a:t>
            </a:r>
          </a:p>
          <a:p>
            <a:pPr lvl="1" eaLnBrk="1" fontAlgn="auto" hangingPunct="1">
              <a:spcAft>
                <a:spcPts val="0"/>
              </a:spcAft>
              <a:buFont typeface="Arial" pitchFamily="34" charset="0"/>
              <a:buChar char="–"/>
              <a:defRPr/>
            </a:pPr>
            <a:r>
              <a:rPr lang="ru-RU" dirty="0" smtClean="0"/>
              <a:t>Уровень безработицы среди не закончивших среднее образование составил в среднем </a:t>
            </a:r>
            <a:r>
              <a:rPr lang="en-US" dirty="0" smtClean="0"/>
              <a:t>11</a:t>
            </a:r>
            <a:r>
              <a:rPr lang="ru-RU" dirty="0"/>
              <a:t>,</a:t>
            </a:r>
            <a:r>
              <a:rPr lang="en-US" dirty="0" smtClean="0"/>
              <a:t>5% </a:t>
            </a:r>
            <a:r>
              <a:rPr lang="ru-RU" dirty="0" smtClean="0"/>
              <a:t>по сравнению с </a:t>
            </a:r>
            <a:r>
              <a:rPr lang="en-US" dirty="0" smtClean="0"/>
              <a:t>4</a:t>
            </a:r>
            <a:r>
              <a:rPr lang="ru-RU" dirty="0" smtClean="0"/>
              <a:t>,</a:t>
            </a:r>
            <a:r>
              <a:rPr lang="en-US" dirty="0" smtClean="0"/>
              <a:t>4% </a:t>
            </a:r>
            <a:r>
              <a:rPr lang="ru-RU" dirty="0" smtClean="0"/>
              <a:t>среди выпускников университетов</a:t>
            </a:r>
            <a:r>
              <a:rPr lang="en-US" dirty="0" smtClean="0"/>
              <a:t> (</a:t>
            </a:r>
            <a:r>
              <a:rPr lang="ru-RU" dirty="0"/>
              <a:t>в</a:t>
            </a:r>
            <a:r>
              <a:rPr lang="en-US" dirty="0" smtClean="0"/>
              <a:t> 2009</a:t>
            </a:r>
            <a:r>
              <a:rPr lang="ru-RU" dirty="0" smtClean="0"/>
              <a:t>г.</a:t>
            </a:r>
            <a:r>
              <a:rPr lang="en-US" dirty="0" smtClean="0"/>
              <a:t> – </a:t>
            </a:r>
            <a:r>
              <a:rPr lang="ru-RU" dirty="0" smtClean="0"/>
              <a:t>т.е.</a:t>
            </a:r>
            <a:r>
              <a:rPr lang="en-US" dirty="0" smtClean="0"/>
              <a:t> </a:t>
            </a:r>
            <a:r>
              <a:rPr lang="ru-RU" dirty="0" smtClean="0"/>
              <a:t>во время кризиса</a:t>
            </a:r>
            <a:r>
              <a:rPr lang="en-US" dirty="0" smtClean="0"/>
              <a:t>), </a:t>
            </a:r>
            <a:r>
              <a:rPr lang="ru-RU" dirty="0" smtClean="0"/>
              <a:t>что усугубило серьезную проблему безработицы среди молодежи </a:t>
            </a:r>
            <a:r>
              <a:rPr lang="en-US" dirty="0" smtClean="0"/>
              <a:t>(&gt; 17% </a:t>
            </a:r>
            <a:r>
              <a:rPr lang="ru-RU" dirty="0" smtClean="0"/>
              <a:t>в</a:t>
            </a:r>
            <a:r>
              <a:rPr lang="en-US" dirty="0" smtClean="0"/>
              <a:t> 2010</a:t>
            </a:r>
            <a:r>
              <a:rPr lang="ru-RU" dirty="0" smtClean="0"/>
              <a:t>г.</a:t>
            </a:r>
            <a:r>
              <a:rPr lang="en-US" dirty="0" smtClean="0"/>
              <a:t>)</a:t>
            </a:r>
          </a:p>
          <a:p>
            <a:pPr lvl="1" eaLnBrk="1" fontAlgn="auto" hangingPunct="1">
              <a:spcAft>
                <a:spcPts val="0"/>
              </a:spcAft>
              <a:buFont typeface="Arial" pitchFamily="34" charset="0"/>
              <a:buChar char="–"/>
              <a:defRPr/>
            </a:pPr>
            <a:r>
              <a:rPr lang="ru-RU" dirty="0" smtClean="0"/>
              <a:t>«Затраты для отдельных лиц и для всего общества на содержание молодежи, покидающей школы без образования, продолжают расти»</a:t>
            </a:r>
            <a:r>
              <a:rPr lang="en-US" dirty="0" smtClean="0"/>
              <a:t> (</a:t>
            </a:r>
            <a:r>
              <a:rPr lang="ru-RU" dirty="0" smtClean="0"/>
              <a:t>Генеральный секретарь ОЭСР</a:t>
            </a:r>
            <a:r>
              <a:rPr lang="en-US" dirty="0" smtClean="0"/>
              <a:t> A. </a:t>
            </a:r>
            <a:r>
              <a:rPr lang="ru-RU" dirty="0" err="1" smtClean="0"/>
              <a:t>Гурриа</a:t>
            </a:r>
            <a:r>
              <a:rPr lang="en-US" dirty="0" smtClean="0"/>
              <a:t>) (&gt;50% 15-19</a:t>
            </a:r>
            <a:r>
              <a:rPr lang="ru-RU" dirty="0" smtClean="0"/>
              <a:t>-летней молодежи, не закончившей школ, являются безработными</a:t>
            </a:r>
            <a:r>
              <a:rPr lang="en-US" dirty="0" smtClean="0"/>
              <a:t>) =&gt; </a:t>
            </a:r>
            <a:r>
              <a:rPr lang="ru-RU" dirty="0" smtClean="0"/>
              <a:t>угроза «потерянного поколения»</a:t>
            </a:r>
            <a:r>
              <a:rPr lang="en-US" dirty="0" smtClean="0"/>
              <a:t> </a:t>
            </a:r>
          </a:p>
          <a:p>
            <a:pPr lvl="1" eaLnBrk="1" fontAlgn="auto" hangingPunct="1">
              <a:spcAft>
                <a:spcPts val="0"/>
              </a:spcAft>
              <a:buFont typeface="Arial" pitchFamily="34" charset="0"/>
              <a:buChar char="–"/>
              <a:defRPr/>
            </a:pPr>
            <a:r>
              <a:rPr lang="ru-RU" dirty="0" smtClean="0"/>
              <a:t>Правительствам необходимо инвестировать в образование даже в трудные в финансовом плане времена: дело касается будущего</a:t>
            </a: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E8109E01-0B22-42D2-AB5E-919074F83CD7}"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EeePC\Documents\Mama\NU\brand_book_eng_NU(69).jpg"/>
          <p:cNvPicPr>
            <a:picLocks noChangeAspect="1" noChangeArrowheads="1"/>
          </p:cNvPicPr>
          <p:nvPr/>
        </p:nvPicPr>
        <p:blipFill>
          <a:blip r:embed="rId2" cstate="print">
            <a:clrChange>
              <a:clrFrom>
                <a:srgbClr val="FBFAF8"/>
              </a:clrFrom>
              <a:clrTo>
                <a:srgbClr val="FBFAF8">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7171" name="Title 1"/>
          <p:cNvSpPr>
            <a:spLocks noGrp="1"/>
          </p:cNvSpPr>
          <p:nvPr>
            <p:ph type="title"/>
          </p:nvPr>
        </p:nvSpPr>
        <p:spPr>
          <a:xfrm>
            <a:off x="457200" y="260350"/>
            <a:ext cx="8229600" cy="1143000"/>
          </a:xfrm>
        </p:spPr>
        <p:txBody>
          <a:bodyPr/>
          <a:lstStyle/>
          <a:p>
            <a:pPr eaLnBrk="1" hangingPunct="1"/>
            <a:r>
              <a:rPr lang="ru-RU" sz="3200" smtClean="0"/>
              <a:t>Важность высшего образования</a:t>
            </a:r>
            <a:r>
              <a:rPr lang="en-US" sz="3200" smtClean="0"/>
              <a:t> </a:t>
            </a:r>
          </a:p>
        </p:txBody>
      </p:sp>
      <p:sp>
        <p:nvSpPr>
          <p:cNvPr id="7172" name="Content Placeholder 2"/>
          <p:cNvSpPr>
            <a:spLocks noGrp="1"/>
          </p:cNvSpPr>
          <p:nvPr>
            <p:ph idx="1"/>
          </p:nvPr>
        </p:nvSpPr>
        <p:spPr/>
        <p:txBody>
          <a:bodyPr/>
          <a:lstStyle/>
          <a:p>
            <a:pPr marL="0" indent="0" eaLnBrk="1" hangingPunct="1">
              <a:buFont typeface="Arial" charset="0"/>
              <a:buNone/>
            </a:pPr>
            <a:endParaRPr lang="ru-RU" smtClean="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3449117D-96D4-4AC6-A4EC-BDEC9F3E0A32}" type="slidenum">
              <a:rPr lang="en-US"/>
              <a:pPr>
                <a:defRPr/>
              </a:pPr>
              <a:t>6</a:t>
            </a:fld>
            <a:endParaRPr lang="en-US"/>
          </a:p>
        </p:txBody>
      </p:sp>
      <p:pic>
        <p:nvPicPr>
          <p:cNvPr id="7176" name="Picture 2"/>
          <p:cNvPicPr>
            <a:picLocks noChangeAspect="1" noChangeArrowheads="1"/>
          </p:cNvPicPr>
          <p:nvPr/>
        </p:nvPicPr>
        <p:blipFill>
          <a:blip r:embed="rId3" cstate="print"/>
          <a:srcRect/>
          <a:stretch>
            <a:fillRect/>
          </a:stretch>
        </p:blipFill>
        <p:spPr bwMode="auto">
          <a:xfrm>
            <a:off x="476250" y="1600200"/>
            <a:ext cx="7620000" cy="3048000"/>
          </a:xfrm>
          <a:prstGeom prst="rect">
            <a:avLst/>
          </a:prstGeom>
          <a:noFill/>
          <a:ln w="9525">
            <a:noFill/>
            <a:miter lim="800000"/>
            <a:headEnd/>
            <a:tailEnd/>
          </a:ln>
        </p:spPr>
      </p:pic>
      <p:sp>
        <p:nvSpPr>
          <p:cNvPr id="7" name="Rectangle 6"/>
          <p:cNvSpPr/>
          <p:nvPr/>
        </p:nvSpPr>
        <p:spPr>
          <a:xfrm>
            <a:off x="838200" y="4876800"/>
            <a:ext cx="7239000" cy="1323975"/>
          </a:xfrm>
          <a:prstGeom prst="rect">
            <a:avLst/>
          </a:prstGeom>
        </p:spPr>
        <p:txBody>
          <a:bodyPr>
            <a:spAutoFit/>
          </a:bodyPr>
          <a:lstStyle/>
          <a:p>
            <a:pPr fontAlgn="auto">
              <a:spcBef>
                <a:spcPts val="0"/>
              </a:spcBef>
              <a:spcAft>
                <a:spcPts val="0"/>
              </a:spcAft>
              <a:defRPr/>
            </a:pPr>
            <a:r>
              <a:rPr lang="ru-RU" sz="1600" dirty="0">
                <a:latin typeface="+mn-lt"/>
                <a:cs typeface="+mn-cs"/>
              </a:rPr>
              <a:t>Высшее образование расширяет</a:t>
            </a:r>
            <a:r>
              <a:rPr lang="en-US" sz="1600" dirty="0">
                <a:latin typeface="+mn-lt"/>
                <a:cs typeface="+mn-cs"/>
              </a:rPr>
              <a:t> </a:t>
            </a:r>
            <a:r>
              <a:rPr lang="ru-RU" sz="1600" dirty="0">
                <a:latin typeface="+mn-lt"/>
                <a:cs typeface="+mn-cs"/>
              </a:rPr>
              <a:t>перспективы трудоустройства </a:t>
            </a:r>
            <a:r>
              <a:rPr lang="en-US" sz="1600" dirty="0">
                <a:latin typeface="+mn-lt"/>
                <a:cs typeface="+mn-cs"/>
              </a:rPr>
              <a:t>(</a:t>
            </a:r>
            <a:r>
              <a:rPr lang="ru-RU" sz="1600" dirty="0">
                <a:latin typeface="+mn-lt"/>
                <a:cs typeface="+mn-cs"/>
              </a:rPr>
              <a:t>выпускники ВУЗов имеют лучшие возможности </a:t>
            </a:r>
            <a:r>
              <a:rPr lang="en-US" sz="1600" dirty="0">
                <a:latin typeface="+mn-lt"/>
                <a:cs typeface="+mn-cs"/>
              </a:rPr>
              <a:t> </a:t>
            </a:r>
            <a:r>
              <a:rPr lang="ru-RU" sz="1600" dirty="0">
                <a:latin typeface="+mn-lt"/>
                <a:cs typeface="+mn-cs"/>
              </a:rPr>
              <a:t>трудоустройства</a:t>
            </a:r>
            <a:r>
              <a:rPr lang="en-US" sz="1600" dirty="0">
                <a:latin typeface="+mn-lt"/>
                <a:cs typeface="+mn-cs"/>
              </a:rPr>
              <a:t>:  84% </a:t>
            </a:r>
            <a:r>
              <a:rPr lang="ru-RU" sz="1600" dirty="0">
                <a:latin typeface="+mn-lt"/>
                <a:cs typeface="+mn-cs"/>
              </a:rPr>
              <a:t>по сравнению с</a:t>
            </a:r>
            <a:r>
              <a:rPr lang="en-US" sz="1600" dirty="0">
                <a:latin typeface="+mn-lt"/>
                <a:cs typeface="+mn-cs"/>
              </a:rPr>
              <a:t> 74% </a:t>
            </a:r>
            <a:r>
              <a:rPr lang="ru-RU" sz="1600" dirty="0">
                <a:latin typeface="+mn-lt"/>
                <a:cs typeface="+mn-cs"/>
              </a:rPr>
              <a:t>для выпускников старшей ступени общеобразовательной школы</a:t>
            </a:r>
            <a:r>
              <a:rPr lang="en-US" sz="1600" dirty="0">
                <a:latin typeface="+mn-lt"/>
                <a:cs typeface="+mn-cs"/>
              </a:rPr>
              <a:t>); </a:t>
            </a:r>
            <a:r>
              <a:rPr lang="ru-RU" sz="1600" dirty="0">
                <a:latin typeface="+mn-lt"/>
              </a:rPr>
              <a:t>выпускники ВУЗов менее зависимы от пособий по безработице</a:t>
            </a:r>
            <a:r>
              <a:rPr lang="en-US" sz="1600" dirty="0">
                <a:latin typeface="+mn-lt"/>
                <a:cs typeface="+mn-cs"/>
              </a:rPr>
              <a:t>/ </a:t>
            </a:r>
            <a:r>
              <a:rPr lang="ru-RU" sz="1600" dirty="0">
                <a:latin typeface="+mn-lt"/>
                <a:cs typeface="+mn-cs"/>
              </a:rPr>
              <a:t>материальной помощи и платят больше налогов</a:t>
            </a:r>
            <a:r>
              <a:rPr lang="en-US" sz="1600" dirty="0">
                <a:latin typeface="+mn-lt"/>
                <a:cs typeface="+mn-cs"/>
              </a:rPr>
              <a:t> --- </a:t>
            </a:r>
            <a:r>
              <a:rPr lang="ru-RU" sz="1600" dirty="0">
                <a:solidFill>
                  <a:schemeClr val="accent5"/>
                </a:solidFill>
                <a:latin typeface="+mn-lt"/>
                <a:cs typeface="+mn-cs"/>
              </a:rPr>
              <a:t>похожие результаты также наблюдаются в Казахстане</a:t>
            </a:r>
            <a:endParaRPr lang="en-US" sz="1600" dirty="0">
              <a:latin typeface="+mn-lt"/>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EeePC\Documents\Mama\NU\brand_book_eng_NU(69).jpg"/>
          <p:cNvPicPr>
            <a:picLocks noChangeAspect="1" noChangeArrowheads="1"/>
          </p:cNvPicPr>
          <p:nvPr/>
        </p:nvPicPr>
        <p:blipFill>
          <a:blip r:embed="rId2" cstate="print">
            <a:clrChange>
              <a:clrFrom>
                <a:srgbClr val="F5F5F3"/>
              </a:clrFrom>
              <a:clrTo>
                <a:srgbClr val="F5F5F3">
                  <a:alpha val="0"/>
                </a:srgbClr>
              </a:clrTo>
            </a:clrChange>
          </a:blip>
          <a:srcRect/>
          <a:stretch>
            <a:fillRect/>
          </a:stretch>
        </p:blipFill>
        <p:spPr bwMode="auto">
          <a:xfrm>
            <a:off x="0" y="1282700"/>
            <a:ext cx="3214688" cy="5575300"/>
          </a:xfrm>
          <a:prstGeom prst="rect">
            <a:avLst/>
          </a:prstGeom>
          <a:noFill/>
          <a:ln w="9525">
            <a:noFill/>
            <a:miter lim="800000"/>
            <a:headEnd/>
            <a:tailEnd/>
          </a:ln>
        </p:spPr>
      </p:pic>
      <p:sp>
        <p:nvSpPr>
          <p:cNvPr id="8195" name="Title 1"/>
          <p:cNvSpPr>
            <a:spLocks noGrp="1"/>
          </p:cNvSpPr>
          <p:nvPr>
            <p:ph type="title"/>
          </p:nvPr>
        </p:nvSpPr>
        <p:spPr/>
        <p:txBody>
          <a:bodyPr/>
          <a:lstStyle/>
          <a:p>
            <a:pPr eaLnBrk="1" hangingPunct="1"/>
            <a:r>
              <a:rPr lang="ru-RU" sz="3200" smtClean="0"/>
              <a:t>Сколько страны ОЭСР тратят на образование</a:t>
            </a:r>
            <a:r>
              <a:rPr lang="en-US" sz="3200" smtClean="0"/>
              <a:t>?</a:t>
            </a:r>
          </a:p>
        </p:txBody>
      </p:sp>
      <p:sp>
        <p:nvSpPr>
          <p:cNvPr id="3" name="Content Placeholder 2"/>
          <p:cNvSpPr>
            <a:spLocks noGrp="1"/>
          </p:cNvSpPr>
          <p:nvPr>
            <p:ph idx="1"/>
          </p:nvPr>
        </p:nvSpPr>
        <p:spPr/>
        <p:txBody>
          <a:bodyPr rtlCol="0">
            <a:normAutofit fontScale="25000" lnSpcReduction="20000"/>
          </a:bodyPr>
          <a:lstStyle/>
          <a:p>
            <a:pPr eaLnBrk="1" fontAlgn="auto" hangingPunct="1">
              <a:spcAft>
                <a:spcPts val="0"/>
              </a:spcAft>
              <a:buFont typeface="Arial" pitchFamily="34" charset="0"/>
              <a:buChar char="•"/>
              <a:defRPr/>
            </a:pPr>
            <a:r>
              <a:rPr lang="ru-RU" sz="6800" dirty="0" smtClean="0"/>
              <a:t>На </a:t>
            </a:r>
            <a:r>
              <a:rPr lang="ru-RU" sz="6800" dirty="0"/>
              <a:t>образование</a:t>
            </a:r>
            <a:r>
              <a:rPr lang="en-US" sz="6800" dirty="0"/>
              <a:t> </a:t>
            </a:r>
            <a:r>
              <a:rPr lang="ru-RU" sz="6800" dirty="0" smtClean="0"/>
              <a:t>страны в </a:t>
            </a:r>
            <a:r>
              <a:rPr lang="ru-RU" sz="6800" dirty="0"/>
              <a:t>совокупности </a:t>
            </a:r>
            <a:r>
              <a:rPr lang="ru-RU" sz="6800" dirty="0" smtClean="0"/>
              <a:t>тратят</a:t>
            </a:r>
            <a:r>
              <a:rPr lang="en-US" sz="6800" dirty="0" smtClean="0"/>
              <a:t> 6</a:t>
            </a:r>
            <a:r>
              <a:rPr lang="ru-RU" sz="6800" dirty="0"/>
              <a:t>,</a:t>
            </a:r>
            <a:r>
              <a:rPr lang="en-US" sz="6800" dirty="0" smtClean="0"/>
              <a:t>1% </a:t>
            </a:r>
            <a:r>
              <a:rPr lang="ru-RU" sz="6800" dirty="0" smtClean="0"/>
              <a:t>от ВВП </a:t>
            </a:r>
            <a:r>
              <a:rPr lang="en-US" sz="6800" dirty="0" smtClean="0"/>
              <a:t>(2008</a:t>
            </a:r>
            <a:r>
              <a:rPr lang="ru-RU" sz="6800" dirty="0" smtClean="0"/>
              <a:t>г.</a:t>
            </a:r>
            <a:r>
              <a:rPr lang="en-US" sz="6800" dirty="0" smtClean="0"/>
              <a:t>), </a:t>
            </a:r>
            <a:r>
              <a:rPr lang="ru-RU" sz="6800" dirty="0" smtClean="0"/>
              <a:t>что означает увеличение примерно в </a:t>
            </a:r>
            <a:r>
              <a:rPr lang="en-US" sz="6800" dirty="0" smtClean="0"/>
              <a:t>1/3 </a:t>
            </a:r>
            <a:r>
              <a:rPr lang="ru-RU" sz="6800" dirty="0" smtClean="0"/>
              <a:t>по сравнению с</a:t>
            </a:r>
            <a:r>
              <a:rPr lang="en-US" sz="6800" dirty="0" smtClean="0"/>
              <a:t> 2000</a:t>
            </a:r>
            <a:r>
              <a:rPr lang="ru-RU" sz="6800" dirty="0" smtClean="0"/>
              <a:t>г.</a:t>
            </a:r>
            <a:r>
              <a:rPr lang="en-US" sz="6800" dirty="0" smtClean="0"/>
              <a:t>, </a:t>
            </a:r>
            <a:r>
              <a:rPr lang="ru-RU" sz="6800" dirty="0" smtClean="0"/>
              <a:t>причем на высшее образование приходится </a:t>
            </a:r>
            <a:r>
              <a:rPr lang="en-US" sz="6800" dirty="0" smtClean="0"/>
              <a:t>1</a:t>
            </a:r>
            <a:r>
              <a:rPr lang="ru-RU" sz="6800" dirty="0" smtClean="0"/>
              <a:t>,</a:t>
            </a:r>
            <a:r>
              <a:rPr lang="en-US" sz="6800" dirty="0" smtClean="0"/>
              <a:t>9% </a:t>
            </a:r>
            <a:r>
              <a:rPr lang="ru-RU" sz="6800" dirty="0" smtClean="0"/>
              <a:t>от совокупного ВВП</a:t>
            </a:r>
            <a:r>
              <a:rPr lang="en-US" sz="6800" dirty="0" smtClean="0"/>
              <a:t> (</a:t>
            </a:r>
            <a:r>
              <a:rPr lang="ru-RU" sz="6800" dirty="0" smtClean="0"/>
              <a:t>Канада</a:t>
            </a:r>
            <a:r>
              <a:rPr lang="en-US" sz="6800" dirty="0" smtClean="0"/>
              <a:t>, </a:t>
            </a:r>
            <a:r>
              <a:rPr lang="ru-RU" sz="6800" dirty="0" smtClean="0"/>
              <a:t>Чили</a:t>
            </a:r>
            <a:r>
              <a:rPr lang="en-US" sz="6800" dirty="0" smtClean="0"/>
              <a:t>, </a:t>
            </a:r>
            <a:r>
              <a:rPr lang="ru-RU" sz="6800" dirty="0" smtClean="0"/>
              <a:t>Корея</a:t>
            </a:r>
            <a:r>
              <a:rPr lang="en-US" sz="6800" dirty="0" smtClean="0"/>
              <a:t>, </a:t>
            </a:r>
            <a:r>
              <a:rPr lang="ru-RU" sz="6800" dirty="0" smtClean="0"/>
              <a:t>Норвегия и США затратили</a:t>
            </a:r>
            <a:r>
              <a:rPr lang="en-US" sz="6800" dirty="0" smtClean="0"/>
              <a:t> </a:t>
            </a:r>
            <a:r>
              <a:rPr lang="ru-RU" sz="6800" dirty="0" smtClean="0"/>
              <a:t>между </a:t>
            </a:r>
            <a:r>
              <a:rPr lang="en-US" sz="6800" dirty="0" smtClean="0"/>
              <a:t>2</a:t>
            </a:r>
            <a:r>
              <a:rPr lang="ru-RU" sz="6800" dirty="0" smtClean="0"/>
              <a:t>,</a:t>
            </a:r>
            <a:r>
              <a:rPr lang="en-US" sz="6800" dirty="0" smtClean="0"/>
              <a:t>0</a:t>
            </a:r>
            <a:r>
              <a:rPr lang="ru-RU" sz="6800" dirty="0" smtClean="0"/>
              <a:t> и</a:t>
            </a:r>
            <a:r>
              <a:rPr lang="en-US" sz="6800" dirty="0" smtClean="0"/>
              <a:t> 2</a:t>
            </a:r>
            <a:r>
              <a:rPr lang="ru-RU" sz="6800" dirty="0" smtClean="0"/>
              <a:t>,</a:t>
            </a:r>
            <a:r>
              <a:rPr lang="en-US" sz="6800" dirty="0" smtClean="0"/>
              <a:t>7%)</a:t>
            </a:r>
            <a:r>
              <a:rPr lang="ru-RU" sz="6800" dirty="0" smtClean="0"/>
              <a:t>; затраты на</a:t>
            </a:r>
            <a:r>
              <a:rPr lang="en-US" sz="6800" dirty="0" smtClean="0"/>
              <a:t> </a:t>
            </a:r>
            <a:r>
              <a:rPr lang="ru-RU" sz="6800" dirty="0" smtClean="0"/>
              <a:t>высшее образование, по крайней мере, идут в ногу с ростом ВВП во всех странах, кроме трех</a:t>
            </a:r>
            <a:r>
              <a:rPr lang="en-US" sz="6800" dirty="0" smtClean="0"/>
              <a:t> ---</a:t>
            </a:r>
            <a:r>
              <a:rPr lang="ru-RU" sz="6800" dirty="0" smtClean="0"/>
              <a:t> </a:t>
            </a:r>
            <a:r>
              <a:rPr lang="ru-RU" sz="6800" dirty="0" smtClean="0">
                <a:solidFill>
                  <a:schemeClr val="accent5"/>
                </a:solidFill>
              </a:rPr>
              <a:t>соответствующие числа для Казахстана – это </a:t>
            </a:r>
            <a:r>
              <a:rPr lang="en-US" sz="6800" dirty="0" smtClean="0">
                <a:solidFill>
                  <a:schemeClr val="accent5"/>
                </a:solidFill>
              </a:rPr>
              <a:t>4</a:t>
            </a:r>
            <a:r>
              <a:rPr lang="ru-RU" sz="6800" dirty="0" smtClean="0">
                <a:solidFill>
                  <a:schemeClr val="accent5"/>
                </a:solidFill>
              </a:rPr>
              <a:t>,</a:t>
            </a:r>
            <a:r>
              <a:rPr lang="en-US" sz="6800" dirty="0" smtClean="0">
                <a:solidFill>
                  <a:schemeClr val="accent5"/>
                </a:solidFill>
              </a:rPr>
              <a:t>2% (2011</a:t>
            </a:r>
            <a:r>
              <a:rPr lang="ru-RU" sz="6800" dirty="0" smtClean="0">
                <a:solidFill>
                  <a:schemeClr val="accent5"/>
                </a:solidFill>
              </a:rPr>
              <a:t>г.</a:t>
            </a:r>
            <a:r>
              <a:rPr lang="en-US" sz="6800" dirty="0" smtClean="0">
                <a:solidFill>
                  <a:schemeClr val="accent5"/>
                </a:solidFill>
              </a:rPr>
              <a:t>)</a:t>
            </a:r>
            <a:r>
              <a:rPr lang="ru-RU" sz="6800" dirty="0" smtClean="0">
                <a:solidFill>
                  <a:schemeClr val="accent5"/>
                </a:solidFill>
              </a:rPr>
              <a:t> и высшее образование</a:t>
            </a:r>
            <a:r>
              <a:rPr lang="en-US" sz="6800" dirty="0" smtClean="0">
                <a:solidFill>
                  <a:schemeClr val="accent5"/>
                </a:solidFill>
              </a:rPr>
              <a:t> </a:t>
            </a:r>
            <a:r>
              <a:rPr lang="ru-RU" sz="6800" dirty="0" smtClean="0">
                <a:solidFill>
                  <a:schemeClr val="accent5"/>
                </a:solidFill>
              </a:rPr>
              <a:t>– </a:t>
            </a:r>
            <a:r>
              <a:rPr lang="en-US" sz="6800" dirty="0" smtClean="0">
                <a:solidFill>
                  <a:schemeClr val="accent5"/>
                </a:solidFill>
              </a:rPr>
              <a:t>0</a:t>
            </a:r>
            <a:r>
              <a:rPr lang="ru-RU" sz="6800" dirty="0" smtClean="0">
                <a:solidFill>
                  <a:schemeClr val="accent5"/>
                </a:solidFill>
              </a:rPr>
              <a:t>,</a:t>
            </a:r>
            <a:r>
              <a:rPr lang="en-US" sz="6800" dirty="0" smtClean="0">
                <a:solidFill>
                  <a:schemeClr val="accent5"/>
                </a:solidFill>
              </a:rPr>
              <a:t>4% (2010</a:t>
            </a:r>
            <a:r>
              <a:rPr lang="ru-RU" sz="6800" dirty="0" smtClean="0">
                <a:solidFill>
                  <a:schemeClr val="accent5"/>
                </a:solidFill>
              </a:rPr>
              <a:t>г.</a:t>
            </a:r>
            <a:r>
              <a:rPr lang="en-US" sz="6800" dirty="0" smtClean="0">
                <a:solidFill>
                  <a:schemeClr val="accent5"/>
                </a:solidFill>
              </a:rPr>
              <a:t>)</a:t>
            </a:r>
          </a:p>
          <a:p>
            <a:pPr eaLnBrk="1" fontAlgn="auto" hangingPunct="1">
              <a:spcAft>
                <a:spcPts val="0"/>
              </a:spcAft>
              <a:buFont typeface="Arial" pitchFamily="34" charset="0"/>
              <a:buChar char="•"/>
              <a:defRPr/>
            </a:pPr>
            <a:r>
              <a:rPr lang="ru-RU" sz="6800" dirty="0" smtClean="0"/>
              <a:t>На </a:t>
            </a:r>
            <a:r>
              <a:rPr lang="ru-RU" sz="6800" dirty="0"/>
              <a:t>образование </a:t>
            </a:r>
            <a:r>
              <a:rPr lang="ru-RU" sz="6800" dirty="0" smtClean="0"/>
              <a:t>страны затрачивают </a:t>
            </a:r>
            <a:r>
              <a:rPr lang="en-US" sz="6800" dirty="0" smtClean="0"/>
              <a:t>12</a:t>
            </a:r>
            <a:r>
              <a:rPr lang="ru-RU" sz="6800" dirty="0" smtClean="0"/>
              <a:t>,</a:t>
            </a:r>
            <a:r>
              <a:rPr lang="en-US" sz="6800" dirty="0" smtClean="0"/>
              <a:t>9% </a:t>
            </a:r>
            <a:r>
              <a:rPr lang="ru-RU" sz="6800" dirty="0" smtClean="0"/>
              <a:t>от общих государственных расходов </a:t>
            </a:r>
            <a:r>
              <a:rPr lang="en-US" sz="6800" dirty="0" smtClean="0"/>
              <a:t>(2008</a:t>
            </a:r>
            <a:r>
              <a:rPr lang="ru-RU" sz="6800" dirty="0" smtClean="0"/>
              <a:t>г.</a:t>
            </a:r>
            <a:r>
              <a:rPr lang="en-US" sz="6800" dirty="0" smtClean="0"/>
              <a:t>), </a:t>
            </a:r>
            <a:r>
              <a:rPr lang="ru-RU" sz="6800" dirty="0" smtClean="0"/>
              <a:t>в пределах от </a:t>
            </a:r>
            <a:r>
              <a:rPr lang="en-US" sz="6800" dirty="0" smtClean="0"/>
              <a:t>&lt;1</a:t>
            </a:r>
            <a:r>
              <a:rPr lang="ru-RU" sz="6800" dirty="0" smtClean="0"/>
              <a:t>0</a:t>
            </a:r>
            <a:r>
              <a:rPr lang="en-US" sz="6800" dirty="0" smtClean="0"/>
              <a:t>% (</a:t>
            </a:r>
            <a:r>
              <a:rPr lang="ru-RU" sz="6800" dirty="0" smtClean="0"/>
              <a:t>Чехия</a:t>
            </a:r>
            <a:r>
              <a:rPr lang="en-US" sz="6800" dirty="0" smtClean="0"/>
              <a:t>, </a:t>
            </a:r>
            <a:r>
              <a:rPr lang="ru-RU" sz="6800" dirty="0" smtClean="0"/>
              <a:t>Италия</a:t>
            </a:r>
            <a:r>
              <a:rPr lang="en-US" sz="6800" dirty="0" smtClean="0"/>
              <a:t>, </a:t>
            </a:r>
            <a:r>
              <a:rPr lang="ru-RU" sz="6800" dirty="0" smtClean="0"/>
              <a:t>Япония</a:t>
            </a:r>
            <a:r>
              <a:rPr lang="en-US" sz="6800" dirty="0" smtClean="0"/>
              <a:t>) </a:t>
            </a:r>
            <a:r>
              <a:rPr lang="ru-RU" sz="6800" dirty="0" smtClean="0"/>
              <a:t>до</a:t>
            </a:r>
            <a:r>
              <a:rPr lang="en-US" sz="6800" dirty="0" smtClean="0"/>
              <a:t> &gt;20% (</a:t>
            </a:r>
            <a:r>
              <a:rPr lang="ru-RU" sz="6800" dirty="0" smtClean="0"/>
              <a:t>Мексика</a:t>
            </a:r>
            <a:r>
              <a:rPr lang="en-US" sz="6800" dirty="0" smtClean="0"/>
              <a:t>),</a:t>
            </a:r>
            <a:r>
              <a:rPr lang="ru-RU" sz="6800" dirty="0" smtClean="0"/>
              <a:t> в</a:t>
            </a:r>
            <a:r>
              <a:rPr lang="en-US" sz="6800" dirty="0" smtClean="0"/>
              <a:t> </a:t>
            </a:r>
            <a:r>
              <a:rPr lang="ru-RU" sz="6800" dirty="0" smtClean="0"/>
              <a:t>среднем в соотношении</a:t>
            </a:r>
            <a:r>
              <a:rPr lang="en-US" sz="6800" dirty="0" smtClean="0"/>
              <a:t> 1 : </a:t>
            </a:r>
            <a:r>
              <a:rPr lang="en-US" sz="6800" dirty="0"/>
              <a:t>3 </a:t>
            </a:r>
            <a:r>
              <a:rPr lang="ru-RU" sz="6800" dirty="0" smtClean="0"/>
              <a:t>между высшим и другими формами образования</a:t>
            </a:r>
            <a:r>
              <a:rPr lang="en-US" sz="6800" dirty="0" smtClean="0"/>
              <a:t> (</a:t>
            </a:r>
            <a:r>
              <a:rPr lang="ru-RU" sz="6800" dirty="0" smtClean="0"/>
              <a:t>соотношения варьируются в зависимости от</a:t>
            </a:r>
            <a:r>
              <a:rPr lang="en-US" sz="6800" dirty="0" smtClean="0"/>
              <a:t> </a:t>
            </a:r>
            <a:r>
              <a:rPr lang="ru-RU" sz="6800" dirty="0" smtClean="0"/>
              <a:t>доли частного финансирования высшего образования</a:t>
            </a:r>
            <a:r>
              <a:rPr lang="en-US" sz="6800" dirty="0" smtClean="0"/>
              <a:t>)  </a:t>
            </a:r>
          </a:p>
          <a:p>
            <a:pPr eaLnBrk="1" fontAlgn="auto" hangingPunct="1">
              <a:spcAft>
                <a:spcPts val="0"/>
              </a:spcAft>
              <a:buFont typeface="Arial" pitchFamily="34" charset="0"/>
              <a:buChar char="•"/>
              <a:defRPr/>
            </a:pPr>
            <a:r>
              <a:rPr lang="ru-RU" sz="6800" dirty="0" smtClean="0"/>
              <a:t>Частное финансирование </a:t>
            </a:r>
            <a:r>
              <a:rPr lang="en-US" sz="6800" dirty="0" smtClean="0"/>
              <a:t>(</a:t>
            </a:r>
            <a:r>
              <a:rPr lang="ru-RU" sz="6800" dirty="0" smtClean="0"/>
              <a:t>хозяйства, хозяйствующие субъекты и др.</a:t>
            </a:r>
            <a:r>
              <a:rPr lang="en-US" sz="6800" dirty="0" smtClean="0"/>
              <a:t>) </a:t>
            </a:r>
            <a:r>
              <a:rPr lang="ru-RU" sz="6800" dirty="0" smtClean="0"/>
              <a:t>в сфере высшего образования варьировалось от менее чем</a:t>
            </a:r>
            <a:r>
              <a:rPr lang="en-US" sz="6800" dirty="0" smtClean="0"/>
              <a:t> 5% (</a:t>
            </a:r>
            <a:r>
              <a:rPr lang="ru-RU" sz="6800" dirty="0" smtClean="0"/>
              <a:t>Дания</a:t>
            </a:r>
            <a:r>
              <a:rPr lang="en-US" sz="6800" dirty="0" smtClean="0"/>
              <a:t>, </a:t>
            </a:r>
            <a:r>
              <a:rPr lang="ru-RU" sz="6800" dirty="0" smtClean="0"/>
              <a:t>Финляндия</a:t>
            </a:r>
            <a:r>
              <a:rPr lang="en-US" sz="6800" dirty="0" smtClean="0"/>
              <a:t>, </a:t>
            </a:r>
            <a:r>
              <a:rPr lang="ru-RU" sz="6800" dirty="0" smtClean="0"/>
              <a:t>Норвегия</a:t>
            </a:r>
            <a:r>
              <a:rPr lang="en-US" sz="6800" dirty="0" smtClean="0"/>
              <a:t>) </a:t>
            </a:r>
            <a:r>
              <a:rPr lang="ru-RU" sz="6800" dirty="0" smtClean="0"/>
              <a:t>до более чем </a:t>
            </a:r>
            <a:r>
              <a:rPr lang="en-US" sz="6800" dirty="0" smtClean="0"/>
              <a:t>40% (</a:t>
            </a:r>
            <a:r>
              <a:rPr lang="ru-RU" sz="6800" dirty="0" smtClean="0"/>
              <a:t>Австралия</a:t>
            </a:r>
            <a:r>
              <a:rPr lang="en-US" sz="6800" dirty="0" smtClean="0"/>
              <a:t>, </a:t>
            </a:r>
            <a:r>
              <a:rPr lang="ru-RU" sz="6800" dirty="0" smtClean="0"/>
              <a:t>Канада</a:t>
            </a:r>
            <a:r>
              <a:rPr lang="en-US" sz="6800" dirty="0" smtClean="0"/>
              <a:t>, </a:t>
            </a:r>
            <a:r>
              <a:rPr lang="ru-RU" sz="6800" dirty="0" smtClean="0"/>
              <a:t>Израиль</a:t>
            </a:r>
            <a:r>
              <a:rPr lang="en-US" sz="6800" dirty="0" smtClean="0"/>
              <a:t>, </a:t>
            </a:r>
            <a:r>
              <a:rPr lang="ru-RU" sz="6800" dirty="0" smtClean="0"/>
              <a:t>Япония</a:t>
            </a:r>
            <a:r>
              <a:rPr lang="en-US" sz="6800" dirty="0" smtClean="0"/>
              <a:t>, </a:t>
            </a:r>
            <a:r>
              <a:rPr lang="ru-RU" sz="6800" dirty="0" smtClean="0"/>
              <a:t>Великобритания</a:t>
            </a:r>
            <a:r>
              <a:rPr lang="en-US" sz="6800" dirty="0" smtClean="0"/>
              <a:t>, </a:t>
            </a:r>
            <a:r>
              <a:rPr lang="ru-RU" sz="6800" dirty="0" smtClean="0"/>
              <a:t>США</a:t>
            </a:r>
            <a:r>
              <a:rPr lang="en-US" sz="6800" dirty="0" smtClean="0"/>
              <a:t>),</a:t>
            </a:r>
            <a:r>
              <a:rPr lang="ru-RU" sz="6800" dirty="0" smtClean="0"/>
              <a:t> и даже более</a:t>
            </a:r>
            <a:r>
              <a:rPr lang="en-US" sz="6800" dirty="0" smtClean="0"/>
              <a:t> 75% (</a:t>
            </a:r>
            <a:r>
              <a:rPr lang="ru-RU" sz="6800" dirty="0" smtClean="0"/>
              <a:t>Чили</a:t>
            </a:r>
            <a:r>
              <a:rPr lang="en-US" sz="6800" dirty="0" smtClean="0"/>
              <a:t>, </a:t>
            </a:r>
            <a:r>
              <a:rPr lang="ru-RU" sz="6800" dirty="0" smtClean="0"/>
              <a:t>Корея</a:t>
            </a:r>
            <a:r>
              <a:rPr lang="en-US" sz="6800" dirty="0" smtClean="0"/>
              <a:t>)</a:t>
            </a:r>
          </a:p>
          <a:p>
            <a:pPr eaLnBrk="1" fontAlgn="auto" hangingPunct="1">
              <a:spcAft>
                <a:spcPts val="0"/>
              </a:spcAft>
              <a:buFont typeface="Arial" pitchFamily="34" charset="0"/>
              <a:buChar char="•"/>
              <a:defRPr/>
            </a:pPr>
            <a:r>
              <a:rPr lang="ru-RU" sz="6800" dirty="0" smtClean="0"/>
              <a:t>Около </a:t>
            </a:r>
            <a:r>
              <a:rPr lang="en-US" sz="6800" dirty="0" smtClean="0"/>
              <a:t>0</a:t>
            </a:r>
            <a:r>
              <a:rPr lang="ru-RU" sz="6800" dirty="0" smtClean="0"/>
              <a:t>,</a:t>
            </a:r>
            <a:r>
              <a:rPr lang="en-US" sz="6800" dirty="0" smtClean="0"/>
              <a:t>4</a:t>
            </a:r>
            <a:r>
              <a:rPr lang="en-US" sz="6800" dirty="0"/>
              <a:t>% </a:t>
            </a:r>
            <a:r>
              <a:rPr lang="ru-RU" sz="6800" dirty="0" smtClean="0"/>
              <a:t>от ВВП приходится на исследования и разработки</a:t>
            </a:r>
            <a:r>
              <a:rPr lang="en-US" sz="6800" dirty="0" smtClean="0"/>
              <a:t> </a:t>
            </a:r>
            <a:r>
              <a:rPr lang="ru-RU" sz="6800" dirty="0" smtClean="0"/>
              <a:t>в сфере высшего образования</a:t>
            </a:r>
            <a:r>
              <a:rPr lang="en-US" sz="6800" dirty="0" smtClean="0"/>
              <a:t>, </a:t>
            </a:r>
            <a:r>
              <a:rPr lang="ru-RU" sz="6800" dirty="0" smtClean="0"/>
              <a:t>с большей долей в США, Канаде, Великобритании, Швейцарии и странах Северной Европы</a:t>
            </a:r>
            <a:r>
              <a:rPr lang="en-US" sz="6800" dirty="0" smtClean="0"/>
              <a:t> --- </a:t>
            </a:r>
            <a:r>
              <a:rPr lang="ru-RU" sz="6800" dirty="0" smtClean="0">
                <a:solidFill>
                  <a:schemeClr val="accent5"/>
                </a:solidFill>
              </a:rPr>
              <a:t>в Казахстане</a:t>
            </a:r>
            <a:r>
              <a:rPr lang="en-US" sz="6800" dirty="0" smtClean="0">
                <a:solidFill>
                  <a:schemeClr val="accent5"/>
                </a:solidFill>
              </a:rPr>
              <a:t> </a:t>
            </a:r>
            <a:r>
              <a:rPr lang="ru-RU" sz="6800" dirty="0" smtClean="0">
                <a:solidFill>
                  <a:schemeClr val="accent5"/>
                </a:solidFill>
              </a:rPr>
              <a:t>общие затраты на исследования и разработки составляют</a:t>
            </a:r>
            <a:r>
              <a:rPr lang="en-US" sz="6800" dirty="0" smtClean="0">
                <a:solidFill>
                  <a:schemeClr val="accent5"/>
                </a:solidFill>
              </a:rPr>
              <a:t> </a:t>
            </a:r>
            <a:r>
              <a:rPr lang="ru-RU" sz="6800" dirty="0" smtClean="0">
                <a:solidFill>
                  <a:schemeClr val="accent5"/>
                </a:solidFill>
              </a:rPr>
              <a:t>менее </a:t>
            </a:r>
            <a:r>
              <a:rPr lang="en-US" sz="6800" dirty="0" smtClean="0">
                <a:solidFill>
                  <a:schemeClr val="accent5"/>
                </a:solidFill>
              </a:rPr>
              <a:t>¼ </a:t>
            </a:r>
            <a:r>
              <a:rPr lang="ru-RU" sz="6800" dirty="0" smtClean="0">
                <a:solidFill>
                  <a:schemeClr val="accent5"/>
                </a:solidFill>
              </a:rPr>
              <a:t>процента от ВВП</a:t>
            </a:r>
            <a:r>
              <a:rPr lang="en-US" sz="6800" dirty="0" smtClean="0">
                <a:solidFill>
                  <a:schemeClr val="accent5"/>
                </a:solidFill>
              </a:rPr>
              <a:t>,</a:t>
            </a:r>
            <a:r>
              <a:rPr lang="ru-RU" sz="6800" dirty="0" smtClean="0">
                <a:solidFill>
                  <a:schemeClr val="accent5"/>
                </a:solidFill>
              </a:rPr>
              <a:t> хотя планируется их рост до</a:t>
            </a:r>
            <a:r>
              <a:rPr lang="en-US" sz="6800" dirty="0" smtClean="0">
                <a:solidFill>
                  <a:schemeClr val="accent5"/>
                </a:solidFill>
              </a:rPr>
              <a:t> 1% </a:t>
            </a:r>
            <a:r>
              <a:rPr lang="ru-RU" sz="6800" dirty="0" smtClean="0">
                <a:solidFill>
                  <a:schemeClr val="accent5"/>
                </a:solidFill>
              </a:rPr>
              <a:t>к</a:t>
            </a:r>
            <a:r>
              <a:rPr lang="en-US" sz="6800" dirty="0" smtClean="0">
                <a:solidFill>
                  <a:schemeClr val="accent5"/>
                </a:solidFill>
              </a:rPr>
              <a:t> 2015</a:t>
            </a:r>
            <a:r>
              <a:rPr lang="ru-RU" sz="6800" dirty="0" smtClean="0">
                <a:solidFill>
                  <a:schemeClr val="accent5"/>
                </a:solidFill>
              </a:rPr>
              <a:t>г.</a:t>
            </a:r>
            <a:endParaRPr lang="en-US" sz="6800" dirty="0" smtClean="0">
              <a:solidFill>
                <a:schemeClr val="accent5"/>
              </a:solidFill>
            </a:endParaRP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7A07CAB1-38BD-43E0-82A1-E97EDDD24A03}"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9219" name="Title 1"/>
          <p:cNvSpPr>
            <a:spLocks noGrp="1"/>
          </p:cNvSpPr>
          <p:nvPr>
            <p:ph type="title"/>
          </p:nvPr>
        </p:nvSpPr>
        <p:spPr/>
        <p:txBody>
          <a:bodyPr/>
          <a:lstStyle/>
          <a:p>
            <a:pPr eaLnBrk="1" hangingPunct="1"/>
            <a:r>
              <a:rPr lang="ru-RU" sz="3200" smtClean="0"/>
              <a:t>Важность высшего образования</a:t>
            </a:r>
            <a:endParaRPr lang="en-US" sz="3200" smtClean="0"/>
          </a:p>
        </p:txBody>
      </p:sp>
      <p:sp>
        <p:nvSpPr>
          <p:cNvPr id="9220" name="Content Placeholder 2"/>
          <p:cNvSpPr>
            <a:spLocks noGrp="1"/>
          </p:cNvSpPr>
          <p:nvPr>
            <p:ph idx="1"/>
          </p:nvPr>
        </p:nvSpPr>
        <p:spPr/>
        <p:txBody>
          <a:bodyPr/>
          <a:lstStyle/>
          <a:p>
            <a:pPr eaLnBrk="1" hangingPunct="1"/>
            <a:r>
              <a:rPr lang="ru-RU" sz="2000" smtClean="0"/>
              <a:t>Некоторые социо-экономические данные по странам ОЭСР </a:t>
            </a:r>
            <a:r>
              <a:rPr lang="en-US" sz="2000" smtClean="0"/>
              <a:t>:</a:t>
            </a:r>
          </a:p>
          <a:p>
            <a:pPr lvl="1" eaLnBrk="1" hangingPunct="1"/>
            <a:r>
              <a:rPr lang="ru-RU" sz="2000" smtClean="0"/>
              <a:t>Добавка к заработной плате за наличие</a:t>
            </a:r>
            <a:r>
              <a:rPr lang="en-US" sz="2000" smtClean="0"/>
              <a:t> </a:t>
            </a:r>
            <a:r>
              <a:rPr lang="ru-RU" sz="2000" smtClean="0"/>
              <a:t>высшего образования в среднем превышает</a:t>
            </a:r>
            <a:r>
              <a:rPr lang="en-US" sz="2000" smtClean="0"/>
              <a:t> 50%</a:t>
            </a:r>
            <a:r>
              <a:rPr lang="ru-RU" sz="2000" smtClean="0"/>
              <a:t> по сравнению с наличием другого образования и в большинстве стран повышается на протяжении последних</a:t>
            </a:r>
            <a:r>
              <a:rPr lang="en-US" sz="2000" smtClean="0"/>
              <a:t> 10 </a:t>
            </a:r>
            <a:r>
              <a:rPr lang="ru-RU" sz="2000" smtClean="0"/>
              <a:t>лет</a:t>
            </a:r>
            <a:r>
              <a:rPr lang="en-US" sz="2000" smtClean="0"/>
              <a:t> (D &gt; S)</a:t>
            </a:r>
          </a:p>
          <a:p>
            <a:pPr lvl="1" eaLnBrk="1" hangingPunct="1"/>
            <a:r>
              <a:rPr lang="ru-RU" sz="2000" smtClean="0"/>
              <a:t>Валовая добавка к заработной плате </a:t>
            </a:r>
            <a:r>
              <a:rPr lang="en-US" sz="2000" smtClean="0"/>
              <a:t>(</a:t>
            </a:r>
            <a:r>
              <a:rPr lang="ru-RU" sz="2000" smtClean="0"/>
              <a:t>по текущей стоимости</a:t>
            </a:r>
            <a:r>
              <a:rPr lang="en-US" sz="2000" smtClean="0"/>
              <a:t>) </a:t>
            </a:r>
            <a:r>
              <a:rPr lang="ru-RU" sz="2000" smtClean="0"/>
              <a:t>для человека с высшим образованием превышает</a:t>
            </a:r>
            <a:r>
              <a:rPr lang="en-US" sz="2000" smtClean="0"/>
              <a:t> 300</a:t>
            </a:r>
            <a:r>
              <a:rPr lang="ru-RU" sz="2000" smtClean="0"/>
              <a:t>.000 долларов США</a:t>
            </a:r>
            <a:r>
              <a:rPr lang="en-US" sz="2000" smtClean="0"/>
              <a:t> (</a:t>
            </a:r>
            <a:r>
              <a:rPr lang="ru-RU" sz="2000" smtClean="0"/>
              <a:t>для мужчин</a:t>
            </a:r>
            <a:r>
              <a:rPr lang="en-US" sz="2000" smtClean="0"/>
              <a:t>), 200</a:t>
            </a:r>
            <a:r>
              <a:rPr lang="ru-RU" sz="2000" smtClean="0"/>
              <a:t>.000 долларов США</a:t>
            </a:r>
            <a:r>
              <a:rPr lang="en-US" sz="2000" smtClean="0"/>
              <a:t> (</a:t>
            </a:r>
            <a:r>
              <a:rPr lang="ru-RU" sz="2000" smtClean="0"/>
              <a:t>для женщин</a:t>
            </a:r>
            <a:r>
              <a:rPr lang="en-US" sz="2000" smtClean="0"/>
              <a:t>) </a:t>
            </a:r>
          </a:p>
          <a:p>
            <a:pPr lvl="1" eaLnBrk="1" hangingPunct="1"/>
            <a:r>
              <a:rPr lang="ru-RU" sz="2000" smtClean="0"/>
              <a:t>Чистый финансовый доход </a:t>
            </a:r>
            <a:r>
              <a:rPr lang="en-US" sz="2000" smtClean="0"/>
              <a:t>(</a:t>
            </a:r>
            <a:r>
              <a:rPr lang="ru-RU" sz="2000" smtClean="0"/>
              <a:t>по текущей стоимости</a:t>
            </a:r>
            <a:r>
              <a:rPr lang="en-US" sz="2000" smtClean="0"/>
              <a:t>), </a:t>
            </a:r>
            <a:r>
              <a:rPr lang="ru-RU" sz="2000" smtClean="0"/>
              <a:t>т.е</a:t>
            </a:r>
            <a:r>
              <a:rPr lang="en-US" sz="2000" smtClean="0"/>
              <a:t>. </a:t>
            </a:r>
            <a:r>
              <a:rPr lang="ru-RU" sz="2000" smtClean="0"/>
              <a:t>частные прибыли</a:t>
            </a:r>
            <a:r>
              <a:rPr lang="en-US" sz="2000" smtClean="0"/>
              <a:t> (</a:t>
            </a:r>
            <a:r>
              <a:rPr lang="ru-RU" sz="2000" smtClean="0"/>
              <a:t>возросший</a:t>
            </a:r>
            <a:r>
              <a:rPr lang="en-US" sz="2000" smtClean="0"/>
              <a:t> </a:t>
            </a:r>
            <a:r>
              <a:rPr lang="ru-RU" sz="2000" smtClean="0"/>
              <a:t>общий доход на протяжении жизни)</a:t>
            </a:r>
            <a:r>
              <a:rPr lang="en-US" sz="2000" smtClean="0"/>
              <a:t> </a:t>
            </a:r>
            <a:r>
              <a:rPr lang="ru-RU" sz="2000" smtClean="0"/>
              <a:t>минус частные затраты </a:t>
            </a:r>
            <a:r>
              <a:rPr lang="en-US" sz="2000" smtClean="0"/>
              <a:t>(</a:t>
            </a:r>
            <a:r>
              <a:rPr lang="ru-RU" sz="2000" smtClean="0"/>
              <a:t>плата за обучение и упущенные доходы</a:t>
            </a:r>
            <a:r>
              <a:rPr lang="en-US" sz="2000" smtClean="0"/>
              <a:t>)</a:t>
            </a:r>
            <a:r>
              <a:rPr lang="ru-RU" sz="2000" smtClean="0"/>
              <a:t>,</a:t>
            </a:r>
            <a:r>
              <a:rPr lang="en-US" sz="2000" smtClean="0"/>
              <a:t> </a:t>
            </a:r>
            <a:r>
              <a:rPr lang="ru-RU" sz="2000" smtClean="0"/>
              <a:t>для женщин составляет порядка </a:t>
            </a:r>
            <a:r>
              <a:rPr lang="en-US" sz="2000" smtClean="0"/>
              <a:t>110</a:t>
            </a:r>
            <a:r>
              <a:rPr lang="ru-RU" sz="2000" smtClean="0"/>
              <a:t>.000 долларов США</a:t>
            </a:r>
            <a:r>
              <a:rPr lang="en-US" sz="2000" smtClean="0"/>
              <a:t>, </a:t>
            </a:r>
            <a:r>
              <a:rPr lang="ru-RU" sz="2000" smtClean="0"/>
              <a:t>а для мужчин приближается к </a:t>
            </a:r>
            <a:r>
              <a:rPr lang="en-US" sz="2000" smtClean="0"/>
              <a:t>175</a:t>
            </a:r>
            <a:r>
              <a:rPr lang="ru-RU" sz="2000" smtClean="0"/>
              <a:t>.000 долларам США</a:t>
            </a:r>
            <a:r>
              <a:rPr lang="en-US" sz="2000" smtClean="0"/>
              <a:t> </a:t>
            </a:r>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B26B7227-8327-4100-93C5-15472D683628}"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EeePC\Documents\Mama\NU\brand_book_eng_NU(69).jpg"/>
          <p:cNvPicPr>
            <a:picLocks noChangeAspect="1" noChangeArrowheads="1"/>
          </p:cNvPicPr>
          <p:nvPr/>
        </p:nvPicPr>
        <p:blipFill>
          <a:blip r:embed="rId2" cstate="print">
            <a:clrChange>
              <a:clrFrom>
                <a:srgbClr val="FBFBFB"/>
              </a:clrFrom>
              <a:clrTo>
                <a:srgbClr val="FBFBFB">
                  <a:alpha val="0"/>
                </a:srgbClr>
              </a:clrTo>
            </a:clrChange>
          </a:blip>
          <a:srcRect/>
          <a:stretch>
            <a:fillRect/>
          </a:stretch>
        </p:blipFill>
        <p:spPr bwMode="auto">
          <a:xfrm>
            <a:off x="12700" y="1282700"/>
            <a:ext cx="3214688" cy="5575300"/>
          </a:xfrm>
          <a:prstGeom prst="rect">
            <a:avLst/>
          </a:prstGeom>
          <a:noFill/>
          <a:ln w="9525">
            <a:noFill/>
            <a:miter lim="800000"/>
            <a:headEnd/>
            <a:tailEnd/>
          </a:ln>
        </p:spPr>
      </p:pic>
      <p:sp>
        <p:nvSpPr>
          <p:cNvPr id="10243" name="Title 1"/>
          <p:cNvSpPr>
            <a:spLocks noGrp="1"/>
          </p:cNvSpPr>
          <p:nvPr>
            <p:ph type="title"/>
          </p:nvPr>
        </p:nvSpPr>
        <p:spPr/>
        <p:txBody>
          <a:bodyPr/>
          <a:lstStyle/>
          <a:p>
            <a:pPr eaLnBrk="1" hangingPunct="1"/>
            <a:r>
              <a:rPr lang="ru-RU" sz="3200" smtClean="0"/>
              <a:t>Важность измерения результатов образования</a:t>
            </a:r>
            <a:r>
              <a:rPr lang="en-US" sz="3200" smtClean="0"/>
              <a:t> (1)</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Char char="•"/>
              <a:defRPr/>
            </a:pPr>
            <a:r>
              <a:rPr lang="ru-RU" sz="2900" dirty="0" smtClean="0"/>
              <a:t>«</a:t>
            </a:r>
            <a:r>
              <a:rPr lang="en-US" sz="2900" dirty="0" smtClean="0"/>
              <a:t>PISA</a:t>
            </a:r>
            <a:r>
              <a:rPr lang="ru-RU" sz="2900" dirty="0" smtClean="0"/>
              <a:t>»</a:t>
            </a:r>
            <a:r>
              <a:rPr lang="en-US" sz="2900" dirty="0" smtClean="0"/>
              <a:t> (</a:t>
            </a:r>
            <a:r>
              <a:rPr lang="ru-RU" sz="2900" dirty="0" smtClean="0"/>
              <a:t>Международная программа ОЭСР по оценке образовательных достижений учащихся)</a:t>
            </a:r>
            <a:r>
              <a:rPr lang="en-US" sz="2900" dirty="0" smtClean="0"/>
              <a:t> </a:t>
            </a:r>
            <a:r>
              <a:rPr lang="ru-RU" sz="2900" dirty="0" smtClean="0"/>
              <a:t>проводит измерение качества, равенства предоставления и эффективности  систем школьного образования по всему миру </a:t>
            </a:r>
            <a:r>
              <a:rPr lang="en-US" sz="2900" dirty="0" smtClean="0"/>
              <a:t>(</a:t>
            </a:r>
            <a:r>
              <a:rPr lang="ru-RU" sz="2900" dirty="0" smtClean="0"/>
              <a:t>около</a:t>
            </a:r>
            <a:r>
              <a:rPr lang="en-US" sz="2900" dirty="0" smtClean="0"/>
              <a:t> 65 </a:t>
            </a:r>
            <a:r>
              <a:rPr lang="ru-RU" sz="2900" dirty="0" smtClean="0"/>
              <a:t>стран и регионов</a:t>
            </a:r>
            <a:r>
              <a:rPr lang="en-US" sz="2900" dirty="0" smtClean="0"/>
              <a:t>):</a:t>
            </a:r>
          </a:p>
          <a:p>
            <a:pPr lvl="1" eaLnBrk="1" fontAlgn="auto" hangingPunct="1">
              <a:spcAft>
                <a:spcPts val="0"/>
              </a:spcAft>
              <a:buFont typeface="Arial" pitchFamily="34" charset="0"/>
              <a:buChar char="–"/>
              <a:defRPr/>
            </a:pPr>
            <a:r>
              <a:rPr lang="ru-RU" sz="2900" dirty="0"/>
              <a:t>п</a:t>
            </a:r>
            <a:r>
              <a:rPr lang="ru-RU" sz="2900" dirty="0" smtClean="0"/>
              <a:t>роводится каждые три года</a:t>
            </a:r>
            <a:r>
              <a:rPr lang="en-US" sz="2900" dirty="0" smtClean="0"/>
              <a:t>,</a:t>
            </a:r>
            <a:r>
              <a:rPr lang="ru-RU" sz="2900" dirty="0" smtClean="0"/>
              <a:t> самый последний на данный момент тур - в</a:t>
            </a:r>
            <a:r>
              <a:rPr lang="en-US" sz="2900" dirty="0" smtClean="0"/>
              <a:t> 2009</a:t>
            </a:r>
            <a:r>
              <a:rPr lang="ru-RU" sz="2900" dirty="0" smtClean="0"/>
              <a:t>г.</a:t>
            </a:r>
            <a:endParaRPr lang="en-US" sz="2900" dirty="0" smtClean="0"/>
          </a:p>
          <a:p>
            <a:pPr lvl="1" eaLnBrk="1" fontAlgn="auto" hangingPunct="1">
              <a:spcAft>
                <a:spcPts val="0"/>
              </a:spcAft>
              <a:buFont typeface="Arial" pitchFamily="34" charset="0"/>
              <a:buChar char="–"/>
              <a:defRPr/>
            </a:pPr>
            <a:r>
              <a:rPr lang="ru-RU" sz="2900" dirty="0"/>
              <a:t>о</a:t>
            </a:r>
            <a:r>
              <a:rPr lang="ru-RU" sz="2900" dirty="0" smtClean="0"/>
              <a:t>ценивает достижения учащихся</a:t>
            </a:r>
            <a:r>
              <a:rPr lang="en-US" sz="2900" dirty="0" smtClean="0"/>
              <a:t> 15 </a:t>
            </a:r>
            <a:r>
              <a:rPr lang="ru-RU" sz="2900" dirty="0" smtClean="0"/>
              <a:t>лет</a:t>
            </a:r>
            <a:r>
              <a:rPr lang="en-US" sz="2900" dirty="0" smtClean="0"/>
              <a:t> </a:t>
            </a:r>
            <a:r>
              <a:rPr lang="ru-RU" sz="2900" dirty="0" smtClean="0"/>
              <a:t>в области чтения, математики и научного знания</a:t>
            </a:r>
            <a:endParaRPr lang="en-US" sz="2900" dirty="0" smtClean="0"/>
          </a:p>
          <a:p>
            <a:pPr lvl="1" eaLnBrk="1" fontAlgn="auto" hangingPunct="1">
              <a:spcAft>
                <a:spcPts val="0"/>
              </a:spcAft>
              <a:buFont typeface="Arial" pitchFamily="34" charset="0"/>
              <a:buChar char="–"/>
              <a:defRPr/>
            </a:pPr>
            <a:r>
              <a:rPr lang="ru-RU" sz="2900" dirty="0"/>
              <a:t>р</a:t>
            </a:r>
            <a:r>
              <a:rPr lang="ru-RU" sz="2900" dirty="0" smtClean="0"/>
              <a:t>езультаты представляют интерес для стран Содружества независимых государств в общем</a:t>
            </a:r>
            <a:r>
              <a:rPr lang="en-US" sz="2900" dirty="0" smtClean="0"/>
              <a:t>, </a:t>
            </a:r>
            <a:r>
              <a:rPr lang="ru-RU" sz="2900" dirty="0" smtClean="0"/>
              <a:t>включая Казахстан</a:t>
            </a:r>
            <a:r>
              <a:rPr lang="en-US" dirty="0" smtClean="0"/>
              <a:t>:</a:t>
            </a:r>
          </a:p>
          <a:p>
            <a:pPr lvl="2" eaLnBrk="1" fontAlgn="auto" hangingPunct="1">
              <a:spcAft>
                <a:spcPts val="0"/>
              </a:spcAft>
              <a:buFont typeface="Arial" pitchFamily="34" charset="0"/>
              <a:buChar char="•"/>
              <a:defRPr/>
            </a:pPr>
            <a:r>
              <a:rPr lang="ru-RU" dirty="0"/>
              <a:t>Б</a:t>
            </a:r>
            <a:r>
              <a:rPr lang="ru-RU" dirty="0" smtClean="0"/>
              <a:t>ольшая часть учащихся 15 лет имеет такой низкий уровень математической и общей грамотности, что их</a:t>
            </a:r>
            <a:r>
              <a:rPr lang="en-US" dirty="0" smtClean="0"/>
              <a:t> </a:t>
            </a:r>
            <a:r>
              <a:rPr lang="ru-RU" dirty="0" smtClean="0"/>
              <a:t>успешность на современном рабочем месте очень сомнительна</a:t>
            </a:r>
            <a:r>
              <a:rPr lang="en-US" dirty="0" smtClean="0"/>
              <a:t> (</a:t>
            </a:r>
            <a:r>
              <a:rPr lang="ru-RU" dirty="0" smtClean="0"/>
              <a:t>в то время как результаты оценок начального уровня</a:t>
            </a:r>
            <a:r>
              <a:rPr lang="en-US" dirty="0" smtClean="0"/>
              <a:t> –</a:t>
            </a:r>
            <a:r>
              <a:rPr lang="ru-RU" dirty="0" smtClean="0"/>
              <a:t> </a:t>
            </a:r>
            <a:r>
              <a:rPr lang="en-US" dirty="0" smtClean="0"/>
              <a:t>4 </a:t>
            </a:r>
            <a:r>
              <a:rPr lang="ru-RU" dirty="0" smtClean="0"/>
              <a:t>класс – являются положительными</a:t>
            </a:r>
            <a:r>
              <a:rPr lang="en-US" dirty="0" smtClean="0"/>
              <a:t>)</a:t>
            </a:r>
          </a:p>
          <a:p>
            <a:pPr lvl="2" eaLnBrk="1" fontAlgn="auto" hangingPunct="1">
              <a:spcAft>
                <a:spcPts val="0"/>
              </a:spcAft>
              <a:buFont typeface="Arial" pitchFamily="34" charset="0"/>
              <a:buChar char="•"/>
              <a:defRPr/>
            </a:pPr>
            <a:r>
              <a:rPr lang="ru-RU" dirty="0" smtClean="0"/>
              <a:t>Что касается базовых когнитивных навыков</a:t>
            </a:r>
            <a:r>
              <a:rPr lang="en-US" dirty="0" smtClean="0"/>
              <a:t>, </a:t>
            </a:r>
            <a:r>
              <a:rPr lang="ru-RU" dirty="0" smtClean="0"/>
              <a:t>образовательные системы СНГ</a:t>
            </a:r>
            <a:r>
              <a:rPr lang="en-US" dirty="0" smtClean="0"/>
              <a:t> </a:t>
            </a:r>
            <a:r>
              <a:rPr lang="ru-RU" dirty="0" smtClean="0"/>
              <a:t>способны обучить базовым навыкам</a:t>
            </a:r>
            <a:r>
              <a:rPr lang="en-US" dirty="0" smtClean="0"/>
              <a:t>, </a:t>
            </a:r>
            <a:r>
              <a:rPr lang="ru-RU" dirty="0" smtClean="0"/>
              <a:t>но не навыкам более высокого порядка, таким как решение проблем </a:t>
            </a:r>
            <a:r>
              <a:rPr lang="en-US" dirty="0" smtClean="0"/>
              <a:t>–</a:t>
            </a:r>
            <a:r>
              <a:rPr lang="ru-RU" dirty="0" smtClean="0"/>
              <a:t> тем навыкам, которые</a:t>
            </a:r>
            <a:r>
              <a:rPr lang="en-US" dirty="0" smtClean="0"/>
              <a:t> </a:t>
            </a:r>
            <a:r>
              <a:rPr lang="ru-RU" dirty="0" smtClean="0"/>
              <a:t>ожидают от них работодатели </a:t>
            </a:r>
            <a:r>
              <a:rPr lang="en-US" dirty="0" smtClean="0"/>
              <a:t> </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fr-FR" dirty="0" smtClean="0"/>
              <a:t>12/02/2011</a:t>
            </a:r>
            <a:r>
              <a:rPr lang="ru-RU" dirty="0" smtClean="0"/>
              <a:t>г.</a:t>
            </a:r>
            <a:endParaRPr lang="en-US" dirty="0"/>
          </a:p>
        </p:txBody>
      </p:sp>
      <p:sp>
        <p:nvSpPr>
          <p:cNvPr id="5" name="Footer Placeholder 4"/>
          <p:cNvSpPr>
            <a:spLocks noGrp="1"/>
          </p:cNvSpPr>
          <p:nvPr>
            <p:ph type="ftr" sz="quarter" idx="11"/>
          </p:nvPr>
        </p:nvSpPr>
        <p:spPr/>
        <p:txBody>
          <a:bodyPr/>
          <a:lstStyle/>
          <a:p>
            <a:pPr>
              <a:defRPr/>
            </a:pPr>
            <a:r>
              <a:rPr lang="ru-RU" dirty="0" smtClean="0"/>
              <a:t>Направления в высшем образовании</a:t>
            </a:r>
            <a:endParaRPr lang="en-US" dirty="0"/>
          </a:p>
        </p:txBody>
      </p:sp>
      <p:sp>
        <p:nvSpPr>
          <p:cNvPr id="6" name="Slide Number Placeholder 5"/>
          <p:cNvSpPr>
            <a:spLocks noGrp="1"/>
          </p:cNvSpPr>
          <p:nvPr>
            <p:ph type="sldNum" sz="quarter" idx="12"/>
          </p:nvPr>
        </p:nvSpPr>
        <p:spPr/>
        <p:txBody>
          <a:bodyPr/>
          <a:lstStyle/>
          <a:p>
            <a:pPr>
              <a:defRPr/>
            </a:pPr>
            <a:fld id="{787BAC7A-B997-4C19-97D9-C46F9406F53C}"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3951</TotalTime>
  <Words>3715</Words>
  <Application>Microsoft Office PowerPoint</Application>
  <PresentationFormat>Экран (4:3)</PresentationFormat>
  <Paragraphs>323</Paragraphs>
  <Slides>30</Slides>
  <Notes>3</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30</vt:i4>
      </vt:variant>
    </vt:vector>
  </HeadingPairs>
  <TitlesOfParts>
    <vt:vector size="33" baseType="lpstr">
      <vt:lpstr>Arial</vt:lpstr>
      <vt:lpstr>Calibri</vt:lpstr>
      <vt:lpstr>Office Theme</vt:lpstr>
      <vt:lpstr>Направления в высшем образовании</vt:lpstr>
      <vt:lpstr>План презентации</vt:lpstr>
      <vt:lpstr>Важность образования</vt:lpstr>
      <vt:lpstr>Важность образования – статистика по безработице в странах ОЭСР </vt:lpstr>
      <vt:lpstr>Важность образования</vt:lpstr>
      <vt:lpstr>Важность высшего образования </vt:lpstr>
      <vt:lpstr>Сколько страны ОЭСР тратят на образование?</vt:lpstr>
      <vt:lpstr>Важность высшего образования</vt:lpstr>
      <vt:lpstr>Важность измерения результатов образования (1)</vt:lpstr>
      <vt:lpstr>Важность измерения результатов образования (2)</vt:lpstr>
      <vt:lpstr>Почему важно приобретать соответствующие навыки: Навыки как ограничительные факторы роста</vt:lpstr>
      <vt:lpstr>Почему важно приобретать соответствующие навыки : Оценка знаний и навыков работников работодателями </vt:lpstr>
      <vt:lpstr>Слайд 13</vt:lpstr>
      <vt:lpstr>Слайд 14</vt:lpstr>
      <vt:lpstr>Азия 2050 – Реализация века Азии….. или</vt:lpstr>
      <vt:lpstr>…..Азия 2050 – «Ловушка  среднего дохода»</vt:lpstr>
      <vt:lpstr>«Ловушка  среднего дохода»</vt:lpstr>
      <vt:lpstr>Азия 2050: Шесть мега-вызовов</vt:lpstr>
      <vt:lpstr>Азия 2050: государственный, мировые и региональные задачи</vt:lpstr>
      <vt:lpstr>Два сценария для стран ЦАРЭС</vt:lpstr>
      <vt:lpstr>Азия 2050 – Движущие стимулы роста и развития и способы избежания «ловушки среднего дохода»</vt:lpstr>
      <vt:lpstr>Казахстан 2020 /2050 – Вызовы</vt:lpstr>
      <vt:lpstr>Тенденции в сфере высшего образования – проблемы на пути создания исследовательского университета мирового класса (1)</vt:lpstr>
      <vt:lpstr>Тенденции в сфере высшего образования – проблемы на пути создания исследовательского университета мирового класса (2)</vt:lpstr>
      <vt:lpstr>Назарбаев Университет</vt:lpstr>
      <vt:lpstr>Назарбаев Университет: Характеристика и направления деятельности (1)</vt:lpstr>
      <vt:lpstr>Назарбаев Университет: Характеристика и направления деятельности(2)</vt:lpstr>
      <vt:lpstr>Назарбаев Университет: Характеристика и направления деятельности(3)</vt:lpstr>
      <vt:lpstr>Назарбаев Университет: Характеристика и направления деятельности (4)</vt:lpstr>
      <vt:lpstr>Назарбаев Университет: Характеристика и направления деятельности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Shigeo Katsu</dc:creator>
  <cp:lastModifiedBy>OMS</cp:lastModifiedBy>
  <cp:revision>120</cp:revision>
  <cp:lastPrinted>2011-11-28T14:06:03Z</cp:lastPrinted>
  <dcterms:created xsi:type="dcterms:W3CDTF">2011-11-27T10:43:08Z</dcterms:created>
  <dcterms:modified xsi:type="dcterms:W3CDTF">2011-12-01T11:44:53Z</dcterms:modified>
</cp:coreProperties>
</file>