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32"/>
  </p:notesMasterIdLst>
  <p:sldIdLst>
    <p:sldId id="259" r:id="rId2"/>
    <p:sldId id="342" r:id="rId3"/>
    <p:sldId id="353" r:id="rId4"/>
    <p:sldId id="338" r:id="rId5"/>
    <p:sldId id="339" r:id="rId6"/>
    <p:sldId id="340" r:id="rId7"/>
    <p:sldId id="347" r:id="rId8"/>
    <p:sldId id="348" r:id="rId9"/>
    <p:sldId id="349" r:id="rId10"/>
    <p:sldId id="344" r:id="rId11"/>
    <p:sldId id="343" r:id="rId12"/>
    <p:sldId id="334" r:id="rId13"/>
    <p:sldId id="336" r:id="rId14"/>
    <p:sldId id="337" r:id="rId15"/>
    <p:sldId id="300" r:id="rId16"/>
    <p:sldId id="341" r:id="rId17"/>
    <p:sldId id="351" r:id="rId18"/>
    <p:sldId id="329" r:id="rId19"/>
    <p:sldId id="330" r:id="rId20"/>
    <p:sldId id="327" r:id="rId21"/>
    <p:sldId id="326" r:id="rId22"/>
    <p:sldId id="325" r:id="rId23"/>
    <p:sldId id="324" r:id="rId24"/>
    <p:sldId id="318" r:id="rId25"/>
    <p:sldId id="320" r:id="rId26"/>
    <p:sldId id="321" r:id="rId27"/>
    <p:sldId id="322" r:id="rId28"/>
    <p:sldId id="332" r:id="rId29"/>
    <p:sldId id="354" r:id="rId30"/>
    <p:sldId id="352"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2" autoAdjust="0"/>
    <p:restoredTop sz="97199" autoAdjust="0"/>
  </p:normalViewPr>
  <p:slideViewPr>
    <p:cSldViewPr>
      <p:cViewPr>
        <p:scale>
          <a:sx n="75" d="100"/>
          <a:sy n="75" d="100"/>
        </p:scale>
        <p:origin x="-232" y="216"/>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1792" y="-10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defTabSz="931797" eaLnBrk="0" hangingPunct="0">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70338" y="0"/>
            <a:ext cx="3040062" cy="465138"/>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algn="r" defTabSz="931797" eaLnBrk="0" hangingPunct="0">
              <a:defRPr sz="120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2688" y="696913"/>
            <a:ext cx="4646612" cy="348456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1263"/>
            <a:ext cx="3040063" cy="465137"/>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defTabSz="931797" eaLnBrk="0" hangingPunct="0">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70338" y="8831263"/>
            <a:ext cx="3040062" cy="465137"/>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algn="r" defTabSz="931797" eaLnBrk="0" hangingPunct="0">
              <a:defRPr sz="1200">
                <a:latin typeface="Arial" charset="0"/>
              </a:defRPr>
            </a:lvl1pPr>
          </a:lstStyle>
          <a:p>
            <a:pPr>
              <a:defRPr/>
            </a:pPr>
            <a:fld id="{9C59F155-B628-4ED0-B60D-2088E740FB8A}" type="slidenum">
              <a:rPr lang="en-US"/>
              <a:pPr>
                <a:defRPr/>
              </a:pPr>
              <a:t>‹#›</a:t>
            </a:fld>
            <a:endParaRPr lang="en-US"/>
          </a:p>
        </p:txBody>
      </p:sp>
    </p:spTree>
    <p:extLst>
      <p:ext uri="{BB962C8B-B14F-4D97-AF65-F5344CB8AC3E}">
        <p14:creationId xmlns:p14="http://schemas.microsoft.com/office/powerpoint/2010/main" val="2804102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30275"/>
            <a:fld id="{1B012946-D41C-44CD-9E36-CD41F8C91E69}" type="slidenum">
              <a:rPr lang="en-US" smtClean="0">
                <a:latin typeface="Arial" pitchFamily="34" charset="0"/>
              </a:rPr>
              <a:pPr defTabSz="930275"/>
              <a:t>1</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1100" y="696913"/>
            <a:ext cx="4648200" cy="3486150"/>
          </a:xfrm>
          <a:ln/>
        </p:spPr>
      </p:sp>
      <p:sp>
        <p:nvSpPr>
          <p:cNvPr id="48131"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0338" y="8831263"/>
            <a:ext cx="3040062" cy="465137"/>
          </a:xfrm>
          <a:prstGeom prst="rect">
            <a:avLst/>
          </a:prstGeom>
          <a:noFill/>
          <a:ln w="9525">
            <a:noFill/>
            <a:miter lim="800000"/>
            <a:headEnd/>
            <a:tailEnd/>
          </a:ln>
        </p:spPr>
        <p:txBody>
          <a:bodyPr lIns="93156" tIns="46578" rIns="93156" bIns="46578" anchor="b"/>
          <a:lstStyle/>
          <a:p>
            <a:pPr algn="r" defTabSz="930275" eaLnBrk="0" hangingPunct="0"/>
            <a:fld id="{50053BC0-3B17-4E49-AA4F-676F360DC15F}" type="slidenum">
              <a:rPr lang="en-US" sz="1200"/>
              <a:pPr algn="r" defTabSz="930275" eaLnBrk="0" hangingPunct="0"/>
              <a:t>11</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30275"/>
            <a:fld id="{32D9C6FD-6E3F-4932-ABCB-D7D63594B3E7}" type="slidenum">
              <a:rPr lang="en-US" smtClean="0">
                <a:latin typeface="Arial" pitchFamily="34" charset="0"/>
              </a:rPr>
              <a:pPr defTabSz="930275"/>
              <a:t>12</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30275"/>
            <a:fld id="{59F4CC03-14E0-4BC6-AB92-A17A5AF90FEE}" type="slidenum">
              <a:rPr lang="en-US" smtClean="0">
                <a:latin typeface="Arial" pitchFamily="34" charset="0"/>
              </a:rPr>
              <a:pPr defTabSz="930275"/>
              <a:t>13</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30275"/>
            <a:fld id="{DD00A7E4-5A8A-4319-8A5C-BFD04C648E9D}" type="slidenum">
              <a:rPr lang="en-US" smtClean="0">
                <a:latin typeface="Arial" pitchFamily="34" charset="0"/>
              </a:rPr>
              <a:pPr defTabSz="930275"/>
              <a:t>14</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3026F7FF-9352-4F23-8EDF-D00A50563CA9}" type="slidenum">
              <a:rPr lang="en-US" smtClean="0">
                <a:latin typeface="Arial" pitchFamily="34" charset="0"/>
              </a:rPr>
              <a:pPr defTabSz="930275"/>
              <a:t>15</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81100" y="696913"/>
            <a:ext cx="4648200" cy="3486150"/>
          </a:xfrm>
          <a:ln/>
        </p:spPr>
      </p:sp>
      <p:sp>
        <p:nvSpPr>
          <p:cNvPr id="54275"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30275"/>
            <a:fld id="{1ACB7592-CCB5-48C8-BE49-3553F8F63A69}" type="slidenum">
              <a:rPr lang="ru-RU" smtClean="0">
                <a:latin typeface="Arial" pitchFamily="34" charset="0"/>
              </a:rPr>
              <a:pPr defTabSz="930275"/>
              <a:t>18</a:t>
            </a:fld>
            <a:endParaRPr lang="ru-RU"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30275"/>
            <a:fld id="{D13897F3-54FA-420C-B6A3-DF39E71FFA20}" type="slidenum">
              <a:rPr lang="ru-RU" smtClean="0">
                <a:latin typeface="Arial" pitchFamily="34" charset="0"/>
              </a:rPr>
              <a:pPr defTabSz="930275"/>
              <a:t>19</a:t>
            </a:fld>
            <a:endParaRPr lang="ru-RU"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81100" y="696913"/>
            <a:ext cx="4648200" cy="3486150"/>
          </a:xfrm>
          <a:ln/>
        </p:spPr>
      </p:sp>
      <p:sp>
        <p:nvSpPr>
          <p:cNvPr id="38915"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0275"/>
            <a:fld id="{01031782-9E2C-4BB1-8E55-BA6240CC1B01}" type="slidenum">
              <a:rPr lang="ru-RU" smtClean="0">
                <a:latin typeface="Arial" pitchFamily="34" charset="0"/>
              </a:rPr>
              <a:pPr defTabSz="930275"/>
              <a:t>20</a:t>
            </a:fld>
            <a:endParaRPr lang="ru-RU"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0275"/>
            <a:fld id="{D8ED9C47-86BD-42B2-B521-74713E051127}" type="slidenum">
              <a:rPr lang="ru-RU" smtClean="0">
                <a:latin typeface="Arial" pitchFamily="34" charset="0"/>
              </a:rPr>
              <a:pPr defTabSz="930275"/>
              <a:t>21</a:t>
            </a:fld>
            <a:endParaRPr lang="ru-RU"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0275"/>
            <a:fld id="{31400BE2-6572-4FA6-944C-EC2A69157E50}" type="slidenum">
              <a:rPr lang="ru-RU" smtClean="0">
                <a:latin typeface="Arial" pitchFamily="34" charset="0"/>
              </a:rPr>
              <a:pPr defTabSz="930275"/>
              <a:t>22</a:t>
            </a:fld>
            <a:endParaRPr lang="ru-RU"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419600"/>
            <a:ext cx="5140325" cy="4183063"/>
          </a:xfrm>
          <a:noFill/>
          <a:ln/>
        </p:spPr>
        <p:txBody>
          <a:bodyPr/>
          <a:lstStyle/>
          <a:p>
            <a:endParaRPr lang="ru-RU"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30275"/>
            <a:fld id="{B04249DB-AE92-4780-8838-00439DF0516A}" type="slidenum">
              <a:rPr lang="ru-RU" smtClean="0">
                <a:latin typeface="Arial" pitchFamily="34" charset="0"/>
              </a:rPr>
              <a:pPr defTabSz="930275"/>
              <a:t>23</a:t>
            </a:fld>
            <a:endParaRPr lang="ru-RU"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30275"/>
            <a:fld id="{7B02608E-FA1E-4582-95D3-AEDE934142D8}" type="slidenum">
              <a:rPr lang="en-US" smtClean="0">
                <a:latin typeface="Arial" pitchFamily="34" charset="0"/>
              </a:rPr>
              <a:pPr defTabSz="930275"/>
              <a:t>24</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xfrm>
            <a:off x="1184275" y="700088"/>
            <a:ext cx="4645025" cy="3482975"/>
          </a:xfrm>
          <a:ln/>
        </p:spPr>
      </p:sp>
      <p:sp>
        <p:nvSpPr>
          <p:cNvPr id="62468" name="Rectangle 3"/>
          <p:cNvSpPr>
            <a:spLocks noGrp="1" noChangeArrowheads="1"/>
          </p:cNvSpPr>
          <p:nvPr>
            <p:ph type="body" idx="1"/>
          </p:nvPr>
        </p:nvSpPr>
        <p:spPr>
          <a:xfrm>
            <a:off x="935038" y="4416425"/>
            <a:ext cx="5140325" cy="4179888"/>
          </a:xfrm>
          <a:noFill/>
          <a:ln/>
        </p:spPr>
        <p:txBody>
          <a:bodyPr/>
          <a:lstStyle/>
          <a:p>
            <a:endParaRPr lang="ru-RU"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30275"/>
            <a:fld id="{91BD662D-A453-417A-890D-EB0E325EDEA2}" type="slidenum">
              <a:rPr lang="en-US" smtClean="0">
                <a:latin typeface="Arial" pitchFamily="34" charset="0"/>
              </a:rPr>
              <a:pPr defTabSz="930275"/>
              <a:t>25</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xfrm>
            <a:off x="1182688" y="698500"/>
            <a:ext cx="4646612" cy="3484563"/>
          </a:xfrm>
          <a:ln/>
        </p:spPr>
      </p:sp>
      <p:sp>
        <p:nvSpPr>
          <p:cNvPr id="63492" name="Rectangle 3"/>
          <p:cNvSpPr>
            <a:spLocks noGrp="1" noChangeArrowheads="1"/>
          </p:cNvSpPr>
          <p:nvPr>
            <p:ph type="body" idx="1"/>
          </p:nvPr>
        </p:nvSpPr>
        <p:spPr>
          <a:xfrm>
            <a:off x="935038" y="4416425"/>
            <a:ext cx="5140325" cy="4181475"/>
          </a:xfrm>
          <a:noFill/>
          <a:ln/>
        </p:spPr>
        <p:txBody>
          <a:bodyPr/>
          <a:lstStyle/>
          <a:p>
            <a:endParaRPr lang="ru-RU"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30275"/>
            <a:fld id="{63650DB9-4373-4031-9829-6FCCEE04BFE7}" type="slidenum">
              <a:rPr lang="en-US" smtClean="0">
                <a:latin typeface="Arial" pitchFamily="34" charset="0"/>
              </a:rPr>
              <a:pPr defTabSz="930275"/>
              <a:t>26</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xfrm>
            <a:off x="1184275" y="700088"/>
            <a:ext cx="4645025" cy="3482975"/>
          </a:xfrm>
          <a:ln/>
        </p:spPr>
      </p:sp>
      <p:sp>
        <p:nvSpPr>
          <p:cNvPr id="64516" name="Rectangle 3"/>
          <p:cNvSpPr>
            <a:spLocks noGrp="1" noChangeArrowheads="1"/>
          </p:cNvSpPr>
          <p:nvPr>
            <p:ph type="body" idx="1"/>
          </p:nvPr>
        </p:nvSpPr>
        <p:spPr>
          <a:xfrm>
            <a:off x="935038" y="4416425"/>
            <a:ext cx="5140325" cy="4179888"/>
          </a:xfrm>
          <a:noFill/>
          <a:ln/>
        </p:spPr>
        <p:txBody>
          <a:bodyPr/>
          <a:lstStyle/>
          <a:p>
            <a:endParaRPr lang="ru-RU"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30275"/>
            <a:fld id="{4241ADEC-9926-4FE5-BCB2-CE155A02FEF5}" type="slidenum">
              <a:rPr lang="en-US" smtClean="0">
                <a:latin typeface="Arial" pitchFamily="34" charset="0"/>
              </a:rPr>
              <a:pPr defTabSz="930275"/>
              <a:t>27</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xfrm>
            <a:off x="1182688" y="698500"/>
            <a:ext cx="4646612" cy="3484563"/>
          </a:xfrm>
          <a:ln/>
        </p:spPr>
      </p:sp>
      <p:sp>
        <p:nvSpPr>
          <p:cNvPr id="65540" name="Rectangle 3"/>
          <p:cNvSpPr>
            <a:spLocks noGrp="1" noChangeArrowheads="1"/>
          </p:cNvSpPr>
          <p:nvPr>
            <p:ph type="body" idx="1"/>
          </p:nvPr>
        </p:nvSpPr>
        <p:spPr>
          <a:xfrm>
            <a:off x="935038" y="4416425"/>
            <a:ext cx="5140325" cy="4181475"/>
          </a:xfrm>
          <a:noFill/>
          <a:ln/>
        </p:spPr>
        <p:txBody>
          <a:bodyPr/>
          <a:lstStyle/>
          <a:p>
            <a:endParaRPr lang="ru-RU"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30275"/>
            <a:fld id="{E4EB133C-7530-4658-9C17-E00A1E305B12}" type="slidenum">
              <a:rPr lang="en-US" smtClean="0">
                <a:latin typeface="Arial" pitchFamily="34" charset="0"/>
              </a:rPr>
              <a:pPr defTabSz="930275"/>
              <a:t>28</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1100" y="696913"/>
            <a:ext cx="4648200" cy="3486150"/>
          </a:xfrm>
          <a:ln/>
        </p:spPr>
      </p:sp>
      <p:sp>
        <p:nvSpPr>
          <p:cNvPr id="39939"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1100" y="696913"/>
            <a:ext cx="4648200" cy="3486150"/>
          </a:xfrm>
          <a:ln/>
        </p:spPr>
      </p:sp>
      <p:sp>
        <p:nvSpPr>
          <p:cNvPr id="40963"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81100" y="696913"/>
            <a:ext cx="4648200" cy="3486150"/>
          </a:xfrm>
          <a:ln/>
        </p:spPr>
      </p:sp>
      <p:sp>
        <p:nvSpPr>
          <p:cNvPr id="41987"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8200" cy="3486150"/>
          </a:xfrm>
          <a:ln/>
        </p:spPr>
      </p:sp>
      <p:sp>
        <p:nvSpPr>
          <p:cNvPr id="43011"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1100" y="696913"/>
            <a:ext cx="4648200" cy="3486150"/>
          </a:xfrm>
          <a:ln/>
        </p:spPr>
      </p:sp>
      <p:sp>
        <p:nvSpPr>
          <p:cNvPr id="44035"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1100" y="696913"/>
            <a:ext cx="4648200" cy="3486150"/>
          </a:xfrm>
          <a:ln/>
        </p:spPr>
      </p:sp>
      <p:sp>
        <p:nvSpPr>
          <p:cNvPr id="45059" name="Rectangle 3"/>
          <p:cNvSpPr>
            <a:spLocks noGrp="1" noChangeArrowheads="1"/>
          </p:cNvSpPr>
          <p:nvPr>
            <p:ph type="body" idx="1"/>
          </p:nvPr>
        </p:nvSpPr>
        <p:spPr>
          <a:xfrm>
            <a:off x="701675" y="4416425"/>
            <a:ext cx="5607050" cy="4183063"/>
          </a:xfrm>
          <a:noFill/>
          <a:ln/>
        </p:spPr>
        <p:txBody>
          <a:bodyPr/>
          <a:lstStyle/>
          <a:p>
            <a:endParaRPr 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19200" y="685800"/>
            <a:ext cx="4646613" cy="3484563"/>
          </a:xfrm>
          <a:ln/>
        </p:spPr>
      </p:sp>
      <p:sp>
        <p:nvSpPr>
          <p:cNvPr id="46083" name="Rectangle 3"/>
          <p:cNvSpPr>
            <a:spLocks noGrp="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7933D-F0DA-47F6-BCFC-136BF7077B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F821CD-9797-4409-AC5D-DD4D74985F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pPr lvl="0"/>
            <a:endParaRPr lang="en-US" noProof="0" smtClean="0"/>
          </a:p>
        </p:txBody>
      </p:sp>
      <p:sp>
        <p:nvSpPr>
          <p:cNvPr id="4" name="Date Placeholder 3"/>
          <p:cNvSpPr>
            <a:spLocks noGrp="1"/>
          </p:cNvSpPr>
          <p:nvPr>
            <p:ph type="dt" sz="half" idx="10"/>
          </p:nvPr>
        </p:nvSpPr>
        <p:spPr>
          <a:xfrm>
            <a:off x="1066800" y="6248400"/>
            <a:ext cx="1905000" cy="457200"/>
          </a:xfrm>
        </p:spPr>
        <p:txBody>
          <a:bodyPr/>
          <a:lstStyle>
            <a:lvl1pPr>
              <a:defRPr/>
            </a:lvl1pPr>
          </a:lstStyle>
          <a:p>
            <a:pPr>
              <a:defRPr/>
            </a:pPr>
            <a:endParaRPr lang="ru-RU"/>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pPr>
              <a:defRPr/>
            </a:pPr>
            <a:endParaRPr lang="ru-RU"/>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pPr>
              <a:defRPr/>
            </a:pPr>
            <a:fld id="{1FDDE190-68F0-4801-B9A8-0A52D86C6B5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90CFA-8F7A-4BEF-BD90-17E79C80AF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2B88DD-15F3-4B70-A90E-AEE43D393F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172200"/>
            <a:ext cx="2895600" cy="476250"/>
          </a:xfr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E3454669-92D5-4CA6-8A33-1DC8A47B8B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2F78A6-9876-4C3F-AE46-D879FD94AA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F07335-27EE-44CA-885F-3BD6F0492F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53787-1504-4451-A693-EF3272799E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048000" y="6381750"/>
            <a:ext cx="2895600" cy="476250"/>
          </a:xfr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EDA869E9-74E6-47B4-B635-E859A819EB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59EFC4-DF7A-4783-8AE5-D6A4D1AFA0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FFF816D-2E6A-4D2D-BCA5-B5EEA0E5009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90" r:id="rId4"/>
    <p:sldLayoutId id="2147483785" r:id="rId5"/>
    <p:sldLayoutId id="2147483786" r:id="rId6"/>
    <p:sldLayoutId id="2147483787" r:id="rId7"/>
    <p:sldLayoutId id="2147483791" r:id="rId8"/>
    <p:sldLayoutId id="2147483788" r:id="rId9"/>
    <p:sldLayoutId id="2147483789" r:id="rId10"/>
    <p:sldLayoutId id="2147483792" r:id="rId11"/>
  </p:sldLayoutIdLst>
  <p:hf hdr="0" dt="0"/>
  <p:txStyles>
    <p:titleStyle>
      <a:lvl1pPr algn="ctr" rtl="0" eaLnBrk="0" fontAlgn="base" hangingPunct="0">
        <a:spcBef>
          <a:spcPct val="0"/>
        </a:spcBef>
        <a:spcAft>
          <a:spcPct val="0"/>
        </a:spcAft>
        <a:defRPr sz="4400" b="1">
          <a:solidFill>
            <a:schemeClr val="folHlink"/>
          </a:solidFill>
          <a:latin typeface="+mj-lt"/>
          <a:ea typeface="+mj-ea"/>
          <a:cs typeface="+mj-cs"/>
        </a:defRPr>
      </a:lvl1pPr>
      <a:lvl2pPr algn="ctr" rtl="0" eaLnBrk="0" fontAlgn="base" hangingPunct="0">
        <a:spcBef>
          <a:spcPct val="0"/>
        </a:spcBef>
        <a:spcAft>
          <a:spcPct val="0"/>
        </a:spcAft>
        <a:defRPr sz="4400" b="1">
          <a:solidFill>
            <a:schemeClr val="folHlink"/>
          </a:solidFill>
          <a:latin typeface="Arial" charset="0"/>
        </a:defRPr>
      </a:lvl2pPr>
      <a:lvl3pPr algn="ctr" rtl="0" eaLnBrk="0" fontAlgn="base" hangingPunct="0">
        <a:spcBef>
          <a:spcPct val="0"/>
        </a:spcBef>
        <a:spcAft>
          <a:spcPct val="0"/>
        </a:spcAft>
        <a:defRPr sz="4400" b="1">
          <a:solidFill>
            <a:schemeClr val="folHlink"/>
          </a:solidFill>
          <a:latin typeface="Arial" charset="0"/>
        </a:defRPr>
      </a:lvl3pPr>
      <a:lvl4pPr algn="ctr" rtl="0" eaLnBrk="0" fontAlgn="base" hangingPunct="0">
        <a:spcBef>
          <a:spcPct val="0"/>
        </a:spcBef>
        <a:spcAft>
          <a:spcPct val="0"/>
        </a:spcAft>
        <a:defRPr sz="4400" b="1">
          <a:solidFill>
            <a:schemeClr val="folHlink"/>
          </a:solidFill>
          <a:latin typeface="Arial" charset="0"/>
        </a:defRPr>
      </a:lvl4pPr>
      <a:lvl5pPr algn="ctr" rtl="0" eaLnBrk="0" fontAlgn="base" hangingPunct="0">
        <a:spcBef>
          <a:spcPct val="0"/>
        </a:spcBef>
        <a:spcAft>
          <a:spcPct val="0"/>
        </a:spcAft>
        <a:defRPr sz="4400" b="1">
          <a:solidFill>
            <a:schemeClr val="folHlink"/>
          </a:solidFill>
          <a:latin typeface="Arial" charset="0"/>
        </a:defRPr>
      </a:lvl5pPr>
      <a:lvl6pPr marL="457200" algn="ctr" rtl="0" fontAlgn="base">
        <a:spcBef>
          <a:spcPct val="0"/>
        </a:spcBef>
        <a:spcAft>
          <a:spcPct val="0"/>
        </a:spcAft>
        <a:defRPr sz="4400" b="1">
          <a:solidFill>
            <a:schemeClr val="folHlink"/>
          </a:solidFill>
          <a:latin typeface="Arial" charset="0"/>
        </a:defRPr>
      </a:lvl6pPr>
      <a:lvl7pPr marL="914400" algn="ctr" rtl="0" fontAlgn="base">
        <a:spcBef>
          <a:spcPct val="0"/>
        </a:spcBef>
        <a:spcAft>
          <a:spcPct val="0"/>
        </a:spcAft>
        <a:defRPr sz="4400" b="1">
          <a:solidFill>
            <a:schemeClr val="folHlink"/>
          </a:solidFill>
          <a:latin typeface="Arial" charset="0"/>
        </a:defRPr>
      </a:lvl7pPr>
      <a:lvl8pPr marL="1371600" algn="ctr" rtl="0" fontAlgn="base">
        <a:spcBef>
          <a:spcPct val="0"/>
        </a:spcBef>
        <a:spcAft>
          <a:spcPct val="0"/>
        </a:spcAft>
        <a:defRPr sz="4400" b="1">
          <a:solidFill>
            <a:schemeClr val="folHlink"/>
          </a:solidFill>
          <a:latin typeface="Arial" charset="0"/>
        </a:defRPr>
      </a:lvl8pPr>
      <a:lvl9pPr marL="1828800" algn="ctr" rtl="0" fontAlgn="base">
        <a:spcBef>
          <a:spcPct val="0"/>
        </a:spcBef>
        <a:spcAft>
          <a:spcPct val="0"/>
        </a:spcAft>
        <a:defRPr sz="4400" b="1">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michaelsbrody@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who.int/mediacentre/factsheets/fs313/en/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epa.gov/cleanairactbenef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609600"/>
            <a:ext cx="9144000" cy="3429000"/>
          </a:xfrm>
        </p:spPr>
        <p:txBody>
          <a:bodyPr/>
          <a:lstStyle/>
          <a:p>
            <a:pPr eaLnBrk="1" hangingPunct="1">
              <a:lnSpc>
                <a:spcPct val="110000"/>
              </a:lnSpc>
            </a:pPr>
            <a:r>
              <a:rPr lang="en-US" sz="3600" smtClean="0"/>
              <a:t>Environmental Health:</a:t>
            </a:r>
            <a:br>
              <a:rPr lang="en-US" sz="3600" smtClean="0"/>
            </a:br>
            <a:r>
              <a:rPr lang="en-US" sz="3600" smtClean="0"/>
              <a:t>Risk Assessment and Risk Management</a:t>
            </a:r>
            <a:r>
              <a:rPr lang="en-US" sz="2000" smtClean="0"/>
              <a:t/>
            </a:r>
            <a:br>
              <a:rPr lang="en-US" sz="2000" smtClean="0"/>
            </a:br>
            <a:r>
              <a:rPr lang="en-US" sz="2000" smtClean="0"/>
              <a:t/>
            </a:r>
            <a:br>
              <a:rPr lang="en-US" sz="2000" smtClean="0"/>
            </a:br>
            <a:endParaRPr lang="en-US" sz="3200" smtClean="0">
              <a:latin typeface="Arial Unicode MS" pitchFamily="34" charset="-128"/>
            </a:endParaRPr>
          </a:p>
        </p:txBody>
      </p:sp>
      <p:sp>
        <p:nvSpPr>
          <p:cNvPr id="6147" name="Rectangle 3"/>
          <p:cNvSpPr>
            <a:spLocks noGrp="1" noChangeArrowheads="1"/>
          </p:cNvSpPr>
          <p:nvPr>
            <p:ph type="subTitle" idx="1"/>
          </p:nvPr>
        </p:nvSpPr>
        <p:spPr>
          <a:xfrm>
            <a:off x="533400" y="3505200"/>
            <a:ext cx="8077200" cy="2971800"/>
          </a:xfrm>
        </p:spPr>
        <p:txBody>
          <a:bodyPr/>
          <a:lstStyle/>
          <a:p>
            <a:pPr eaLnBrk="1" hangingPunct="1"/>
            <a:endParaRPr lang="en-US" sz="1800" b="1" smtClean="0"/>
          </a:p>
          <a:p>
            <a:pPr eaLnBrk="1" hangingPunct="1"/>
            <a:r>
              <a:rPr lang="en-US" sz="1800" b="1" smtClean="0"/>
              <a:t>Michael Brody, PhD</a:t>
            </a:r>
          </a:p>
          <a:p>
            <a:pPr eaLnBrk="1" hangingPunct="1"/>
            <a:r>
              <a:rPr lang="en-US" sz="1800" b="1" smtClean="0"/>
              <a:t>Senior Environmental Scientist</a:t>
            </a:r>
          </a:p>
          <a:p>
            <a:pPr eaLnBrk="1" hangingPunct="1"/>
            <a:endParaRPr lang="en-US" sz="1800" b="1" smtClean="0"/>
          </a:p>
          <a:p>
            <a:pPr eaLnBrk="1" hangingPunct="1"/>
            <a:endParaRPr lang="en-US" sz="1800" b="1" smtClean="0"/>
          </a:p>
          <a:p>
            <a:pPr eaLnBrk="1" hangingPunct="1"/>
            <a:r>
              <a:rPr lang="en-US" sz="1800" b="1" smtClean="0"/>
              <a:t>2 December 2011</a:t>
            </a:r>
          </a:p>
          <a:p>
            <a:pPr eaLnBrk="1" hangingPunct="1"/>
            <a:r>
              <a:rPr lang="en-US" sz="1800" b="1" smtClean="0"/>
              <a:t>Almaty, Kazakhstan</a:t>
            </a:r>
            <a:endParaRPr lang="en-US" b="1"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04800" y="228600"/>
            <a:ext cx="8610600" cy="1600200"/>
          </a:xfrm>
        </p:spPr>
        <p:txBody>
          <a:bodyPr/>
          <a:lstStyle/>
          <a:p>
            <a:r>
              <a:rPr lang="en-US" sz="3600" smtClean="0"/>
              <a:t>Risk Assessment &amp; Risk Management</a:t>
            </a:r>
            <a:endParaRPr lang="en-US" sz="3600" b="0" smtClean="0">
              <a:solidFill>
                <a:schemeClr val="tx1"/>
              </a:solidFill>
            </a:endParaRPr>
          </a:p>
        </p:txBody>
      </p:sp>
      <p:sp>
        <p:nvSpPr>
          <p:cNvPr id="16387" name="Rectangle 3"/>
          <p:cNvSpPr>
            <a:spLocks noGrp="1" noChangeArrowheads="1"/>
          </p:cNvSpPr>
          <p:nvPr>
            <p:ph type="body" idx="4294967295"/>
          </p:nvPr>
        </p:nvSpPr>
        <p:spPr/>
        <p:txBody>
          <a:bodyPr/>
          <a:lstStyle/>
          <a:p>
            <a:r>
              <a:rPr lang="en-US" smtClean="0"/>
              <a:t>Risk Assessment provides practical information to guide the reduction of emissions</a:t>
            </a:r>
            <a:endParaRPr lang="ru-RU" smtClean="0">
              <a:solidFill>
                <a:srgbClr val="FFFF00"/>
              </a:solidFill>
            </a:endParaRPr>
          </a:p>
          <a:p>
            <a:r>
              <a:rPr lang="en-US" smtClean="0"/>
              <a:t>We carry out risk assessment to support management of risks</a:t>
            </a:r>
          </a:p>
          <a:p>
            <a:pPr lvl="1"/>
            <a:r>
              <a:rPr lang="en-US" smtClean="0"/>
              <a:t>not for the sake of science</a:t>
            </a:r>
          </a:p>
          <a:p>
            <a:r>
              <a:rPr lang="en-US" smtClean="0"/>
              <a:t>Emissions can be significantly reduced, with these 2 principles in mind</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p:txBody>
          <a:bodyPr/>
          <a:lstStyle/>
          <a:p>
            <a:r>
              <a:rPr lang="en-US" sz="4000" smtClean="0"/>
              <a:t>Setting Environmental Priorities</a:t>
            </a:r>
            <a:br>
              <a:rPr lang="en-US" sz="4000" smtClean="0"/>
            </a:br>
            <a:r>
              <a:rPr lang="en-US" sz="2000" smtClean="0"/>
              <a:t>Health Effects of Pollution</a:t>
            </a:r>
          </a:p>
        </p:txBody>
      </p:sp>
      <p:sp>
        <p:nvSpPr>
          <p:cNvPr id="17411" name="Rectangle 5"/>
          <p:cNvSpPr>
            <a:spLocks noGrp="1" noChangeArrowheads="1"/>
          </p:cNvSpPr>
          <p:nvPr>
            <p:ph type="body" idx="4294967295"/>
          </p:nvPr>
        </p:nvSpPr>
        <p:spPr/>
        <p:txBody>
          <a:bodyPr/>
          <a:lstStyle/>
          <a:p>
            <a:pPr>
              <a:lnSpc>
                <a:spcPct val="90000"/>
              </a:lnSpc>
            </a:pPr>
            <a:r>
              <a:rPr lang="en-US" smtClean="0">
                <a:solidFill>
                  <a:srgbClr val="FFFF00"/>
                </a:solidFill>
              </a:rPr>
              <a:t>Risk Assessment – Identify The Most Significant Pollution</a:t>
            </a:r>
          </a:p>
          <a:p>
            <a:pPr lvl="1">
              <a:lnSpc>
                <a:spcPct val="90000"/>
              </a:lnSpc>
            </a:pPr>
            <a:r>
              <a:rPr lang="en-US" smtClean="0"/>
              <a:t>Multiple pollutants from multiple sources</a:t>
            </a:r>
          </a:p>
          <a:p>
            <a:pPr lvl="2">
              <a:lnSpc>
                <a:spcPct val="90000"/>
              </a:lnSpc>
            </a:pPr>
            <a:r>
              <a:rPr lang="en-US" smtClean="0"/>
              <a:t>Identify those that can cause the most harm</a:t>
            </a:r>
          </a:p>
          <a:p>
            <a:pPr lvl="2">
              <a:lnSpc>
                <a:spcPct val="90000"/>
              </a:lnSpc>
            </a:pPr>
            <a:r>
              <a:rPr lang="en-US" smtClean="0"/>
              <a:t>Identify the most important sources</a:t>
            </a:r>
          </a:p>
          <a:p>
            <a:pPr lvl="2">
              <a:lnSpc>
                <a:spcPct val="90000"/>
              </a:lnSpc>
            </a:pPr>
            <a:r>
              <a:rPr lang="en-US" smtClean="0"/>
              <a:t>Identify the highest exposures</a:t>
            </a:r>
          </a:p>
          <a:p>
            <a:pPr lvl="1">
              <a:lnSpc>
                <a:spcPct val="90000"/>
              </a:lnSpc>
            </a:pPr>
            <a:r>
              <a:rPr lang="en-US" smtClean="0"/>
              <a:t>Rank pollutants based on health and environmental risks</a:t>
            </a:r>
          </a:p>
          <a:p>
            <a:pPr>
              <a:lnSpc>
                <a:spcPct val="90000"/>
              </a:lnSpc>
            </a:pPr>
            <a:r>
              <a:rPr lang="en-US" smtClean="0">
                <a:solidFill>
                  <a:srgbClr val="FFFF00"/>
                </a:solidFill>
              </a:rPr>
              <a:t>Economic Analysis</a:t>
            </a:r>
          </a:p>
          <a:p>
            <a:pPr lvl="1">
              <a:lnSpc>
                <a:spcPct val="90000"/>
              </a:lnSpc>
            </a:pPr>
            <a:r>
              <a:rPr lang="en-US" smtClean="0"/>
              <a:t>Benefits and costs of addressing risks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smtClean="0"/>
              <a:t>Risk Assessment Requirements </a:t>
            </a:r>
          </a:p>
        </p:txBody>
      </p:sp>
      <p:sp>
        <p:nvSpPr>
          <p:cNvPr id="18435" name="Rectangle 3"/>
          <p:cNvSpPr>
            <a:spLocks noGrp="1" noChangeArrowheads="1"/>
          </p:cNvSpPr>
          <p:nvPr>
            <p:ph type="body" idx="1"/>
          </p:nvPr>
        </p:nvSpPr>
        <p:spPr/>
        <p:txBody>
          <a:bodyPr/>
          <a:lstStyle/>
          <a:p>
            <a:r>
              <a:rPr lang="en-US" smtClean="0">
                <a:solidFill>
                  <a:srgbClr val="FFFF00"/>
                </a:solidFill>
              </a:rPr>
              <a:t>Accurate Exposure Information:</a:t>
            </a:r>
          </a:p>
          <a:p>
            <a:pPr lvl="1"/>
            <a:r>
              <a:rPr lang="en-US" smtClean="0"/>
              <a:t>What pollutants are being emitted?</a:t>
            </a:r>
          </a:p>
          <a:p>
            <a:pPr lvl="1"/>
            <a:r>
              <a:rPr lang="en-US" smtClean="0"/>
              <a:t>How much is being emitted?</a:t>
            </a:r>
          </a:p>
          <a:p>
            <a:pPr lvl="1"/>
            <a:r>
              <a:rPr lang="en-US" smtClean="0"/>
              <a:t>What is their concentration in air and water?</a:t>
            </a:r>
          </a:p>
          <a:p>
            <a:r>
              <a:rPr lang="en-US" smtClean="0">
                <a:solidFill>
                  <a:srgbClr val="FFFF00"/>
                </a:solidFill>
              </a:rPr>
              <a:t>Health Effects From The Pollutants:</a:t>
            </a:r>
          </a:p>
          <a:p>
            <a:pPr lvl="1"/>
            <a:r>
              <a:rPr lang="en-US" smtClean="0"/>
              <a:t>Are they carcinogens?</a:t>
            </a:r>
          </a:p>
          <a:p>
            <a:pPr lvl="1"/>
            <a:r>
              <a:rPr lang="en-US" smtClean="0"/>
              <a:t>What are health effects from short- and long-term exposure?</a:t>
            </a:r>
          </a:p>
          <a:p>
            <a:pPr lvl="1">
              <a:buFontTx/>
              <a:buNone/>
            </a:pPr>
            <a:endParaRPr lang="en-US" smtClean="0"/>
          </a:p>
        </p:txBody>
      </p:sp>
      <p:sp>
        <p:nvSpPr>
          <p:cNvPr id="18436" name="Slide Number Placeholder 4"/>
          <p:cNvSpPr>
            <a:spLocks noGrp="1"/>
          </p:cNvSpPr>
          <p:nvPr>
            <p:ph type="sldNum" sz="quarter" idx="12"/>
          </p:nvPr>
        </p:nvSpPr>
        <p:spPr>
          <a:noFill/>
        </p:spPr>
        <p:txBody>
          <a:bodyPr/>
          <a:lstStyle/>
          <a:p>
            <a:fld id="{F2DD24A5-8CD9-41D3-839E-B20FF25147F8}" type="slidenum">
              <a:rPr lang="en-US" smtClean="0">
                <a:latin typeface="Arial" pitchFamily="34" charset="0"/>
              </a:rPr>
              <a:pPr/>
              <a:t>12</a:t>
            </a:fld>
            <a:endParaRPr lang="en-US" smtClean="0">
              <a:latin typeface="Arial" pitchFamily="34" charset="0"/>
            </a:endParaRPr>
          </a:p>
        </p:txBody>
      </p:sp>
      <p:sp>
        <p:nvSpPr>
          <p:cNvPr id="18437" name="Footer Placeholder 5"/>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smtClean="0"/>
              <a:t>Risk Assessment Requirements</a:t>
            </a:r>
          </a:p>
        </p:txBody>
      </p:sp>
      <p:sp>
        <p:nvSpPr>
          <p:cNvPr id="19459" name="Rectangle 3"/>
          <p:cNvSpPr>
            <a:spLocks noGrp="1" noChangeArrowheads="1"/>
          </p:cNvSpPr>
          <p:nvPr>
            <p:ph type="body" idx="1"/>
          </p:nvPr>
        </p:nvSpPr>
        <p:spPr>
          <a:xfrm>
            <a:off x="457200" y="1828800"/>
            <a:ext cx="8229600" cy="4297363"/>
          </a:xfrm>
        </p:spPr>
        <p:txBody>
          <a:bodyPr/>
          <a:lstStyle/>
          <a:p>
            <a:r>
              <a:rPr lang="en-US" smtClean="0">
                <a:solidFill>
                  <a:srgbClr val="FFFF00"/>
                </a:solidFill>
              </a:rPr>
              <a:t>Exposure Information Is Site-specific</a:t>
            </a:r>
          </a:p>
          <a:p>
            <a:r>
              <a:rPr lang="en-US" smtClean="0">
                <a:solidFill>
                  <a:srgbClr val="FFFF00"/>
                </a:solidFill>
              </a:rPr>
              <a:t>Concentrations Of Pollutants</a:t>
            </a:r>
          </a:p>
          <a:p>
            <a:pPr lvl="1"/>
            <a:r>
              <a:rPr lang="en-US" smtClean="0"/>
              <a:t>Compare to health safety standards</a:t>
            </a:r>
          </a:p>
          <a:p>
            <a:pPr lvl="1"/>
            <a:r>
              <a:rPr lang="en-US" smtClean="0"/>
              <a:t>Compare to cancer potency curves</a:t>
            </a:r>
          </a:p>
          <a:p>
            <a:r>
              <a:rPr lang="en-US" smtClean="0">
                <a:solidFill>
                  <a:srgbClr val="FFFF00"/>
                </a:solidFill>
              </a:rPr>
              <a:t>Health Information On Pollutants Is Available From Different Sources</a:t>
            </a:r>
          </a:p>
          <a:p>
            <a:pPr lvl="1"/>
            <a:endParaRPr lang="en-US" smtClean="0">
              <a:solidFill>
                <a:srgbClr val="FFFF00"/>
              </a:solidFill>
            </a:endParaRPr>
          </a:p>
        </p:txBody>
      </p:sp>
      <p:sp>
        <p:nvSpPr>
          <p:cNvPr id="19460" name="Slide Number Placeholder 5"/>
          <p:cNvSpPr>
            <a:spLocks noGrp="1"/>
          </p:cNvSpPr>
          <p:nvPr>
            <p:ph type="sldNum" sz="quarter" idx="12"/>
          </p:nvPr>
        </p:nvSpPr>
        <p:spPr>
          <a:noFill/>
        </p:spPr>
        <p:txBody>
          <a:bodyPr/>
          <a:lstStyle/>
          <a:p>
            <a:fld id="{A00B5930-5411-47F5-89DD-7FC438A9304E}" type="slidenum">
              <a:rPr lang="en-US" smtClean="0">
                <a:latin typeface="Arial" pitchFamily="34" charset="0"/>
              </a:rPr>
              <a:pPr/>
              <a:t>13</a:t>
            </a:fld>
            <a:endParaRPr lang="en-US" smtClean="0">
              <a:latin typeface="Arial" pitchFamily="34" charset="0"/>
            </a:endParaRPr>
          </a:p>
        </p:txBody>
      </p:sp>
      <p:sp>
        <p:nvSpPr>
          <p:cNvPr id="19461"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smtClean="0"/>
              <a:t>How Is Risk Information Different From An Epidemiology Study?</a:t>
            </a:r>
          </a:p>
        </p:txBody>
      </p:sp>
      <p:sp>
        <p:nvSpPr>
          <p:cNvPr id="20483" name="Rectangle 3"/>
          <p:cNvSpPr>
            <a:spLocks noGrp="1" noChangeArrowheads="1"/>
          </p:cNvSpPr>
          <p:nvPr>
            <p:ph type="body" idx="1"/>
          </p:nvPr>
        </p:nvSpPr>
        <p:spPr/>
        <p:txBody>
          <a:bodyPr/>
          <a:lstStyle/>
          <a:p>
            <a:pPr>
              <a:lnSpc>
                <a:spcPct val="90000"/>
              </a:lnSpc>
            </a:pPr>
            <a:r>
              <a:rPr lang="en-US" smtClean="0">
                <a:solidFill>
                  <a:srgbClr val="FFFF00"/>
                </a:solidFill>
              </a:rPr>
              <a:t>Risk - comparisons of exposure concentrations with health standards - predictions of future health effects that could be avoided</a:t>
            </a:r>
          </a:p>
          <a:p>
            <a:pPr>
              <a:lnSpc>
                <a:spcPct val="90000"/>
              </a:lnSpc>
            </a:pPr>
            <a:r>
              <a:rPr lang="en-US" smtClean="0">
                <a:solidFill>
                  <a:srgbClr val="FFFF00"/>
                </a:solidFill>
              </a:rPr>
              <a:t>Epidemiology identifies effects from past exposures – they can help identify health effects from pollutants.</a:t>
            </a:r>
          </a:p>
          <a:p>
            <a:pPr>
              <a:lnSpc>
                <a:spcPct val="90000"/>
              </a:lnSpc>
            </a:pPr>
            <a:r>
              <a:rPr lang="en-US" smtClean="0">
                <a:solidFill>
                  <a:srgbClr val="FFFF00"/>
                </a:solidFill>
              </a:rPr>
              <a:t>Risk assessments are used to regulate allowable emissions into air, water, waste and land. </a:t>
            </a:r>
          </a:p>
        </p:txBody>
      </p:sp>
      <p:sp>
        <p:nvSpPr>
          <p:cNvPr id="20484" name="Slide Number Placeholder 4"/>
          <p:cNvSpPr>
            <a:spLocks noGrp="1"/>
          </p:cNvSpPr>
          <p:nvPr>
            <p:ph type="sldNum" sz="quarter" idx="12"/>
          </p:nvPr>
        </p:nvSpPr>
        <p:spPr>
          <a:noFill/>
        </p:spPr>
        <p:txBody>
          <a:bodyPr/>
          <a:lstStyle/>
          <a:p>
            <a:fld id="{A4C536C5-CB68-43CD-9D56-2222AF45E0CE}" type="slidenum">
              <a:rPr lang="en-US" smtClean="0">
                <a:latin typeface="Arial" pitchFamily="34" charset="0"/>
              </a:rPr>
              <a:pPr/>
              <a:t>14</a:t>
            </a:fld>
            <a:endParaRPr lang="en-US" smtClean="0">
              <a:latin typeface="Arial" pitchFamily="34" charset="0"/>
            </a:endParaRPr>
          </a:p>
        </p:txBody>
      </p:sp>
      <p:sp>
        <p:nvSpPr>
          <p:cNvPr id="20485" name="Footer Placeholder 5"/>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Risk Assessment Summary</a:t>
            </a:r>
          </a:p>
        </p:txBody>
      </p:sp>
      <p:sp>
        <p:nvSpPr>
          <p:cNvPr id="21507" name="Rectangle 3"/>
          <p:cNvSpPr>
            <a:spLocks noGrp="1" noChangeArrowheads="1"/>
          </p:cNvSpPr>
          <p:nvPr>
            <p:ph type="body" idx="1"/>
          </p:nvPr>
        </p:nvSpPr>
        <p:spPr/>
        <p:txBody>
          <a:bodyPr/>
          <a:lstStyle/>
          <a:p>
            <a:pPr eaLnBrk="1" hangingPunct="1">
              <a:lnSpc>
                <a:spcPct val="80000"/>
              </a:lnSpc>
            </a:pPr>
            <a:r>
              <a:rPr lang="en-US" sz="2800" smtClean="0">
                <a:solidFill>
                  <a:srgbClr val="FFFF00"/>
                </a:solidFill>
              </a:rPr>
              <a:t>Accurate Site-specific Exposure Information:</a:t>
            </a:r>
          </a:p>
          <a:p>
            <a:pPr lvl="1" eaLnBrk="1" hangingPunct="1">
              <a:lnSpc>
                <a:spcPct val="80000"/>
              </a:lnSpc>
            </a:pPr>
            <a:r>
              <a:rPr lang="en-US" sz="2000" smtClean="0"/>
              <a:t>What pollutants are being emitted and in what quantities?</a:t>
            </a:r>
          </a:p>
          <a:p>
            <a:pPr lvl="1" eaLnBrk="1" hangingPunct="1">
              <a:lnSpc>
                <a:spcPct val="80000"/>
              </a:lnSpc>
            </a:pPr>
            <a:r>
              <a:rPr lang="en-US" sz="2000" smtClean="0"/>
              <a:t>What is their concentration in air and water?</a:t>
            </a:r>
          </a:p>
          <a:p>
            <a:pPr lvl="1" eaLnBrk="1" hangingPunct="1">
              <a:lnSpc>
                <a:spcPct val="80000"/>
              </a:lnSpc>
            </a:pPr>
            <a:endParaRPr lang="en-US" sz="2000" smtClean="0"/>
          </a:p>
          <a:p>
            <a:pPr eaLnBrk="1" hangingPunct="1">
              <a:lnSpc>
                <a:spcPct val="80000"/>
              </a:lnSpc>
            </a:pPr>
            <a:r>
              <a:rPr lang="en-US" sz="2800" smtClean="0">
                <a:solidFill>
                  <a:srgbClr val="FFFF00"/>
                </a:solidFill>
              </a:rPr>
              <a:t>Building The Emissions Inventory Will Be Critical</a:t>
            </a:r>
          </a:p>
          <a:p>
            <a:pPr lvl="1" eaLnBrk="1" hangingPunct="1">
              <a:lnSpc>
                <a:spcPct val="80000"/>
              </a:lnSpc>
              <a:buFontTx/>
              <a:buNone/>
            </a:pPr>
            <a:endParaRPr lang="en-US" smtClean="0">
              <a:solidFill>
                <a:srgbClr val="FFFF00"/>
              </a:solidFill>
            </a:endParaRPr>
          </a:p>
          <a:p>
            <a:pPr eaLnBrk="1" hangingPunct="1">
              <a:lnSpc>
                <a:spcPct val="80000"/>
              </a:lnSpc>
            </a:pPr>
            <a:r>
              <a:rPr lang="en-US" sz="2800" smtClean="0">
                <a:solidFill>
                  <a:srgbClr val="FFFF00"/>
                </a:solidFill>
              </a:rPr>
              <a:t>Health Effects From The Pollutants:</a:t>
            </a:r>
          </a:p>
          <a:p>
            <a:pPr lvl="1" eaLnBrk="1" hangingPunct="1">
              <a:lnSpc>
                <a:spcPct val="80000"/>
              </a:lnSpc>
            </a:pPr>
            <a:r>
              <a:rPr lang="en-US" sz="2000" smtClean="0"/>
              <a:t>Health and toxicity information on pollutants is already available from multiple sources</a:t>
            </a:r>
          </a:p>
          <a:p>
            <a:pPr lvl="1" eaLnBrk="1" hangingPunct="1">
              <a:lnSpc>
                <a:spcPct val="80000"/>
              </a:lnSpc>
            </a:pPr>
            <a:endParaRPr lang="en-US" sz="2000" smtClean="0"/>
          </a:p>
          <a:p>
            <a:pPr eaLnBrk="1" hangingPunct="1">
              <a:lnSpc>
                <a:spcPct val="80000"/>
              </a:lnSpc>
            </a:pPr>
            <a:r>
              <a:rPr lang="en-US" sz="2800" smtClean="0">
                <a:solidFill>
                  <a:srgbClr val="FFFF00"/>
                </a:solidFill>
              </a:rPr>
              <a:t>Risk Assessment Can Be The Foundation For Many Regulations Of Emissions</a:t>
            </a:r>
          </a:p>
          <a:p>
            <a:pPr lvl="1" eaLnBrk="1" hangingPunct="1">
              <a:lnSpc>
                <a:spcPct val="80000"/>
              </a:lnSpc>
              <a:buFontTx/>
              <a:buNone/>
            </a:pPr>
            <a:endParaRPr lang="en-US" sz="2400" smtClean="0">
              <a:solidFill>
                <a:srgbClr val="FFFF00"/>
              </a:solidFill>
            </a:endParaRPr>
          </a:p>
          <a:p>
            <a:pPr lvl="1" eaLnBrk="1" hangingPunct="1">
              <a:lnSpc>
                <a:spcPct val="80000"/>
              </a:lnSpc>
              <a:buFontTx/>
              <a:buNone/>
            </a:pPr>
            <a:endParaRPr lang="en-US" sz="2400" smtClean="0"/>
          </a:p>
          <a:p>
            <a:pPr lvl="1" eaLnBrk="1" hangingPunct="1">
              <a:lnSpc>
                <a:spcPct val="80000"/>
              </a:lnSpc>
              <a:buFontTx/>
              <a:buNone/>
            </a:pPr>
            <a:endParaRPr lang="en-US" sz="2000" smtClean="0"/>
          </a:p>
          <a:p>
            <a:pPr lvl="1" eaLnBrk="1" hangingPunct="1">
              <a:lnSpc>
                <a:spcPct val="80000"/>
              </a:lnSpc>
            </a:pPr>
            <a:endParaRPr lang="en-US" sz="2000" smtClean="0"/>
          </a:p>
          <a:p>
            <a:pPr eaLnBrk="1" hangingPunct="1">
              <a:lnSpc>
                <a:spcPct val="80000"/>
              </a:lnSpc>
            </a:pPr>
            <a:endParaRPr lang="en-US" sz="2000" smtClean="0"/>
          </a:p>
          <a:p>
            <a:pPr lvl="1" eaLnBrk="1" hangingPunct="1">
              <a:lnSpc>
                <a:spcPct val="80000"/>
              </a:lnSpc>
              <a:buFontTx/>
              <a:buNone/>
            </a:pPr>
            <a:endParaRPr lang="en-US" sz="2400" smtClean="0"/>
          </a:p>
        </p:txBody>
      </p:sp>
      <p:sp>
        <p:nvSpPr>
          <p:cNvPr id="21508" name="Slide Number Placeholder 4"/>
          <p:cNvSpPr>
            <a:spLocks noGrp="1"/>
          </p:cNvSpPr>
          <p:nvPr>
            <p:ph type="sldNum" sz="quarter" idx="12"/>
          </p:nvPr>
        </p:nvSpPr>
        <p:spPr>
          <a:noFill/>
        </p:spPr>
        <p:txBody>
          <a:bodyPr/>
          <a:lstStyle/>
          <a:p>
            <a:fld id="{116525D7-CF7F-43CF-916F-FE7CBBD9A478}" type="slidenum">
              <a:rPr lang="en-US" smtClean="0">
                <a:latin typeface="Arial" pitchFamily="34" charset="0"/>
              </a:rPr>
              <a:pPr/>
              <a:t>15</a:t>
            </a:fld>
            <a:endParaRPr lang="en-US" smtClean="0">
              <a:latin typeface="Arial" pitchFamily="34" charset="0"/>
            </a:endParaRPr>
          </a:p>
        </p:txBody>
      </p:sp>
      <p:sp>
        <p:nvSpPr>
          <p:cNvPr id="21509" name="Footer Placeholder 5"/>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496888" y="320675"/>
            <a:ext cx="8150225" cy="1050925"/>
          </a:xfrm>
        </p:spPr>
        <p:txBody>
          <a:bodyPr lIns="0" tIns="0" rIns="0" bIns="0" anchor="t"/>
          <a:lstStyle/>
          <a:p>
            <a:pPr>
              <a:lnSpc>
                <a:spcPct val="95000"/>
              </a:lnSpc>
            </a:pPr>
            <a:r>
              <a:rPr lang="ru-RU" sz="4900" smtClean="0">
                <a:solidFill>
                  <a:srgbClr val="FFFF00"/>
                </a:solidFill>
              </a:rPr>
              <a:t>Запороже, </a:t>
            </a:r>
            <a:r>
              <a:rPr lang="en-US" sz="4900" smtClean="0">
                <a:solidFill>
                  <a:srgbClr val="FFFF00"/>
                </a:solidFill>
              </a:rPr>
              <a:t>Укра</a:t>
            </a:r>
            <a:r>
              <a:rPr lang="ru-RU" sz="4900" smtClean="0">
                <a:solidFill>
                  <a:srgbClr val="FFFF00"/>
                </a:solidFill>
              </a:rPr>
              <a:t>й</a:t>
            </a:r>
            <a:r>
              <a:rPr lang="en-US" sz="4900" smtClean="0">
                <a:solidFill>
                  <a:srgbClr val="FFFF00"/>
                </a:solidFill>
              </a:rPr>
              <a:t>н</a:t>
            </a:r>
            <a:r>
              <a:rPr lang="ru-RU" sz="4900" smtClean="0">
                <a:solidFill>
                  <a:srgbClr val="FFFF00"/>
                </a:solidFill>
              </a:rPr>
              <a:t>а</a:t>
            </a:r>
            <a:endParaRPr lang="en-US" sz="4900" smtClean="0">
              <a:solidFill>
                <a:srgbClr val="FFFF00"/>
              </a:solidFill>
            </a:endParaRPr>
          </a:p>
        </p:txBody>
      </p:sp>
      <p:pic>
        <p:nvPicPr>
          <p:cNvPr id="22531" name="Picture 3"/>
          <p:cNvPicPr>
            <a:picLocks noChangeAspect="1" noChangeArrowheads="1"/>
          </p:cNvPicPr>
          <p:nvPr/>
        </p:nvPicPr>
        <p:blipFill>
          <a:blip r:embed="rId3"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smtClean="0"/>
              <a:t>Zaporozhia, Ukraine</a:t>
            </a:r>
          </a:p>
        </p:txBody>
      </p:sp>
      <p:sp>
        <p:nvSpPr>
          <p:cNvPr id="23555" name="Rectangle 3"/>
          <p:cNvSpPr>
            <a:spLocks noGrp="1" noChangeArrowheads="1"/>
          </p:cNvSpPr>
          <p:nvPr>
            <p:ph type="body" idx="4294967295"/>
          </p:nvPr>
        </p:nvSpPr>
        <p:spPr>
          <a:xfrm>
            <a:off x="457200" y="1600200"/>
            <a:ext cx="8153400" cy="4419600"/>
          </a:xfrm>
        </p:spPr>
        <p:txBody>
          <a:bodyPr/>
          <a:lstStyle/>
          <a:p>
            <a:pPr eaLnBrk="1" hangingPunct="1"/>
            <a:r>
              <a:rPr lang="en-US" smtClean="0"/>
              <a:t>Typical Environmental Situation in a   Former Soviet Country</a:t>
            </a:r>
          </a:p>
          <a:p>
            <a:pPr eaLnBrk="1" hangingPunct="1"/>
            <a:r>
              <a:rPr lang="en-US" smtClean="0"/>
              <a:t>Hundreds of Priority Chemicals</a:t>
            </a:r>
          </a:p>
          <a:p>
            <a:pPr eaLnBrk="1" hangingPunct="1"/>
            <a:r>
              <a:rPr lang="en-US" smtClean="0"/>
              <a:t>Compliance with only 5 – 10</a:t>
            </a:r>
          </a:p>
          <a:p>
            <a:pPr eaLnBrk="1" hangingPunct="1"/>
            <a:endParaRPr lang="en-US" smtClean="0"/>
          </a:p>
          <a:p>
            <a:pPr eaLnBrk="1" hangingPunct="1"/>
            <a:r>
              <a:rPr lang="en-US" smtClean="0">
                <a:solidFill>
                  <a:srgbClr val="FFFF00"/>
                </a:solidFill>
              </a:rPr>
              <a:t>How to Make Progress to Reduce Pollution?</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2238375"/>
            <a:ext cx="4330700" cy="1384300"/>
          </a:xfrm>
          <a:prstGeom prst="rect">
            <a:avLst/>
          </a:prstGeom>
          <a:noFill/>
          <a:ln w="9525">
            <a:noFill/>
            <a:miter lim="800000"/>
            <a:headEnd/>
            <a:tailEnd/>
          </a:ln>
        </p:spPr>
        <p:txBody>
          <a:bodyPr anchor="ctr">
            <a:spAutoFit/>
          </a:bodyPr>
          <a:lstStyle/>
          <a:p>
            <a:r>
              <a:rPr lang="en-US" sz="2800" b="1"/>
              <a:t>Human Health Risk Assessment and Management  in Ukraine</a:t>
            </a:r>
            <a:r>
              <a:rPr lang="en-US" sz="2800"/>
              <a:t> </a:t>
            </a:r>
            <a:endParaRPr lang="de-DE" sz="2800"/>
          </a:p>
        </p:txBody>
      </p:sp>
      <p:pic>
        <p:nvPicPr>
          <p:cNvPr id="24579" name="Picture 0" descr="IHME"/>
          <p:cNvPicPr>
            <a:picLocks noChangeAspect="1" noChangeArrowheads="1"/>
          </p:cNvPicPr>
          <p:nvPr/>
        </p:nvPicPr>
        <p:blipFill>
          <a:blip r:embed="rId3" cstate="email">
            <a:lum bright="4000" contrast="14000"/>
            <a:extLst>
              <a:ext uri="{28A0092B-C50C-407E-A947-70E740481C1C}">
                <a14:useLocalDpi xmlns:a14="http://schemas.microsoft.com/office/drawing/2010/main"/>
              </a:ext>
            </a:extLst>
          </a:blip>
          <a:srcRect/>
          <a:stretch>
            <a:fillRect/>
          </a:stretch>
        </p:blipFill>
        <p:spPr bwMode="auto">
          <a:xfrm>
            <a:off x="5003800" y="1628775"/>
            <a:ext cx="3686175" cy="4924425"/>
          </a:xfrm>
          <a:prstGeom prst="rect">
            <a:avLst/>
          </a:prstGeom>
          <a:noFill/>
          <a:ln w="34925">
            <a:solidFill>
              <a:srgbClr val="000000"/>
            </a:solidFill>
            <a:miter lim="800000"/>
            <a:headEnd/>
            <a:tailEnd/>
          </a:ln>
        </p:spPr>
      </p:pic>
      <p:sp>
        <p:nvSpPr>
          <p:cNvPr id="24580" name="Rectangle 1"/>
          <p:cNvSpPr>
            <a:spLocks noGrp="1" noChangeArrowheads="1"/>
          </p:cNvSpPr>
          <p:nvPr>
            <p:ph type="title"/>
          </p:nvPr>
        </p:nvSpPr>
        <p:spPr>
          <a:xfrm>
            <a:off x="107950" y="115888"/>
            <a:ext cx="8820150" cy="1431925"/>
          </a:xfrm>
        </p:spPr>
        <p:txBody>
          <a:bodyPr/>
          <a:lstStyle/>
          <a:p>
            <a:pPr eaLnBrk="1" hangingPunct="1"/>
            <a:r>
              <a:rPr lang="en-US" sz="3200" smtClean="0">
                <a:solidFill>
                  <a:schemeClr val="tx1"/>
                </a:solidFill>
              </a:rPr>
              <a:t>Institute of Hygiene and Medical Ecology</a:t>
            </a:r>
            <a:br>
              <a:rPr lang="en-US" sz="3200" smtClean="0">
                <a:solidFill>
                  <a:schemeClr val="tx1"/>
                </a:solidFill>
              </a:rPr>
            </a:br>
            <a:r>
              <a:rPr lang="en-US" sz="3200" smtClean="0">
                <a:solidFill>
                  <a:schemeClr val="tx1"/>
                </a:solidFill>
              </a:rPr>
              <a:t> Academy of medical Sciences of Ukraine</a:t>
            </a:r>
            <a:r>
              <a:rPr lang="en-US" sz="2400" smtClean="0">
                <a:solidFill>
                  <a:schemeClr val="tx1"/>
                </a:solidFill>
              </a:rPr>
              <a:t/>
            </a:r>
            <a:br>
              <a:rPr lang="en-US" sz="2400" smtClean="0">
                <a:solidFill>
                  <a:schemeClr val="tx1"/>
                </a:solidFill>
              </a:rPr>
            </a:br>
            <a:r>
              <a:rPr lang="en-US" sz="2000" smtClean="0">
                <a:solidFill>
                  <a:schemeClr val="tx1"/>
                </a:solidFill>
              </a:rPr>
              <a:t>Kyiv</a:t>
            </a:r>
            <a:endParaRPr lang="ru-RU" sz="2000" b="0" smtClean="0">
              <a:solidFill>
                <a:schemeClr val="tx1"/>
              </a:solidFill>
            </a:endParaRPr>
          </a:p>
        </p:txBody>
      </p:sp>
      <p:sp>
        <p:nvSpPr>
          <p:cNvPr id="28677" name="Rectangle 2"/>
          <p:cNvSpPr>
            <a:spLocks noGrp="1" noChangeArrowheads="1"/>
          </p:cNvSpPr>
          <p:nvPr>
            <p:ph type="body" idx="1"/>
          </p:nvPr>
        </p:nvSpPr>
        <p:spPr>
          <a:xfrm>
            <a:off x="395288" y="4191000"/>
            <a:ext cx="4248150" cy="1905000"/>
          </a:xfrm>
        </p:spPr>
        <p:txBody>
          <a:bodyPr/>
          <a:lstStyle/>
          <a:p>
            <a:pPr algn="ctr" eaLnBrk="1" hangingPunct="1">
              <a:lnSpc>
                <a:spcPct val="80000"/>
              </a:lnSpc>
              <a:buFont typeface="Wingdings" pitchFamily="2" charset="2"/>
              <a:buNone/>
              <a:defRPr/>
            </a:pPr>
            <a:r>
              <a:rPr lang="en-US" sz="1400" dirty="0" smtClean="0"/>
              <a:t>   </a:t>
            </a:r>
          </a:p>
          <a:p>
            <a:pPr indent="0" eaLnBrk="1" hangingPunct="1">
              <a:lnSpc>
                <a:spcPct val="80000"/>
              </a:lnSpc>
              <a:buFont typeface="Wingdings" pitchFamily="2" charset="2"/>
              <a:buNone/>
              <a:defRPr/>
            </a:pPr>
            <a:r>
              <a:rPr lang="en-US" sz="2400" dirty="0" smtClean="0"/>
              <a:t>Center of Environmental Health Risk Assessment (CEHRA)</a:t>
            </a:r>
            <a:endParaRPr lang="en-US" sz="2400" b="1" dirty="0" smtClean="0"/>
          </a:p>
          <a:p>
            <a:pPr algn="ctr" eaLnBrk="1" hangingPunct="1">
              <a:lnSpc>
                <a:spcPct val="80000"/>
              </a:lnSpc>
              <a:buFont typeface="Wingdings" pitchFamily="2" charset="2"/>
              <a:buNone/>
              <a:defRPr/>
            </a:pPr>
            <a:endParaRPr lang="en-US" sz="1600" b="1" dirty="0" smtClean="0"/>
          </a:p>
          <a:p>
            <a:pPr algn="ctr" eaLnBrk="1" hangingPunct="1">
              <a:lnSpc>
                <a:spcPct val="80000"/>
              </a:lnSpc>
              <a:buFont typeface="Wingdings" pitchFamily="2" charset="2"/>
              <a:buNone/>
              <a:defRPr/>
            </a:pPr>
            <a:endParaRPr lang="en-US" sz="1600" dirty="0" smtClean="0"/>
          </a:p>
        </p:txBody>
      </p:sp>
      <p:sp>
        <p:nvSpPr>
          <p:cNvPr id="24582" name="Slide Number Placeholder 7"/>
          <p:cNvSpPr>
            <a:spLocks noGrp="1"/>
          </p:cNvSpPr>
          <p:nvPr>
            <p:ph type="sldNum" sz="quarter" idx="12"/>
          </p:nvPr>
        </p:nvSpPr>
        <p:spPr>
          <a:noFill/>
        </p:spPr>
        <p:txBody>
          <a:bodyPr/>
          <a:lstStyle/>
          <a:p>
            <a:fld id="{D6AB93DC-9262-460D-8E14-0D21E581AD94}" type="slidenum">
              <a:rPr lang="en-US" smtClean="0">
                <a:latin typeface="Arial" pitchFamily="34" charset="0"/>
              </a:rPr>
              <a:pPr/>
              <a:t>18</a:t>
            </a:fld>
            <a:endParaRPr lang="en-US" smtClean="0">
              <a:latin typeface="Arial" pitchFamily="34" charset="0"/>
            </a:endParaRPr>
          </a:p>
        </p:txBody>
      </p:sp>
      <p:sp>
        <p:nvSpPr>
          <p:cNvPr id="24583" name="Footer Placeholder 8"/>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1143000"/>
          </a:xfrm>
        </p:spPr>
        <p:txBody>
          <a:bodyPr/>
          <a:lstStyle/>
          <a:p>
            <a:pPr eaLnBrk="1" hangingPunct="1"/>
            <a:r>
              <a:rPr lang="en-US" sz="3200" smtClean="0"/>
              <a:t>Implementing Human Health Risk Assessment In Ukraine</a:t>
            </a:r>
            <a:r>
              <a:rPr lang="ru-RU" sz="3200" smtClean="0"/>
              <a:t/>
            </a:r>
            <a:br>
              <a:rPr lang="ru-RU" sz="3200" smtClean="0"/>
            </a:br>
            <a:endParaRPr lang="ru-RU" sz="3200" smtClean="0"/>
          </a:p>
        </p:txBody>
      </p:sp>
      <p:sp>
        <p:nvSpPr>
          <p:cNvPr id="25603" name="Rectangle 1"/>
          <p:cNvSpPr>
            <a:spLocks noGrp="1" noChangeArrowheads="1"/>
          </p:cNvSpPr>
          <p:nvPr>
            <p:ph type="body" idx="1"/>
          </p:nvPr>
        </p:nvSpPr>
        <p:spPr>
          <a:noFill/>
        </p:spPr>
        <p:txBody>
          <a:bodyPr/>
          <a:lstStyle/>
          <a:p>
            <a:pPr>
              <a:lnSpc>
                <a:spcPct val="80000"/>
              </a:lnSpc>
            </a:pPr>
            <a:r>
              <a:rPr lang="en-US" sz="2800" smtClean="0">
                <a:solidFill>
                  <a:srgbClr val="FFFF00"/>
                </a:solidFill>
              </a:rPr>
              <a:t>2 Stage Process</a:t>
            </a:r>
          </a:p>
          <a:p>
            <a:pPr lvl="1">
              <a:lnSpc>
                <a:spcPct val="80000"/>
              </a:lnSpc>
            </a:pPr>
            <a:r>
              <a:rPr lang="en-US" sz="2400" smtClean="0"/>
              <a:t>3 facilities</a:t>
            </a:r>
          </a:p>
          <a:p>
            <a:pPr lvl="1">
              <a:lnSpc>
                <a:spcPct val="80000"/>
              </a:lnSpc>
            </a:pPr>
            <a:r>
              <a:rPr lang="en-US" sz="2400" smtClean="0"/>
              <a:t>32 facilities</a:t>
            </a:r>
            <a:endParaRPr lang="ru-RU" sz="2400" smtClean="0"/>
          </a:p>
          <a:p>
            <a:pPr lvl="1">
              <a:lnSpc>
                <a:spcPct val="80000"/>
              </a:lnSpc>
              <a:buFontTx/>
              <a:buNone/>
            </a:pPr>
            <a:endParaRPr lang="en-US" sz="2400" smtClean="0"/>
          </a:p>
          <a:p>
            <a:pPr>
              <a:lnSpc>
                <a:spcPct val="80000"/>
              </a:lnSpc>
            </a:pPr>
            <a:r>
              <a:rPr lang="en-US" sz="2800" smtClean="0">
                <a:solidFill>
                  <a:srgbClr val="FFFF00"/>
                </a:solidFill>
              </a:rPr>
              <a:t>Key Players</a:t>
            </a:r>
          </a:p>
          <a:p>
            <a:pPr lvl="1">
              <a:lnSpc>
                <a:spcPct val="80000"/>
              </a:lnSpc>
            </a:pPr>
            <a:r>
              <a:rPr lang="en-US" sz="2400" smtClean="0"/>
              <a:t>State Administration of Environment and Natural Resources</a:t>
            </a:r>
          </a:p>
          <a:p>
            <a:pPr lvl="1">
              <a:lnSpc>
                <a:spcPct val="80000"/>
              </a:lnSpc>
            </a:pPr>
            <a:r>
              <a:rPr lang="en-US" sz="2400" smtClean="0"/>
              <a:t>Sanitary and Epidemiological Station</a:t>
            </a:r>
          </a:p>
          <a:p>
            <a:pPr lvl="1">
              <a:lnSpc>
                <a:spcPct val="80000"/>
              </a:lnSpc>
            </a:pPr>
            <a:r>
              <a:rPr lang="en-US" sz="2400" smtClean="0"/>
              <a:t>Local authorities</a:t>
            </a:r>
            <a:r>
              <a:rPr lang="ru-RU" sz="2400" smtClean="0"/>
              <a:t> </a:t>
            </a:r>
            <a:endParaRPr lang="en-US" sz="2400" smtClean="0"/>
          </a:p>
          <a:p>
            <a:pPr lvl="1">
              <a:lnSpc>
                <a:spcPct val="80000"/>
              </a:lnSpc>
            </a:pPr>
            <a:r>
              <a:rPr lang="en-US" sz="2400" smtClean="0"/>
              <a:t>Center of Environmental Health Risk Assessment (CEHRA)</a:t>
            </a:r>
          </a:p>
          <a:p>
            <a:pPr lvl="1">
              <a:lnSpc>
                <a:spcPct val="80000"/>
              </a:lnSpc>
            </a:pPr>
            <a:r>
              <a:rPr lang="en-US" sz="2400" smtClean="0"/>
              <a:t>World Bank, Kyiv Office</a:t>
            </a:r>
            <a:endParaRPr lang="ru-RU" sz="2400" smtClean="0"/>
          </a:p>
          <a:p>
            <a:pPr eaLnBrk="1" hangingPunct="1">
              <a:lnSpc>
                <a:spcPct val="80000"/>
              </a:lnSpc>
            </a:pPr>
            <a:endParaRPr lang="ru-RU" sz="2800" smtClean="0"/>
          </a:p>
        </p:txBody>
      </p:sp>
      <p:sp>
        <p:nvSpPr>
          <p:cNvPr id="25604" name="Slide Number Placeholder 5"/>
          <p:cNvSpPr>
            <a:spLocks noGrp="1"/>
          </p:cNvSpPr>
          <p:nvPr>
            <p:ph type="sldNum" sz="quarter" idx="12"/>
          </p:nvPr>
        </p:nvSpPr>
        <p:spPr>
          <a:noFill/>
        </p:spPr>
        <p:txBody>
          <a:bodyPr/>
          <a:lstStyle/>
          <a:p>
            <a:fld id="{AEDB141E-330D-4984-80E1-09A07CD2D169}" type="slidenum">
              <a:rPr lang="en-US" smtClean="0">
                <a:latin typeface="Arial" pitchFamily="34" charset="0"/>
              </a:rPr>
              <a:pPr/>
              <a:t>19</a:t>
            </a:fld>
            <a:endParaRPr lang="en-US" smtClean="0">
              <a:latin typeface="Arial" pitchFamily="34" charset="0"/>
            </a:endParaRPr>
          </a:p>
        </p:txBody>
      </p:sp>
      <p:sp>
        <p:nvSpPr>
          <p:cNvPr id="25605"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46038"/>
            <a:ext cx="9144000" cy="1050925"/>
          </a:xfrm>
        </p:spPr>
        <p:txBody>
          <a:bodyPr lIns="0" tIns="0" rIns="0" bIns="0" anchor="t"/>
          <a:lstStyle/>
          <a:p>
            <a:pPr>
              <a:lnSpc>
                <a:spcPct val="95000"/>
              </a:lnSpc>
            </a:pPr>
            <a:r>
              <a:rPr lang="en-US" sz="3600" smtClean="0">
                <a:solidFill>
                  <a:srgbClr val="FFFF00"/>
                </a:solidFill>
              </a:rPr>
              <a:t>Пенсильвания, США, 35 лет назад</a:t>
            </a:r>
            <a:br>
              <a:rPr lang="en-US" sz="3600" smtClean="0">
                <a:solidFill>
                  <a:srgbClr val="FFFF00"/>
                </a:solidFill>
              </a:rPr>
            </a:br>
            <a:r>
              <a:rPr lang="ru-RU" sz="2400" b="0" smtClean="0">
                <a:solidFill>
                  <a:srgbClr val="FFFF00"/>
                </a:solidFill>
              </a:rPr>
              <a:t>(</a:t>
            </a:r>
            <a:r>
              <a:rPr lang="en-US" sz="2400" b="0" smtClean="0">
                <a:solidFill>
                  <a:srgbClr val="FFFF00"/>
                </a:solidFill>
              </a:rPr>
              <a:t>The air is no longer dirty there</a:t>
            </a:r>
            <a:r>
              <a:rPr lang="ru-RU" sz="2400" b="0" smtClean="0"/>
              <a:t>)</a:t>
            </a:r>
            <a:r>
              <a:rPr lang="en-US" smtClean="0"/>
              <a:t> </a:t>
            </a:r>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295400"/>
            <a:ext cx="8610600" cy="5367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554162"/>
          </a:xfrm>
          <a:noFill/>
        </p:spPr>
        <p:txBody>
          <a:bodyPr/>
          <a:lstStyle/>
          <a:p>
            <a:pPr eaLnBrk="1" hangingPunct="1"/>
            <a:r>
              <a:rPr lang="ru-RU" sz="3600" smtClean="0"/>
              <a:t>Characterizing Facility Emissions</a:t>
            </a:r>
            <a:r>
              <a:rPr lang="en-US" sz="3600" smtClean="0"/>
              <a:t/>
            </a:r>
            <a:br>
              <a:rPr lang="en-US" sz="3600" smtClean="0"/>
            </a:br>
            <a:r>
              <a:rPr lang="en-US" sz="3600" smtClean="0"/>
              <a:t>Emissions Inventory</a:t>
            </a:r>
            <a:endParaRPr lang="ru-RU" sz="3600" smtClean="0"/>
          </a:p>
        </p:txBody>
      </p:sp>
      <p:sp>
        <p:nvSpPr>
          <p:cNvPr id="26627" name="Rectangle 3"/>
          <p:cNvSpPr>
            <a:spLocks noGrp="1" noChangeArrowheads="1"/>
          </p:cNvSpPr>
          <p:nvPr>
            <p:ph type="body" idx="1"/>
          </p:nvPr>
        </p:nvSpPr>
        <p:spPr>
          <a:xfrm>
            <a:off x="533400" y="1981200"/>
            <a:ext cx="8229600" cy="3824288"/>
          </a:xfrm>
        </p:spPr>
        <p:txBody>
          <a:bodyPr/>
          <a:lstStyle/>
          <a:p>
            <a:pPr eaLnBrk="1" hangingPunct="1">
              <a:buFont typeface="Wingdings" pitchFamily="2" charset="2"/>
              <a:buNone/>
            </a:pPr>
            <a:endParaRPr lang="en-US" sz="2800" b="1" smtClean="0"/>
          </a:p>
          <a:p>
            <a:pPr eaLnBrk="1" hangingPunct="1"/>
            <a:r>
              <a:rPr lang="en-US" b="1" smtClean="0"/>
              <a:t>Identifying Substances</a:t>
            </a:r>
          </a:p>
          <a:p>
            <a:pPr eaLnBrk="1" hangingPunct="1">
              <a:buFont typeface="Wingdings" pitchFamily="2" charset="2"/>
              <a:buNone/>
            </a:pPr>
            <a:endParaRPr lang="en-US" b="1" smtClean="0"/>
          </a:p>
          <a:p>
            <a:pPr eaLnBrk="1" hangingPunct="1"/>
            <a:r>
              <a:rPr lang="en-US" b="1" smtClean="0"/>
              <a:t>Identifying Emission Sources</a:t>
            </a:r>
            <a:r>
              <a:rPr lang="en-US" sz="2800" b="1" smtClean="0"/>
              <a:t> </a:t>
            </a:r>
          </a:p>
          <a:p>
            <a:pPr eaLnBrk="1" hangingPunct="1">
              <a:buFont typeface="Wingdings" pitchFamily="2" charset="2"/>
              <a:buNone/>
            </a:pPr>
            <a:endParaRPr lang="en-US" b="1" smtClean="0"/>
          </a:p>
          <a:p>
            <a:pPr eaLnBrk="1" hangingPunct="1"/>
            <a:r>
              <a:rPr lang="en-US" b="1" smtClean="0"/>
              <a:t>Estimating Concentrations</a:t>
            </a:r>
          </a:p>
          <a:p>
            <a:pPr eaLnBrk="1" hangingPunct="1"/>
            <a:endParaRPr lang="en-US" b="1" smtClean="0"/>
          </a:p>
        </p:txBody>
      </p:sp>
      <p:sp>
        <p:nvSpPr>
          <p:cNvPr id="26628" name="Slide Number Placeholder 5"/>
          <p:cNvSpPr>
            <a:spLocks noGrp="1"/>
          </p:cNvSpPr>
          <p:nvPr>
            <p:ph type="sldNum" sz="quarter" idx="12"/>
          </p:nvPr>
        </p:nvSpPr>
        <p:spPr>
          <a:noFill/>
        </p:spPr>
        <p:txBody>
          <a:bodyPr/>
          <a:lstStyle/>
          <a:p>
            <a:fld id="{3EBF130D-D1EF-4119-B6B3-9A0A7EE2391B}" type="slidenum">
              <a:rPr lang="en-US" smtClean="0">
                <a:latin typeface="Arial" pitchFamily="34" charset="0"/>
              </a:rPr>
              <a:pPr/>
              <a:t>20</a:t>
            </a:fld>
            <a:endParaRPr lang="en-US" smtClean="0">
              <a:latin typeface="Arial" pitchFamily="34" charset="0"/>
            </a:endParaRPr>
          </a:p>
        </p:txBody>
      </p:sp>
      <p:sp>
        <p:nvSpPr>
          <p:cNvPr id="26629"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US" sz="3600" smtClean="0"/>
              <a:t>Emission Inventory</a:t>
            </a:r>
            <a:br>
              <a:rPr lang="en-US" sz="3600" smtClean="0"/>
            </a:br>
            <a:r>
              <a:rPr lang="en-US" sz="3200" smtClean="0"/>
              <a:t>Sources and Pollutants</a:t>
            </a:r>
            <a:endParaRPr lang="ru-RU" sz="3200" b="0" smtClean="0"/>
          </a:p>
        </p:txBody>
      </p:sp>
      <p:sp>
        <p:nvSpPr>
          <p:cNvPr id="27651" name="Rectangle 3"/>
          <p:cNvSpPr>
            <a:spLocks noGrp="1" noChangeArrowheads="1"/>
          </p:cNvSpPr>
          <p:nvPr>
            <p:ph type="body" idx="1"/>
          </p:nvPr>
        </p:nvSpPr>
        <p:spPr/>
        <p:txBody>
          <a:bodyPr/>
          <a:lstStyle/>
          <a:p>
            <a:pPr eaLnBrk="1" hangingPunct="1"/>
            <a:r>
              <a:rPr lang="en-US" smtClean="0">
                <a:solidFill>
                  <a:srgbClr val="FFFF00"/>
                </a:solidFill>
              </a:rPr>
              <a:t>Exposure Is Site-specific And Usually The Most Difficult Part Of The Analysis</a:t>
            </a:r>
          </a:p>
          <a:p>
            <a:pPr lvl="1" eaLnBrk="1" hangingPunct="1"/>
            <a:r>
              <a:rPr lang="en-US" smtClean="0"/>
              <a:t>State Statistical Forms</a:t>
            </a:r>
            <a:endParaRPr lang="ru-RU" smtClean="0"/>
          </a:p>
          <a:p>
            <a:pPr lvl="1" eaLnBrk="1" hangingPunct="1"/>
            <a:r>
              <a:rPr lang="en-US" smtClean="0"/>
              <a:t>Permitted Atmospheric Emissions</a:t>
            </a:r>
          </a:p>
          <a:p>
            <a:pPr eaLnBrk="1" hangingPunct="1"/>
            <a:r>
              <a:rPr lang="en-US" smtClean="0">
                <a:solidFill>
                  <a:srgbClr val="FFFF00"/>
                </a:solidFill>
              </a:rPr>
              <a:t>Use of Air Dispersion Models</a:t>
            </a:r>
          </a:p>
          <a:p>
            <a:pPr lvl="1" eaLnBrk="1" hangingPunct="1"/>
            <a:r>
              <a:rPr lang="en-US" smtClean="0"/>
              <a:t>Approved Ukrainian (former Soviet)</a:t>
            </a:r>
          </a:p>
          <a:p>
            <a:pPr lvl="1" eaLnBrk="1" hangingPunct="1"/>
            <a:r>
              <a:rPr lang="en-US" smtClean="0"/>
              <a:t>Experimentation with models from other countries</a:t>
            </a:r>
          </a:p>
          <a:p>
            <a:pPr eaLnBrk="1" hangingPunct="1">
              <a:buFont typeface="Wingdings" pitchFamily="2" charset="2"/>
              <a:buNone/>
            </a:pPr>
            <a:endParaRPr lang="en-US" sz="1800" smtClean="0"/>
          </a:p>
        </p:txBody>
      </p:sp>
      <p:sp>
        <p:nvSpPr>
          <p:cNvPr id="27652" name="Slide Number Placeholder 5"/>
          <p:cNvSpPr>
            <a:spLocks noGrp="1"/>
          </p:cNvSpPr>
          <p:nvPr>
            <p:ph type="sldNum" sz="quarter" idx="12"/>
          </p:nvPr>
        </p:nvSpPr>
        <p:spPr>
          <a:noFill/>
        </p:spPr>
        <p:txBody>
          <a:bodyPr/>
          <a:lstStyle/>
          <a:p>
            <a:fld id="{8148FCCC-FC63-4F22-A4E8-4692737C2926}" type="slidenum">
              <a:rPr lang="en-US" smtClean="0">
                <a:latin typeface="Arial" pitchFamily="34" charset="0"/>
              </a:rPr>
              <a:pPr/>
              <a:t>21</a:t>
            </a:fld>
            <a:endParaRPr lang="en-US" smtClean="0">
              <a:latin typeface="Arial" pitchFamily="34" charset="0"/>
            </a:endParaRPr>
          </a:p>
        </p:txBody>
      </p:sp>
      <p:sp>
        <p:nvSpPr>
          <p:cNvPr id="27653"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31800" y="260350"/>
            <a:ext cx="8353425" cy="936625"/>
          </a:xfrm>
          <a:prstGeom prst="rect">
            <a:avLst/>
          </a:prstGeom>
          <a:noFill/>
          <a:ln w="9525" algn="ctr">
            <a:noFill/>
            <a:miter lim="800000"/>
            <a:headEnd/>
            <a:tailEnd/>
          </a:ln>
          <a:effectLst/>
        </p:spPr>
        <p:txBody>
          <a:bodyPr anchor="ctr"/>
          <a:lstStyle/>
          <a:p>
            <a:pPr>
              <a:lnSpc>
                <a:spcPct val="80000"/>
              </a:lnSpc>
              <a:defRPr/>
            </a:pPr>
            <a:r>
              <a:rPr lang="en-US" sz="3200" b="1">
                <a:solidFill>
                  <a:schemeClr val="tx2"/>
                </a:solidFill>
                <a:effectLst>
                  <a:outerShdw blurRad="38100" dist="38100" dir="2700000" algn="tl">
                    <a:srgbClr val="000000"/>
                  </a:outerShdw>
                </a:effectLst>
              </a:rPr>
              <a:t>Estimating substances concentrations: example media concentration TSP</a:t>
            </a:r>
            <a:endParaRPr lang="ru-RU" sz="3200" b="1">
              <a:solidFill>
                <a:schemeClr val="tx2"/>
              </a:solidFill>
              <a:effectLst>
                <a:outerShdw blurRad="38100" dist="38100" dir="2700000" algn="tl">
                  <a:srgbClr val="000000"/>
                </a:outerShdw>
              </a:effectLst>
            </a:endParaRPr>
          </a:p>
        </p:txBody>
      </p:sp>
      <p:graphicFrame>
        <p:nvGraphicFramePr>
          <p:cNvPr id="1026" name="Object 2"/>
          <p:cNvGraphicFramePr>
            <a:graphicFrameLocks noChangeAspect="1"/>
          </p:cNvGraphicFramePr>
          <p:nvPr/>
        </p:nvGraphicFramePr>
        <p:xfrm>
          <a:off x="1150938" y="1397000"/>
          <a:ext cx="7524750" cy="5056188"/>
        </p:xfrm>
        <a:graphic>
          <a:graphicData uri="http://schemas.openxmlformats.org/presentationml/2006/ole">
            <mc:AlternateContent xmlns:mc="http://schemas.openxmlformats.org/markup-compatibility/2006">
              <mc:Choice xmlns:v="urn:schemas-microsoft-com:vml" Requires="v">
                <p:oleObj spid="_x0000_s1028" name="Фотография Photo Editor" r:id="rId4" imgW="23504762" imgH="16680603" progId="MSPhotoEd.3">
                  <p:embed/>
                </p:oleObj>
              </mc:Choice>
              <mc:Fallback>
                <p:oleObj name="Фотография Photo Editor" r:id="rId4" imgW="23504762" imgH="16680603"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1397000"/>
                        <a:ext cx="7524750" cy="50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8" name="Slide Number Placeholder 5"/>
          <p:cNvSpPr>
            <a:spLocks noGrp="1"/>
          </p:cNvSpPr>
          <p:nvPr>
            <p:ph type="sldNum" sz="quarter" idx="12"/>
          </p:nvPr>
        </p:nvSpPr>
        <p:spPr>
          <a:noFill/>
        </p:spPr>
        <p:txBody>
          <a:bodyPr/>
          <a:lstStyle/>
          <a:p>
            <a:fld id="{3F1CF2C0-C975-4D3B-83F8-E4B7E429CE9F}" type="slidenum">
              <a:rPr lang="en-US" smtClean="0">
                <a:latin typeface="Arial" pitchFamily="34" charset="0"/>
              </a:rPr>
              <a:pPr/>
              <a:t>22</a:t>
            </a:fld>
            <a:endParaRPr lang="en-US" smtClean="0">
              <a:latin typeface="Arial" pitchFamily="34" charset="0"/>
            </a:endParaRPr>
          </a:p>
        </p:txBody>
      </p:sp>
      <p:sp>
        <p:nvSpPr>
          <p:cNvPr id="1029"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476250"/>
            <a:ext cx="8353425" cy="1165225"/>
          </a:xfrm>
        </p:spPr>
        <p:txBody>
          <a:bodyPr/>
          <a:lstStyle/>
          <a:p>
            <a:pPr marL="838200" indent="-838200" eaLnBrk="1" hangingPunct="1"/>
            <a:r>
              <a:rPr lang="uk-UA" sz="2800" b="0" smtClean="0"/>
              <a:t>          </a:t>
            </a:r>
            <a:r>
              <a:rPr lang="en-US" sz="2800" b="0" smtClean="0"/>
              <a:t/>
            </a:r>
            <a:br>
              <a:rPr lang="en-US" sz="2800" b="0" smtClean="0"/>
            </a:br>
            <a:r>
              <a:rPr lang="en-US" sz="2800" smtClean="0">
                <a:latin typeface="Times New Roman" pitchFamily="18" charset="0"/>
              </a:rPr>
              <a:t>Cases of Additional Mortality from </a:t>
            </a:r>
            <a:r>
              <a:rPr lang="uk-UA" sz="2800" smtClean="0">
                <a:latin typeface="Times New Roman" pitchFamily="18" charset="0"/>
              </a:rPr>
              <a:t> </a:t>
            </a:r>
            <a:r>
              <a:rPr lang="en-US" sz="2800" smtClean="0">
                <a:latin typeface="Times New Roman" pitchFamily="18" charset="0"/>
              </a:rPr>
              <a:t>PM10</a:t>
            </a:r>
            <a:r>
              <a:rPr lang="uk-UA" sz="2800" smtClean="0">
                <a:latin typeface="Times New Roman" pitchFamily="18" charset="0"/>
              </a:rPr>
              <a:t> </a:t>
            </a:r>
            <a:br>
              <a:rPr lang="uk-UA" sz="2800" smtClean="0">
                <a:latin typeface="Times New Roman" pitchFamily="18" charset="0"/>
              </a:rPr>
            </a:br>
            <a:r>
              <a:rPr lang="en-US" sz="2800" smtClean="0">
                <a:latin typeface="Times New Roman" pitchFamily="18" charset="0"/>
              </a:rPr>
              <a:t/>
            </a:r>
            <a:br>
              <a:rPr lang="en-US" sz="2800" smtClean="0">
                <a:latin typeface="Times New Roman" pitchFamily="18" charset="0"/>
              </a:rPr>
            </a:br>
            <a:r>
              <a:rPr lang="en-US" sz="1600" b="0" smtClean="0">
                <a:latin typeface="Times New Roman" pitchFamily="18" charset="0"/>
              </a:rPr>
              <a:t>Population in Zapo – 834,800</a:t>
            </a:r>
            <a:br>
              <a:rPr lang="en-US" sz="1600" b="0" smtClean="0">
                <a:latin typeface="Times New Roman" pitchFamily="18" charset="0"/>
              </a:rPr>
            </a:br>
            <a:r>
              <a:rPr lang="en-US" sz="1600" b="0" smtClean="0">
                <a:latin typeface="Times New Roman" pitchFamily="18" charset="0"/>
              </a:rPr>
              <a:t>Annual mortality 11,700</a:t>
            </a:r>
            <a:br>
              <a:rPr lang="en-US" sz="1600" b="0" smtClean="0">
                <a:latin typeface="Times New Roman" pitchFamily="18" charset="0"/>
              </a:rPr>
            </a:br>
            <a:r>
              <a:rPr lang="en-US" sz="1600" b="0" smtClean="0">
                <a:latin typeface="Times New Roman" pitchFamily="18" charset="0"/>
              </a:rPr>
              <a:t>Mortality/1000 = 14,0</a:t>
            </a:r>
            <a:br>
              <a:rPr lang="en-US" sz="1600" b="0" smtClean="0">
                <a:latin typeface="Times New Roman" pitchFamily="18" charset="0"/>
              </a:rPr>
            </a:br>
            <a:r>
              <a:rPr lang="en-US" sz="1600" b="0" smtClean="0">
                <a:latin typeface="Times New Roman" pitchFamily="18" charset="0"/>
              </a:rPr>
              <a:t>Excess of the mortality - 0,6% / 10 μg/m3 </a:t>
            </a:r>
            <a:br>
              <a:rPr lang="en-US" sz="1600" b="0" smtClean="0">
                <a:latin typeface="Times New Roman" pitchFamily="18" charset="0"/>
              </a:rPr>
            </a:br>
            <a:r>
              <a:rPr lang="en-US" sz="1600" b="0" smtClean="0">
                <a:latin typeface="Times New Roman" pitchFamily="18" charset="0"/>
              </a:rPr>
              <a:t>Individual risk </a:t>
            </a:r>
            <a:r>
              <a:rPr lang="en-US" sz="1600" smtClean="0">
                <a:latin typeface="Times New Roman" pitchFamily="18" charset="0"/>
              </a:rPr>
              <a:t>Q = 8,4 E-5 /10 μg/m3 or 8,4 E-6 /1 μg/m3 PM 10</a:t>
            </a:r>
            <a:r>
              <a:rPr lang="uk-UA" sz="1400" b="0" smtClean="0">
                <a:solidFill>
                  <a:schemeClr val="tx1"/>
                </a:solidFill>
              </a:rPr>
              <a:t/>
            </a:r>
            <a:br>
              <a:rPr lang="uk-UA" sz="1400" b="0" smtClean="0">
                <a:solidFill>
                  <a:schemeClr val="tx1"/>
                </a:solidFill>
              </a:rPr>
            </a:br>
            <a:r>
              <a:rPr lang="en-US" sz="1400" b="0" smtClean="0">
                <a:solidFill>
                  <a:schemeClr val="tx1"/>
                </a:solidFill>
              </a:rPr>
              <a:t> </a:t>
            </a:r>
            <a:r>
              <a:rPr lang="uk-UA" sz="1400" b="0" smtClean="0">
                <a:solidFill>
                  <a:schemeClr val="tx1"/>
                </a:solidFill>
              </a:rPr>
              <a:t/>
            </a:r>
            <a:br>
              <a:rPr lang="uk-UA" sz="1400" b="0" smtClean="0">
                <a:solidFill>
                  <a:schemeClr val="tx1"/>
                </a:solidFill>
              </a:rPr>
            </a:br>
            <a:endParaRPr lang="ru-RU" sz="1400" b="0" smtClean="0">
              <a:solidFill>
                <a:schemeClr val="tx1"/>
              </a:solidFill>
            </a:endParaRPr>
          </a:p>
        </p:txBody>
      </p:sp>
      <p:graphicFrame>
        <p:nvGraphicFramePr>
          <p:cNvPr id="121859" name="Group 3"/>
          <p:cNvGraphicFramePr>
            <a:graphicFrameLocks noGrp="1"/>
          </p:cNvGraphicFramePr>
          <p:nvPr>
            <p:ph idx="1"/>
          </p:nvPr>
        </p:nvGraphicFramePr>
        <p:xfrm>
          <a:off x="395288" y="2203450"/>
          <a:ext cx="8569325" cy="4110990"/>
        </p:xfrm>
        <a:graphic>
          <a:graphicData uri="http://schemas.openxmlformats.org/drawingml/2006/table">
            <a:tbl>
              <a:tblPr/>
              <a:tblGrid>
                <a:gridCol w="1425575"/>
                <a:gridCol w="990600"/>
                <a:gridCol w="1312862"/>
                <a:gridCol w="1709738"/>
                <a:gridCol w="1384300"/>
                <a:gridCol w="1746250"/>
              </a:tblGrid>
              <a:tr h="5270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Receptor</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point</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 (TSP)</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 (PM10)</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IRM*</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Population</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AM (PM10)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triangl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0,33</a:t>
                      </a:r>
                      <a:endParaRPr kumimoji="0" lang="en-US"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0,18</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0,001512</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52958</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80,07</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0,42</a:t>
                      </a:r>
                      <a:endParaRPr kumimoji="0" lang="en-US"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0,23</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0,001932</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6214</a:t>
                      </a: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120,07</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32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latin typeface="Tahoma" pitchFamily="34" charset="0"/>
                          <a:cs typeface="Times New Roman" pitchFamily="18" charset="0"/>
                        </a:rPr>
                        <a:t>0,51</a:t>
                      </a:r>
                      <a:endParaRPr kumimoji="0" lang="uk-UA"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0,28</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0,002352</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323963</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762</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4</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latin typeface="Tahoma" pitchFamily="34" charset="0"/>
                          <a:cs typeface="Times New Roman" pitchFamily="18" charset="0"/>
                        </a:rPr>
                        <a:t>0,58</a:t>
                      </a:r>
                      <a:endParaRPr kumimoji="0" lang="uk-UA"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0,32</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0,002688</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144292</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387,86</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5</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latin typeface="Tahoma" pitchFamily="34" charset="0"/>
                          <a:cs typeface="Times New Roman" pitchFamily="18" charset="0"/>
                        </a:rPr>
                        <a:t>0,64</a:t>
                      </a:r>
                      <a:endParaRPr kumimoji="0" lang="uk-UA"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0,35</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0,00294</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61695</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181,38</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latin typeface="Tahoma" pitchFamily="34" charset="0"/>
                          <a:cs typeface="Times New Roman" pitchFamily="18" charset="0"/>
                        </a:rPr>
                        <a:t>0,69</a:t>
                      </a:r>
                      <a:endParaRPr kumimoji="0" lang="uk-UA"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0,38</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0,003192</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78978</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252,1</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7</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latin typeface="Tahoma" pitchFamily="34" charset="0"/>
                          <a:cs typeface="Times New Roman" pitchFamily="18" charset="0"/>
                        </a:rPr>
                        <a:t>0,74</a:t>
                      </a:r>
                      <a:endParaRPr kumimoji="0" lang="uk-UA"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0,41</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0,003444</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57280</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197,27</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4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latin typeface="Tahoma" pitchFamily="34" charset="0"/>
                          <a:cs typeface="Times New Roman" pitchFamily="18" charset="0"/>
                        </a:rPr>
                        <a:t>0,81</a:t>
                      </a:r>
                      <a:endParaRPr kumimoji="0" lang="uk-UA"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0,45</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0,00378</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21849</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82,59</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3032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9</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latin typeface="Tahoma" pitchFamily="34" charset="0"/>
                          <a:cs typeface="Times New Roman" pitchFamily="18" charset="0"/>
                        </a:rPr>
                        <a:t>0,89</a:t>
                      </a:r>
                      <a:endParaRPr kumimoji="0" lang="uk-UA" sz="1600" b="0"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0,49</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0,004116</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31639</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130,2</a:t>
                      </a:r>
                      <a:endParaRPr kumimoji="0" lang="uk-UA"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r h="5143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2400" b="1" i="0" u="none" strike="noStrike" cap="none" normalizeH="0" baseline="0" smtClean="0">
                          <a:ln>
                            <a:noFill/>
                          </a:ln>
                          <a:solidFill>
                            <a:schemeClr val="tx1"/>
                          </a:solidFill>
                          <a:effectLst>
                            <a:outerShdw blurRad="38100" dist="38100" dir="2700000" algn="tl">
                              <a:srgbClr val="000000"/>
                            </a:outerShdw>
                          </a:effectLst>
                          <a:latin typeface="Arial CYR" charset="-52"/>
                          <a:cs typeface="Times New Roman" pitchFamily="18" charset="0"/>
                        </a:rPr>
                        <a:t>Σ</a:t>
                      </a:r>
                      <a:endPar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 </a:t>
                      </a:r>
                      <a:endPar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 </a:t>
                      </a:r>
                      <a:endPar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828000</a:t>
                      </a:r>
                      <a:endPar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2193,54</a:t>
                      </a:r>
                      <a:endParaRPr kumimoji="0" lang="uk-UA"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28575"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61" name="Rectangle 89"/>
          <p:cNvSpPr>
            <a:spLocks noChangeArrowheads="1"/>
          </p:cNvSpPr>
          <p:nvPr/>
        </p:nvSpPr>
        <p:spPr bwMode="auto">
          <a:xfrm>
            <a:off x="949325" y="5943600"/>
            <a:ext cx="4552950" cy="457200"/>
          </a:xfrm>
          <a:prstGeom prst="rect">
            <a:avLst/>
          </a:prstGeom>
          <a:noFill/>
          <a:ln w="19050" algn="ctr">
            <a:noFill/>
            <a:miter lim="800000"/>
            <a:headEnd/>
            <a:tailEnd/>
          </a:ln>
        </p:spPr>
        <p:txBody>
          <a:bodyPr>
            <a:spAutoFit/>
          </a:bodyPr>
          <a:lstStyle/>
          <a:p>
            <a:endParaRPr lang="ru-RU" sz="2400" b="1">
              <a:latin typeface="Times New Roman" pitchFamily="18" charset="0"/>
            </a:endParaRPr>
          </a:p>
        </p:txBody>
      </p:sp>
      <p:sp>
        <p:nvSpPr>
          <p:cNvPr id="28762" name="Slide Number Placeholder 6"/>
          <p:cNvSpPr>
            <a:spLocks noGrp="1"/>
          </p:cNvSpPr>
          <p:nvPr>
            <p:ph type="sldNum" sz="quarter" idx="12"/>
          </p:nvPr>
        </p:nvSpPr>
        <p:spPr>
          <a:noFill/>
        </p:spPr>
        <p:txBody>
          <a:bodyPr/>
          <a:lstStyle/>
          <a:p>
            <a:fld id="{2C79D72A-9AC9-4208-8097-0CAD3FD1D01E}" type="slidenum">
              <a:rPr lang="ru-RU" smtClean="0">
                <a:latin typeface="Arial" pitchFamily="34" charset="0"/>
              </a:rPr>
              <a:pPr/>
              <a:t>23</a:t>
            </a:fld>
            <a:endParaRPr lang="ru-RU" smtClean="0">
              <a:latin typeface="Arial" pitchFamily="34" charset="0"/>
            </a:endParaRPr>
          </a:p>
        </p:txBody>
      </p:sp>
      <p:sp>
        <p:nvSpPr>
          <p:cNvPr id="28763" name="Footer Placeholder 7"/>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74638"/>
            <a:ext cx="8915400" cy="838200"/>
          </a:xfrm>
        </p:spPr>
        <p:txBody>
          <a:bodyPr/>
          <a:lstStyle/>
          <a:p>
            <a:pPr eaLnBrk="1" hangingPunct="1"/>
            <a:r>
              <a:rPr lang="en-US" sz="4000" b="0" smtClean="0"/>
              <a:t>The Challenge for Risk Management</a:t>
            </a:r>
          </a:p>
        </p:txBody>
      </p:sp>
      <p:sp>
        <p:nvSpPr>
          <p:cNvPr id="29699"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en-US" sz="2800" smtClean="0">
                <a:solidFill>
                  <a:srgbClr val="FFFF00"/>
                </a:solidFill>
              </a:rPr>
              <a:t>Reach Achievable, Environmental Goals At Lowest Possible Cost;</a:t>
            </a:r>
          </a:p>
          <a:p>
            <a:pPr lvl="1" eaLnBrk="1" hangingPunct="1">
              <a:lnSpc>
                <a:spcPct val="90000"/>
              </a:lnSpc>
            </a:pPr>
            <a:r>
              <a:rPr lang="en-US" sz="2400" smtClean="0"/>
              <a:t>A few conventional pollutants (e.g. PM, SO</a:t>
            </a:r>
            <a:r>
              <a:rPr lang="en-US" sz="2400" baseline="-25000" smtClean="0"/>
              <a:t>2</a:t>
            </a:r>
            <a:r>
              <a:rPr lang="en-US" sz="2400" smtClean="0"/>
              <a:t> and NO</a:t>
            </a:r>
            <a:r>
              <a:rPr lang="en-US" sz="2400" baseline="-25000" smtClean="0"/>
              <a:t>x</a:t>
            </a:r>
            <a:r>
              <a:rPr lang="en-US" sz="2400" smtClean="0"/>
              <a:t>) are often the major source of risk;</a:t>
            </a:r>
          </a:p>
          <a:p>
            <a:pPr lvl="1" eaLnBrk="1" hangingPunct="1">
              <a:lnSpc>
                <a:spcPct val="90000"/>
              </a:lnSpc>
            </a:pPr>
            <a:r>
              <a:rPr lang="en-US" sz="2400" smtClean="0"/>
              <a:t>A small number of facilities may be the source of a large percentage of that risk;</a:t>
            </a:r>
          </a:p>
          <a:p>
            <a:pPr lvl="1" eaLnBrk="1" hangingPunct="1">
              <a:lnSpc>
                <a:spcPct val="90000"/>
              </a:lnSpc>
            </a:pPr>
            <a:r>
              <a:rPr lang="en-US" sz="2400" smtClean="0"/>
              <a:t>Introduce market based instruments such as emission trading;</a:t>
            </a:r>
          </a:p>
          <a:p>
            <a:pPr eaLnBrk="1" hangingPunct="1">
              <a:lnSpc>
                <a:spcPct val="90000"/>
              </a:lnSpc>
            </a:pPr>
            <a:r>
              <a:rPr lang="en-US" sz="2800" smtClean="0">
                <a:solidFill>
                  <a:srgbClr val="FFFF00"/>
                </a:solidFill>
              </a:rPr>
              <a:t>Build Compromise Among Stakeholders;</a:t>
            </a:r>
          </a:p>
          <a:p>
            <a:pPr eaLnBrk="1" hangingPunct="1">
              <a:lnSpc>
                <a:spcPct val="90000"/>
              </a:lnSpc>
            </a:pPr>
            <a:r>
              <a:rPr lang="en-US" sz="2800" smtClean="0">
                <a:solidFill>
                  <a:srgbClr val="FFFF00"/>
                </a:solidFill>
              </a:rPr>
              <a:t>Communicate The Benefits Of Environmental Policy By Using Indicators Such As Avoided Risk.</a:t>
            </a:r>
          </a:p>
        </p:txBody>
      </p:sp>
      <p:sp>
        <p:nvSpPr>
          <p:cNvPr id="29700" name="Slide Number Placeholder 5"/>
          <p:cNvSpPr>
            <a:spLocks noGrp="1"/>
          </p:cNvSpPr>
          <p:nvPr>
            <p:ph type="sldNum" sz="quarter" idx="12"/>
          </p:nvPr>
        </p:nvSpPr>
        <p:spPr>
          <a:noFill/>
        </p:spPr>
        <p:txBody>
          <a:bodyPr/>
          <a:lstStyle/>
          <a:p>
            <a:fld id="{DA21256A-2E2A-4145-93EF-D5206333DEB6}" type="slidenum">
              <a:rPr lang="en-US" smtClean="0">
                <a:latin typeface="Arial" pitchFamily="34" charset="0"/>
              </a:rPr>
              <a:pPr/>
              <a:t>24</a:t>
            </a:fld>
            <a:endParaRPr lang="en-US" smtClean="0">
              <a:latin typeface="Arial" pitchFamily="34" charset="0"/>
            </a:endParaRPr>
          </a:p>
        </p:txBody>
      </p:sp>
      <p:sp>
        <p:nvSpPr>
          <p:cNvPr id="29701"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8305800" cy="990600"/>
          </a:xfrm>
        </p:spPr>
        <p:txBody>
          <a:bodyPr/>
          <a:lstStyle/>
          <a:p>
            <a:pPr eaLnBrk="1" hangingPunct="1"/>
            <a:r>
              <a:rPr lang="en-US" sz="3600" smtClean="0"/>
              <a:t>The Challenge for Risk Management</a:t>
            </a:r>
          </a:p>
        </p:txBody>
      </p:sp>
      <p:sp>
        <p:nvSpPr>
          <p:cNvPr id="30723" name="Rectangle 3"/>
          <p:cNvSpPr>
            <a:spLocks noGrp="1" noChangeArrowheads="1"/>
          </p:cNvSpPr>
          <p:nvPr>
            <p:ph type="body" idx="1"/>
          </p:nvPr>
        </p:nvSpPr>
        <p:spPr>
          <a:xfrm>
            <a:off x="457200" y="1676400"/>
            <a:ext cx="8229600" cy="4449763"/>
          </a:xfrm>
        </p:spPr>
        <p:txBody>
          <a:bodyPr/>
          <a:lstStyle/>
          <a:p>
            <a:pPr>
              <a:lnSpc>
                <a:spcPct val="90000"/>
              </a:lnSpc>
            </a:pPr>
            <a:r>
              <a:rPr lang="en-US" sz="2800" smtClean="0">
                <a:solidFill>
                  <a:srgbClr val="FFFF00"/>
                </a:solidFill>
              </a:rPr>
              <a:t>Convince Decision-makers That Environmental Damages May Be A Barrier To Steady Economic Growth;</a:t>
            </a:r>
          </a:p>
          <a:p>
            <a:pPr lvl="1">
              <a:lnSpc>
                <a:spcPct val="90000"/>
              </a:lnSpc>
            </a:pPr>
            <a:r>
              <a:rPr lang="en-US" sz="2400" smtClean="0"/>
              <a:t>Based on annual health costs of air pollution</a:t>
            </a:r>
          </a:p>
          <a:p>
            <a:pPr lvl="1">
              <a:lnSpc>
                <a:spcPct val="90000"/>
              </a:lnSpc>
            </a:pPr>
            <a:r>
              <a:rPr lang="en-US" sz="2400" smtClean="0"/>
              <a:t>Annual mortality risk attributed to air pollution in Ukraine estimated at 27,000</a:t>
            </a:r>
          </a:p>
          <a:p>
            <a:pPr>
              <a:lnSpc>
                <a:spcPct val="90000"/>
              </a:lnSpc>
            </a:pPr>
            <a:r>
              <a:rPr lang="en-US" sz="2800" smtClean="0">
                <a:solidFill>
                  <a:srgbClr val="FFFF00"/>
                </a:solidFill>
              </a:rPr>
              <a:t>Need Development Of Monitoring, Reporting And Analysis Of Particulate Matter – PM2.5</a:t>
            </a:r>
          </a:p>
          <a:p>
            <a:pPr>
              <a:lnSpc>
                <a:spcPct val="90000"/>
              </a:lnSpc>
            </a:pPr>
            <a:r>
              <a:rPr lang="en-US" sz="2800" smtClean="0">
                <a:solidFill>
                  <a:srgbClr val="FFFF00"/>
                </a:solidFill>
              </a:rPr>
              <a:t>Need Improved Economic Methods and Analyses</a:t>
            </a:r>
          </a:p>
          <a:p>
            <a:pPr eaLnBrk="1" hangingPunct="1">
              <a:lnSpc>
                <a:spcPct val="90000"/>
              </a:lnSpc>
            </a:pPr>
            <a:endParaRPr lang="en-US" sz="2800" smtClean="0">
              <a:solidFill>
                <a:srgbClr val="FFFF00"/>
              </a:solidFill>
            </a:endParaRPr>
          </a:p>
        </p:txBody>
      </p:sp>
      <p:sp>
        <p:nvSpPr>
          <p:cNvPr id="30724" name="Slide Number Placeholder 4"/>
          <p:cNvSpPr>
            <a:spLocks noGrp="1"/>
          </p:cNvSpPr>
          <p:nvPr>
            <p:ph type="sldNum" sz="quarter" idx="12"/>
          </p:nvPr>
        </p:nvSpPr>
        <p:spPr>
          <a:noFill/>
        </p:spPr>
        <p:txBody>
          <a:bodyPr/>
          <a:lstStyle/>
          <a:p>
            <a:fld id="{6E1B76E3-0627-4096-9391-549D22636F65}" type="slidenum">
              <a:rPr lang="en-US" smtClean="0">
                <a:latin typeface="Arial" pitchFamily="34" charset="0"/>
              </a:rPr>
              <a:pPr/>
              <a:t>25</a:t>
            </a:fld>
            <a:endParaRPr lang="en-US" smtClean="0">
              <a:latin typeface="Arial" pitchFamily="34" charset="0"/>
            </a:endParaRPr>
          </a:p>
        </p:txBody>
      </p:sp>
      <p:sp>
        <p:nvSpPr>
          <p:cNvPr id="30725" name="Footer Placeholder 5"/>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609600"/>
            <a:ext cx="8458200" cy="1143000"/>
          </a:xfrm>
        </p:spPr>
        <p:txBody>
          <a:bodyPr/>
          <a:lstStyle/>
          <a:p>
            <a:pPr eaLnBrk="1" hangingPunct="1"/>
            <a:r>
              <a:rPr lang="en-US" sz="4000" smtClean="0"/>
              <a:t>Cost-Benefit or</a:t>
            </a:r>
            <a:br>
              <a:rPr lang="en-US" sz="4000" smtClean="0"/>
            </a:br>
            <a:r>
              <a:rPr lang="en-US" sz="4000" smtClean="0"/>
              <a:t>Cost-Effectiveness Analysis?</a:t>
            </a:r>
          </a:p>
        </p:txBody>
      </p:sp>
      <p:sp>
        <p:nvSpPr>
          <p:cNvPr id="31747" name="Rectangle 3"/>
          <p:cNvSpPr>
            <a:spLocks noGrp="1" noChangeArrowheads="1"/>
          </p:cNvSpPr>
          <p:nvPr>
            <p:ph type="body" idx="1"/>
          </p:nvPr>
        </p:nvSpPr>
        <p:spPr>
          <a:xfrm>
            <a:off x="457200" y="2209800"/>
            <a:ext cx="8229600" cy="3810000"/>
          </a:xfrm>
        </p:spPr>
        <p:txBody>
          <a:bodyPr/>
          <a:lstStyle/>
          <a:p>
            <a:pPr eaLnBrk="1" hangingPunct="1"/>
            <a:r>
              <a:rPr lang="en-US" smtClean="0"/>
              <a:t>Cost-benefit Analysis To Define The Scope Of The Overall Discussion;</a:t>
            </a:r>
          </a:p>
          <a:p>
            <a:pPr eaLnBrk="1" hangingPunct="1"/>
            <a:r>
              <a:rPr lang="en-US" smtClean="0"/>
              <a:t>Emission Targets Are Always The Result Of Compromise;</a:t>
            </a:r>
          </a:p>
          <a:p>
            <a:pPr eaLnBrk="1" hangingPunct="1"/>
            <a:r>
              <a:rPr lang="en-US" smtClean="0"/>
              <a:t>Cost-effectiveness Analysis Used To Select The Regulatory Strategy.</a:t>
            </a:r>
          </a:p>
        </p:txBody>
      </p:sp>
      <p:sp>
        <p:nvSpPr>
          <p:cNvPr id="31748" name="Slide Number Placeholder 5"/>
          <p:cNvSpPr>
            <a:spLocks noGrp="1"/>
          </p:cNvSpPr>
          <p:nvPr>
            <p:ph type="sldNum" sz="quarter" idx="12"/>
          </p:nvPr>
        </p:nvSpPr>
        <p:spPr>
          <a:noFill/>
        </p:spPr>
        <p:txBody>
          <a:bodyPr/>
          <a:lstStyle/>
          <a:p>
            <a:fld id="{F8C7866E-88EE-42D2-BA98-CD85D0C0B739}" type="slidenum">
              <a:rPr lang="en-US" smtClean="0">
                <a:latin typeface="Arial" pitchFamily="34" charset="0"/>
              </a:rPr>
              <a:pPr/>
              <a:t>26</a:t>
            </a:fld>
            <a:endParaRPr lang="en-US" smtClean="0">
              <a:latin typeface="Arial" pitchFamily="34" charset="0"/>
            </a:endParaRPr>
          </a:p>
        </p:txBody>
      </p:sp>
      <p:sp>
        <p:nvSpPr>
          <p:cNvPr id="31749"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p:spPr>
        <p:txBody>
          <a:bodyPr/>
          <a:lstStyle/>
          <a:p>
            <a:pPr eaLnBrk="1" hangingPunct="1"/>
            <a:r>
              <a:rPr lang="en-US" sz="3600" smtClean="0"/>
              <a:t>Economic Considerations In Ukraine</a:t>
            </a:r>
          </a:p>
        </p:txBody>
      </p:sp>
      <p:sp>
        <p:nvSpPr>
          <p:cNvPr id="32771" name="Rectangle 3"/>
          <p:cNvSpPr>
            <a:spLocks noGrp="1" noChangeArrowheads="1"/>
          </p:cNvSpPr>
          <p:nvPr>
            <p:ph type="body" idx="1"/>
          </p:nvPr>
        </p:nvSpPr>
        <p:spPr/>
        <p:txBody>
          <a:bodyPr/>
          <a:lstStyle/>
          <a:p>
            <a:r>
              <a:rPr lang="en-US" sz="2800" smtClean="0">
                <a:solidFill>
                  <a:srgbClr val="FFFF00"/>
                </a:solidFill>
              </a:rPr>
              <a:t>The cost of air pollution-related premature mortality in Ukraine was estimated to be in the neighborhood of 4% of GDP</a:t>
            </a:r>
          </a:p>
          <a:p>
            <a:pPr lvl="1"/>
            <a:r>
              <a:rPr lang="en-US" sz="2400" smtClean="0"/>
              <a:t>EU only about 2% GDP;</a:t>
            </a:r>
          </a:p>
          <a:p>
            <a:r>
              <a:rPr lang="en-US" sz="2800" smtClean="0">
                <a:solidFill>
                  <a:srgbClr val="FFFF00"/>
                </a:solidFill>
              </a:rPr>
              <a:t>30-40% of air pollution related mortality risk might be prevented by low-cost options;</a:t>
            </a:r>
          </a:p>
          <a:p>
            <a:r>
              <a:rPr lang="en-US" sz="2800" smtClean="0">
                <a:solidFill>
                  <a:srgbClr val="FFFF00"/>
                </a:solidFill>
              </a:rPr>
              <a:t>Need a robust policy response to the health and economic significance of the mortality levels;</a:t>
            </a:r>
          </a:p>
          <a:p>
            <a:r>
              <a:rPr lang="en-US" sz="2800" smtClean="0">
                <a:solidFill>
                  <a:srgbClr val="FFFF00"/>
                </a:solidFill>
              </a:rPr>
              <a:t>First identify no-regret and low cost policies;</a:t>
            </a:r>
          </a:p>
          <a:p>
            <a:endParaRPr lang="en-US" sz="2800" smtClean="0">
              <a:solidFill>
                <a:srgbClr val="FFFF00"/>
              </a:solidFill>
            </a:endParaRPr>
          </a:p>
        </p:txBody>
      </p:sp>
      <p:sp>
        <p:nvSpPr>
          <p:cNvPr id="32772" name="Slide Number Placeholder 4"/>
          <p:cNvSpPr>
            <a:spLocks noGrp="1"/>
          </p:cNvSpPr>
          <p:nvPr>
            <p:ph type="sldNum" sz="quarter" idx="12"/>
          </p:nvPr>
        </p:nvSpPr>
        <p:spPr>
          <a:noFill/>
        </p:spPr>
        <p:txBody>
          <a:bodyPr/>
          <a:lstStyle/>
          <a:p>
            <a:fld id="{913A5A07-C15F-43E7-8CB0-A13DFD46D728}" type="slidenum">
              <a:rPr lang="en-US" smtClean="0">
                <a:latin typeface="Arial" pitchFamily="34" charset="0"/>
              </a:rPr>
              <a:pPr/>
              <a:t>27</a:t>
            </a:fld>
            <a:endParaRPr lang="en-US" smtClean="0">
              <a:latin typeface="Arial" pitchFamily="34" charset="0"/>
            </a:endParaRPr>
          </a:p>
        </p:txBody>
      </p:sp>
      <p:sp>
        <p:nvSpPr>
          <p:cNvPr id="32773" name="Footer Placeholder 5"/>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2"/>
          <p:cNvSpPr>
            <a:spLocks noGrp="1" noChangeArrowheads="1"/>
          </p:cNvSpPr>
          <p:nvPr>
            <p:ph type="title"/>
          </p:nvPr>
        </p:nvSpPr>
        <p:spPr>
          <a:xfrm>
            <a:off x="381000" y="0"/>
            <a:ext cx="8534400" cy="1295400"/>
          </a:xfrm>
        </p:spPr>
        <p:txBody>
          <a:bodyPr/>
          <a:lstStyle/>
          <a:p>
            <a:r>
              <a:rPr lang="en-US" sz="4000" smtClean="0"/>
              <a:t>Modern Environmental Policy</a:t>
            </a:r>
            <a:endParaRPr lang="en-US" sz="3200" b="0" smtClean="0"/>
          </a:p>
        </p:txBody>
      </p:sp>
      <p:sp>
        <p:nvSpPr>
          <p:cNvPr id="33795" name="Rectangle 1033"/>
          <p:cNvSpPr>
            <a:spLocks noGrp="1" noChangeArrowheads="1"/>
          </p:cNvSpPr>
          <p:nvPr>
            <p:ph type="body" idx="1"/>
          </p:nvPr>
        </p:nvSpPr>
        <p:spPr>
          <a:xfrm>
            <a:off x="685800" y="1066800"/>
            <a:ext cx="7772400" cy="4572000"/>
          </a:xfrm>
        </p:spPr>
        <p:txBody>
          <a:bodyPr/>
          <a:lstStyle/>
          <a:p>
            <a:pPr>
              <a:lnSpc>
                <a:spcPct val="90000"/>
              </a:lnSpc>
            </a:pPr>
            <a:endParaRPr lang="en-US" sz="2800" smtClean="0">
              <a:solidFill>
                <a:srgbClr val="FFFF00"/>
              </a:solidFill>
            </a:endParaRPr>
          </a:p>
          <a:p>
            <a:pPr>
              <a:lnSpc>
                <a:spcPct val="90000"/>
              </a:lnSpc>
            </a:pPr>
            <a:r>
              <a:rPr lang="en-US" sz="2800" smtClean="0">
                <a:solidFill>
                  <a:srgbClr val="FFFF00"/>
                </a:solidFill>
              </a:rPr>
              <a:t>Science-based Decision-making</a:t>
            </a:r>
          </a:p>
          <a:p>
            <a:pPr lvl="1">
              <a:lnSpc>
                <a:spcPct val="90000"/>
              </a:lnSpc>
            </a:pPr>
            <a:r>
              <a:rPr lang="en-US" sz="2400" smtClean="0"/>
              <a:t>Risk assessment and benefit-cost analysis</a:t>
            </a:r>
          </a:p>
          <a:p>
            <a:pPr>
              <a:lnSpc>
                <a:spcPct val="90000"/>
              </a:lnSpc>
            </a:pPr>
            <a:r>
              <a:rPr lang="en-US" sz="2800" smtClean="0">
                <a:solidFill>
                  <a:srgbClr val="FFFF00"/>
                </a:solidFill>
              </a:rPr>
              <a:t>Transparency </a:t>
            </a:r>
          </a:p>
          <a:p>
            <a:pPr lvl="1">
              <a:lnSpc>
                <a:spcPct val="90000"/>
              </a:lnSpc>
            </a:pPr>
            <a:r>
              <a:rPr lang="en-US" sz="2400" smtClean="0"/>
              <a:t>Goals, objectives, rationale and strategies available to the public</a:t>
            </a:r>
          </a:p>
          <a:p>
            <a:pPr>
              <a:lnSpc>
                <a:spcPct val="90000"/>
              </a:lnSpc>
            </a:pPr>
            <a:r>
              <a:rPr lang="en-US" sz="2800" smtClean="0">
                <a:solidFill>
                  <a:srgbClr val="FFFF00"/>
                </a:solidFill>
              </a:rPr>
              <a:t>Increased Stakeholder Involvement</a:t>
            </a:r>
            <a:r>
              <a:rPr lang="en-US" sz="2800" smtClean="0"/>
              <a:t> </a:t>
            </a:r>
          </a:p>
          <a:p>
            <a:pPr lvl="1">
              <a:lnSpc>
                <a:spcPct val="90000"/>
              </a:lnSpc>
            </a:pPr>
            <a:r>
              <a:rPr lang="en-US" sz="2400" smtClean="0"/>
              <a:t>Public, NGOs, industry, regional and local governments</a:t>
            </a:r>
          </a:p>
          <a:p>
            <a:pPr>
              <a:lnSpc>
                <a:spcPct val="90000"/>
              </a:lnSpc>
            </a:pPr>
            <a:r>
              <a:rPr lang="en-US" sz="2800" smtClean="0">
                <a:solidFill>
                  <a:srgbClr val="FFFF00"/>
                </a:solidFill>
              </a:rPr>
              <a:t>Flexibility in Methods to Reduce Emissions</a:t>
            </a:r>
          </a:p>
        </p:txBody>
      </p:sp>
      <p:sp>
        <p:nvSpPr>
          <p:cNvPr id="33796" name="Slide Number Placeholder 6"/>
          <p:cNvSpPr>
            <a:spLocks noGrp="1"/>
          </p:cNvSpPr>
          <p:nvPr>
            <p:ph type="sldNum" sz="quarter" idx="12"/>
          </p:nvPr>
        </p:nvSpPr>
        <p:spPr>
          <a:noFill/>
        </p:spPr>
        <p:txBody>
          <a:bodyPr/>
          <a:lstStyle/>
          <a:p>
            <a:fld id="{6C483EE5-A69F-46DD-B551-E2AB51420B4E}" type="slidenum">
              <a:rPr lang="en-US" smtClean="0">
                <a:latin typeface="Arial" pitchFamily="34" charset="0"/>
              </a:rPr>
              <a:pPr/>
              <a:t>28</a:t>
            </a:fld>
            <a:endParaRPr lang="en-US" smtClean="0">
              <a:latin typeface="Arial" pitchFamily="34" charset="0"/>
            </a:endParaRPr>
          </a:p>
        </p:txBody>
      </p:sp>
      <p:sp>
        <p:nvSpPr>
          <p:cNvPr id="33797" name="Footer Placeholder 7"/>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28600" y="274638"/>
            <a:ext cx="8915400" cy="1143000"/>
          </a:xfrm>
        </p:spPr>
        <p:txBody>
          <a:bodyPr/>
          <a:lstStyle/>
          <a:p>
            <a:r>
              <a:rPr lang="en-US" sz="3600" smtClean="0"/>
              <a:t>Environmental Protection Is A System</a:t>
            </a:r>
          </a:p>
        </p:txBody>
      </p:sp>
      <p:sp>
        <p:nvSpPr>
          <p:cNvPr id="34819" name="Rectangle 3"/>
          <p:cNvSpPr>
            <a:spLocks noGrp="1" noChangeArrowheads="1"/>
          </p:cNvSpPr>
          <p:nvPr>
            <p:ph type="body" idx="4294967295"/>
          </p:nvPr>
        </p:nvSpPr>
        <p:spPr/>
        <p:txBody>
          <a:bodyPr/>
          <a:lstStyle/>
          <a:p>
            <a:r>
              <a:rPr lang="en-US" smtClean="0">
                <a:solidFill>
                  <a:srgbClr val="FFFF00"/>
                </a:solidFill>
              </a:rPr>
              <a:t>Research and Analysis is a Foundation but the System Includes:</a:t>
            </a:r>
          </a:p>
          <a:p>
            <a:pPr lvl="1"/>
            <a:r>
              <a:rPr lang="en-US" smtClean="0"/>
              <a:t>Regulations</a:t>
            </a:r>
          </a:p>
          <a:p>
            <a:pPr lvl="1"/>
            <a:r>
              <a:rPr lang="en-US" smtClean="0"/>
              <a:t>Permits</a:t>
            </a:r>
          </a:p>
          <a:p>
            <a:pPr lvl="1"/>
            <a:r>
              <a:rPr lang="en-US" smtClean="0"/>
              <a:t>Monitoring</a:t>
            </a:r>
          </a:p>
          <a:p>
            <a:pPr lvl="1"/>
            <a:r>
              <a:rPr lang="en-US" smtClean="0"/>
              <a:t>Oversight</a:t>
            </a:r>
          </a:p>
          <a:p>
            <a:pPr lvl="1"/>
            <a:r>
              <a:rPr lang="en-US" smtClean="0"/>
              <a:t>Enforcement</a:t>
            </a:r>
          </a:p>
          <a:p>
            <a:pPr lvl="1"/>
            <a:r>
              <a:rPr lang="en-US" smtClean="0"/>
              <a:t>Finance</a:t>
            </a:r>
          </a:p>
        </p:txBody>
      </p:sp>
      <p:sp>
        <p:nvSpPr>
          <p:cNvPr id="34820" name="Slide Number Placeholder 5"/>
          <p:cNvSpPr>
            <a:spLocks noGrp="1"/>
          </p:cNvSpPr>
          <p:nvPr>
            <p:ph type="sldNum" sz="quarter" idx="12"/>
          </p:nvPr>
        </p:nvSpPr>
        <p:spPr>
          <a:noFill/>
        </p:spPr>
        <p:txBody>
          <a:bodyPr/>
          <a:lstStyle/>
          <a:p>
            <a:fld id="{A990FB97-F392-4F12-A941-EC71C08AA57A}" type="slidenum">
              <a:rPr lang="en-US" smtClean="0">
                <a:latin typeface="Arial" pitchFamily="34" charset="0"/>
              </a:rPr>
              <a:pPr/>
              <a:t>29</a:t>
            </a:fld>
            <a:endParaRPr lang="en-US" smtClean="0">
              <a:latin typeface="Arial" pitchFamily="34" charset="0"/>
            </a:endParaRPr>
          </a:p>
        </p:txBody>
      </p:sp>
      <p:sp>
        <p:nvSpPr>
          <p:cNvPr id="34821"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496888" y="0"/>
            <a:ext cx="8150225" cy="868363"/>
          </a:xfrm>
        </p:spPr>
        <p:txBody>
          <a:bodyPr lIns="0" tIns="0" rIns="0" bIns="0" anchor="t"/>
          <a:lstStyle/>
          <a:p>
            <a:pPr>
              <a:lnSpc>
                <a:spcPct val="95000"/>
              </a:lnSpc>
            </a:pPr>
            <a:r>
              <a:rPr lang="en-US" sz="3600" smtClean="0">
                <a:solidFill>
                  <a:srgbClr val="FFFF00"/>
                </a:solidFill>
              </a:rPr>
              <a:t>Лос-Анжелес 35 лет назад</a:t>
            </a:r>
            <a:br>
              <a:rPr lang="en-US" sz="3600" smtClean="0">
                <a:solidFill>
                  <a:srgbClr val="FFFF00"/>
                </a:solidFill>
              </a:rPr>
            </a:br>
            <a:r>
              <a:rPr lang="en-US" sz="1800" smtClean="0">
                <a:solidFill>
                  <a:srgbClr val="FFFF00"/>
                </a:solidFill>
              </a:rPr>
              <a:t>(the air is much cleaner now)</a:t>
            </a:r>
          </a:p>
        </p:txBody>
      </p:sp>
      <p:pic>
        <p:nvPicPr>
          <p:cNvPr id="8195" name="Picture 3"/>
          <p:cNvPicPr>
            <a:picLocks noChangeAspect="1" noChangeArrowheads="1"/>
          </p:cNvPicPr>
          <p:nvPr/>
        </p:nvPicPr>
        <p:blipFill>
          <a:blip r:embed="rId3" cstate="print"/>
          <a:srcRect/>
          <a:stretch>
            <a:fillRect/>
          </a:stretch>
        </p:blipFill>
        <p:spPr bwMode="auto">
          <a:xfrm>
            <a:off x="0" y="1066800"/>
            <a:ext cx="9144000" cy="61737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685800" y="762000"/>
            <a:ext cx="7772400" cy="2209800"/>
          </a:xfrm>
        </p:spPr>
        <p:txBody>
          <a:bodyPr/>
          <a:lstStyle/>
          <a:p>
            <a:r>
              <a:rPr lang="ru-RU" smtClean="0"/>
              <a:t>Спасибо за Винимание</a:t>
            </a:r>
            <a:r>
              <a:rPr lang="en-US" smtClean="0"/>
              <a:t>!</a:t>
            </a:r>
          </a:p>
        </p:txBody>
      </p:sp>
      <p:sp>
        <p:nvSpPr>
          <p:cNvPr id="35843" name="Rectangle 4"/>
          <p:cNvSpPr>
            <a:spLocks noGrp="1" noChangeArrowheads="1"/>
          </p:cNvSpPr>
          <p:nvPr>
            <p:ph type="subTitle" idx="4294967295"/>
          </p:nvPr>
        </p:nvSpPr>
        <p:spPr>
          <a:xfrm>
            <a:off x="1371600" y="2895600"/>
            <a:ext cx="6400800" cy="2743200"/>
          </a:xfrm>
        </p:spPr>
        <p:txBody>
          <a:bodyPr/>
          <a:lstStyle/>
          <a:p>
            <a:pPr marL="0" indent="0" algn="ctr">
              <a:buFontTx/>
              <a:buNone/>
            </a:pPr>
            <a:r>
              <a:rPr lang="en-US" smtClean="0"/>
              <a:t>Contact Information</a:t>
            </a:r>
          </a:p>
          <a:p>
            <a:pPr marL="0" indent="0" algn="ctr">
              <a:buFontTx/>
              <a:buNone/>
            </a:pPr>
            <a:endParaRPr lang="en-US" smtClean="0"/>
          </a:p>
          <a:p>
            <a:pPr marL="457200" lvl="1" indent="0" algn="ctr">
              <a:buFontTx/>
              <a:buNone/>
            </a:pPr>
            <a:r>
              <a:rPr lang="en-US" smtClean="0">
                <a:hlinkClick r:id="rId3"/>
              </a:rPr>
              <a:t>michaelsbrody@gmail.com</a:t>
            </a:r>
            <a:endParaRPr lang="en-US" smtClean="0"/>
          </a:p>
        </p:txBody>
      </p:sp>
      <p:sp>
        <p:nvSpPr>
          <p:cNvPr id="35844" name="Slide Number Placeholder 5"/>
          <p:cNvSpPr>
            <a:spLocks noGrp="1"/>
          </p:cNvSpPr>
          <p:nvPr>
            <p:ph type="sldNum" sz="quarter" idx="12"/>
          </p:nvPr>
        </p:nvSpPr>
        <p:spPr>
          <a:noFill/>
        </p:spPr>
        <p:txBody>
          <a:bodyPr/>
          <a:lstStyle/>
          <a:p>
            <a:fld id="{D9401DBC-9044-4737-ABA2-41E8F09CF0D7}" type="slidenum">
              <a:rPr lang="en-US" smtClean="0">
                <a:latin typeface="Arial" pitchFamily="34" charset="0"/>
              </a:rPr>
              <a:pPr/>
              <a:t>30</a:t>
            </a:fld>
            <a:endParaRPr lang="en-US" smtClean="0">
              <a:latin typeface="Arial" pitchFamily="34" charset="0"/>
            </a:endParaRPr>
          </a:p>
        </p:txBody>
      </p:sp>
      <p:sp>
        <p:nvSpPr>
          <p:cNvPr id="35845" name="Footer Placeholder 6"/>
          <p:cNvSpPr>
            <a:spLocks noGrp="1"/>
          </p:cNvSpPr>
          <p:nvPr>
            <p:ph type="ftr" sz="quarter" idx="11"/>
          </p:nvPr>
        </p:nvSpPr>
        <p:spPr>
          <a:noFill/>
        </p:spPr>
        <p:txBody>
          <a:bodyPr/>
          <a:lstStyle/>
          <a:p>
            <a:endParaRPr lang="ru-RU"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idx="4294967295"/>
          </p:nvPr>
        </p:nvSpPr>
        <p:spPr>
          <a:xfrm>
            <a:off x="304800" y="228600"/>
            <a:ext cx="8610600" cy="1600200"/>
          </a:xfrm>
        </p:spPr>
        <p:txBody>
          <a:bodyPr/>
          <a:lstStyle/>
          <a:p>
            <a:r>
              <a:rPr lang="en-US" smtClean="0"/>
              <a:t>World Health Organization</a:t>
            </a:r>
            <a:br>
              <a:rPr lang="en-US" smtClean="0"/>
            </a:br>
            <a:r>
              <a:rPr lang="en-US" sz="2000" b="0" smtClean="0">
                <a:solidFill>
                  <a:schemeClr val="tx1"/>
                </a:solidFill>
                <a:hlinkClick r:id="rId3"/>
              </a:rPr>
              <a:t>http://www.who.int/mediacentre/factsheets/fs313/en/index.html</a:t>
            </a:r>
            <a:r>
              <a:rPr lang="en-US" sz="2000" b="0" smtClean="0">
                <a:solidFill>
                  <a:schemeClr val="tx1"/>
                </a:solidFill>
              </a:rPr>
              <a:t> </a:t>
            </a:r>
            <a:br>
              <a:rPr lang="en-US" sz="2000" b="0" smtClean="0">
                <a:solidFill>
                  <a:schemeClr val="tx1"/>
                </a:solidFill>
              </a:rPr>
            </a:br>
            <a:endParaRPr lang="en-US" sz="2000" b="0" smtClean="0">
              <a:solidFill>
                <a:schemeClr val="tx1"/>
              </a:solidFill>
            </a:endParaRPr>
          </a:p>
        </p:txBody>
      </p:sp>
      <p:sp>
        <p:nvSpPr>
          <p:cNvPr id="9219" name="Rectangle 2"/>
          <p:cNvSpPr>
            <a:spLocks noGrp="1" noChangeArrowheads="1"/>
          </p:cNvSpPr>
          <p:nvPr>
            <p:ph type="body" idx="4294967295"/>
          </p:nvPr>
        </p:nvSpPr>
        <p:spPr/>
        <p:txBody>
          <a:bodyPr/>
          <a:lstStyle/>
          <a:p>
            <a:endParaRPr lang="en-US" sz="2800" smtClean="0"/>
          </a:p>
          <a:p>
            <a:r>
              <a:rPr lang="en-US" sz="2800" smtClean="0"/>
              <a:t>“Air pollution is a major environmental risk to health. By reducing air pollution levels, we can help countries reduce the global burden of disease from respiratory infections, heart disease, and lung cancer. “</a:t>
            </a:r>
            <a:endParaRPr lang="ru-RU" sz="2800" smtClean="0">
              <a:solidFill>
                <a:srgbClr val="FFFF00"/>
              </a:solidFill>
            </a:endParaRPr>
          </a:p>
          <a:p>
            <a:endParaRPr lang="ru-RU" sz="2800" smtClean="0">
              <a:solidFill>
                <a:srgbClr val="FFFF00"/>
              </a:solidFill>
            </a:endParaRPr>
          </a:p>
          <a:p>
            <a:r>
              <a:rPr lang="en-US" sz="2800" smtClean="0"/>
              <a:t>“</a:t>
            </a:r>
            <a:r>
              <a:rPr lang="en-US" smtClean="0"/>
              <a:t>PM (particulate matter) affects more people than any other pollutant”</a:t>
            </a: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US" sz="3200" b="0" smtClean="0"/>
              <a:t>Emissions – USA- 1980-2009</a:t>
            </a:r>
            <a:br>
              <a:rPr lang="en-US" sz="3200" b="0" smtClean="0"/>
            </a:br>
            <a:r>
              <a:rPr lang="en-US" sz="1600" smtClean="0"/>
              <a:t>(compared to growth areas)</a:t>
            </a:r>
          </a:p>
        </p:txBody>
      </p:sp>
      <p:pic>
        <p:nvPicPr>
          <p:cNvPr id="10243" name="Picture 3" descr="Comparison of Growth Areas and Emissions, showing that between 1980 and 2008, gross domestic product increased 126 percent, vehicle miles traveled increased 91 percent, energy consumption increased 29 percent, and U.S. population grew by 34 percent. During the same time period, total emissions of the six principal air pollutants dropped by 54 percent. "/>
          <p:cNvPicPr>
            <a:picLocks noGrp="1" noChangeAspect="1" noChangeArrowheads="1"/>
          </p:cNvPicPr>
          <p:nvPr>
            <p:ph type="body" idx="4294967295"/>
          </p:nvPr>
        </p:nvPicPr>
        <p:blipFill>
          <a:blip r:embed="rId3" cstate="print"/>
          <a:srcRect/>
          <a:stretch>
            <a:fillRect/>
          </a:stretch>
        </p:blipFill>
        <p:spPr>
          <a:xfrm>
            <a:off x="381000" y="1657350"/>
            <a:ext cx="8763000" cy="4692650"/>
          </a:xfr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152400"/>
            <a:ext cx="8229600" cy="1143000"/>
          </a:xfrm>
        </p:spPr>
        <p:txBody>
          <a:bodyPr/>
          <a:lstStyle/>
          <a:p>
            <a:r>
              <a:rPr lang="en-US" smtClean="0">
                <a:solidFill>
                  <a:schemeClr val="tx1"/>
                </a:solidFill>
              </a:rPr>
              <a:t>US Transportation Trends:</a:t>
            </a:r>
            <a:br>
              <a:rPr lang="en-US" smtClean="0">
                <a:solidFill>
                  <a:schemeClr val="tx1"/>
                </a:solidFill>
              </a:rPr>
            </a:br>
            <a:r>
              <a:rPr lang="en-US" sz="3600" smtClean="0">
                <a:solidFill>
                  <a:schemeClr val="tx1"/>
                </a:solidFill>
              </a:rPr>
              <a:t>Demographics &amp; Technology</a:t>
            </a:r>
          </a:p>
        </p:txBody>
      </p:sp>
      <p:sp>
        <p:nvSpPr>
          <p:cNvPr id="11267" name="Text Box 3"/>
          <p:cNvSpPr txBox="1">
            <a:spLocks noChangeArrowheads="1"/>
          </p:cNvSpPr>
          <p:nvPr/>
        </p:nvSpPr>
        <p:spPr bwMode="auto">
          <a:xfrm>
            <a:off x="228600" y="6324600"/>
            <a:ext cx="9067800" cy="274638"/>
          </a:xfrm>
          <a:prstGeom prst="rect">
            <a:avLst/>
          </a:prstGeom>
          <a:noFill/>
          <a:ln w="9525">
            <a:noFill/>
            <a:miter lim="800000"/>
            <a:headEnd/>
            <a:tailEnd/>
          </a:ln>
        </p:spPr>
        <p:txBody>
          <a:bodyPr>
            <a:spAutoFit/>
          </a:bodyPr>
          <a:lstStyle/>
          <a:p>
            <a:pPr>
              <a:spcBef>
                <a:spcPct val="50000"/>
              </a:spcBef>
            </a:pPr>
            <a:r>
              <a:rPr lang="en-US" sz="1200" b="1">
                <a:solidFill>
                  <a:schemeClr val="bg1"/>
                </a:solidFill>
              </a:rPr>
              <a:t>		(Source: US EPA, OTAQ http://www.epa.gov/otaq/invntory/overview/vmt.htm)</a:t>
            </a:r>
          </a:p>
        </p:txBody>
      </p:sp>
      <p:pic>
        <p:nvPicPr>
          <p:cNvPr id="11268" name="Picture 4" descr="vmt"/>
          <p:cNvPicPr>
            <a:picLocks noGrp="1" noChangeAspect="1" noChangeArrowheads="1"/>
          </p:cNvPicPr>
          <p:nvPr>
            <p:ph idx="4294967295"/>
          </p:nvPr>
        </p:nvPicPr>
        <p:blipFill>
          <a:blip r:embed="rId3" cstate="print"/>
          <a:srcRect/>
          <a:stretch>
            <a:fillRect/>
          </a:stretch>
        </p:blipFill>
        <p:spPr>
          <a:xfrm>
            <a:off x="533400" y="1371600"/>
            <a:ext cx="8077200" cy="4953000"/>
          </a:xfr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274638"/>
            <a:ext cx="8915400" cy="792162"/>
          </a:xfrm>
        </p:spPr>
        <p:txBody>
          <a:bodyPr/>
          <a:lstStyle/>
          <a:p>
            <a:r>
              <a:rPr lang="en-US" sz="3200" b="0" smtClean="0">
                <a:solidFill>
                  <a:srgbClr val="FFFF00"/>
                </a:solidFill>
              </a:rPr>
              <a:t>Real Time Monitoring</a:t>
            </a:r>
            <a:br>
              <a:rPr lang="en-US" sz="3200" b="0" smtClean="0">
                <a:solidFill>
                  <a:srgbClr val="FFFF00"/>
                </a:solidFill>
              </a:rPr>
            </a:br>
            <a:r>
              <a:rPr lang="en-US" sz="3200" b="0" smtClean="0">
                <a:solidFill>
                  <a:srgbClr val="FFFF00"/>
                </a:solidFill>
              </a:rPr>
              <a:t> </a:t>
            </a:r>
            <a:r>
              <a:rPr lang="en-US" sz="2400" b="0" smtClean="0">
                <a:solidFill>
                  <a:srgbClr val="FFFF00"/>
                </a:solidFill>
              </a:rPr>
              <a:t>Частицы в США</a:t>
            </a:r>
            <a:r>
              <a:rPr lang="en-US" sz="3200" b="0" smtClean="0">
                <a:solidFill>
                  <a:srgbClr val="FFFF00"/>
                </a:solidFill>
              </a:rPr>
              <a:t/>
            </a:r>
            <a:br>
              <a:rPr lang="en-US" sz="3200" b="0" smtClean="0">
                <a:solidFill>
                  <a:srgbClr val="FFFF00"/>
                </a:solidFill>
              </a:rPr>
            </a:br>
            <a:r>
              <a:rPr lang="en-US" sz="1600" b="0" smtClean="0">
                <a:solidFill>
                  <a:srgbClr val="FFFF00"/>
                </a:solidFill>
              </a:rPr>
              <a:t>www.airnow.gov</a:t>
            </a:r>
          </a:p>
        </p:txBody>
      </p:sp>
      <p:pic>
        <p:nvPicPr>
          <p:cNvPr id="12291" name="Picture 7" descr=" - http://www.epa.gov/airnow/today/cur_pm25_usa.jpg"/>
          <p:cNvPicPr>
            <a:picLocks noGrp="1" noChangeAspect="1" noChangeArrowheads="1"/>
          </p:cNvPicPr>
          <p:nvPr>
            <p:ph type="body" idx="4294967295"/>
          </p:nvPr>
        </p:nvPicPr>
        <p:blipFill>
          <a:blip r:embed="rId3" cstate="print"/>
          <a:srcRect/>
          <a:stretch>
            <a:fillRect/>
          </a:stretch>
        </p:blipFill>
        <p:spPr>
          <a:xfrm>
            <a:off x="609600" y="1524000"/>
            <a:ext cx="8077200" cy="4724400"/>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274638"/>
            <a:ext cx="8915400" cy="792162"/>
          </a:xfrm>
        </p:spPr>
        <p:txBody>
          <a:bodyPr/>
          <a:lstStyle/>
          <a:p>
            <a:r>
              <a:rPr lang="en-US" sz="3200" b="0" smtClean="0">
                <a:solidFill>
                  <a:srgbClr val="FFFF00"/>
                </a:solidFill>
              </a:rPr>
              <a:t>Real Time Monitoring</a:t>
            </a:r>
            <a:br>
              <a:rPr lang="en-US" sz="3200" b="0" smtClean="0">
                <a:solidFill>
                  <a:srgbClr val="FFFF00"/>
                </a:solidFill>
              </a:rPr>
            </a:br>
            <a:r>
              <a:rPr lang="ru-RU" sz="3200" b="0" smtClean="0">
                <a:solidFill>
                  <a:srgbClr val="FFFF00"/>
                </a:solidFill>
              </a:rPr>
              <a:t>Озон</a:t>
            </a:r>
            <a:r>
              <a:rPr lang="en-US" sz="2400" b="0" smtClean="0">
                <a:solidFill>
                  <a:srgbClr val="FFFF00"/>
                </a:solidFill>
              </a:rPr>
              <a:t> в США</a:t>
            </a:r>
            <a:r>
              <a:rPr lang="en-US" sz="3200" b="0" smtClean="0">
                <a:solidFill>
                  <a:srgbClr val="FFFF00"/>
                </a:solidFill>
              </a:rPr>
              <a:t/>
            </a:r>
            <a:br>
              <a:rPr lang="en-US" sz="3200" b="0" smtClean="0">
                <a:solidFill>
                  <a:srgbClr val="FFFF00"/>
                </a:solidFill>
              </a:rPr>
            </a:br>
            <a:r>
              <a:rPr lang="en-US" sz="1600" b="0" smtClean="0">
                <a:solidFill>
                  <a:srgbClr val="FFFF00"/>
                </a:solidFill>
              </a:rPr>
              <a:t>www.airnow.gov</a:t>
            </a:r>
          </a:p>
        </p:txBody>
      </p:sp>
      <p:pic>
        <p:nvPicPr>
          <p:cNvPr id="13315" name="Picture 7" descr=" - http://www.epa.gov/airnow/today/cur_o3_usa.jpg"/>
          <p:cNvPicPr>
            <a:picLocks noGrp="1" noChangeAspect="1" noChangeArrowheads="1"/>
          </p:cNvPicPr>
          <p:nvPr>
            <p:ph type="body" idx="4294967295"/>
          </p:nvPr>
        </p:nvPicPr>
        <p:blipFill>
          <a:blip r:embed="rId3" cstate="print"/>
          <a:srcRect/>
          <a:stretch>
            <a:fillRect/>
          </a:stretch>
        </p:blipFill>
        <p:spPr>
          <a:xfrm>
            <a:off x="533400" y="1752600"/>
            <a:ext cx="8305800" cy="4648200"/>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74638"/>
            <a:ext cx="9144000" cy="1143000"/>
          </a:xfrm>
        </p:spPr>
        <p:txBody>
          <a:bodyPr/>
          <a:lstStyle/>
          <a:p>
            <a:r>
              <a:rPr lang="en-US" sz="3200" smtClean="0"/>
              <a:t>USA 1990 Clean Air Act Protects Public Health </a:t>
            </a:r>
            <a:br>
              <a:rPr lang="en-US" sz="3200" smtClean="0"/>
            </a:br>
            <a:r>
              <a:rPr lang="en-US" sz="1800" smtClean="0"/>
              <a:t>(in addition to benefits from 1970 &amp; 1977 legislation)</a:t>
            </a:r>
            <a:r>
              <a:rPr lang="en-US" sz="3200" smtClean="0"/>
              <a:t/>
            </a:r>
            <a:br>
              <a:rPr lang="en-US" sz="3200" smtClean="0"/>
            </a:br>
            <a:r>
              <a:rPr lang="en-US" sz="1800" b="0" smtClean="0">
                <a:solidFill>
                  <a:srgbClr val="FFFF00"/>
                </a:solidFill>
                <a:hlinkClick r:id="rId3"/>
              </a:rPr>
              <a:t>http://www.epa.gov/cleanairactbenefits/</a:t>
            </a:r>
            <a:endParaRPr lang="en-US" sz="1800" b="0" smtClean="0">
              <a:solidFill>
                <a:srgbClr val="FFFF00"/>
              </a:solidFill>
            </a:endParaRPr>
          </a:p>
        </p:txBody>
      </p:sp>
      <p:sp>
        <p:nvSpPr>
          <p:cNvPr id="14339" name="Rectangle 3"/>
          <p:cNvSpPr>
            <a:spLocks noGrp="1" noChangeArrowheads="1"/>
          </p:cNvSpPr>
          <p:nvPr>
            <p:ph type="body" idx="4294967295"/>
          </p:nvPr>
        </p:nvSpPr>
        <p:spPr>
          <a:xfrm>
            <a:off x="457200" y="1828800"/>
            <a:ext cx="8229600" cy="4297363"/>
          </a:xfrm>
        </p:spPr>
        <p:txBody>
          <a:bodyPr/>
          <a:lstStyle/>
          <a:p>
            <a:pPr>
              <a:lnSpc>
                <a:spcPct val="90000"/>
              </a:lnSpc>
            </a:pPr>
            <a:r>
              <a:rPr lang="en-US" sz="2400" smtClean="0">
                <a:solidFill>
                  <a:srgbClr val="FFFF00"/>
                </a:solidFill>
              </a:rPr>
              <a:t>In 2010 </a:t>
            </a:r>
            <a:r>
              <a:rPr lang="ru-RU" sz="2400" smtClean="0">
                <a:solidFill>
                  <a:srgbClr val="FFFF00"/>
                </a:solidFill>
              </a:rPr>
              <a:t>- </a:t>
            </a:r>
            <a:r>
              <a:rPr lang="en-US" sz="2400" smtClean="0">
                <a:solidFill>
                  <a:srgbClr val="FFFF00"/>
                </a:solidFill>
              </a:rPr>
              <a:t> reductions in fine particles and ozone pollution prevented more than:</a:t>
            </a:r>
            <a:endParaRPr lang="ru-RU" sz="2400" smtClean="0">
              <a:solidFill>
                <a:srgbClr val="FFFF00"/>
              </a:solidFill>
              <a:sym typeface="Symbol" pitchFamily="18" charset="2"/>
            </a:endParaRPr>
          </a:p>
          <a:p>
            <a:pPr lvl="1">
              <a:lnSpc>
                <a:spcPct val="90000"/>
              </a:lnSpc>
            </a:pPr>
            <a:r>
              <a:rPr lang="en-US" sz="2000" smtClean="0"/>
              <a:t>160,000 cases of premature mortality</a:t>
            </a:r>
            <a:endParaRPr lang="ru-RU" sz="2000" smtClean="0"/>
          </a:p>
          <a:p>
            <a:pPr lvl="1">
              <a:lnSpc>
                <a:spcPct val="90000"/>
              </a:lnSpc>
            </a:pPr>
            <a:r>
              <a:rPr lang="en-US" sz="2000" smtClean="0"/>
              <a:t>130,000 heart attacks</a:t>
            </a:r>
            <a:endParaRPr lang="ru-RU" sz="2000" smtClean="0"/>
          </a:p>
          <a:p>
            <a:pPr lvl="1">
              <a:lnSpc>
                <a:spcPct val="90000"/>
              </a:lnSpc>
            </a:pPr>
            <a:r>
              <a:rPr lang="en-US" sz="2000" smtClean="0"/>
              <a:t>13 million lost work days</a:t>
            </a:r>
            <a:endParaRPr lang="ru-RU" sz="2000" smtClean="0"/>
          </a:p>
          <a:p>
            <a:pPr lvl="1">
              <a:lnSpc>
                <a:spcPct val="90000"/>
              </a:lnSpc>
            </a:pPr>
            <a:r>
              <a:rPr lang="en-US" sz="2000" smtClean="0"/>
              <a:t>1.7 million asthma attacks</a:t>
            </a:r>
          </a:p>
          <a:p>
            <a:pPr>
              <a:lnSpc>
                <a:spcPct val="90000"/>
              </a:lnSpc>
            </a:pPr>
            <a:r>
              <a:rPr lang="en-US" sz="2400" smtClean="0">
                <a:solidFill>
                  <a:srgbClr val="FFFF00"/>
                </a:solidFill>
              </a:rPr>
              <a:t>In 2020, the benefits will be even greater, preventing more than:</a:t>
            </a:r>
          </a:p>
          <a:p>
            <a:pPr lvl="1">
              <a:lnSpc>
                <a:spcPct val="90000"/>
              </a:lnSpc>
            </a:pPr>
            <a:r>
              <a:rPr lang="en-US" sz="1800" smtClean="0"/>
              <a:t>230,000 cases of premature mortality</a:t>
            </a:r>
          </a:p>
          <a:p>
            <a:pPr lvl="1">
              <a:lnSpc>
                <a:spcPct val="90000"/>
              </a:lnSpc>
            </a:pPr>
            <a:r>
              <a:rPr lang="en-US" sz="1800" smtClean="0"/>
              <a:t>200,000 heart attacks</a:t>
            </a:r>
          </a:p>
          <a:p>
            <a:pPr lvl="1">
              <a:lnSpc>
                <a:spcPct val="90000"/>
              </a:lnSpc>
            </a:pPr>
            <a:r>
              <a:rPr lang="en-US" sz="1800" smtClean="0"/>
              <a:t>17 million lost work days</a:t>
            </a:r>
          </a:p>
          <a:p>
            <a:pPr lvl="1">
              <a:lnSpc>
                <a:spcPct val="90000"/>
              </a:lnSpc>
            </a:pPr>
            <a:r>
              <a:rPr lang="en-US" sz="1800" smtClean="0"/>
              <a:t>2.4 million asthma attacks</a:t>
            </a:r>
          </a:p>
          <a:p>
            <a:pPr>
              <a:lnSpc>
                <a:spcPct val="90000"/>
              </a:lnSpc>
            </a:pPr>
            <a:endParaRPr lang="en-US" sz="200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2176</TotalTime>
  <Words>1076</Words>
  <Application>Microsoft Macintosh PowerPoint</Application>
  <PresentationFormat>On-screen Show (4:3)</PresentationFormat>
  <Paragraphs>264</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Фотография Photo Editor</vt:lpstr>
      <vt:lpstr>Environmental Health: Risk Assessment and Risk Management  </vt:lpstr>
      <vt:lpstr>Пенсильвания, США, 35 лет назад (The air is no longer dirty there) </vt:lpstr>
      <vt:lpstr>Лос-Анжелес 35 лет назад (the air is much cleaner now)</vt:lpstr>
      <vt:lpstr>World Health Organization http://www.who.int/mediacentre/factsheets/fs313/en/index.html  </vt:lpstr>
      <vt:lpstr>Emissions – USA- 1980-2009 (compared to growth areas)</vt:lpstr>
      <vt:lpstr>US Transportation Trends: Demographics &amp; Technology</vt:lpstr>
      <vt:lpstr>Real Time Monitoring  Частицы в США www.airnow.gov</vt:lpstr>
      <vt:lpstr>Real Time Monitoring Озон в США www.airnow.gov</vt:lpstr>
      <vt:lpstr>USA 1990 Clean Air Act Protects Public Health  (in addition to benefits from 1970 &amp; 1977 legislation) http://www.epa.gov/cleanairactbenefits/</vt:lpstr>
      <vt:lpstr>Risk Assessment &amp; Risk Management</vt:lpstr>
      <vt:lpstr>Setting Environmental Priorities Health Effects of Pollution</vt:lpstr>
      <vt:lpstr>Risk Assessment Requirements </vt:lpstr>
      <vt:lpstr>Risk Assessment Requirements</vt:lpstr>
      <vt:lpstr>How Is Risk Information Different From An Epidemiology Study?</vt:lpstr>
      <vt:lpstr>Risk Assessment Summary</vt:lpstr>
      <vt:lpstr>Запороже, Украйна</vt:lpstr>
      <vt:lpstr>Zaporozhia, Ukraine</vt:lpstr>
      <vt:lpstr>Institute of Hygiene and Medical Ecology  Academy of medical Sciences of Ukraine Kyiv</vt:lpstr>
      <vt:lpstr>Implementing Human Health Risk Assessment In Ukraine </vt:lpstr>
      <vt:lpstr>Characterizing Facility Emissions Emissions Inventory</vt:lpstr>
      <vt:lpstr>Emission Inventory Sources and Pollutants</vt:lpstr>
      <vt:lpstr>PowerPoint Presentation</vt:lpstr>
      <vt:lpstr>           Cases of Additional Mortality from  PM10   Population in Zapo – 834,800 Annual mortality 11,700 Mortality/1000 = 14,0 Excess of the mortality - 0,6% / 10 μg/m3  Individual risk Q = 8,4 E-5 /10 μg/m3 or 8,4 E-6 /1 μg/m3 PM 10   </vt:lpstr>
      <vt:lpstr>The Challenge for Risk Management</vt:lpstr>
      <vt:lpstr>The Challenge for Risk Management</vt:lpstr>
      <vt:lpstr>Cost-Benefit or Cost-Effectiveness Analysis?</vt:lpstr>
      <vt:lpstr>Economic Considerations In Ukraine</vt:lpstr>
      <vt:lpstr>Modern Environmental Policy</vt:lpstr>
      <vt:lpstr>Environmental Protection Is A System</vt:lpstr>
      <vt:lpstr>Спасибо за Винимание!</vt:lpstr>
    </vt:vector>
  </TitlesOfParts>
  <Company>US_EPA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OCFO</dc:creator>
  <cp:lastModifiedBy>Renat</cp:lastModifiedBy>
  <cp:revision>224</cp:revision>
  <cp:lastPrinted>2003-05-15T22:36:10Z</cp:lastPrinted>
  <dcterms:created xsi:type="dcterms:W3CDTF">2003-05-05T13:57:22Z</dcterms:created>
  <dcterms:modified xsi:type="dcterms:W3CDTF">2011-12-21T08:55:20Z</dcterms:modified>
</cp:coreProperties>
</file>