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93" r:id="rId3"/>
    <p:sldId id="257" r:id="rId4"/>
    <p:sldId id="260" r:id="rId5"/>
    <p:sldId id="294" r:id="rId6"/>
    <p:sldId id="29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FF"/>
    <a:srgbClr val="0000CC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7325B-AE8B-4D57-84DF-11110ED2F8D4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4061-FA5C-4F9E-87B4-83F2EA2A4F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4061-FA5C-4F9E-87B4-83F2EA2A4FC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6520-3741-4588-849B-1D88711421D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9FFC-D105-4B43-B321-B73506E83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6520-3741-4588-849B-1D88711421D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9FFC-D105-4B43-B321-B73506E83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6520-3741-4588-849B-1D88711421D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9FFC-D105-4B43-B321-B73506E83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6520-3741-4588-849B-1D88711421D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9FFC-D105-4B43-B321-B73506E83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6520-3741-4588-849B-1D88711421D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9FFC-D105-4B43-B321-B73506E83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6520-3741-4588-849B-1D88711421D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9FFC-D105-4B43-B321-B73506E83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6520-3741-4588-849B-1D88711421D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9FFC-D105-4B43-B321-B73506E83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6520-3741-4588-849B-1D88711421D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29FFC-D105-4B43-B321-B73506E83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6520-3741-4588-849B-1D88711421D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9FFC-D105-4B43-B321-B73506E83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6520-3741-4588-849B-1D88711421D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929FFC-D105-4B43-B321-B73506E83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D516520-3741-4588-849B-1D88711421D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9FFC-D105-4B43-B321-B73506E83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516520-3741-4588-849B-1D88711421DB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929FFC-D105-4B43-B321-B73506E83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596" y="4286256"/>
            <a:ext cx="8301038" cy="1828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Компетентностно-ориентированное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медицинское образование глазами студентов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КазНМУ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имени С.Д.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Асфендиярова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500306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Competence-oriented medical education through the eyes of the students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of </a:t>
            </a:r>
            <a:r>
              <a:rPr lang="en-US" sz="2800" b="1" dirty="0" err="1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KazNMU</a:t>
            </a:r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  <a:cs typeface="MV Boli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named After </a:t>
            </a:r>
            <a:r>
              <a:rPr lang="en-US" sz="2800" b="1" dirty="0" err="1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S.D.Asfendiyarov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  <a:cs typeface="MV Boli" pitchFamily="2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142976" y="642918"/>
            <a:ext cx="65623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С.Ж.Асфендияров атында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ғы ҚазҰМУ-нің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студенттері көзімен біліктілікке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негізделген медициналық білім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IMG_16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7197" b="22593"/>
          <a:stretch>
            <a:fillRect/>
          </a:stretch>
        </p:blipFill>
        <p:spPr bwMode="auto">
          <a:xfrm>
            <a:off x="928662" y="500042"/>
            <a:ext cx="7000924" cy="4429156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14414" y="5143512"/>
            <a:ext cx="679769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Профилактика миллиондаған өмірлерді сақтайды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kk-KZ" sz="2000" b="1" dirty="0" smtClean="0">
                <a:solidFill>
                  <a:srgbClr val="FF33CC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kk-KZ" sz="2000" b="1" dirty="0" smtClean="0">
                <a:solidFill>
                  <a:srgbClr val="FF33CC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33CC"/>
                </a:solidFill>
                <a:latin typeface="Constantia" pitchFamily="18" charset="0"/>
                <a:cs typeface="Times New Roman" pitchFamily="18" charset="0"/>
              </a:rPr>
              <a:t>Prevention </a:t>
            </a:r>
            <a:r>
              <a:rPr lang="en-US" sz="2000" b="1" dirty="0" smtClean="0">
                <a:solidFill>
                  <a:srgbClr val="FF33CC"/>
                </a:solidFill>
                <a:latin typeface="Constantia" pitchFamily="18" charset="0"/>
                <a:cs typeface="Times New Roman" pitchFamily="18" charset="0"/>
              </a:rPr>
              <a:t>will save millions of </a:t>
            </a:r>
            <a:r>
              <a:rPr lang="en-US" sz="2000" b="1" dirty="0" smtClean="0">
                <a:solidFill>
                  <a:srgbClr val="FF33CC"/>
                </a:solidFill>
                <a:latin typeface="Constantia" pitchFamily="18" charset="0"/>
                <a:cs typeface="Times New Roman" pitchFamily="18" charset="0"/>
              </a:rPr>
              <a:t>lives</a:t>
            </a:r>
            <a:endParaRPr lang="ru-RU" sz="2000" b="1" dirty="0" smtClean="0">
              <a:solidFill>
                <a:srgbClr val="FF33CC"/>
              </a:solidFill>
              <a:latin typeface="Constantia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33CC"/>
                </a:solidFill>
                <a:latin typeface="Constantia" pitchFamily="18" charset="0"/>
              </a:rPr>
              <a:t>Профилактика спасет миллионы жизней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IMG_16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774" r="25472"/>
          <a:stretch>
            <a:fillRect/>
          </a:stretch>
        </p:blipFill>
        <p:spPr bwMode="auto">
          <a:xfrm>
            <a:off x="1500166" y="285728"/>
            <a:ext cx="5715040" cy="5214974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5572140"/>
            <a:ext cx="68898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Әр түрлі көздерден білімді жинай білу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2000" b="1" dirty="0" smtClean="0">
                <a:solidFill>
                  <a:srgbClr val="FF00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Ability to learn  the knowledge from different </a:t>
            </a: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sources</a:t>
            </a:r>
            <a:endParaRPr lang="ru-RU" sz="2000" b="1" dirty="0" smtClean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Умение почерпнуть знания из разных источник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143248"/>
            <a:ext cx="8229600" cy="1143000"/>
          </a:xfrm>
        </p:spPr>
        <p:txBody>
          <a:bodyPr>
            <a:normAutofit fontScale="90000"/>
          </a:bodyPr>
          <a:lstStyle/>
          <a:p>
            <a:pPr marL="651510" indent="-514350" algn="ctr"/>
            <a:r>
              <a:rPr lang="ru-RU" b="1" dirty="0" smtClean="0">
                <a:solidFill>
                  <a:srgbClr val="00FFFF"/>
                </a:solidFill>
                <a:latin typeface="Monotype Corsiva" pitchFamily="66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FFFF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kk-KZ" dirty="0" smtClean="0"/>
              <a:t> </a:t>
            </a:r>
            <a:r>
              <a:rPr lang="kk-KZ" b="1" dirty="0" smtClean="0">
                <a:solidFill>
                  <a:srgbClr val="00FFFF"/>
                </a:solidFill>
                <a:latin typeface="Monotype Corsiva" pitchFamily="66" charset="0"/>
              </a:rPr>
              <a:t>Тәжірибелік </a:t>
            </a:r>
            <a:r>
              <a:rPr lang="kk-KZ" b="1" dirty="0" smtClean="0">
                <a:solidFill>
                  <a:srgbClr val="00FFFF"/>
                </a:solidFill>
                <a:latin typeface="Monotype Corsiva" pitchFamily="66" charset="0"/>
              </a:rPr>
              <a:t> құзыреттер </a:t>
            </a:r>
            <a:r>
              <a:rPr lang="ru-RU" b="1" dirty="0" smtClean="0">
                <a:solidFill>
                  <a:srgbClr val="00FFFF"/>
                </a:solidFill>
                <a:latin typeface="Monotype Corsiva" pitchFamily="66" charset="0"/>
              </a:rPr>
              <a:t>(</a:t>
            </a:r>
            <a:r>
              <a:rPr lang="kk-KZ" b="1" dirty="0" smtClean="0">
                <a:solidFill>
                  <a:srgbClr val="00FFFF"/>
                </a:solidFill>
                <a:latin typeface="Monotype Corsiva" pitchFamily="66" charset="0"/>
              </a:rPr>
              <a:t>дағдылар</a:t>
            </a:r>
            <a:r>
              <a:rPr lang="ru-RU" b="1" dirty="0" smtClean="0">
                <a:solidFill>
                  <a:srgbClr val="00FFFF"/>
                </a:solidFill>
                <a:latin typeface="Monotype Corsiva" pitchFamily="66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FFFF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FFFF"/>
                </a:solidFill>
                <a:latin typeface="Monotype Corsiva" pitchFamily="66" charset="0"/>
                <a:cs typeface="Times New Roman" pitchFamily="18" charset="0"/>
              </a:rPr>
              <a:t>An operational competence (skills)</a:t>
            </a:r>
            <a:r>
              <a:rPr lang="ru-RU" b="1" dirty="0" smtClean="0">
                <a:solidFill>
                  <a:srgbClr val="00FFFF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FF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FFFF"/>
                </a:solidFill>
                <a:latin typeface="Monotype Corsiva" pitchFamily="66" charset="0"/>
              </a:rPr>
              <a:t>    </a:t>
            </a:r>
            <a:r>
              <a:rPr lang="ru-RU" b="1" dirty="0" err="1" smtClean="0">
                <a:solidFill>
                  <a:srgbClr val="00FFFF"/>
                </a:solidFill>
                <a:latin typeface="Monotype Corsiva" pitchFamily="66" charset="0"/>
              </a:rPr>
              <a:t>Операциональная</a:t>
            </a:r>
            <a:r>
              <a:rPr lang="ru-RU" b="1" dirty="0" smtClean="0">
                <a:solidFill>
                  <a:srgbClr val="00FFFF"/>
                </a:solidFill>
                <a:latin typeface="Monotype Corsiva" pitchFamily="66" charset="0"/>
              </a:rPr>
              <a:t>  компетенция (умения и навыки)</a:t>
            </a:r>
            <a:br>
              <a:rPr lang="ru-RU" b="1" dirty="0" smtClean="0">
                <a:solidFill>
                  <a:srgbClr val="00FFFF"/>
                </a:solidFill>
                <a:latin typeface="Monotype Corsiva" pitchFamily="66" charset="0"/>
              </a:rPr>
            </a:br>
            <a:endParaRPr lang="ru-RU" b="1" dirty="0">
              <a:solidFill>
                <a:srgbClr val="00FF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IMG_15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500042"/>
            <a:ext cx="7572428" cy="4572032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286388"/>
            <a:ext cx="99291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Тек теориялық білімі бар студент дәрігер емес, ғалым болады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FFFF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student with only a theoretical basis will be a scientist, not a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doctor</a:t>
            </a:r>
            <a:endParaRPr lang="ru-RU" sz="20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Обладая только теоретической базой, студент будет ученым</a:t>
            </a: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а не врачом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IMG_1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6796"/>
          <a:stretch>
            <a:fillRect/>
          </a:stretch>
        </p:blipFill>
        <p:spPr bwMode="auto">
          <a:xfrm>
            <a:off x="1000100" y="714356"/>
            <a:ext cx="6858048" cy="4214842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4658" y="5446194"/>
            <a:ext cx="90693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Дәрілерді синтездеу – ХХІ ғасырдың «наны»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kk-KZ" sz="2000" b="1" dirty="0" smtClean="0">
                <a:solidFill>
                  <a:srgbClr val="00FFFF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FFFF"/>
                </a:solidFill>
                <a:latin typeface="Constantia" pitchFamily="18" charset="0"/>
                <a:cs typeface="Times New Roman" pitchFamily="18" charset="0"/>
              </a:rPr>
              <a:t>Synthesis of medicines - the "bread" of pharmacy of twenty-first </a:t>
            </a:r>
            <a:r>
              <a:rPr lang="en-US" sz="2000" b="1" dirty="0" smtClean="0">
                <a:solidFill>
                  <a:srgbClr val="00FFFF"/>
                </a:solidFill>
                <a:latin typeface="Constantia" pitchFamily="18" charset="0"/>
                <a:cs typeface="Times New Roman" pitchFamily="18" charset="0"/>
              </a:rPr>
              <a:t>century</a:t>
            </a:r>
            <a:endParaRPr lang="ru-RU" sz="2000" b="1" dirty="0" smtClean="0">
              <a:solidFill>
                <a:srgbClr val="00FFFF"/>
              </a:solidFill>
              <a:latin typeface="Constantia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FFFF"/>
                </a:solidFill>
                <a:latin typeface="Constantia" pitchFamily="18" charset="0"/>
              </a:rPr>
              <a:t>Синтез лекарств – «хлеб» фармацевта ХХ</a:t>
            </a:r>
            <a:r>
              <a:rPr lang="en-US" sz="2000" b="1" dirty="0" smtClean="0">
                <a:solidFill>
                  <a:srgbClr val="00FFFF"/>
                </a:solidFill>
                <a:latin typeface="Constantia" pitchFamily="18" charset="0"/>
              </a:rPr>
              <a:t>I</a:t>
            </a:r>
            <a:r>
              <a:rPr lang="ru-RU" sz="2000" b="1" dirty="0" smtClean="0">
                <a:solidFill>
                  <a:srgbClr val="00FFFF"/>
                </a:solidFill>
                <a:latin typeface="Constantia" pitchFamily="18" charset="0"/>
              </a:rPr>
              <a:t> века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IMG_14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571480"/>
            <a:ext cx="7072362" cy="4572032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5283841"/>
            <a:ext cx="913355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Стоматологтың қолы мүсіншінің қолындай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2100" b="1" dirty="0" smtClean="0">
                <a:solidFill>
                  <a:srgbClr val="FFFF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Hands of </a:t>
            </a:r>
            <a:r>
              <a:rPr lang="en-US" sz="2400" b="1" dirty="0" err="1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stomatologist</a:t>
            </a:r>
            <a:r>
              <a:rPr lang="en-US" sz="24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 is like the hands of the </a:t>
            </a:r>
            <a:r>
              <a:rPr lang="en-US" sz="24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sculptor</a:t>
            </a:r>
            <a:endParaRPr lang="ru-RU" sz="24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Руки стоматолога все равно, что руки скульптора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4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kk-KZ" sz="21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IMG_17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357166"/>
            <a:ext cx="7215238" cy="4143404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4551113"/>
            <a:ext cx="835824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Ғылыми үйірмеге қатысу тәжірибелік дағдыларды меңгеруде міндетті болып табылады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FF33CC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33CC"/>
                </a:solidFill>
                <a:latin typeface="Constantia" pitchFamily="18" charset="0"/>
                <a:cs typeface="Times New Roman" pitchFamily="18" charset="0"/>
              </a:rPr>
              <a:t>Visiting academic circles is mandatory in the acquisition of practical skills</a:t>
            </a:r>
            <a:endParaRPr lang="ru-RU" sz="2000" b="1" dirty="0" smtClean="0">
              <a:solidFill>
                <a:srgbClr val="FF33CC"/>
              </a:solidFill>
              <a:latin typeface="Constantia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33CC"/>
                </a:solidFill>
                <a:latin typeface="Constantia" pitchFamily="18" charset="0"/>
              </a:rPr>
              <a:t>Посещение научных кружков является обязательным в приобретении практических навыков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b="1" dirty="0" smtClean="0">
                <a:solidFill>
                  <a:srgbClr val="FF33CC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b="1" dirty="0" smtClean="0">
                <a:solidFill>
                  <a:srgbClr val="FF33CC"/>
                </a:solidFill>
                <a:latin typeface="Constantia" pitchFamily="18" charset="0"/>
                <a:cs typeface="Arial" pitchFamily="34" charset="0"/>
              </a:rPr>
              <a:t> 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IMG_16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696" r="7609"/>
          <a:stretch>
            <a:fillRect/>
          </a:stretch>
        </p:blipFill>
        <p:spPr bwMode="auto">
          <a:xfrm>
            <a:off x="1500166" y="500042"/>
            <a:ext cx="6072230" cy="4000528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4643446"/>
            <a:ext cx="7251330" cy="31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kk-KZ" sz="2000" b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Тәжірибелік және коммуникативті дағдылар өзара тығыз байланысты, біреуі екіншісісіз бола алмайды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kk-KZ" sz="2000" b="1" dirty="0" smtClean="0">
                <a:solidFill>
                  <a:srgbClr val="FF00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Practical </a:t>
            </a: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and communicative skills are linked together and one can not exist without the </a:t>
            </a: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other</a:t>
            </a:r>
            <a:endParaRPr lang="ru-RU" sz="2000" b="1" dirty="0" smtClean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Практические и коммуникативные навыки связаны воедино и одно, не может быть без другого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ru-RU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>
              <a:lnSpc>
                <a:spcPct val="120000"/>
              </a:lnSpc>
            </a:pPr>
            <a:endParaRPr lang="ru-RU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1143000"/>
          </a:xfrm>
        </p:spPr>
        <p:txBody>
          <a:bodyPr>
            <a:normAutofit fontScale="90000"/>
          </a:bodyPr>
          <a:lstStyle/>
          <a:p>
            <a:pPr marL="651510" indent="-514350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kk-KZ" sz="4000" b="1" dirty="0" smtClean="0">
                <a:solidFill>
                  <a:srgbClr val="7030A0"/>
                </a:solidFill>
                <a:latin typeface="Monotype Corsiva" pitchFamily="66" charset="0"/>
              </a:rPr>
              <a:t>Коммуникативті құзыреттер (коммуникациялар, соның ішінде шет тілдерді білу</a:t>
            </a:r>
            <a:r>
              <a:rPr lang="kk-KZ" sz="4000" b="1" dirty="0" smtClean="0">
                <a:solidFill>
                  <a:srgbClr val="7030A0"/>
                </a:solidFill>
                <a:latin typeface="Monotype Corsiva" pitchFamily="66" charset="0"/>
              </a:rPr>
              <a:t>)</a:t>
            </a:r>
            <a:br>
              <a:rPr lang="kk-KZ" sz="4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Communicative </a:t>
            </a:r>
            <a:r>
              <a:rPr lang="en-US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competence (communication, including language skills</a:t>
            </a:r>
            <a:r>
              <a:rPr lang="en-US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Коммуникативная  компетенция </a:t>
            </a:r>
            <a:b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( коммуникации, в том числе и знание иностранных языков)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IMG_15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36" y="285728"/>
            <a:ext cx="3429024" cy="450059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1" y="5040604"/>
            <a:ext cx="88582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 Науқасқа жақсы да, жаман да хабарды жеткізе білу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FFFF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Ability to convey to the patient as well, so sad for him information</a:t>
            </a:r>
            <a:endParaRPr lang="ru-RU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FFFF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Умение донести до пациента как хорошую, так и печальную для него информацию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5016"/>
            <a:ext cx="8572560" cy="8572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Клуб лидеров Тор-100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КазНМУ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 представляет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  <a:cs typeface="MV Boli" pitchFamily="2" charset="0"/>
            </a:endParaRPr>
          </a:p>
        </p:txBody>
      </p:sp>
      <p:pic>
        <p:nvPicPr>
          <p:cNvPr id="1026" name="Picture 2" descr="C:\Users\User\Downloads\Pictures\my life\универ\Тор 100\ДЕНЬ науки КазНМУ\DSC_7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7286676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285860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Leaders Club Top 100 </a:t>
            </a:r>
            <a:r>
              <a:rPr lang="en-US" sz="3200" b="1" dirty="0" err="1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KazNMU</a:t>
            </a:r>
            <a:r>
              <a:rPr lang="en-US" sz="3200" b="1" dirty="0" smtClean="0">
                <a:solidFill>
                  <a:srgbClr val="FF0000"/>
                </a:solidFill>
                <a:latin typeface="Monotype Corsiva" pitchFamily="66" charset="0"/>
                <a:cs typeface="MV Boli" pitchFamily="2" charset="0"/>
              </a:rPr>
              <a:t> presents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MV Boli" pitchFamily="2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5509" y="500042"/>
            <a:ext cx="8141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ҚазҰМУ  Тор-100  көшбасшылар клубы ұсынады</a:t>
            </a: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IMG_1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020"/>
          <a:stretch>
            <a:fillRect/>
          </a:stretch>
        </p:blipFill>
        <p:spPr bwMode="auto">
          <a:xfrm>
            <a:off x="928662" y="1214422"/>
            <a:ext cx="6929486" cy="392909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68929" y="5226784"/>
            <a:ext cx="92532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Болашақ фармацевт клиентпен сыпайы болуы керек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k-KZ" sz="2000" b="1" dirty="0" smtClean="0">
                <a:solidFill>
                  <a:srgbClr val="00FFFF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FFFF"/>
                </a:solidFill>
                <a:latin typeface="Constantia" pitchFamily="18" charset="0"/>
                <a:cs typeface="Times New Roman" pitchFamily="18" charset="0"/>
              </a:rPr>
              <a:t>Future pharmacist must be polite and tactful with the clien</a:t>
            </a:r>
            <a:r>
              <a:rPr lang="en-US" sz="2000" b="1" dirty="0" smtClean="0">
                <a:solidFill>
                  <a:srgbClr val="00FFFF"/>
                </a:solidFill>
                <a:latin typeface="Constantia" pitchFamily="18" charset="0"/>
              </a:rPr>
              <a:t>t</a:t>
            </a:r>
            <a:endParaRPr lang="ru-RU" sz="2000" b="1" dirty="0" smtClean="0">
              <a:solidFill>
                <a:srgbClr val="00FFFF"/>
              </a:solidFill>
              <a:latin typeface="Constant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FFFF"/>
                </a:solidFill>
                <a:latin typeface="Constantia" pitchFamily="18" charset="0"/>
              </a:rPr>
              <a:t>  </a:t>
            </a:r>
            <a:r>
              <a:rPr lang="ru-RU" sz="2000" b="1" dirty="0" smtClean="0">
                <a:solidFill>
                  <a:srgbClr val="00FFFF"/>
                </a:solidFill>
                <a:latin typeface="Constantia" pitchFamily="18" charset="0"/>
              </a:rPr>
              <a:t>Будущий фармацевт должен быть вежливым и тактичным с </a:t>
            </a:r>
            <a:r>
              <a:rPr lang="ru-RU" sz="2000" b="1" dirty="0" smtClean="0">
                <a:solidFill>
                  <a:srgbClr val="00FFFF"/>
                </a:solidFill>
                <a:latin typeface="Constantia" pitchFamily="18" charset="0"/>
              </a:rPr>
              <a:t>клиентом</a:t>
            </a:r>
            <a:endParaRPr lang="ru-RU" sz="2000" b="1" dirty="0" smtClean="0">
              <a:solidFill>
                <a:srgbClr val="00FFFF"/>
              </a:solidFill>
              <a:latin typeface="Constant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000" b="1" dirty="0" smtClean="0">
              <a:solidFill>
                <a:srgbClr val="00FFFF"/>
              </a:solidFill>
              <a:latin typeface="Constant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ictures\my life\универ\моя группа\Группа 3006\эндодонтия\Фото-0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072362" cy="4000528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4622551"/>
            <a:ext cx="814393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 Әр науқасты қабылдау арқылы студент өзінің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коммуникативті құзыретін байыта түседі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FFFF00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Student enriches their communicative competence on each intake with new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patient</a:t>
            </a:r>
            <a:endParaRPr lang="ru-RU" sz="20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С каждым новым  приемом пациента студент обогащает свою коммуникативную компетенцию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smtClean="0">
              <a:solidFill>
                <a:srgbClr val="FFFF00"/>
              </a:solidFill>
              <a:latin typeface="Constant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b="1" dirty="0" smtClean="0">
                <a:solidFill>
                  <a:srgbClr val="FFFF00"/>
                </a:solidFill>
                <a:latin typeface="Constantia" pitchFamily="18" charset="0"/>
                <a:cs typeface="Arial" pitchFamily="34" charset="0"/>
              </a:rPr>
              <a:t> 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IMG_17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357166"/>
            <a:ext cx="7143800" cy="500066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57224" y="5380672"/>
            <a:ext cx="722505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Ұжымда қолайлы жұмыс ортасын қалыптастыру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FF33CC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33CC"/>
                </a:solidFill>
                <a:latin typeface="Constantia" pitchFamily="18" charset="0"/>
                <a:cs typeface="Times New Roman" pitchFamily="18" charset="0"/>
              </a:rPr>
              <a:t>Creating a supportive work environment in a team</a:t>
            </a:r>
            <a:endParaRPr lang="ru-RU" b="1" dirty="0" smtClean="0">
              <a:solidFill>
                <a:srgbClr val="FF33CC"/>
              </a:solidFill>
              <a:latin typeface="Constantia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33CC"/>
                </a:solidFill>
                <a:latin typeface="Constantia" pitchFamily="18" charset="0"/>
              </a:rPr>
              <a:t>Создание благоприятной рабочей обстановки в коллективе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IMG_17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000" r="15556"/>
          <a:stretch>
            <a:fillRect/>
          </a:stretch>
        </p:blipFill>
        <p:spPr bwMode="auto">
          <a:xfrm>
            <a:off x="1643042" y="428604"/>
            <a:ext cx="5929354" cy="4143404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76" y="4642009"/>
            <a:ext cx="914282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Дәрігерлермен де, кіші медициналық жұмысшылармен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де сыпайы қарым-қатынас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Respectful communication with both physicians and other medical </a:t>
            </a: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staff</a:t>
            </a:r>
            <a:endParaRPr lang="ru-RU" sz="20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Уважительное общение как с врачами, так </a:t>
            </a:r>
            <a:endParaRPr lang="ru-RU" sz="20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с младшим медицинским персоналом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ru-RU" sz="20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143932" cy="1143000"/>
          </a:xfrm>
        </p:spPr>
        <p:txBody>
          <a:bodyPr>
            <a:noAutofit/>
          </a:bodyPr>
          <a:lstStyle/>
          <a:p>
            <a:pPr marL="651510" indent="-514350"/>
            <a:r>
              <a:rPr lang="ru-RU" sz="36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4</a:t>
            </a:r>
            <a:r>
              <a:rPr lang="ru-RU" sz="3600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kk-KZ" sz="3600" b="1" dirty="0" smtClean="0">
                <a:solidFill>
                  <a:srgbClr val="0000CC"/>
                </a:solidFill>
                <a:latin typeface="Monotype Corsiva" pitchFamily="66" charset="0"/>
              </a:rPr>
              <a:t>Құқықтық құзыреттер (қоғамдағы дәрігер қызметінің қоғамдық-құқықтық негіздері</a:t>
            </a:r>
            <a:r>
              <a:rPr lang="kk-KZ" sz="3600" b="1" dirty="0" smtClean="0">
                <a:solidFill>
                  <a:srgbClr val="0000CC"/>
                </a:solidFill>
                <a:latin typeface="Monotype Corsiva" pitchFamily="66" charset="0"/>
              </a:rPr>
              <a:t>)</a:t>
            </a:r>
            <a:br>
              <a:rPr lang="kk-KZ" sz="3600" b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Legal competence (social and legal framework for physicians in the community</a:t>
            </a:r>
            <a:r>
              <a:rPr lang="en-US" sz="36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Monotype Corsiva" pitchFamily="66" charset="0"/>
              </a:rPr>
              <a:t>Правовая компетенция (социально-правовые основы деятельности врачей в обществе)</a:t>
            </a:r>
            <a:r>
              <a:rPr lang="ru-RU" sz="3600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0000CC"/>
                </a:solidFill>
                <a:latin typeface="Monotype Corsiva" pitchFamily="66" charset="0"/>
              </a:rPr>
            </a:br>
            <a:endParaRPr lang="ru-RU" sz="3600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IMG_1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285728"/>
            <a:ext cx="6929486" cy="392909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4542149"/>
            <a:ext cx="835824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Науқас құқықтарын кемітуге жол бермей, өз міндеттерін орындау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FFFF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The prohibition on infringement of the rights of patient and compliance with their obligations</a:t>
            </a:r>
            <a:endParaRPr lang="ru-RU" sz="2000" b="1" dirty="0" smtClean="0">
              <a:solidFill>
                <a:srgbClr val="FFFF00"/>
              </a:solidFill>
              <a:latin typeface="Constant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FFFF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Запрет на ущемление прав пациента и соблюдение своих обязанностей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IMG_15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642918"/>
            <a:ext cx="7000924" cy="4143404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57290" y="5188960"/>
            <a:ext cx="65246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Дәрілерді тек дәрігер нұсқауымен сату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k-KZ" sz="2000" b="1" dirty="0" smtClean="0">
                <a:solidFill>
                  <a:srgbClr val="00FFFF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FFFF"/>
                </a:solidFill>
                <a:latin typeface="Constantia" pitchFamily="18" charset="0"/>
                <a:cs typeface="Times New Roman" pitchFamily="18" charset="0"/>
              </a:rPr>
              <a:t>Sale of drugs only on </a:t>
            </a:r>
            <a:r>
              <a:rPr lang="en-US" sz="2000" b="1" dirty="0" smtClean="0">
                <a:solidFill>
                  <a:srgbClr val="00FFFF"/>
                </a:solidFill>
                <a:latin typeface="Constantia" pitchFamily="18" charset="0"/>
                <a:cs typeface="Times New Roman" pitchFamily="18" charset="0"/>
              </a:rPr>
              <a:t>prescription</a:t>
            </a:r>
            <a:endParaRPr lang="ru-RU" sz="2000" b="1" dirty="0" smtClean="0">
              <a:solidFill>
                <a:srgbClr val="00FFFF"/>
              </a:solidFill>
              <a:latin typeface="Constantia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FFFF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FFFF"/>
                </a:solidFill>
                <a:latin typeface="Constantia" pitchFamily="18" charset="0"/>
              </a:rPr>
              <a:t>Продажа лекарств только по назначению врача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b="1" dirty="0" smtClean="0">
              <a:solidFill>
                <a:srgbClr val="00FFFF"/>
              </a:solidFill>
              <a:latin typeface="Constant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IMG_1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7920"/>
          <a:stretch>
            <a:fillRect/>
          </a:stretch>
        </p:blipFill>
        <p:spPr bwMode="auto">
          <a:xfrm>
            <a:off x="1142976" y="428604"/>
            <a:ext cx="6643734" cy="4786346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00100" y="5357826"/>
            <a:ext cx="69447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 Медициналық құжаттарды толтырудағы айқындылық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b="1" dirty="0" smtClean="0">
                <a:solidFill>
                  <a:srgbClr val="FFFF00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Transparency in completing medical </a:t>
            </a:r>
            <a:r>
              <a:rPr lang="en-US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records</a:t>
            </a:r>
            <a:endParaRPr lang="ru-RU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Прозрачность в заполнении медицинской документации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IMG_1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4612" y="571480"/>
            <a:ext cx="3395511" cy="4857784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2976" y="5657671"/>
            <a:ext cx="6713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Медициналық кодекс – болашақ дәрігердің киелі кітабы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k-KZ" b="1" dirty="0" smtClean="0">
                <a:solidFill>
                  <a:srgbClr val="FF33CC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33CC"/>
                </a:solidFill>
                <a:latin typeface="Constantia" pitchFamily="18" charset="0"/>
                <a:cs typeface="Times New Roman" pitchFamily="18" charset="0"/>
              </a:rPr>
              <a:t>Health Code, the sacred book of the future </a:t>
            </a:r>
            <a:r>
              <a:rPr lang="en-US" b="1" dirty="0" smtClean="0">
                <a:solidFill>
                  <a:srgbClr val="FF33CC"/>
                </a:solidFill>
                <a:latin typeface="Constantia" pitchFamily="18" charset="0"/>
                <a:cs typeface="Times New Roman" pitchFamily="18" charset="0"/>
              </a:rPr>
              <a:t>physician</a:t>
            </a:r>
            <a:endParaRPr lang="ru-RU" b="1" dirty="0" smtClean="0">
              <a:solidFill>
                <a:srgbClr val="FF33CC"/>
              </a:solidFill>
              <a:latin typeface="Constantia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33CC"/>
                </a:solidFill>
                <a:latin typeface="Constantia" pitchFamily="18" charset="0"/>
              </a:rPr>
              <a:t>Медицинский кодекс –священная книга будущего врача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IMG_17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263" r="2105"/>
          <a:stretch>
            <a:fillRect/>
          </a:stretch>
        </p:blipFill>
        <p:spPr bwMode="auto">
          <a:xfrm>
            <a:off x="1214414" y="500042"/>
            <a:ext cx="6500858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714884"/>
            <a:ext cx="792961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FFFF00"/>
                </a:solidFill>
                <a:latin typeface="Constantia" pitchFamily="18" charset="0"/>
              </a:rPr>
              <a:t> Конструктивті </a:t>
            </a:r>
            <a:r>
              <a:rPr lang="kk-KZ" sz="2000" b="1" dirty="0" smtClean="0">
                <a:solidFill>
                  <a:srgbClr val="FFFF00"/>
                </a:solidFill>
                <a:latin typeface="Constantia" pitchFamily="18" charset="0"/>
              </a:rPr>
              <a:t>талас дұрыс шешім қабылдаудың қажетті </a:t>
            </a:r>
            <a:r>
              <a:rPr lang="kk-KZ" sz="2000" b="1" dirty="0" smtClean="0">
                <a:solidFill>
                  <a:srgbClr val="FFFF00"/>
                </a:solidFill>
                <a:latin typeface="Constantia" pitchFamily="18" charset="0"/>
              </a:rPr>
              <a:t>бөлігі</a:t>
            </a:r>
          </a:p>
          <a:p>
            <a:pPr algn="ctr"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Constructive debate necessary component in making the right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decision</a:t>
            </a:r>
            <a:endParaRPr lang="ru-RU" sz="20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Конструктивный спор необходимый компонент в принятии правильного решения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ru-RU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документы\ТОР-100\ЗНАЧКИ для документаций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8001056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903893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КазНМУ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имени С.Д. </a:t>
            </a:r>
            <a:r>
              <a:rPr lang="ru-RU" sz="2800" b="1" dirty="0" err="1" smtClean="0">
                <a:solidFill>
                  <a:srgbClr val="FFFF00"/>
                </a:solidFill>
                <a:latin typeface="Monotype Corsiva" pitchFamily="66" charset="0"/>
              </a:rPr>
              <a:t>Асфендиярова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-Национальный лидер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медицинского образования и науки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7161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KazNMU named after </a:t>
            </a:r>
            <a:r>
              <a:rPr lang="en-US" sz="2800" b="1" dirty="0" err="1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S.D.Asfendiyarov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National Leader of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 Medical Education and Research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42910" y="285728"/>
            <a:ext cx="79480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С.Ж.Асфендияров атындағы ҚазҰМУ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медициналық білім мен ғылымдағы ұлттық көшбасшы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286124"/>
            <a:ext cx="8229600" cy="1143000"/>
          </a:xfrm>
        </p:spPr>
        <p:txBody>
          <a:bodyPr>
            <a:normAutofit fontScale="90000"/>
          </a:bodyPr>
          <a:lstStyle/>
          <a:p>
            <a:pPr marL="651510" indent="-514350" algn="ctr"/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kk-KZ" b="1" dirty="0" smtClean="0">
                <a:solidFill>
                  <a:srgbClr val="FFFF00"/>
                </a:solidFill>
                <a:latin typeface="Monotype Corsiva" pitchFamily="66" charset="0"/>
              </a:rPr>
              <a:t>Өз бетімен білім жетілдіру құзыреттері (өз білім деңгейін жоғарлату)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competence of self-education (raising your level of education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)</a:t>
            </a:r>
            <a:b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Компетенция самообразования (повышение своего уровня образования)</a:t>
            </a:r>
            <a:b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IMG_14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263" r="5263"/>
          <a:stretch>
            <a:fillRect/>
          </a:stretch>
        </p:blipFill>
        <p:spPr bwMode="auto">
          <a:xfrm>
            <a:off x="1142976" y="500042"/>
            <a:ext cx="6072230" cy="3643338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4548855"/>
            <a:ext cx="8429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Университет білім ордасы болса, студент осы білімнің тасушысы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2000" b="1" dirty="0" smtClean="0">
                <a:solidFill>
                  <a:srgbClr val="FFFF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The university is a temple of knowledge, and student is a carrier of this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knowledge</a:t>
            </a:r>
            <a:endParaRPr lang="ru-RU" sz="20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Университет является храмом знаний, а студент носителем этих знаний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0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IMG_15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913" t="6897" r="3883"/>
          <a:stretch>
            <a:fillRect/>
          </a:stretch>
        </p:blipFill>
        <p:spPr bwMode="auto">
          <a:xfrm>
            <a:off x="857224" y="500042"/>
            <a:ext cx="6858048" cy="4714908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5565338"/>
            <a:ext cx="800105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Жасы үлкен әріптестермен лабораторияда жұмыс істеу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00FFFF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FFFF"/>
                </a:solidFill>
                <a:latin typeface="Constantia" pitchFamily="18" charset="0"/>
                <a:cs typeface="Times New Roman" pitchFamily="18" charset="0"/>
              </a:rPr>
              <a:t>Work in the laboratory with senior </a:t>
            </a:r>
            <a:r>
              <a:rPr lang="en-US" sz="2000" b="1" dirty="0" smtClean="0">
                <a:solidFill>
                  <a:srgbClr val="00FFFF"/>
                </a:solidFill>
                <a:latin typeface="Constantia" pitchFamily="18" charset="0"/>
                <a:cs typeface="Times New Roman" pitchFamily="18" charset="0"/>
              </a:rPr>
              <a:t>colleagues</a:t>
            </a:r>
            <a:endParaRPr lang="ru-RU" sz="2000" b="1" dirty="0" smtClean="0">
              <a:solidFill>
                <a:srgbClr val="00FFFF"/>
              </a:solidFill>
              <a:latin typeface="Constantia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FFFF"/>
                </a:solidFill>
                <a:latin typeface="Constantia" pitchFamily="18" charset="0"/>
              </a:rPr>
              <a:t>Работа в лаборатории со старшими коллегами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Pictures\my life\IADS\INDIA\LECTURES CONTEST\IMG_9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000924" cy="4500594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929198"/>
            <a:ext cx="857252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Халыөаралық деңгейде әріптестерімен өз жұмысының тәжірибесімен алмасу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2000" b="1" dirty="0" smtClean="0">
                <a:solidFill>
                  <a:srgbClr val="FFFF0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Sharing their experiences with colleagues at the international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level</a:t>
            </a:r>
            <a:endParaRPr lang="ru-RU" sz="20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Обмен опытом своей работы с коллегами на международном уровне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IMG_16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428604"/>
            <a:ext cx="7143800" cy="400052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672786"/>
            <a:ext cx="871540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Бүгін біліміңді жетілдіре отырып, ертең науқас өмірін сақтайсың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kk-KZ" sz="2000" b="1" dirty="0" smtClean="0">
                <a:solidFill>
                  <a:srgbClr val="FF33CC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33CC"/>
                </a:solidFill>
                <a:latin typeface="Constantia" pitchFamily="18" charset="0"/>
                <a:cs typeface="Times New Roman" pitchFamily="18" charset="0"/>
              </a:rPr>
              <a:t>By accumulating knowledge in the present you will preserve the patient's health in the </a:t>
            </a:r>
            <a:r>
              <a:rPr lang="en-US" sz="2000" b="1" dirty="0" smtClean="0">
                <a:solidFill>
                  <a:srgbClr val="FF33CC"/>
                </a:solidFill>
                <a:latin typeface="Constantia" pitchFamily="18" charset="0"/>
                <a:cs typeface="Times New Roman" pitchFamily="18" charset="0"/>
              </a:rPr>
              <a:t>future</a:t>
            </a:r>
            <a:endParaRPr lang="ru-RU" sz="2000" b="1" dirty="0" smtClean="0">
              <a:solidFill>
                <a:srgbClr val="FF33CC"/>
              </a:solidFill>
              <a:latin typeface="Constantia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33CC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33CC"/>
                </a:solidFill>
                <a:latin typeface="Constantia" pitchFamily="18" charset="0"/>
              </a:rPr>
              <a:t>Накапливая знания в настоящем – сохранишь здоровье пациента в будущем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b="1" dirty="0" smtClean="0">
              <a:solidFill>
                <a:srgbClr val="FF33CC"/>
              </a:solidFill>
              <a:latin typeface="Constant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IMG_1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500042"/>
            <a:ext cx="7000924" cy="414340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83492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Өзін-өзі жетілдіру студенттің еңбегі мен бар күшін талап етеді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2000" b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Self-development requires hard work and efficiency of all the forces of the student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  <a:ea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Саморазвитие предполагает упорный труд и отдачу всех сил от студента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7467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WE LOVE KAZNMU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!!!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МЫ ЛЮБИМ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КазНМУ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!!!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5602" name="Picture 2" descr="G:\IMG_16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252914" cy="3143272"/>
          </a:xfrm>
          <a:prstGeom prst="rect">
            <a:avLst/>
          </a:prstGeom>
          <a:noFill/>
        </p:spPr>
      </p:pic>
      <p:pic>
        <p:nvPicPr>
          <p:cNvPr id="25603" name="Picture 3" descr="G:\IMG_17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4252914" cy="317182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5" y="142864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БІЗ ҚАЗҰМУ СҮЙЕМІЗ!!!</a:t>
            </a: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Thank you for your attention!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Спасибо за внимание!</a:t>
            </a:r>
            <a:b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G:\IMG_14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857364"/>
            <a:ext cx="700092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Подписание КазНМУ Великой Хартии Универ РК-14 мая 2010_ФОТО\Изображение 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00372"/>
            <a:ext cx="4643470" cy="309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схема мод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3571900" cy="278608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4414" y="6000768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НОВАЯ  МОДЕЛЬ  ОБРАЗОВАНИЯ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285860"/>
            <a:ext cx="61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A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NEW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MODEL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OF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EDUCATION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14480" y="488465"/>
            <a:ext cx="5734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БІЛІМ  БЕРУДІҢ ЖАҢА  МОДУЛІ</a:t>
            </a: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071810"/>
            <a:ext cx="747064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5 </a:t>
            </a:r>
            <a:r>
              <a:rPr lang="en-US" sz="3600" b="1" dirty="0" smtClean="0">
                <a:solidFill>
                  <a:srgbClr val="FF0000"/>
                </a:solidFill>
                <a:latin typeface="Monotype Corsiva" pitchFamily="66" charset="0"/>
              </a:rPr>
              <a:t>BASIC COMPETENCE </a:t>
            </a:r>
            <a:br>
              <a:rPr lang="en-US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Monotype Corsiva" pitchFamily="66" charset="0"/>
              </a:rPr>
              <a:t>for students of </a:t>
            </a:r>
            <a:r>
              <a:rPr lang="en-US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KazNMU</a:t>
            </a:r>
            <a:r>
              <a:rPr lang="en-US" sz="3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Monotype Corsiva" pitchFamily="66" charset="0"/>
              </a:rPr>
              <a:t>named after </a:t>
            </a:r>
            <a:r>
              <a:rPr lang="en-US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S.D.Asfendiyarov</a:t>
            </a:r>
            <a:r>
              <a:rPr lang="en-US" sz="3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4572008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5  ОСНОВНЫХ  КОМПЕТЕНЦИЙ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для студентов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КазНМУ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имени С.Д.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Асфендиярова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214414" y="571480"/>
            <a:ext cx="717215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С.Ж.Асфендияров атындағы ҚазҰМУ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студенттері үшін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kk-KZ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НЕГІЗГІ  ҚҰЗЫРЕТТЕР</a:t>
            </a: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4"/>
            <a:ext cx="8429684" cy="1143000"/>
          </a:xfrm>
        </p:spPr>
        <p:txBody>
          <a:bodyPr>
            <a:normAutofit fontScale="90000"/>
          </a:bodyPr>
          <a:lstStyle/>
          <a:p>
            <a:pPr marL="651510" indent="-514350" algn="ctr"/>
            <a:r>
              <a:rPr lang="ru-RU" b="1" dirty="0" smtClean="0">
                <a:solidFill>
                  <a:srgbClr val="FF33CC"/>
                </a:solidFill>
                <a:latin typeface="Monotype Corsiva" pitchFamily="66" charset="0"/>
                <a:cs typeface="Times New Roman" pitchFamily="18" charset="0"/>
              </a:rPr>
              <a:t>1. </a:t>
            </a:r>
            <a:r>
              <a:rPr lang="kk-KZ" b="1" dirty="0" smtClean="0">
                <a:solidFill>
                  <a:srgbClr val="FF33CC"/>
                </a:solidFill>
                <a:latin typeface="Monotype Corsiva" pitchFamily="66" charset="0"/>
              </a:rPr>
              <a:t>Когнитивті  құзыреттер </a:t>
            </a:r>
            <a:r>
              <a:rPr lang="ru-RU" b="1" dirty="0" smtClean="0">
                <a:solidFill>
                  <a:srgbClr val="FF33CC"/>
                </a:solidFill>
                <a:latin typeface="Monotype Corsiva" pitchFamily="66" charset="0"/>
              </a:rPr>
              <a:t>(</a:t>
            </a:r>
            <a:r>
              <a:rPr lang="kk-KZ" b="1" dirty="0" smtClean="0">
                <a:solidFill>
                  <a:srgbClr val="FF33CC"/>
                </a:solidFill>
                <a:latin typeface="Monotype Corsiva" pitchFamily="66" charset="0"/>
              </a:rPr>
              <a:t>білім</a:t>
            </a:r>
            <a:r>
              <a:rPr lang="ru-RU" b="1" dirty="0" smtClean="0">
                <a:solidFill>
                  <a:srgbClr val="FF33CC"/>
                </a:solidFill>
                <a:latin typeface="Monotype Corsiva" pitchFamily="66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solidFill>
                  <a:srgbClr val="FF33CC"/>
                </a:solidFill>
                <a:latin typeface="Monotype Corsiva" pitchFamily="66" charset="0"/>
                <a:cs typeface="Times New Roman" pitchFamily="18" charset="0"/>
              </a:rPr>
              <a:t>Cognitive competence (knowledge)</a:t>
            </a:r>
            <a:br>
              <a:rPr lang="en-US" b="1" dirty="0" smtClean="0">
                <a:solidFill>
                  <a:srgbClr val="FF33CC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33CC"/>
                </a:solidFill>
                <a:latin typeface="Monotype Corsiva" pitchFamily="66" charset="0"/>
              </a:rPr>
              <a:t>Когнитивная  компетенция ( знания)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572140"/>
            <a:ext cx="8443914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2051" name="Picture 3" descr="G:\IMG_1517.JPG"/>
          <p:cNvPicPr>
            <a:picLocks noChangeAspect="1" noChangeArrowheads="1"/>
          </p:cNvPicPr>
          <p:nvPr/>
        </p:nvPicPr>
        <p:blipFill>
          <a:blip r:embed="rId2" cstate="print"/>
          <a:srcRect t="13333" r="1633"/>
          <a:stretch>
            <a:fillRect/>
          </a:stretch>
        </p:blipFill>
        <p:spPr bwMode="auto">
          <a:xfrm>
            <a:off x="714348" y="428604"/>
            <a:ext cx="7358114" cy="4500594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214950"/>
            <a:ext cx="957259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kk-KZ" sz="21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 Оқуды тоқтатқан дәрігер – дәрігер болып саналмайды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A doctor who </a:t>
            </a:r>
            <a:r>
              <a:rPr lang="en-US" sz="2400" b="1" dirty="0" err="1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stoped</a:t>
            </a:r>
            <a:r>
              <a:rPr lang="en-US" sz="24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 learning, not a doctor any more</a:t>
            </a:r>
            <a:endParaRPr lang="ru-RU" sz="24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FF00"/>
                </a:solidFill>
                <a:latin typeface="Constantia" pitchFamily="18" charset="0"/>
              </a:rPr>
              <a:t>Врач переставший учиться, перестанет называться врачом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kk-KZ" sz="2100" b="1" dirty="0" smtClean="0">
              <a:solidFill>
                <a:srgbClr val="FFFF00"/>
              </a:solidFill>
              <a:latin typeface="Constantia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4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5786454"/>
            <a:ext cx="8115328" cy="7372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rgbClr val="00FFFF"/>
                </a:solidFill>
                <a:latin typeface="Constantia" pitchFamily="18" charset="0"/>
                <a:cs typeface="Times New Roman" pitchFamily="18" charset="0"/>
              </a:rPr>
              <a:t>Knowledge of medicines and their pharmacological action</a:t>
            </a:r>
            <a:endParaRPr lang="ru-RU" sz="2000" b="1" dirty="0" smtClean="0">
              <a:solidFill>
                <a:srgbClr val="00FFFF"/>
              </a:solidFill>
              <a:latin typeface="Constantia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FFFF"/>
                </a:solidFill>
                <a:latin typeface="Constantia" pitchFamily="18" charset="0"/>
              </a:rPr>
              <a:t> Знание лекарств и их фармакологического действия</a:t>
            </a:r>
            <a:endParaRPr lang="ru-RU" sz="2000" b="1" dirty="0">
              <a:solidFill>
                <a:srgbClr val="00FFFF"/>
              </a:solidFill>
              <a:latin typeface="Constantia" pitchFamily="18" charset="0"/>
            </a:endParaRPr>
          </a:p>
        </p:txBody>
      </p:sp>
      <p:pic>
        <p:nvPicPr>
          <p:cNvPr id="3074" name="Picture 2" descr="G:\IMG_1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4357718" cy="500066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57224" y="5357826"/>
            <a:ext cx="7500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Дәрілерді және олардың фармакологиялық әсерлерін білу</a:t>
            </a: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IMG_14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9574"/>
          <a:stretch>
            <a:fillRect/>
          </a:stretch>
        </p:blipFill>
        <p:spPr bwMode="auto">
          <a:xfrm>
            <a:off x="714348" y="571480"/>
            <a:ext cx="7072362" cy="4786346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428860" y="5357826"/>
            <a:ext cx="42054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Arial" pitchFamily="34" charset="0"/>
              </a:rPr>
              <a:t>32 тіс – 32 бөлек мүше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kk-KZ" sz="2000" b="1" dirty="0" smtClean="0">
                <a:solidFill>
                  <a:srgbClr val="FFFF00"/>
                </a:solidFill>
                <a:latin typeface="Constantia" pitchFamily="18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32 teeth - 32 separate </a:t>
            </a:r>
            <a:r>
              <a:rPr lang="en-US" sz="2000" b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bodies</a:t>
            </a:r>
            <a:endParaRPr lang="ru-RU" sz="2000" b="1" dirty="0" smtClean="0">
              <a:solidFill>
                <a:srgbClr val="FFFF00"/>
              </a:solidFill>
              <a:latin typeface="Constantia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32 </a:t>
            </a:r>
            <a:r>
              <a:rPr lang="ru-RU" sz="2000" b="1" dirty="0" smtClean="0">
                <a:solidFill>
                  <a:srgbClr val="FFFF00"/>
                </a:solidFill>
                <a:latin typeface="Constantia" pitchFamily="18" charset="0"/>
              </a:rPr>
              <a:t>зуба – 32 отдельных органа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ov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417</TotalTime>
  <Words>908</Words>
  <Application>Microsoft Office PowerPoint</Application>
  <PresentationFormat>Экран (4:3)</PresentationFormat>
  <Paragraphs>123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Техническая</vt:lpstr>
      <vt:lpstr>Компетентностно-ориентированное медицинское образование глазами студентов КазНМУ  имени С.Д. Асфендиярова</vt:lpstr>
      <vt:lpstr>Клуб лидеров Тор-100 КазНМУ представляет</vt:lpstr>
      <vt:lpstr>Слайд 3</vt:lpstr>
      <vt:lpstr>НОВАЯ  МОДЕЛЬ  ОБРАЗОВАНИЯ</vt:lpstr>
      <vt:lpstr>5 BASIC COMPETENCE  for students of KazNMU  named after S.D.Asfendiyarov  </vt:lpstr>
      <vt:lpstr>1. Когнитивті  құзыреттер (білім) Cognitive competence (knowledge) Когнитивная  компетенция ( знания) </vt:lpstr>
      <vt:lpstr>Слайд 7</vt:lpstr>
      <vt:lpstr>Слайд 8</vt:lpstr>
      <vt:lpstr>Слайд 9</vt:lpstr>
      <vt:lpstr>Слайд 10</vt:lpstr>
      <vt:lpstr>Слайд 11</vt:lpstr>
      <vt:lpstr>2. Тәжірибелік  құзыреттер (дағдылар)  An operational competence (skills)     Операциональная  компетенция (умения и навыки) </vt:lpstr>
      <vt:lpstr>Слайд 13</vt:lpstr>
      <vt:lpstr>Слайд 14</vt:lpstr>
      <vt:lpstr>Слайд 15</vt:lpstr>
      <vt:lpstr>Слайд 16</vt:lpstr>
      <vt:lpstr>Слайд 17</vt:lpstr>
      <vt:lpstr>3. Коммуникативті құзыреттер (коммуникациялар, соның ішінде шет тілдерді білу)  Communicative competence (communication, including language skills)  Коммуникативная  компетенция  ( коммуникации, в том числе и знание иностранных языков) </vt:lpstr>
      <vt:lpstr>Слайд 19</vt:lpstr>
      <vt:lpstr>Слайд 20</vt:lpstr>
      <vt:lpstr>Слайд 21</vt:lpstr>
      <vt:lpstr>Слайд 22</vt:lpstr>
      <vt:lpstr>Слайд 23</vt:lpstr>
      <vt:lpstr>4. Құқықтық құзыреттер (қоғамдағы дәрігер қызметінің қоғамдық-құқықтық негіздері)   Legal competence (social and legal framework for physicians in the community)  Правовая компетенция (социально-правовые основы деятельности врачей в обществе) </vt:lpstr>
      <vt:lpstr>Слайд 25</vt:lpstr>
      <vt:lpstr>Слайд 26</vt:lpstr>
      <vt:lpstr>Слайд 27</vt:lpstr>
      <vt:lpstr>Слайд 28</vt:lpstr>
      <vt:lpstr>Слайд 29</vt:lpstr>
      <vt:lpstr>5. Өз бетімен білім жетілдіру құзыреттері (өз білім деңгейін жоғарлату)  The competence of self-education (raising your level of education)  Компетенция самообразования (повышение своего уровня образования) </vt:lpstr>
      <vt:lpstr>Слайд 31</vt:lpstr>
      <vt:lpstr>Слайд 32</vt:lpstr>
      <vt:lpstr>Слайд 33</vt:lpstr>
      <vt:lpstr>Слайд 34</vt:lpstr>
      <vt:lpstr>Слайд 35</vt:lpstr>
      <vt:lpstr>WE LOVE KAZNMU!!! МЫ ЛЮБИМ КазНМУ!!!</vt:lpstr>
      <vt:lpstr>Thank you for your attention!  Спасибо за внимание!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51</cp:revision>
  <dcterms:created xsi:type="dcterms:W3CDTF">2011-09-22T09:25:03Z</dcterms:created>
  <dcterms:modified xsi:type="dcterms:W3CDTF">2011-12-03T03:04:04Z</dcterms:modified>
</cp:coreProperties>
</file>