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9" r:id="rId3"/>
    <p:sldId id="359" r:id="rId4"/>
    <p:sldId id="287" r:id="rId5"/>
    <p:sldId id="360" r:id="rId6"/>
    <p:sldId id="321" r:id="rId7"/>
    <p:sldId id="327" r:id="rId8"/>
    <p:sldId id="353" r:id="rId9"/>
    <p:sldId id="354" r:id="rId10"/>
    <p:sldId id="356" r:id="rId11"/>
    <p:sldId id="357" r:id="rId12"/>
    <p:sldId id="329" r:id="rId13"/>
    <p:sldId id="330" r:id="rId14"/>
    <p:sldId id="331" r:id="rId15"/>
    <p:sldId id="340" r:id="rId16"/>
    <p:sldId id="343" r:id="rId17"/>
    <p:sldId id="344" r:id="rId18"/>
    <p:sldId id="345" r:id="rId19"/>
    <p:sldId id="361" r:id="rId20"/>
    <p:sldId id="349" r:id="rId21"/>
    <p:sldId id="306" r:id="rId22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5" d="100"/>
          <a:sy n="85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3A8794-31B2-4B0B-8B96-7CC63A8FE5D3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2AC1A5-2BF5-401E-AFB4-23F454C0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4A71AD-A7B4-4B5A-AA4C-8552A96DB087}" type="datetimeFigureOut">
              <a:rPr lang="en-US"/>
              <a:pPr>
                <a:defRPr/>
              </a:pPr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CAC729-37A7-4C25-AF11-5B71082B4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ED47-AD99-4EDF-9F69-C5F1211A8EE0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01769A-157C-4143-A6D8-6C3C8DA4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0F0F-56BC-4B7D-91DE-01048B8343CF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F666-4D8C-4827-8EC1-526D40ABF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3FC9-3E7A-4FDB-B5EC-398C59DD961B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E781-84C6-4983-8C9C-7ADF5ECCB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B6A6-053D-4430-90B0-F41777A4FEA6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A10A-1A8B-4137-9CD3-174D0F2DD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99F3-4819-4806-9E03-A5628DDD8C50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AA2B-7FE4-466A-9274-93054D190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A8DF-A7D2-4C5D-BC2D-786C65019C18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542-014C-4A84-A3F1-54F1D6290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6C8A-DCE9-4606-955D-70806A4AE2E4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6A67-022D-4D0F-809A-1FABC9239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2CB2-C76A-4C63-8617-B61DD0A230A3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EC37-6352-4C53-88DC-D46F65FB0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12FE-A1F3-44B1-9ABB-108289B86910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137D-1BB6-4485-B8EE-174BA4C7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EE1A-9F11-4CF7-B2A0-B284D165F952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EE61-1C13-4E6D-94AB-40BB387A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438-E8BA-4948-A1B2-A6633D9E5F30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D5ED-AF63-4864-8709-605C5641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C08326-DFB4-4845-9CE0-38B8F3655878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D98D2AC-1EB5-4236-BB82-ECF1FFA7D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tashes.tadevosyan@meduni.a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smu.a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1"/>
          <p:cNvSpPr>
            <a:spLocks noGrp="1"/>
          </p:cNvSpPr>
          <p:nvPr>
            <p:ph type="subTitle" idx="1"/>
          </p:nvPr>
        </p:nvSpPr>
        <p:spPr>
          <a:xfrm>
            <a:off x="1258888" y="4149725"/>
            <a:ext cx="6400800" cy="1600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А.Э. Тадевосян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Алматы, Декабрь 2011</a:t>
            </a:r>
          </a:p>
        </p:txBody>
      </p:sp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>
                <a:latin typeface="Times New Roman" pitchFamily="18" charset="0"/>
                <a:cs typeface="Times New Roman" pitchFamily="18" charset="0"/>
              </a:rPr>
              <a:t>Партнерство через унификацию и аккредитацию учебных программ</a:t>
            </a:r>
          </a:p>
        </p:txBody>
      </p:sp>
      <p:pic>
        <p:nvPicPr>
          <p:cNvPr id="15363" name="Picture 5" descr="C:\Documents and Settings\User\My Documents\YSMU\Medembl@1920_EN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587875"/>
            <a:ext cx="17732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pic>
        <p:nvPicPr>
          <p:cNvPr id="24578" name="Picture 2" descr="C:\Users\Administrator\Documents\Presentations\photos 5y\Pictur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Administrator\Documents\Presentations\photos 5y\Picture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5500"/>
            <a:ext cx="46545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Administrator\Documents\Presentations\photos 5y\DSC_0324.JPG"/>
          <p:cNvPicPr>
            <a:picLocks noChangeAspect="1" noChangeArrowheads="1"/>
          </p:cNvPicPr>
          <p:nvPr/>
        </p:nvPicPr>
        <p:blipFill>
          <a:blip r:embed="rId4"/>
          <a:srcRect l="5859" r="5859"/>
          <a:stretch>
            <a:fillRect/>
          </a:stretch>
        </p:blipFill>
        <p:spPr bwMode="auto">
          <a:xfrm>
            <a:off x="4572000" y="0"/>
            <a:ext cx="454183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Users\Administrator\Documents\Presentations\photos 5y\DSC_0326.JPG"/>
          <p:cNvPicPr>
            <a:picLocks noChangeAspect="1" noChangeArrowheads="1"/>
          </p:cNvPicPr>
          <p:nvPr/>
        </p:nvPicPr>
        <p:blipFill>
          <a:blip r:embed="rId5"/>
          <a:srcRect l="5859" r="5859"/>
          <a:stretch>
            <a:fillRect/>
          </a:stretch>
        </p:blipFill>
        <p:spPr bwMode="auto">
          <a:xfrm>
            <a:off x="4557713" y="3429000"/>
            <a:ext cx="455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dministrator\Documents\Presentations\photos 5y\DSC_0331.JPG"/>
          <p:cNvPicPr>
            <a:picLocks noChangeAspect="1" noChangeArrowheads="1"/>
          </p:cNvPicPr>
          <p:nvPr/>
        </p:nvPicPr>
        <p:blipFill>
          <a:blip r:embed="rId2"/>
          <a:srcRect l="5859" t="4411" r="5859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Administrator\Documents\Presentations\photos 5y\DSCN6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05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Administrator\Documents\Presentations\photos 5y\Picture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635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Общежитие и гостевой дом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ambria" pitchFamily="18" charset="0"/>
            </a:endParaRPr>
          </a:p>
        </p:txBody>
      </p:sp>
      <p:pic>
        <p:nvPicPr>
          <p:cNvPr id="26627" name="Picture 3" descr="DSCN0683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971550" y="1052513"/>
            <a:ext cx="74517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inistrator\Documents\Presentations\photos 5y\Pictur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DSCN07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Administrator\Documents\Presentations\photos 5y\Picture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342265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Administrator\Documents\Presentations\photos 5y\Picture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-635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istrator\Documents\Presentations\photos 5y\Pictur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Administrator\Documents\Presentations\photos 5y\Picture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0"/>
            <a:ext cx="4578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Administrator\Documents\Presentations\photos 5y\Picture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450" y="3365500"/>
            <a:ext cx="46545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Users\Administrator\Documents\Presentations\photos 5y\Picture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3"/>
            <a:ext cx="45783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675687" cy="777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924425"/>
          </a:xfrm>
        </p:spPr>
        <p:txBody>
          <a:bodyPr/>
          <a:lstStyle/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Boston University, School of Medicine,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USA</a:t>
            </a:r>
            <a:endParaRPr lang="en-US" sz="2200" i="1" smtClean="0">
              <a:latin typeface="Times New Roman" pitchFamily="18" charset="0"/>
              <a:cs typeface="Times New Roman" pitchFamily="18" charset="0"/>
            </a:endParaRP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Columbia University, College of Physicians and Surgeons, NY,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University of California, Los Angeles,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Riga Stradins University,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LATVIA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Georgia Neurosurgical Institute, Macon,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Mercer University, School of Medicine,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University of Tehran,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IRAN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Free University of Brussels,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BELGIUM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University of Kansas, School of Medicine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University of Alexandria, School of Medicine,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EGYPT</a:t>
            </a:r>
            <a:endParaRPr lang="en-US" sz="2200" i="1" smtClean="0">
              <a:latin typeface="Times New Roman" pitchFamily="18" charset="0"/>
              <a:cs typeface="Times New Roman" pitchFamily="18" charset="0"/>
            </a:endParaRP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Ernst von Bergmann Clinic, Potsdam,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GERMANY</a:t>
            </a:r>
            <a:endParaRPr lang="en-US" sz="2200" i="1" smtClean="0">
              <a:latin typeface="Times New Roman" pitchFamily="18" charset="0"/>
              <a:cs typeface="Times New Roman" pitchFamily="18" charset="0"/>
            </a:endParaRP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Белорусская Медицинская Академия Последипломного Образования,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БЕЛАРУСЬ</a:t>
            </a:r>
            <a:endParaRPr lang="en-US" sz="2200" smtClean="0">
              <a:latin typeface="Times New Roman" pitchFamily="18" charset="0"/>
              <a:cs typeface="Times New Roman" pitchFamily="18" charset="0"/>
            </a:endParaRP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Ставропольская Медицинская Академия,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РОССИЯ 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Казахский Национальный Медицинский Университет,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КАЗАХСТАН</a:t>
            </a: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endParaRPr lang="en-US" sz="2200" smtClean="0">
              <a:latin typeface="Times New Roman" pitchFamily="18" charset="0"/>
              <a:cs typeface="Times New Roman" pitchFamily="18" charset="0"/>
            </a:endParaRPr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endParaRPr lang="en-US" sz="2200" b="1" i="1" smtClean="0"/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endParaRPr lang="en-US" sz="2200" b="1" i="1" smtClean="0"/>
          </a:p>
          <a:p>
            <a:pPr marL="546100" indent="-514350" eaLnBrk="1" hangingPunct="1">
              <a:lnSpc>
                <a:spcPct val="80000"/>
              </a:lnSpc>
              <a:buFont typeface="Franklin Gothic Book" pitchFamily="34" charset="0"/>
              <a:buAutoNum type="arabicPeriod"/>
            </a:pPr>
            <a:endParaRPr lang="en-US" sz="2200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профессорско-преподавательского состава за 2007-2010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chemeClr val="tx1"/>
              </a:solidFill>
            </a:endParaRPr>
          </a:p>
        </p:txBody>
      </p:sp>
      <p:graphicFrame>
        <p:nvGraphicFramePr>
          <p:cNvPr id="29698" name="Chart 4"/>
          <p:cNvGraphicFramePr>
            <a:graphicFrameLocks/>
          </p:cNvGraphicFramePr>
          <p:nvPr/>
        </p:nvGraphicFramePr>
        <p:xfrm>
          <a:off x="-50800" y="2616200"/>
          <a:ext cx="9245600" cy="4292600"/>
        </p:xfrm>
        <a:graphic>
          <a:graphicData uri="http://schemas.openxmlformats.org/presentationml/2006/ole">
            <p:oleObj spid="_x0000_s29698" r:id="rId3" imgW="9242337" imgH="4291956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414338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Мобильность преподавателей и врачей за 2006-2010</a:t>
            </a: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2006600"/>
          <a:ext cx="8331200" cy="4810125"/>
        </p:xfrm>
        <a:graphic>
          <a:graphicData uri="http://schemas.openxmlformats.org/presentationml/2006/ole">
            <p:oleObj spid="_x0000_s30722" r:id="rId3" imgW="8327858" imgH="4810161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      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Tempus проекты 2010-2013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4958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Development of the e-learning and distance learning courses and assessment in Biomedical Sciences in the Southern Caucasus.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Development and Integration of University Self-Assessment Systems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Promoting Internationalization and Comparability of Quality Assurance in Higher Education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Masters </a:t>
            </a:r>
            <a:r>
              <a:rPr lang="en-US" dirty="0" err="1" smtClean="0"/>
              <a:t>Programmes</a:t>
            </a:r>
            <a:r>
              <a:rPr lang="en-US" dirty="0" smtClean="0"/>
              <a:t> in Public Health and Social Services</a:t>
            </a: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3795" name="Picture 2" descr="C:\Users\Administrator\Documents\Docs\Tempus\Tempu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228600"/>
            <a:ext cx="15843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этапы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834313" cy="4860925"/>
          </a:xfrm>
        </p:spPr>
        <p:txBody>
          <a:bodyPr/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Создан центр оценки и обеспечения качества образования – внутренная оценка и аудит, обеспечивающая подготовку ВУЗа к аккредитации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Создается центр по повышению практических навыков и умений – центр симуляторов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Система оценки знаний студентов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Система и механизмы оценки качества преподавательского состава по всем видам деятельности:</a:t>
            </a:r>
          </a:p>
          <a:p>
            <a:pPr lvl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Учебно-методической</a:t>
            </a:r>
          </a:p>
          <a:p>
            <a:pPr lvl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Научной</a:t>
            </a:r>
          </a:p>
          <a:p>
            <a:pPr lvl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Административной</a:t>
            </a:r>
          </a:p>
          <a:p>
            <a:pPr lvl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Общественной 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ЕГМУ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95288" y="1447800"/>
            <a:ext cx="8291512" cy="4933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 в 1920г.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Факультеты: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Общемедицинский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Стоматологический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Фармацевтический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Общественного здравоохранения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Военно-медицинский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00213"/>
            <a:ext cx="29686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 l="1405" t="31250" r="57628" b="53751"/>
          <a:stretch>
            <a:fillRect/>
          </a:stretch>
        </p:blipFill>
        <p:spPr bwMode="auto">
          <a:xfrm>
            <a:off x="250825" y="260350"/>
            <a:ext cx="8513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t="18750" r="38736" b="28751"/>
          <a:stretch>
            <a:fillRect/>
          </a:stretch>
        </p:blipFill>
        <p:spPr bwMode="auto">
          <a:xfrm>
            <a:off x="1476375" y="1989138"/>
            <a:ext cx="59753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 l="1405" t="17500" r="17570" b="47501"/>
          <a:stretch>
            <a:fillRect/>
          </a:stretch>
        </p:blipFill>
        <p:spPr bwMode="auto">
          <a:xfrm>
            <a:off x="1258888" y="5048250"/>
            <a:ext cx="66262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55650" y="2420938"/>
            <a:ext cx="7772400" cy="172085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36866" name="Picture 5" descr="C:\Documents and Settings\User\My Documents\YSMU\Medembl@1920_EN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7188"/>
            <a:ext cx="177323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57188" y="5143500"/>
            <a:ext cx="657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ЕГМУ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Корюна 2, Ереван 0025, Армения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artashes.tadevosyan@meduni.am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00FF"/>
              </a:solidFill>
              <a:latin typeface="Perpetua" pitchFamily="18" charset="0"/>
            </a:endParaRPr>
          </a:p>
          <a:p>
            <a:r>
              <a:rPr lang="en-US">
                <a:latin typeface="Perpetua" pitchFamily="18" charset="0"/>
              </a:rPr>
              <a:t>URL: </a:t>
            </a:r>
            <a:r>
              <a:rPr lang="en-US">
                <a:latin typeface="Perpetua" pitchFamily="18" charset="0"/>
                <a:hlinkClick r:id="rId4"/>
              </a:rPr>
              <a:t>www.ysmu.am</a:t>
            </a:r>
            <a:r>
              <a:rPr lang="en-US">
                <a:latin typeface="Perpetua" pitchFamily="18" charset="0"/>
              </a:rPr>
              <a:t> 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Кадры и студенты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684213" y="1447800"/>
            <a:ext cx="8002587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Додипломное образование – 4083, постдипломное – 894 студентов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1121 иностранных студентов (Россия, Украина, Центральноазиатские страны, Грузия, США, Франция, Ближний Восток, Иран, Индия, Непал, Шри-Ланка и др.)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Свыше 2300 сотрудников из них профессорско-преподавательский состав 286 (полная ставка) и 379 (по совместительству)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Учебный процесс организован на армянском, русском и английском языках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в ЕГМУ и Болонский процесс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Июнь 2004 – система высшего образования Армении присоединилась к Болонскому процессу</a:t>
            </a: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Март 2006 – начало реформ в ЕГМУ</a:t>
            </a:r>
          </a:p>
          <a:p>
            <a:pPr lvl="1" eaLnBrk="1" hangingPunct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Степени (Бакалавр/Магистр)</a:t>
            </a:r>
          </a:p>
          <a:p>
            <a:pPr lvl="1" eaLnBrk="1" hangingPunct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Разработка программ</a:t>
            </a:r>
          </a:p>
          <a:p>
            <a:pPr lvl="1" eaLnBrk="1" hangingPunct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Внедрение европейской системы накопления и перевода кредитов (ECTS)</a:t>
            </a:r>
            <a:endParaRPr lang="en-US" sz="2800" smtClean="0"/>
          </a:p>
        </p:txBody>
      </p:sp>
      <p:pic>
        <p:nvPicPr>
          <p:cNvPr id="18435" name="Picture 2" descr="http://www.ond.vlaanderen.be/hogeronderwijs/bologna/images/BP_Claimlogo%204c%20copy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572125"/>
            <a:ext cx="2857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подготовки бакалавра/магистра в ЕГМУ</a:t>
            </a: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>
              <a:latin typeface="Cambria" pitchFamily="18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30350"/>
            <a:ext cx="76342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Клинические базы ЕГМУ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916113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 многопрофильные клинические больницы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Офтальмологическая клиника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Эндокринологическая клиника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Поликлиника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 детские поликлиники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3 стоматологические поликлиники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Центр радиологии 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Нейро-сосудистый центр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william\Desktop\STARYE KLUBNI\otchet stom\bakalyan\PICT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william\Desktop\STARYE KLUBNI\otchet stom\bakalyan\PICT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9950"/>
            <a:ext cx="4597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E:\STARYE KLUBNI\otchet stom\bakalyan\PICT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william\Desktop\STARYE KLUBNI\otchet stom\lazar\PICT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pic>
        <p:nvPicPr>
          <p:cNvPr id="22530" name="Picture 3" descr="C:\Documents and Settings\User\Desktop\PHOTOS\Radiology center\DSC_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527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Administrator\Documents\Presentations\photos 5y\DSC_03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840"/>
          <a:stretch>
            <a:fillRect/>
          </a:stretch>
        </p:blipFill>
        <p:spPr>
          <a:xfrm>
            <a:off x="4500563" y="3276600"/>
            <a:ext cx="4643437" cy="3581400"/>
          </a:xfrm>
        </p:spPr>
      </p:pic>
      <p:pic>
        <p:nvPicPr>
          <p:cNvPr id="22532" name="Picture 2" descr="C:\Documents and Settings\User\My Documents\Presentations\photos\DSC_0226.JPG"/>
          <p:cNvPicPr>
            <a:picLocks noChangeAspect="1" noChangeArrowheads="1"/>
          </p:cNvPicPr>
          <p:nvPr/>
        </p:nvPicPr>
        <p:blipFill>
          <a:blip r:embed="rId4"/>
          <a:srcRect l="2637"/>
          <a:stretch>
            <a:fillRect/>
          </a:stretch>
        </p:blipFill>
        <p:spPr bwMode="auto">
          <a:xfrm>
            <a:off x="4492625" y="0"/>
            <a:ext cx="4651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Administrator\Documents\Presentations\photos 5y\Rad IMG_43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Кардиологическая клиника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3" descr="C:\Documents and Settings\User\My Documents\Presentations\photos\DSC_0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1035050"/>
            <a:ext cx="442753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Documents and Settings\User\My Documents\Presentations\photos\DSC_0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4495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Documents and Settings\User\My Documents\Presentations\photos\DSC_03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79850"/>
            <a:ext cx="4495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User\My Documents\Presentations\photos\DSC_03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3" y="3879850"/>
            <a:ext cx="44783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575</TotalTime>
  <Words>339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Cambria</vt:lpstr>
      <vt:lpstr>Wingdings 2</vt:lpstr>
      <vt:lpstr>Perpetua</vt:lpstr>
      <vt:lpstr>Times New Roman</vt:lpstr>
      <vt:lpstr>Franklin Gothic Book</vt:lpstr>
      <vt:lpstr>Equity</vt:lpstr>
      <vt:lpstr>Equity</vt:lpstr>
      <vt:lpstr>Equity</vt:lpstr>
      <vt:lpstr>Equity</vt:lpstr>
      <vt:lpstr>Equity</vt:lpstr>
      <vt:lpstr>Microsoft Excel Chart</vt:lpstr>
      <vt:lpstr>Партнерство через унификацию и аккредитацию учебных программ</vt:lpstr>
      <vt:lpstr>Структура ЕГМУ</vt:lpstr>
      <vt:lpstr>Кадры и студенты</vt:lpstr>
      <vt:lpstr>Образование в ЕГМУ и Болонский процесс</vt:lpstr>
      <vt:lpstr>Система подготовки бакалавра/магистра в ЕГМУ</vt:lpstr>
      <vt:lpstr>Клинические базы ЕГМУ</vt:lpstr>
      <vt:lpstr>Slide 7</vt:lpstr>
      <vt:lpstr>Slide 8</vt:lpstr>
      <vt:lpstr>Кардиологическая клиника</vt:lpstr>
      <vt:lpstr>Slide 10</vt:lpstr>
      <vt:lpstr>Slide 11</vt:lpstr>
      <vt:lpstr>Общежитие и гостевой дом</vt:lpstr>
      <vt:lpstr>Slide 13</vt:lpstr>
      <vt:lpstr>Slide 14</vt:lpstr>
      <vt:lpstr>Сотрудничество</vt:lpstr>
      <vt:lpstr>Повышение квалификации профессорско-преподавательского состава за 2007-2010 </vt:lpstr>
      <vt:lpstr>Мобильность преподавателей и врачей за 2006-2010</vt:lpstr>
      <vt:lpstr>       Tempus проекты 2010-2013 </vt:lpstr>
      <vt:lpstr>Основные этапы</vt:lpstr>
      <vt:lpstr>Slide 20</vt:lpstr>
      <vt:lpstr>Благодарю за внимание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Yerevan State Medical University  after M. Heratsi</dc:title>
  <dc:creator>Gevorg</dc:creator>
  <cp:lastModifiedBy>ATadevosyan</cp:lastModifiedBy>
  <cp:revision>102</cp:revision>
  <dcterms:created xsi:type="dcterms:W3CDTF">2010-04-04T11:49:33Z</dcterms:created>
  <dcterms:modified xsi:type="dcterms:W3CDTF">2011-11-28T18:02:57Z</dcterms:modified>
</cp:coreProperties>
</file>