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6" r:id="rId2"/>
    <p:sldId id="288" r:id="rId3"/>
    <p:sldId id="258" r:id="rId4"/>
    <p:sldId id="262" r:id="rId5"/>
    <p:sldId id="281" r:id="rId6"/>
    <p:sldId id="289" r:id="rId7"/>
    <p:sldId id="294" r:id="rId8"/>
    <p:sldId id="300" r:id="rId9"/>
    <p:sldId id="307" r:id="rId10"/>
    <p:sldId id="293" r:id="rId11"/>
    <p:sldId id="303" r:id="rId12"/>
    <p:sldId id="302" r:id="rId13"/>
    <p:sldId id="305" r:id="rId14"/>
    <p:sldId id="264" r:id="rId15"/>
    <p:sldId id="308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6E2"/>
    <a:srgbClr val="BB35B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0" autoAdjust="0"/>
    <p:restoredTop sz="94660" autoAdjust="0"/>
  </p:normalViewPr>
  <p:slideViewPr>
    <p:cSldViewPr>
      <p:cViewPr>
        <p:scale>
          <a:sx n="44" d="100"/>
          <a:sy n="44" d="100"/>
        </p:scale>
        <p:origin x="-1182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FFB18D-BE5A-42EC-A581-7936976279C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852B5D-382A-49AD-86DF-83DBAA84911F}">
      <dgm:prSet phldrT="[Текст]" custT="1"/>
      <dgm:spPr/>
      <dgm:t>
        <a:bodyPr/>
        <a:lstStyle/>
        <a:p>
          <a:r>
            <a:rPr lang="ru-RU" sz="1400" b="1" dirty="0" smtClean="0"/>
            <a:t>Иностранный язык</a:t>
          </a:r>
          <a:endParaRPr lang="ru-RU" sz="1400" b="1" dirty="0"/>
        </a:p>
      </dgm:t>
    </dgm:pt>
    <dgm:pt modelId="{3BD8B59E-6331-49D6-AC2B-C04A25048C84}" type="parTrans" cxnId="{99A72F08-4BFD-4B10-A0DC-0291E6827C4E}">
      <dgm:prSet/>
      <dgm:spPr/>
      <dgm:t>
        <a:bodyPr/>
        <a:lstStyle/>
        <a:p>
          <a:endParaRPr lang="ru-RU"/>
        </a:p>
      </dgm:t>
    </dgm:pt>
    <dgm:pt modelId="{0D55F8EC-49AB-4210-B74D-18394147EB05}" type="sibTrans" cxnId="{99A72F08-4BFD-4B10-A0DC-0291E6827C4E}">
      <dgm:prSet/>
      <dgm:spPr/>
      <dgm:t>
        <a:bodyPr/>
        <a:lstStyle/>
        <a:p>
          <a:endParaRPr lang="ru-RU"/>
        </a:p>
      </dgm:t>
    </dgm:pt>
    <dgm:pt modelId="{361EEDD4-1FAB-4004-94CE-03B2CC1B3D7A}">
      <dgm:prSet phldrT="[Текст]" custT="1"/>
      <dgm:spPr/>
      <dgm:t>
        <a:bodyPr/>
        <a:lstStyle/>
        <a:p>
          <a:r>
            <a:rPr lang="ru-RU" sz="1400" b="1" dirty="0" smtClean="0"/>
            <a:t>Коммуникативные навыки</a:t>
          </a:r>
          <a:endParaRPr lang="ru-RU" sz="1400" b="1" dirty="0"/>
        </a:p>
      </dgm:t>
    </dgm:pt>
    <dgm:pt modelId="{EDBC9BD4-3684-4169-9FBE-3A9B0EB30134}" type="parTrans" cxnId="{B26C991B-8FE8-4C2F-97E1-9A29A6282030}">
      <dgm:prSet/>
      <dgm:spPr/>
      <dgm:t>
        <a:bodyPr/>
        <a:lstStyle/>
        <a:p>
          <a:endParaRPr lang="ru-RU"/>
        </a:p>
      </dgm:t>
    </dgm:pt>
    <dgm:pt modelId="{F4798A4D-8EA8-4296-95A8-62DE34F52C7F}" type="sibTrans" cxnId="{B26C991B-8FE8-4C2F-97E1-9A29A6282030}">
      <dgm:prSet/>
      <dgm:spPr/>
      <dgm:t>
        <a:bodyPr/>
        <a:lstStyle/>
        <a:p>
          <a:endParaRPr lang="ru-RU"/>
        </a:p>
      </dgm:t>
    </dgm:pt>
    <dgm:pt modelId="{FE26E9A1-13D1-46AA-9DEE-C7813637260A}">
      <dgm:prSet custT="1"/>
      <dgm:spPr/>
      <dgm:t>
        <a:bodyPr/>
        <a:lstStyle/>
        <a:p>
          <a:r>
            <a:rPr lang="ru-RU" sz="1400" b="1" dirty="0" smtClean="0"/>
            <a:t>Введение в клинику</a:t>
          </a:r>
          <a:endParaRPr lang="ru-RU" sz="1400" b="1" dirty="0"/>
        </a:p>
      </dgm:t>
    </dgm:pt>
    <dgm:pt modelId="{53EA7EAF-7B54-4AA0-8290-6B43113D0CC9}" type="parTrans" cxnId="{8B2668C7-A117-42E4-B8E2-EE694DB9BE1C}">
      <dgm:prSet/>
      <dgm:spPr/>
      <dgm:t>
        <a:bodyPr/>
        <a:lstStyle/>
        <a:p>
          <a:endParaRPr lang="ru-RU"/>
        </a:p>
      </dgm:t>
    </dgm:pt>
    <dgm:pt modelId="{C09B7B61-0B62-4778-9FA6-488F584E49A4}" type="sibTrans" cxnId="{8B2668C7-A117-42E4-B8E2-EE694DB9BE1C}">
      <dgm:prSet/>
      <dgm:spPr/>
      <dgm:t>
        <a:bodyPr/>
        <a:lstStyle/>
        <a:p>
          <a:endParaRPr lang="ru-RU"/>
        </a:p>
      </dgm:t>
    </dgm:pt>
    <dgm:pt modelId="{6B3DA8F2-A5B1-46A9-BE7E-22F4CEEF827D}">
      <dgm:prSet phldrT="[Текст]" custT="1"/>
      <dgm:spPr/>
      <dgm:t>
        <a:bodyPr/>
        <a:lstStyle/>
        <a:p>
          <a:r>
            <a:rPr lang="ru-RU" sz="1400" b="1" dirty="0" smtClean="0"/>
            <a:t>Казахский язык</a:t>
          </a:r>
          <a:endParaRPr lang="ru-RU" sz="1400" b="1" dirty="0"/>
        </a:p>
      </dgm:t>
    </dgm:pt>
    <dgm:pt modelId="{6C4D461E-F931-48C5-A3E3-CAC8F408C568}" type="parTrans" cxnId="{2E9A9CD9-26F5-479E-9B67-03B981251344}">
      <dgm:prSet/>
      <dgm:spPr/>
      <dgm:t>
        <a:bodyPr/>
        <a:lstStyle/>
        <a:p>
          <a:endParaRPr lang="ru-RU"/>
        </a:p>
      </dgm:t>
    </dgm:pt>
    <dgm:pt modelId="{0DA764E3-7220-4932-98CA-FBA6ABD4CFFE}" type="sibTrans" cxnId="{2E9A9CD9-26F5-479E-9B67-03B981251344}">
      <dgm:prSet/>
      <dgm:spPr/>
      <dgm:t>
        <a:bodyPr/>
        <a:lstStyle/>
        <a:p>
          <a:endParaRPr lang="ru-RU"/>
        </a:p>
      </dgm:t>
    </dgm:pt>
    <dgm:pt modelId="{D09F3CD8-296C-4849-A6B4-D9492CE2FB9E}">
      <dgm:prSet phldrT="[Текст]" custT="1"/>
      <dgm:spPr/>
      <dgm:t>
        <a:bodyPr/>
        <a:lstStyle/>
        <a:p>
          <a:r>
            <a:rPr lang="ru-RU" sz="1400" b="1" dirty="0" smtClean="0"/>
            <a:t>Русский язык</a:t>
          </a:r>
          <a:endParaRPr lang="ru-RU" sz="1400" b="1" dirty="0"/>
        </a:p>
      </dgm:t>
    </dgm:pt>
    <dgm:pt modelId="{432AB20B-6659-406E-9D79-EE1F19BCFEE3}" type="sibTrans" cxnId="{1B17F638-0314-4E72-B5C5-C6ECA9DA66F0}">
      <dgm:prSet/>
      <dgm:spPr/>
      <dgm:t>
        <a:bodyPr/>
        <a:lstStyle/>
        <a:p>
          <a:endParaRPr lang="ru-RU"/>
        </a:p>
      </dgm:t>
    </dgm:pt>
    <dgm:pt modelId="{CBFC3146-E926-4D2B-AF55-7EB6D9239B85}" type="parTrans" cxnId="{1B17F638-0314-4E72-B5C5-C6ECA9DA66F0}">
      <dgm:prSet/>
      <dgm:spPr/>
      <dgm:t>
        <a:bodyPr/>
        <a:lstStyle/>
        <a:p>
          <a:endParaRPr lang="ru-RU"/>
        </a:p>
      </dgm:t>
    </dgm:pt>
    <dgm:pt modelId="{81319885-D1C4-44E5-962B-698C6F4D5366}" type="pres">
      <dgm:prSet presAssocID="{A2FFB18D-BE5A-42EC-A581-7936976279C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AF57BA-40EB-43B8-8882-942DD1B961EC}" type="pres">
      <dgm:prSet presAssocID="{23852B5D-382A-49AD-86DF-83DBAA84911F}" presName="circ1" presStyleLbl="vennNode1" presStyleIdx="0" presStyleCnt="5" custScaleX="91001" custScaleY="84166" custLinFactNeighborX="-5917" custLinFactNeighborY="-59904"/>
      <dgm:spPr>
        <a:solidFill>
          <a:srgbClr val="924882">
            <a:alpha val="50000"/>
          </a:srgbClr>
        </a:solidFill>
      </dgm:spPr>
    </dgm:pt>
    <dgm:pt modelId="{3AE492A4-2D37-4D9F-A649-12E5A774B0D8}" type="pres">
      <dgm:prSet presAssocID="{23852B5D-382A-49AD-86DF-83DBAA84911F}" presName="circ1Tx" presStyleLbl="revTx" presStyleIdx="0" presStyleCnt="0" custScaleX="51509" custScaleY="60641" custLinFactNeighborX="-5101" custLinFactNeighborY="519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20578B-4F55-4337-8189-ED35705FEAE6}" type="pres">
      <dgm:prSet presAssocID="{FE26E9A1-13D1-46AA-9DEE-C7813637260A}" presName="circ2" presStyleLbl="vennNode1" presStyleIdx="1" presStyleCnt="5" custScaleX="89168" custScaleY="83632" custLinFactNeighborX="27002" custLinFactNeighborY="-33931"/>
      <dgm:spPr/>
    </dgm:pt>
    <dgm:pt modelId="{5DB879DD-4D1A-48DE-A4A5-96CFC7585B3F}" type="pres">
      <dgm:prSet presAssocID="{FE26E9A1-13D1-46AA-9DEE-C7813637260A}" presName="circ2Tx" presStyleLbl="revTx" presStyleIdx="0" presStyleCnt="0" custScaleX="73881" custScaleY="47855" custLinFactNeighborX="-81451" custLinFactNeighborY="-49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66DE83-23A9-4DA7-A6DE-4FB55B6261FE}" type="pres">
      <dgm:prSet presAssocID="{D09F3CD8-296C-4849-A6B4-D9492CE2FB9E}" presName="circ3" presStyleLbl="vennNode1" presStyleIdx="2" presStyleCnt="5" custScaleX="88750" custScaleY="83218" custLinFactNeighborX="-74313" custLinFactNeighborY="1627"/>
      <dgm:spPr>
        <a:solidFill>
          <a:srgbClr val="FFFF00">
            <a:alpha val="50000"/>
          </a:srgbClr>
        </a:solidFill>
      </dgm:spPr>
    </dgm:pt>
    <dgm:pt modelId="{146ACFA9-4BA1-4E7C-AF40-1135D25B56C5}" type="pres">
      <dgm:prSet presAssocID="{D09F3CD8-296C-4849-A6B4-D9492CE2FB9E}" presName="circ3Tx" presStyleLbl="revTx" presStyleIdx="0" presStyleCnt="0" custScaleX="73319" custScaleY="57556" custLinFactNeighborX="-88621" custLinFactNeighborY="-627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F25DC-8B4F-4941-8CA9-5571B0B3055B}" type="pres">
      <dgm:prSet presAssocID="{6B3DA8F2-A5B1-46A9-BE7E-22F4CEEF827D}" presName="circ4" presStyleLbl="vennNode1" presStyleIdx="3" presStyleCnt="5" custScaleX="89836" custScaleY="84584" custLinFactNeighborX="63896" custLinFactNeighborY="2310"/>
      <dgm:spPr>
        <a:solidFill>
          <a:srgbClr val="EA6C72">
            <a:alpha val="50000"/>
          </a:srgbClr>
        </a:solidFill>
      </dgm:spPr>
    </dgm:pt>
    <dgm:pt modelId="{DA3BB19F-08ED-43FA-9893-926D33A78BED}" type="pres">
      <dgm:prSet presAssocID="{6B3DA8F2-A5B1-46A9-BE7E-22F4CEEF827D}" presName="circ4Tx" presStyleLbl="revTx" presStyleIdx="0" presStyleCnt="0" custScaleX="63943" custScaleY="48530" custLinFactNeighborX="79407" custLinFactNeighborY="-643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04E4BB-F86E-42A3-A997-23130DA7222D}" type="pres">
      <dgm:prSet presAssocID="{361EEDD4-1FAB-4004-94CE-03B2CC1B3D7A}" presName="circ5" presStyleLbl="vennNode1" presStyleIdx="4" presStyleCnt="5" custScaleX="90252" custScaleY="82504" custLinFactNeighborX="-39753" custLinFactNeighborY="-35238"/>
      <dgm:spPr>
        <a:solidFill>
          <a:srgbClr val="92D050">
            <a:alpha val="50000"/>
          </a:srgbClr>
        </a:solidFill>
      </dgm:spPr>
      <dgm:t>
        <a:bodyPr/>
        <a:lstStyle/>
        <a:p>
          <a:endParaRPr lang="ru-RU"/>
        </a:p>
      </dgm:t>
    </dgm:pt>
    <dgm:pt modelId="{B1DC8A54-5644-4A96-80C3-18CB8ECD2F4E}" type="pres">
      <dgm:prSet presAssocID="{361EEDD4-1FAB-4004-94CE-03B2CC1B3D7A}" presName="circ5Tx" presStyleLbl="revTx" presStyleIdx="0" presStyleCnt="0" custScaleX="79364" custScaleY="53347" custLinFactNeighborX="68230" custLinFactNeighborY="-34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9A9CD9-26F5-479E-9B67-03B981251344}" srcId="{A2FFB18D-BE5A-42EC-A581-7936976279CA}" destId="{6B3DA8F2-A5B1-46A9-BE7E-22F4CEEF827D}" srcOrd="3" destOrd="0" parTransId="{6C4D461E-F931-48C5-A3E3-CAC8F408C568}" sibTransId="{0DA764E3-7220-4932-98CA-FBA6ABD4CFFE}"/>
    <dgm:cxn modelId="{1B17F638-0314-4E72-B5C5-C6ECA9DA66F0}" srcId="{A2FFB18D-BE5A-42EC-A581-7936976279CA}" destId="{D09F3CD8-296C-4849-A6B4-D9492CE2FB9E}" srcOrd="2" destOrd="0" parTransId="{CBFC3146-E926-4D2B-AF55-7EB6D9239B85}" sibTransId="{432AB20B-6659-406E-9D79-EE1F19BCFEE3}"/>
    <dgm:cxn modelId="{8B2668C7-A117-42E4-B8E2-EE694DB9BE1C}" srcId="{A2FFB18D-BE5A-42EC-A581-7936976279CA}" destId="{FE26E9A1-13D1-46AA-9DEE-C7813637260A}" srcOrd="1" destOrd="0" parTransId="{53EA7EAF-7B54-4AA0-8290-6B43113D0CC9}" sibTransId="{C09B7B61-0B62-4778-9FA6-488F584E49A4}"/>
    <dgm:cxn modelId="{B26C991B-8FE8-4C2F-97E1-9A29A6282030}" srcId="{A2FFB18D-BE5A-42EC-A581-7936976279CA}" destId="{361EEDD4-1FAB-4004-94CE-03B2CC1B3D7A}" srcOrd="4" destOrd="0" parTransId="{EDBC9BD4-3684-4169-9FBE-3A9B0EB30134}" sibTransId="{F4798A4D-8EA8-4296-95A8-62DE34F52C7F}"/>
    <dgm:cxn modelId="{23D5E8C7-6E38-4F42-B479-B5E6E637B83C}" type="presOf" srcId="{D09F3CD8-296C-4849-A6B4-D9492CE2FB9E}" destId="{146ACFA9-4BA1-4E7C-AF40-1135D25B56C5}" srcOrd="0" destOrd="0" presId="urn:microsoft.com/office/officeart/2005/8/layout/venn1"/>
    <dgm:cxn modelId="{0EDE1C09-DCCA-46D1-AAFD-25C15BE1C094}" type="presOf" srcId="{FE26E9A1-13D1-46AA-9DEE-C7813637260A}" destId="{5DB879DD-4D1A-48DE-A4A5-96CFC7585B3F}" srcOrd="0" destOrd="0" presId="urn:microsoft.com/office/officeart/2005/8/layout/venn1"/>
    <dgm:cxn modelId="{C00DE7F8-E59D-46F9-8241-1DFF7B240A71}" type="presOf" srcId="{6B3DA8F2-A5B1-46A9-BE7E-22F4CEEF827D}" destId="{DA3BB19F-08ED-43FA-9893-926D33A78BED}" srcOrd="0" destOrd="0" presId="urn:microsoft.com/office/officeart/2005/8/layout/venn1"/>
    <dgm:cxn modelId="{D4C229D5-543E-4B6F-96EC-D57B234DC887}" type="presOf" srcId="{23852B5D-382A-49AD-86DF-83DBAA84911F}" destId="{3AE492A4-2D37-4D9F-A649-12E5A774B0D8}" srcOrd="0" destOrd="0" presId="urn:microsoft.com/office/officeart/2005/8/layout/venn1"/>
    <dgm:cxn modelId="{99A72F08-4BFD-4B10-A0DC-0291E6827C4E}" srcId="{A2FFB18D-BE5A-42EC-A581-7936976279CA}" destId="{23852B5D-382A-49AD-86DF-83DBAA84911F}" srcOrd="0" destOrd="0" parTransId="{3BD8B59E-6331-49D6-AC2B-C04A25048C84}" sibTransId="{0D55F8EC-49AB-4210-B74D-18394147EB05}"/>
    <dgm:cxn modelId="{22FB3735-9DF9-4BC4-B33F-B626C92CCB56}" type="presOf" srcId="{361EEDD4-1FAB-4004-94CE-03B2CC1B3D7A}" destId="{B1DC8A54-5644-4A96-80C3-18CB8ECD2F4E}" srcOrd="0" destOrd="0" presId="urn:microsoft.com/office/officeart/2005/8/layout/venn1"/>
    <dgm:cxn modelId="{BE290BD9-9CF7-47BE-9135-C9D8C0A7E450}" type="presOf" srcId="{A2FFB18D-BE5A-42EC-A581-7936976279CA}" destId="{81319885-D1C4-44E5-962B-698C6F4D5366}" srcOrd="0" destOrd="0" presId="urn:microsoft.com/office/officeart/2005/8/layout/venn1"/>
    <dgm:cxn modelId="{A125873C-C764-42EA-A6B0-194B83163ABD}" type="presParOf" srcId="{81319885-D1C4-44E5-962B-698C6F4D5366}" destId="{0EAF57BA-40EB-43B8-8882-942DD1B961EC}" srcOrd="0" destOrd="0" presId="urn:microsoft.com/office/officeart/2005/8/layout/venn1"/>
    <dgm:cxn modelId="{712A2BFE-51B4-4ADA-B5A5-AD9D918C291D}" type="presParOf" srcId="{81319885-D1C4-44E5-962B-698C6F4D5366}" destId="{3AE492A4-2D37-4D9F-A649-12E5A774B0D8}" srcOrd="1" destOrd="0" presId="urn:microsoft.com/office/officeart/2005/8/layout/venn1"/>
    <dgm:cxn modelId="{2C4FC0C0-9185-42F2-BDA6-41326186AC5D}" type="presParOf" srcId="{81319885-D1C4-44E5-962B-698C6F4D5366}" destId="{A920578B-4F55-4337-8189-ED35705FEAE6}" srcOrd="2" destOrd="0" presId="urn:microsoft.com/office/officeart/2005/8/layout/venn1"/>
    <dgm:cxn modelId="{A9D90242-CC05-44AF-BA34-8C9F60BE6881}" type="presParOf" srcId="{81319885-D1C4-44E5-962B-698C6F4D5366}" destId="{5DB879DD-4D1A-48DE-A4A5-96CFC7585B3F}" srcOrd="3" destOrd="0" presId="urn:microsoft.com/office/officeart/2005/8/layout/venn1"/>
    <dgm:cxn modelId="{8D0C9A06-21C9-4E31-A509-C0615BFE48E1}" type="presParOf" srcId="{81319885-D1C4-44E5-962B-698C6F4D5366}" destId="{0D66DE83-23A9-4DA7-A6DE-4FB55B6261FE}" srcOrd="4" destOrd="0" presId="urn:microsoft.com/office/officeart/2005/8/layout/venn1"/>
    <dgm:cxn modelId="{12F8E47D-6AD4-4E62-AD2D-0AC24E40E9C7}" type="presParOf" srcId="{81319885-D1C4-44E5-962B-698C6F4D5366}" destId="{146ACFA9-4BA1-4E7C-AF40-1135D25B56C5}" srcOrd="5" destOrd="0" presId="urn:microsoft.com/office/officeart/2005/8/layout/venn1"/>
    <dgm:cxn modelId="{E34E3ADC-BBE9-4C42-B212-B90A6DE7B37B}" type="presParOf" srcId="{81319885-D1C4-44E5-962B-698C6F4D5366}" destId="{645F25DC-8B4F-4941-8CA9-5571B0B3055B}" srcOrd="6" destOrd="0" presId="urn:microsoft.com/office/officeart/2005/8/layout/venn1"/>
    <dgm:cxn modelId="{EB887F7D-3000-4162-9414-67249A284409}" type="presParOf" srcId="{81319885-D1C4-44E5-962B-698C6F4D5366}" destId="{DA3BB19F-08ED-43FA-9893-926D33A78BED}" srcOrd="7" destOrd="0" presId="urn:microsoft.com/office/officeart/2005/8/layout/venn1"/>
    <dgm:cxn modelId="{8416E566-F0D2-456D-94C7-9BA3C79B5036}" type="presParOf" srcId="{81319885-D1C4-44E5-962B-698C6F4D5366}" destId="{8F04E4BB-F86E-42A3-A997-23130DA7222D}" srcOrd="8" destOrd="0" presId="urn:microsoft.com/office/officeart/2005/8/layout/venn1"/>
    <dgm:cxn modelId="{6782F276-89B6-409A-9B1D-A7FC1DAE6348}" type="presParOf" srcId="{81319885-D1C4-44E5-962B-698C6F4D5366}" destId="{B1DC8A54-5644-4A96-80C3-18CB8ECD2F4E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AF57BA-40EB-43B8-8882-942DD1B961EC}">
      <dsp:nvSpPr>
        <dsp:cNvPr id="0" name=""/>
        <dsp:cNvSpPr/>
      </dsp:nvSpPr>
      <dsp:spPr>
        <a:xfrm>
          <a:off x="3429184" y="785818"/>
          <a:ext cx="2080282" cy="1924034"/>
        </a:xfrm>
        <a:prstGeom prst="ellipse">
          <a:avLst/>
        </a:prstGeom>
        <a:solidFill>
          <a:srgbClr val="924882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AE492A4-2D37-4D9F-A649-12E5A774B0D8}">
      <dsp:nvSpPr>
        <dsp:cNvPr id="0" name=""/>
        <dsp:cNvSpPr/>
      </dsp:nvSpPr>
      <dsp:spPr>
        <a:xfrm>
          <a:off x="3786374" y="1212368"/>
          <a:ext cx="1365895" cy="93077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Иностранный язык</a:t>
          </a:r>
          <a:endParaRPr lang="ru-RU" sz="1400" b="1" kern="1200" dirty="0"/>
        </a:p>
      </dsp:txBody>
      <dsp:txXfrm>
        <a:off x="3786374" y="1212368"/>
        <a:ext cx="1365895" cy="930770"/>
      </dsp:txXfrm>
    </dsp:sp>
    <dsp:sp modelId="{A920578B-4F55-4337-8189-ED35705FEAE6}">
      <dsp:nvSpPr>
        <dsp:cNvPr id="0" name=""/>
        <dsp:cNvSpPr/>
      </dsp:nvSpPr>
      <dsp:spPr>
        <a:xfrm>
          <a:off x="5072258" y="2017254"/>
          <a:ext cx="2038380" cy="191182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DB879DD-4D1A-48DE-A4A5-96CFC7585B3F}">
      <dsp:nvSpPr>
        <dsp:cNvPr id="0" name=""/>
        <dsp:cNvSpPr/>
      </dsp:nvSpPr>
      <dsp:spPr>
        <a:xfrm>
          <a:off x="5173181" y="2489125"/>
          <a:ext cx="1756476" cy="79703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Введение в клинику</a:t>
          </a:r>
          <a:endParaRPr lang="ru-RU" sz="1400" b="1" kern="1200" dirty="0"/>
        </a:p>
      </dsp:txBody>
      <dsp:txXfrm>
        <a:off x="5173181" y="2489125"/>
        <a:ext cx="1756476" cy="797031"/>
      </dsp:txXfrm>
    </dsp:sp>
    <dsp:sp modelId="{0D66DE83-23A9-4DA7-A6DE-4FB55B6261FE}">
      <dsp:nvSpPr>
        <dsp:cNvPr id="0" name=""/>
        <dsp:cNvSpPr/>
      </dsp:nvSpPr>
      <dsp:spPr>
        <a:xfrm>
          <a:off x="2429048" y="3857663"/>
          <a:ext cx="2028825" cy="1902363"/>
        </a:xfrm>
        <a:prstGeom prst="ellipse">
          <a:avLst/>
        </a:prstGeom>
        <a:solidFill>
          <a:srgbClr val="FFFF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46ACFA9-4BA1-4E7C-AF40-1135D25B56C5}">
      <dsp:nvSpPr>
        <dsp:cNvPr id="0" name=""/>
        <dsp:cNvSpPr/>
      </dsp:nvSpPr>
      <dsp:spPr>
        <a:xfrm>
          <a:off x="4643640" y="4286277"/>
          <a:ext cx="1743115" cy="95860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Русский язык</a:t>
          </a:r>
          <a:endParaRPr lang="ru-RU" sz="1400" b="1" kern="1200" dirty="0"/>
        </a:p>
      </dsp:txBody>
      <dsp:txXfrm>
        <a:off x="4643640" y="4286277"/>
        <a:ext cx="1743115" cy="958603"/>
      </dsp:txXfrm>
    </dsp:sp>
    <dsp:sp modelId="{645F25DC-8B4F-4941-8CA9-5571B0B3055B}">
      <dsp:nvSpPr>
        <dsp:cNvPr id="0" name=""/>
        <dsp:cNvSpPr/>
      </dsp:nvSpPr>
      <dsp:spPr>
        <a:xfrm>
          <a:off x="4500758" y="3857663"/>
          <a:ext cx="2053650" cy="1933590"/>
        </a:xfrm>
        <a:prstGeom prst="ellipse">
          <a:avLst/>
        </a:prstGeom>
        <a:solidFill>
          <a:srgbClr val="EA6C72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A3BB19F-08ED-43FA-9893-926D33A78BED}">
      <dsp:nvSpPr>
        <dsp:cNvPr id="0" name=""/>
        <dsp:cNvSpPr/>
      </dsp:nvSpPr>
      <dsp:spPr>
        <a:xfrm>
          <a:off x="2714819" y="4335260"/>
          <a:ext cx="1520206" cy="80827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Казахский язык</a:t>
          </a:r>
          <a:endParaRPr lang="ru-RU" sz="1400" b="1" kern="1200" dirty="0"/>
        </a:p>
      </dsp:txBody>
      <dsp:txXfrm>
        <a:off x="2714819" y="4335260"/>
        <a:ext cx="1520206" cy="808274"/>
      </dsp:txXfrm>
    </dsp:sp>
    <dsp:sp modelId="{8F04E4BB-F86E-42A3-A997-23130DA7222D}">
      <dsp:nvSpPr>
        <dsp:cNvPr id="0" name=""/>
        <dsp:cNvSpPr/>
      </dsp:nvSpPr>
      <dsp:spPr>
        <a:xfrm>
          <a:off x="1794660" y="2000269"/>
          <a:ext cx="2063160" cy="1886041"/>
        </a:xfrm>
        <a:prstGeom prst="ellipse">
          <a:avLst/>
        </a:prstGeom>
        <a:solidFill>
          <a:srgbClr val="92D05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1DC8A54-5644-4A96-80C3-18CB8ECD2F4E}">
      <dsp:nvSpPr>
        <dsp:cNvPr id="0" name=""/>
        <dsp:cNvSpPr/>
      </dsp:nvSpPr>
      <dsp:spPr>
        <a:xfrm>
          <a:off x="1900020" y="2469089"/>
          <a:ext cx="1886831" cy="8885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Коммуникативные навыки</a:t>
          </a:r>
          <a:endParaRPr lang="ru-RU" sz="1400" b="1" kern="1200" dirty="0"/>
        </a:p>
      </dsp:txBody>
      <dsp:txXfrm>
        <a:off x="1900020" y="2469089"/>
        <a:ext cx="1886831" cy="8885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6F0D9-17B9-4B41-9DFB-E507778812FD}" type="datetimeFigureOut">
              <a:rPr lang="ru-RU" smtClean="0"/>
              <a:pPr/>
              <a:t>03.12.2011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4381C-3833-454E-98C4-D51D14B48B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5271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4381C-3833-454E-98C4-D51D14B48BA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2432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4381C-3833-454E-98C4-D51D14B48BA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4381C-3833-454E-98C4-D51D14B48BA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8896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BF3CD-3FC4-4AD1-AE50-CCBB8A14CA98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ChangeArrowheads="1"/>
          </p:cNvSpPr>
          <p:nvPr/>
        </p:nvSpPr>
        <p:spPr bwMode="white">
          <a:xfrm>
            <a:off x="0" y="4221163"/>
            <a:ext cx="9144000" cy="26368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090" name="Group 18"/>
          <p:cNvGrpSpPr>
            <a:grpSpLocks/>
          </p:cNvGrpSpPr>
          <p:nvPr/>
        </p:nvGrpSpPr>
        <p:grpSpPr bwMode="auto">
          <a:xfrm rot="-10800000">
            <a:off x="7413625" y="5162550"/>
            <a:ext cx="1655763" cy="1630363"/>
            <a:chOff x="0" y="2704"/>
            <a:chExt cx="1063" cy="1086"/>
          </a:xfrm>
        </p:grpSpPr>
        <p:sp>
          <p:nvSpPr>
            <p:cNvPr id="3091" name="Rectangle 19"/>
            <p:cNvSpPr>
              <a:spLocks noChangeArrowheads="1"/>
            </p:cNvSpPr>
            <p:nvPr userDrawn="1"/>
          </p:nvSpPr>
          <p:spPr bwMode="ltGray">
            <a:xfrm>
              <a:off x="0" y="2704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092" name="Rectangle 20"/>
            <p:cNvSpPr>
              <a:spLocks noChangeArrowheads="1"/>
            </p:cNvSpPr>
            <p:nvPr userDrawn="1"/>
          </p:nvSpPr>
          <p:spPr bwMode="ltGray">
            <a:xfrm>
              <a:off x="295" y="2704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093" name="Rectangle 21"/>
            <p:cNvSpPr>
              <a:spLocks noChangeArrowheads="1"/>
            </p:cNvSpPr>
            <p:nvPr userDrawn="1"/>
          </p:nvSpPr>
          <p:spPr bwMode="ltGray">
            <a:xfrm>
              <a:off x="567" y="2704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094" name="Rectangle 22"/>
            <p:cNvSpPr>
              <a:spLocks noChangeArrowheads="1"/>
            </p:cNvSpPr>
            <p:nvPr userDrawn="1"/>
          </p:nvSpPr>
          <p:spPr bwMode="ltGray">
            <a:xfrm>
              <a:off x="0" y="2990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095" name="Rectangle 23"/>
            <p:cNvSpPr>
              <a:spLocks noChangeArrowheads="1"/>
            </p:cNvSpPr>
            <p:nvPr userDrawn="1"/>
          </p:nvSpPr>
          <p:spPr bwMode="ltGray">
            <a:xfrm>
              <a:off x="295" y="2990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096" name="Rectangle 24"/>
            <p:cNvSpPr>
              <a:spLocks noChangeArrowheads="1"/>
            </p:cNvSpPr>
            <p:nvPr userDrawn="1"/>
          </p:nvSpPr>
          <p:spPr bwMode="ltGray">
            <a:xfrm>
              <a:off x="567" y="2990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097" name="Rectangle 25"/>
            <p:cNvSpPr>
              <a:spLocks noChangeArrowheads="1"/>
            </p:cNvSpPr>
            <p:nvPr userDrawn="1"/>
          </p:nvSpPr>
          <p:spPr bwMode="ltGray">
            <a:xfrm>
              <a:off x="839" y="2704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098" name="Rectangle 26"/>
            <p:cNvSpPr>
              <a:spLocks noChangeArrowheads="1"/>
            </p:cNvSpPr>
            <p:nvPr userDrawn="1"/>
          </p:nvSpPr>
          <p:spPr bwMode="ltGray">
            <a:xfrm>
              <a:off x="295" y="3273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099" name="Rectangle 27"/>
            <p:cNvSpPr>
              <a:spLocks noChangeArrowheads="1"/>
            </p:cNvSpPr>
            <p:nvPr userDrawn="1"/>
          </p:nvSpPr>
          <p:spPr bwMode="ltGray">
            <a:xfrm>
              <a:off x="0" y="3273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100" name="Rectangle 28"/>
            <p:cNvSpPr>
              <a:spLocks noChangeArrowheads="1"/>
            </p:cNvSpPr>
            <p:nvPr userDrawn="1"/>
          </p:nvSpPr>
          <p:spPr bwMode="ltGray">
            <a:xfrm>
              <a:off x="0" y="3563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081088" y="5443538"/>
            <a:ext cx="7086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grpSp>
        <p:nvGrpSpPr>
          <p:cNvPr id="3101" name="Group 29"/>
          <p:cNvGrpSpPr>
            <a:grpSpLocks/>
          </p:cNvGrpSpPr>
          <p:nvPr/>
        </p:nvGrpSpPr>
        <p:grpSpPr bwMode="auto">
          <a:xfrm>
            <a:off x="20638" y="4281488"/>
            <a:ext cx="1655762" cy="1630362"/>
            <a:chOff x="0" y="2704"/>
            <a:chExt cx="1063" cy="1086"/>
          </a:xfrm>
        </p:grpSpPr>
        <p:sp>
          <p:nvSpPr>
            <p:cNvPr id="3102" name="Rectangle 30"/>
            <p:cNvSpPr>
              <a:spLocks noChangeArrowheads="1"/>
            </p:cNvSpPr>
            <p:nvPr userDrawn="1"/>
          </p:nvSpPr>
          <p:spPr bwMode="ltGray">
            <a:xfrm>
              <a:off x="0" y="2704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103" name="Rectangle 31"/>
            <p:cNvSpPr>
              <a:spLocks noChangeArrowheads="1"/>
            </p:cNvSpPr>
            <p:nvPr userDrawn="1"/>
          </p:nvSpPr>
          <p:spPr bwMode="ltGray">
            <a:xfrm>
              <a:off x="295" y="2704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104" name="Rectangle 32"/>
            <p:cNvSpPr>
              <a:spLocks noChangeArrowheads="1"/>
            </p:cNvSpPr>
            <p:nvPr userDrawn="1"/>
          </p:nvSpPr>
          <p:spPr bwMode="ltGray">
            <a:xfrm>
              <a:off x="567" y="2704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105" name="Rectangle 33"/>
            <p:cNvSpPr>
              <a:spLocks noChangeArrowheads="1"/>
            </p:cNvSpPr>
            <p:nvPr userDrawn="1"/>
          </p:nvSpPr>
          <p:spPr bwMode="ltGray">
            <a:xfrm>
              <a:off x="0" y="2990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106" name="Rectangle 34"/>
            <p:cNvSpPr>
              <a:spLocks noChangeArrowheads="1"/>
            </p:cNvSpPr>
            <p:nvPr userDrawn="1"/>
          </p:nvSpPr>
          <p:spPr bwMode="ltGray">
            <a:xfrm>
              <a:off x="295" y="2990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107" name="Rectangle 35"/>
            <p:cNvSpPr>
              <a:spLocks noChangeArrowheads="1"/>
            </p:cNvSpPr>
            <p:nvPr userDrawn="1"/>
          </p:nvSpPr>
          <p:spPr bwMode="ltGray">
            <a:xfrm>
              <a:off x="567" y="2990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108" name="Rectangle 36"/>
            <p:cNvSpPr>
              <a:spLocks noChangeArrowheads="1"/>
            </p:cNvSpPr>
            <p:nvPr userDrawn="1"/>
          </p:nvSpPr>
          <p:spPr bwMode="ltGray">
            <a:xfrm>
              <a:off x="839" y="2704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109" name="Rectangle 37"/>
            <p:cNvSpPr>
              <a:spLocks noChangeArrowheads="1"/>
            </p:cNvSpPr>
            <p:nvPr userDrawn="1"/>
          </p:nvSpPr>
          <p:spPr bwMode="ltGray">
            <a:xfrm>
              <a:off x="295" y="3273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110" name="Rectangle 38"/>
            <p:cNvSpPr>
              <a:spLocks noChangeArrowheads="1"/>
            </p:cNvSpPr>
            <p:nvPr userDrawn="1"/>
          </p:nvSpPr>
          <p:spPr bwMode="ltGray">
            <a:xfrm>
              <a:off x="0" y="3273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111" name="Rectangle 39"/>
            <p:cNvSpPr>
              <a:spLocks noChangeArrowheads="1"/>
            </p:cNvSpPr>
            <p:nvPr userDrawn="1"/>
          </p:nvSpPr>
          <p:spPr bwMode="ltGray">
            <a:xfrm>
              <a:off x="0" y="3563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990600" y="4572000"/>
            <a:ext cx="7239000" cy="631825"/>
          </a:xfrm>
        </p:spPr>
        <p:txBody>
          <a:bodyPr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E452F1-90F2-4DC0-941A-4D1DF80C4F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0055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0055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3941C65-CF37-4847-B632-E12F106D5B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19088"/>
            <a:ext cx="73914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7162800" y="6567488"/>
            <a:ext cx="1524000" cy="29051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76250" y="6565900"/>
            <a:ext cx="609600" cy="268288"/>
          </a:xfrm>
        </p:spPr>
        <p:txBody>
          <a:bodyPr/>
          <a:lstStyle>
            <a:lvl1pPr>
              <a:defRPr/>
            </a:lvl1pPr>
          </a:lstStyle>
          <a:p>
            <a:fld id="{AB849638-7B2A-471D-800C-7992F4447B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5C12A40-1FAB-4780-BF2F-C58C48D54E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754D98E-51A3-4610-95D1-7A58595A6A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FCC91F-11C1-4680-8F2C-F45B201B20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674D5F-05CE-4CB2-BB96-57B18864E7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06AD6B-7D11-4950-9534-9BBE7D1350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5BAB758-F938-4031-B07A-2515D1EC29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3CB450-5516-4665-BA90-1E01BA31D4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872C44-761F-4FDD-A539-23C4EFEA4F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Rectangle 38"/>
          <p:cNvSpPr>
            <a:spLocks noChangeArrowheads="1"/>
          </p:cNvSpPr>
          <p:nvPr/>
        </p:nvSpPr>
        <p:spPr bwMode="gray">
          <a:xfrm>
            <a:off x="0" y="6562725"/>
            <a:ext cx="9144000" cy="3048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white"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040" name="Group 16"/>
          <p:cNvGrpSpPr>
            <a:grpSpLocks/>
          </p:cNvGrpSpPr>
          <p:nvPr/>
        </p:nvGrpSpPr>
        <p:grpSpPr bwMode="auto">
          <a:xfrm>
            <a:off x="44450" y="44450"/>
            <a:ext cx="863600" cy="847725"/>
            <a:chOff x="0" y="2704"/>
            <a:chExt cx="1063" cy="1086"/>
          </a:xfrm>
        </p:grpSpPr>
        <p:sp>
          <p:nvSpPr>
            <p:cNvPr id="1041" name="Rectangle 17"/>
            <p:cNvSpPr>
              <a:spLocks noChangeArrowheads="1"/>
            </p:cNvSpPr>
            <p:nvPr userDrawn="1"/>
          </p:nvSpPr>
          <p:spPr bwMode="gray">
            <a:xfrm>
              <a:off x="0" y="2704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2" name="Rectangle 18"/>
            <p:cNvSpPr>
              <a:spLocks noChangeArrowheads="1"/>
            </p:cNvSpPr>
            <p:nvPr userDrawn="1"/>
          </p:nvSpPr>
          <p:spPr bwMode="gray">
            <a:xfrm>
              <a:off x="295" y="2704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3" name="Rectangle 19"/>
            <p:cNvSpPr>
              <a:spLocks noChangeArrowheads="1"/>
            </p:cNvSpPr>
            <p:nvPr userDrawn="1"/>
          </p:nvSpPr>
          <p:spPr bwMode="gray">
            <a:xfrm>
              <a:off x="567" y="2704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" name="Rectangle 20"/>
            <p:cNvSpPr>
              <a:spLocks noChangeArrowheads="1"/>
            </p:cNvSpPr>
            <p:nvPr userDrawn="1"/>
          </p:nvSpPr>
          <p:spPr bwMode="gray">
            <a:xfrm>
              <a:off x="0" y="2990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5" name="Rectangle 21"/>
            <p:cNvSpPr>
              <a:spLocks noChangeArrowheads="1"/>
            </p:cNvSpPr>
            <p:nvPr userDrawn="1"/>
          </p:nvSpPr>
          <p:spPr bwMode="gray">
            <a:xfrm>
              <a:off x="295" y="2990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6" name="Rectangle 22"/>
            <p:cNvSpPr>
              <a:spLocks noChangeArrowheads="1"/>
            </p:cNvSpPr>
            <p:nvPr userDrawn="1"/>
          </p:nvSpPr>
          <p:spPr bwMode="gray">
            <a:xfrm>
              <a:off x="567" y="2990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7" name="Rectangle 23"/>
            <p:cNvSpPr>
              <a:spLocks noChangeArrowheads="1"/>
            </p:cNvSpPr>
            <p:nvPr userDrawn="1"/>
          </p:nvSpPr>
          <p:spPr bwMode="gray">
            <a:xfrm>
              <a:off x="839" y="2704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8" name="Rectangle 24"/>
            <p:cNvSpPr>
              <a:spLocks noChangeArrowheads="1"/>
            </p:cNvSpPr>
            <p:nvPr userDrawn="1"/>
          </p:nvSpPr>
          <p:spPr bwMode="gray">
            <a:xfrm>
              <a:off x="295" y="3273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9" name="Rectangle 25"/>
            <p:cNvSpPr>
              <a:spLocks noChangeArrowheads="1"/>
            </p:cNvSpPr>
            <p:nvPr userDrawn="1"/>
          </p:nvSpPr>
          <p:spPr bwMode="gray">
            <a:xfrm>
              <a:off x="0" y="3273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0" name="Rectangle 26"/>
            <p:cNvSpPr>
              <a:spLocks noChangeArrowheads="1"/>
            </p:cNvSpPr>
            <p:nvPr userDrawn="1"/>
          </p:nvSpPr>
          <p:spPr bwMode="gray">
            <a:xfrm>
              <a:off x="0" y="3563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51" name="Group 27"/>
          <p:cNvGrpSpPr>
            <a:grpSpLocks/>
          </p:cNvGrpSpPr>
          <p:nvPr/>
        </p:nvGrpSpPr>
        <p:grpSpPr bwMode="auto">
          <a:xfrm rot="-10800000">
            <a:off x="8228013" y="22225"/>
            <a:ext cx="863600" cy="847725"/>
            <a:chOff x="0" y="2704"/>
            <a:chExt cx="1063" cy="1086"/>
          </a:xfrm>
        </p:grpSpPr>
        <p:sp>
          <p:nvSpPr>
            <p:cNvPr id="1052" name="Rectangle 28"/>
            <p:cNvSpPr>
              <a:spLocks noChangeArrowheads="1"/>
            </p:cNvSpPr>
            <p:nvPr userDrawn="1"/>
          </p:nvSpPr>
          <p:spPr bwMode="gray">
            <a:xfrm>
              <a:off x="0" y="2704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3" name="Rectangle 29"/>
            <p:cNvSpPr>
              <a:spLocks noChangeArrowheads="1"/>
            </p:cNvSpPr>
            <p:nvPr userDrawn="1"/>
          </p:nvSpPr>
          <p:spPr bwMode="gray">
            <a:xfrm>
              <a:off x="295" y="2704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4" name="Rectangle 30"/>
            <p:cNvSpPr>
              <a:spLocks noChangeArrowheads="1"/>
            </p:cNvSpPr>
            <p:nvPr userDrawn="1"/>
          </p:nvSpPr>
          <p:spPr bwMode="gray">
            <a:xfrm>
              <a:off x="567" y="2704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5" name="Rectangle 31"/>
            <p:cNvSpPr>
              <a:spLocks noChangeArrowheads="1"/>
            </p:cNvSpPr>
            <p:nvPr userDrawn="1"/>
          </p:nvSpPr>
          <p:spPr bwMode="gray">
            <a:xfrm>
              <a:off x="0" y="2990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6" name="Rectangle 32"/>
            <p:cNvSpPr>
              <a:spLocks noChangeArrowheads="1"/>
            </p:cNvSpPr>
            <p:nvPr userDrawn="1"/>
          </p:nvSpPr>
          <p:spPr bwMode="gray">
            <a:xfrm>
              <a:off x="295" y="2990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7" name="Rectangle 33"/>
            <p:cNvSpPr>
              <a:spLocks noChangeArrowheads="1"/>
            </p:cNvSpPr>
            <p:nvPr userDrawn="1"/>
          </p:nvSpPr>
          <p:spPr bwMode="gray">
            <a:xfrm>
              <a:off x="567" y="2990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8" name="Rectangle 34"/>
            <p:cNvSpPr>
              <a:spLocks noChangeArrowheads="1"/>
            </p:cNvSpPr>
            <p:nvPr userDrawn="1"/>
          </p:nvSpPr>
          <p:spPr bwMode="gray">
            <a:xfrm>
              <a:off x="839" y="2704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9" name="Rectangle 35"/>
            <p:cNvSpPr>
              <a:spLocks noChangeArrowheads="1"/>
            </p:cNvSpPr>
            <p:nvPr userDrawn="1"/>
          </p:nvSpPr>
          <p:spPr bwMode="gray">
            <a:xfrm>
              <a:off x="295" y="3273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0" name="Rectangle 36"/>
            <p:cNvSpPr>
              <a:spLocks noChangeArrowheads="1"/>
            </p:cNvSpPr>
            <p:nvPr userDrawn="1"/>
          </p:nvSpPr>
          <p:spPr bwMode="gray">
            <a:xfrm>
              <a:off x="0" y="3273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1" name="Rectangle 37"/>
            <p:cNvSpPr>
              <a:spLocks noChangeArrowheads="1"/>
            </p:cNvSpPr>
            <p:nvPr userDrawn="1"/>
          </p:nvSpPr>
          <p:spPr bwMode="gray">
            <a:xfrm>
              <a:off x="0" y="3563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62800" y="6567488"/>
            <a:ext cx="15240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76250" y="6565900"/>
            <a:ext cx="609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fld id="{158C35F5-6D2E-4B8D-9FDD-42083558C88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838200" y="319088"/>
            <a:ext cx="7391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215074" y="5872142"/>
            <a:ext cx="2595556" cy="985858"/>
          </a:xfrm>
        </p:spPr>
        <p:txBody>
          <a:bodyPr/>
          <a:lstStyle/>
          <a:p>
            <a:pPr algn="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Директор ДУМР </a:t>
            </a:r>
          </a:p>
          <a:p>
            <a:pPr algn="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Абирова М.А.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4429132"/>
            <a:ext cx="9144000" cy="1428760"/>
          </a:xfrm>
        </p:spPr>
        <p:txBody>
          <a:bodyPr/>
          <a:lstStyle/>
          <a:p>
            <a:r>
              <a:rPr lang="kk-KZ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ҚазҰМУ  оқу процесін бақылау және медициналық білім беру үлгісін жүзеге асыру мәселелері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3491"/>
            <a:ext cx="9144000" cy="9329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468099406"/>
              </p:ext>
            </p:extLst>
          </p:nvPr>
        </p:nvGraphicFramePr>
        <p:xfrm>
          <a:off x="32" y="-24"/>
          <a:ext cx="91440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Diagram group" hidden="1"/>
          <p:cNvGrpSpPr/>
          <p:nvPr/>
        </p:nvGrpSpPr>
        <p:grpSpPr>
          <a:xfrm rot="20634587">
            <a:off x="1951213" y="392216"/>
            <a:ext cx="3218078" cy="2743200"/>
            <a:chOff x="1586133" y="61104"/>
            <a:chExt cx="5826556" cy="5826556"/>
          </a:xfrm>
          <a:solidFill>
            <a:srgbClr val="FF6600"/>
          </a:solidFill>
          <a:scene3d>
            <a:camera prst="isometricOffAxis2Left"/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sp>
          <p:nvSpPr>
            <p:cNvPr id="4" name="Круговая стрелка 3"/>
            <p:cNvSpPr/>
            <p:nvPr/>
          </p:nvSpPr>
          <p:spPr>
            <a:xfrm>
              <a:off x="1586133" y="61104"/>
              <a:ext cx="5826556" cy="5826556"/>
            </a:xfrm>
            <a:prstGeom prst="circularArrow">
              <a:avLst>
                <a:gd name="adj1" fmla="val 5085"/>
                <a:gd name="adj2" fmla="val 327528"/>
                <a:gd name="adj3" fmla="val 15872148"/>
                <a:gd name="adj4" fmla="val 11880111"/>
                <a:gd name="adj5" fmla="val 5932"/>
              </a:avLst>
            </a:prstGeom>
            <a:grpFill/>
            <a:sp3d prstMaterial="matte"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3" name="Diagram group" hidden="1"/>
          <p:cNvGrpSpPr/>
          <p:nvPr/>
        </p:nvGrpSpPr>
        <p:grpSpPr>
          <a:xfrm rot="3757424">
            <a:off x="4387438" y="683658"/>
            <a:ext cx="3218078" cy="2743200"/>
            <a:chOff x="1586133" y="61104"/>
            <a:chExt cx="5826556" cy="5826556"/>
          </a:xfrm>
          <a:solidFill>
            <a:srgbClr val="FF6600"/>
          </a:solidFill>
          <a:scene3d>
            <a:camera prst="isometricOffAxis2Left"/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sp>
          <p:nvSpPr>
            <p:cNvPr id="7" name="Круговая стрелка 6"/>
            <p:cNvSpPr/>
            <p:nvPr/>
          </p:nvSpPr>
          <p:spPr>
            <a:xfrm>
              <a:off x="1586133" y="61104"/>
              <a:ext cx="5826556" cy="5826556"/>
            </a:xfrm>
            <a:prstGeom prst="circularArrow">
              <a:avLst>
                <a:gd name="adj1" fmla="val 5085"/>
                <a:gd name="adj2" fmla="val 327528"/>
                <a:gd name="adj3" fmla="val 15872148"/>
                <a:gd name="adj4" fmla="val 11880111"/>
                <a:gd name="adj5" fmla="val 5932"/>
              </a:avLst>
            </a:prstGeom>
            <a:grpFill/>
            <a:sp3d prstMaterial="matte"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5" name="Diagram group" hidden="1"/>
          <p:cNvGrpSpPr/>
          <p:nvPr/>
        </p:nvGrpSpPr>
        <p:grpSpPr>
          <a:xfrm rot="7969382">
            <a:off x="5138893" y="3361969"/>
            <a:ext cx="3218078" cy="2743200"/>
            <a:chOff x="1586133" y="61104"/>
            <a:chExt cx="5826556" cy="5826556"/>
          </a:xfrm>
          <a:solidFill>
            <a:srgbClr val="FF6600"/>
          </a:solidFill>
          <a:scene3d>
            <a:camera prst="isometricOffAxis2Left"/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sp>
          <p:nvSpPr>
            <p:cNvPr id="9" name="Круговая стрелка 8"/>
            <p:cNvSpPr/>
            <p:nvPr/>
          </p:nvSpPr>
          <p:spPr>
            <a:xfrm>
              <a:off x="1586133" y="61104"/>
              <a:ext cx="5826556" cy="5826556"/>
            </a:xfrm>
            <a:prstGeom prst="circularArrow">
              <a:avLst>
                <a:gd name="adj1" fmla="val 5085"/>
                <a:gd name="adj2" fmla="val 327528"/>
                <a:gd name="adj3" fmla="val 15872148"/>
                <a:gd name="adj4" fmla="val 11880111"/>
                <a:gd name="adj5" fmla="val 5932"/>
              </a:avLst>
            </a:prstGeom>
            <a:grpFill/>
            <a:sp3d prstMaterial="matte"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8" name="Diagram group" hidden="1"/>
          <p:cNvGrpSpPr/>
          <p:nvPr/>
        </p:nvGrpSpPr>
        <p:grpSpPr>
          <a:xfrm rot="15751462">
            <a:off x="536890" y="2645785"/>
            <a:ext cx="3218078" cy="2743200"/>
            <a:chOff x="1586133" y="61104"/>
            <a:chExt cx="5826556" cy="5826556"/>
          </a:xfrm>
          <a:solidFill>
            <a:srgbClr val="FF6600"/>
          </a:solidFill>
          <a:scene3d>
            <a:camera prst="isometricOffAxis2Left"/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sp>
          <p:nvSpPr>
            <p:cNvPr id="11" name="Круговая стрелка 10"/>
            <p:cNvSpPr/>
            <p:nvPr/>
          </p:nvSpPr>
          <p:spPr>
            <a:xfrm>
              <a:off x="1586133" y="61104"/>
              <a:ext cx="5826556" cy="5826556"/>
            </a:xfrm>
            <a:prstGeom prst="circularArrow">
              <a:avLst>
                <a:gd name="adj1" fmla="val 5085"/>
                <a:gd name="adj2" fmla="val 327528"/>
                <a:gd name="adj3" fmla="val 15872148"/>
                <a:gd name="adj4" fmla="val 11880111"/>
                <a:gd name="adj5" fmla="val 5932"/>
              </a:avLst>
            </a:prstGeom>
            <a:grpFill/>
            <a:sp3d prstMaterial="matte"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0" name="Diagram group"/>
          <p:cNvGrpSpPr/>
          <p:nvPr/>
        </p:nvGrpSpPr>
        <p:grpSpPr>
          <a:xfrm rot="20677129">
            <a:off x="2165022" y="840622"/>
            <a:ext cx="3218078" cy="2743200"/>
            <a:chOff x="1586133" y="61104"/>
            <a:chExt cx="5826556" cy="5826556"/>
          </a:xfrm>
          <a:solidFill>
            <a:srgbClr val="FF6600"/>
          </a:solidFill>
          <a:scene3d>
            <a:camera prst="isometricOffAxis2Left"/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sp>
          <p:nvSpPr>
            <p:cNvPr id="13" name="Круговая стрелка 12"/>
            <p:cNvSpPr/>
            <p:nvPr/>
          </p:nvSpPr>
          <p:spPr>
            <a:xfrm>
              <a:off x="1586133" y="61104"/>
              <a:ext cx="5826556" cy="5826556"/>
            </a:xfrm>
            <a:prstGeom prst="circularArrow">
              <a:avLst>
                <a:gd name="adj1" fmla="val 5085"/>
                <a:gd name="adj2" fmla="val 327528"/>
                <a:gd name="adj3" fmla="val 15872148"/>
                <a:gd name="adj4" fmla="val 11880111"/>
                <a:gd name="adj5" fmla="val 5932"/>
              </a:avLst>
            </a:prstGeom>
            <a:grpFill/>
            <a:sp3d prstMaterial="matte"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2" name="Diagram group"/>
          <p:cNvGrpSpPr/>
          <p:nvPr/>
        </p:nvGrpSpPr>
        <p:grpSpPr>
          <a:xfrm rot="3757424">
            <a:off x="3777830" y="1116545"/>
            <a:ext cx="3218078" cy="2743200"/>
            <a:chOff x="1586133" y="61104"/>
            <a:chExt cx="5826556" cy="5826556"/>
          </a:xfrm>
          <a:solidFill>
            <a:srgbClr val="FF6600"/>
          </a:solidFill>
          <a:scene3d>
            <a:camera prst="isometricOffAxis2Left"/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sp>
          <p:nvSpPr>
            <p:cNvPr id="15" name="Круговая стрелка 14"/>
            <p:cNvSpPr/>
            <p:nvPr/>
          </p:nvSpPr>
          <p:spPr>
            <a:xfrm>
              <a:off x="1586133" y="61104"/>
              <a:ext cx="5826556" cy="5826556"/>
            </a:xfrm>
            <a:prstGeom prst="circularArrow">
              <a:avLst>
                <a:gd name="adj1" fmla="val 5085"/>
                <a:gd name="adj2" fmla="val 327528"/>
                <a:gd name="adj3" fmla="val 15872148"/>
                <a:gd name="adj4" fmla="val 11880111"/>
                <a:gd name="adj5" fmla="val 5932"/>
              </a:avLst>
            </a:prstGeom>
            <a:grpFill/>
            <a:sp3d prstMaterial="matte"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4" name="Diagram group"/>
          <p:cNvGrpSpPr/>
          <p:nvPr/>
        </p:nvGrpSpPr>
        <p:grpSpPr>
          <a:xfrm rot="7626056">
            <a:off x="4113112" y="2884003"/>
            <a:ext cx="3218078" cy="2743200"/>
            <a:chOff x="1586133" y="61104"/>
            <a:chExt cx="5826556" cy="5826556"/>
          </a:xfrm>
          <a:solidFill>
            <a:srgbClr val="FF6600"/>
          </a:solidFill>
          <a:scene3d>
            <a:camera prst="isometricOffAxis2Left"/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sp>
          <p:nvSpPr>
            <p:cNvPr id="17" name="Круговая стрелка 16"/>
            <p:cNvSpPr/>
            <p:nvPr/>
          </p:nvSpPr>
          <p:spPr>
            <a:xfrm>
              <a:off x="1586133" y="61104"/>
              <a:ext cx="5826556" cy="5826556"/>
            </a:xfrm>
            <a:prstGeom prst="circularArrow">
              <a:avLst>
                <a:gd name="adj1" fmla="val 5085"/>
                <a:gd name="adj2" fmla="val 327528"/>
                <a:gd name="adj3" fmla="val 15872148"/>
                <a:gd name="adj4" fmla="val 11880111"/>
                <a:gd name="adj5" fmla="val 5932"/>
              </a:avLst>
            </a:prstGeom>
            <a:grpFill/>
            <a:sp3d prstMaterial="matte"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6" name="Diagram group"/>
          <p:cNvGrpSpPr/>
          <p:nvPr/>
        </p:nvGrpSpPr>
        <p:grpSpPr>
          <a:xfrm rot="16356346">
            <a:off x="1339750" y="2142689"/>
            <a:ext cx="3218078" cy="2743200"/>
            <a:chOff x="1586133" y="61104"/>
            <a:chExt cx="5826556" cy="5826556"/>
          </a:xfrm>
          <a:solidFill>
            <a:srgbClr val="FF6600"/>
          </a:solidFill>
          <a:scene3d>
            <a:camera prst="isometricOffAxis2Left"/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sp>
          <p:nvSpPr>
            <p:cNvPr id="19" name="Круговая стрелка 18"/>
            <p:cNvSpPr/>
            <p:nvPr/>
          </p:nvSpPr>
          <p:spPr>
            <a:xfrm>
              <a:off x="1586133" y="61104"/>
              <a:ext cx="5826556" cy="5826556"/>
            </a:xfrm>
            <a:prstGeom prst="circularArrow">
              <a:avLst>
                <a:gd name="adj1" fmla="val 5085"/>
                <a:gd name="adj2" fmla="val 327528"/>
                <a:gd name="adj3" fmla="val 15872148"/>
                <a:gd name="adj4" fmla="val 11880111"/>
                <a:gd name="adj5" fmla="val 5932"/>
              </a:avLst>
            </a:prstGeom>
            <a:grpFill/>
            <a:sp3d prstMaterial="matte"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8" name="Diagram group"/>
          <p:cNvGrpSpPr/>
          <p:nvPr/>
        </p:nvGrpSpPr>
        <p:grpSpPr>
          <a:xfrm rot="12204636">
            <a:off x="2517288" y="3394212"/>
            <a:ext cx="3234795" cy="2573061"/>
            <a:chOff x="1586133" y="61104"/>
            <a:chExt cx="5826556" cy="5826556"/>
          </a:xfrm>
          <a:solidFill>
            <a:srgbClr val="FF6600"/>
          </a:solidFill>
          <a:scene3d>
            <a:camera prst="isometricOffAxis2Left"/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sp>
          <p:nvSpPr>
            <p:cNvPr id="21" name="Круговая стрелка 20"/>
            <p:cNvSpPr/>
            <p:nvPr/>
          </p:nvSpPr>
          <p:spPr>
            <a:xfrm>
              <a:off x="1586133" y="61104"/>
              <a:ext cx="5826556" cy="5826556"/>
            </a:xfrm>
            <a:prstGeom prst="circularArrow">
              <a:avLst>
                <a:gd name="adj1" fmla="val 5085"/>
                <a:gd name="adj2" fmla="val 327528"/>
                <a:gd name="adj3" fmla="val 15872148"/>
                <a:gd name="adj4" fmla="val 11880111"/>
                <a:gd name="adj5" fmla="val 5932"/>
              </a:avLst>
            </a:prstGeom>
            <a:grpFill/>
            <a:sp3d prstMaterial="matte"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22" name="Овал 21"/>
          <p:cNvSpPr/>
          <p:nvPr/>
        </p:nvSpPr>
        <p:spPr>
          <a:xfrm>
            <a:off x="884010" y="802161"/>
            <a:ext cx="1500188" cy="1385887"/>
          </a:xfrm>
          <a:prstGeom prst="ellipse">
            <a:avLst/>
          </a:prstGeom>
          <a:solidFill>
            <a:srgbClr val="9966FF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24" name="Овал 23"/>
          <p:cNvSpPr/>
          <p:nvPr/>
        </p:nvSpPr>
        <p:spPr>
          <a:xfrm>
            <a:off x="266874" y="2371725"/>
            <a:ext cx="1500188" cy="1385888"/>
          </a:xfrm>
          <a:prstGeom prst="ellipse">
            <a:avLst/>
          </a:prstGeom>
          <a:solidFill>
            <a:srgbClr val="9966FF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25" name="Овал 24"/>
          <p:cNvSpPr/>
          <p:nvPr/>
        </p:nvSpPr>
        <p:spPr>
          <a:xfrm>
            <a:off x="360251" y="4086424"/>
            <a:ext cx="1500188" cy="1385887"/>
          </a:xfrm>
          <a:prstGeom prst="ellipse">
            <a:avLst/>
          </a:prstGeom>
          <a:solidFill>
            <a:srgbClr val="9966FF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26" name="Овал 25"/>
          <p:cNvSpPr/>
          <p:nvPr/>
        </p:nvSpPr>
        <p:spPr>
          <a:xfrm>
            <a:off x="1425656" y="5187198"/>
            <a:ext cx="1500187" cy="1385888"/>
          </a:xfrm>
          <a:prstGeom prst="ellipse">
            <a:avLst/>
          </a:prstGeom>
          <a:solidFill>
            <a:srgbClr val="9966FF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29" name="Овал 28"/>
          <p:cNvSpPr/>
          <p:nvPr/>
        </p:nvSpPr>
        <p:spPr>
          <a:xfrm>
            <a:off x="6486286" y="826334"/>
            <a:ext cx="1500188" cy="1385888"/>
          </a:xfrm>
          <a:prstGeom prst="ellipse">
            <a:avLst/>
          </a:prstGeom>
          <a:solidFill>
            <a:srgbClr val="9966FF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30" name="Овал 29"/>
          <p:cNvSpPr/>
          <p:nvPr/>
        </p:nvSpPr>
        <p:spPr>
          <a:xfrm>
            <a:off x="3103786" y="5956263"/>
            <a:ext cx="2792629" cy="547726"/>
          </a:xfrm>
          <a:prstGeom prst="ellipse">
            <a:avLst/>
          </a:prstGeom>
          <a:solidFill>
            <a:srgbClr val="9966FF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31" name="Овал 30"/>
          <p:cNvSpPr/>
          <p:nvPr/>
        </p:nvSpPr>
        <p:spPr>
          <a:xfrm>
            <a:off x="7204260" y="2371725"/>
            <a:ext cx="1500187" cy="1385888"/>
          </a:xfrm>
          <a:prstGeom prst="ellipse">
            <a:avLst/>
          </a:prstGeom>
          <a:solidFill>
            <a:srgbClr val="9966FF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32" name="Овал 31"/>
          <p:cNvSpPr/>
          <p:nvPr/>
        </p:nvSpPr>
        <p:spPr>
          <a:xfrm>
            <a:off x="6992329" y="4076224"/>
            <a:ext cx="1500188" cy="1225722"/>
          </a:xfrm>
          <a:prstGeom prst="ellipse">
            <a:avLst/>
          </a:prstGeom>
          <a:solidFill>
            <a:srgbClr val="9966FF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33" name="Овал 32"/>
          <p:cNvSpPr/>
          <p:nvPr/>
        </p:nvSpPr>
        <p:spPr>
          <a:xfrm>
            <a:off x="6182990" y="5158899"/>
            <a:ext cx="1500187" cy="1385887"/>
          </a:xfrm>
          <a:prstGeom prst="ellipse">
            <a:avLst/>
          </a:prstGeom>
          <a:solidFill>
            <a:srgbClr val="9966FF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53275" name="TextBox 36"/>
          <p:cNvSpPr txBox="1">
            <a:spLocks noChangeArrowheads="1"/>
          </p:cNvSpPr>
          <p:nvPr/>
        </p:nvSpPr>
        <p:spPr bwMode="auto">
          <a:xfrm>
            <a:off x="6673256" y="1341116"/>
            <a:ext cx="1143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Анатомия</a:t>
            </a:r>
          </a:p>
        </p:txBody>
      </p:sp>
      <p:sp>
        <p:nvSpPr>
          <p:cNvPr id="93212" name="TextBox 37"/>
          <p:cNvSpPr txBox="1">
            <a:spLocks noChangeArrowheads="1"/>
          </p:cNvSpPr>
          <p:nvPr/>
        </p:nvSpPr>
        <p:spPr bwMode="auto">
          <a:xfrm>
            <a:off x="7208700" y="2695575"/>
            <a:ext cx="150018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Пропедевтика внутренних болезней</a:t>
            </a:r>
          </a:p>
        </p:txBody>
      </p:sp>
      <p:sp>
        <p:nvSpPr>
          <p:cNvPr id="53277" name="TextBox 38"/>
          <p:cNvSpPr txBox="1">
            <a:spLocks noChangeArrowheads="1"/>
          </p:cNvSpPr>
          <p:nvPr/>
        </p:nvSpPr>
        <p:spPr bwMode="auto">
          <a:xfrm>
            <a:off x="7170923" y="4547687"/>
            <a:ext cx="1143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Гистология</a:t>
            </a:r>
          </a:p>
        </p:txBody>
      </p:sp>
      <p:sp>
        <p:nvSpPr>
          <p:cNvPr id="53278" name="TextBox 39"/>
          <p:cNvSpPr txBox="1">
            <a:spLocks noChangeArrowheads="1"/>
          </p:cNvSpPr>
          <p:nvPr/>
        </p:nvSpPr>
        <p:spPr bwMode="auto">
          <a:xfrm>
            <a:off x="3673590" y="6050495"/>
            <a:ext cx="17132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400" b="1" dirty="0" smtClean="0"/>
              <a:t>Микробиология</a:t>
            </a:r>
            <a:endParaRPr lang="ru-RU" sz="1400" b="1" dirty="0"/>
          </a:p>
        </p:txBody>
      </p:sp>
      <p:sp>
        <p:nvSpPr>
          <p:cNvPr id="93217" name="TextBox 42"/>
          <p:cNvSpPr txBox="1">
            <a:spLocks noChangeArrowheads="1"/>
          </p:cNvSpPr>
          <p:nvPr/>
        </p:nvSpPr>
        <p:spPr bwMode="auto">
          <a:xfrm>
            <a:off x="410972" y="4517757"/>
            <a:ext cx="13987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latin typeface="+mn-lt"/>
                <a:cs typeface="Arial" pitchFamily="34" charset="0"/>
              </a:rPr>
              <a:t>Пат</a:t>
            </a:r>
            <a:r>
              <a:rPr lang="ru-RU" sz="1400" b="1" dirty="0" smtClean="0">
                <a:latin typeface="+mn-lt"/>
                <a:cs typeface="Arial" pitchFamily="34" charset="0"/>
              </a:rPr>
              <a:t>. физиология</a:t>
            </a:r>
            <a:endParaRPr lang="ru-RU" sz="1400" b="1" dirty="0">
              <a:latin typeface="+mn-lt"/>
              <a:cs typeface="Arial" pitchFamily="34" charset="0"/>
            </a:endParaRPr>
          </a:p>
        </p:txBody>
      </p:sp>
      <p:sp>
        <p:nvSpPr>
          <p:cNvPr id="93218" name="TextBox 43"/>
          <p:cNvSpPr txBox="1">
            <a:spLocks noChangeArrowheads="1"/>
          </p:cNvSpPr>
          <p:nvPr/>
        </p:nvSpPr>
        <p:spPr bwMode="auto">
          <a:xfrm>
            <a:off x="884010" y="1338974"/>
            <a:ext cx="1428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latin typeface="+mn-lt"/>
                <a:cs typeface="Times New Roman" pitchFamily="18" charset="0"/>
              </a:rPr>
              <a:t>Пат</a:t>
            </a:r>
            <a:r>
              <a:rPr lang="ru-RU" sz="1400" b="1" dirty="0" smtClean="0">
                <a:latin typeface="+mn-lt"/>
                <a:cs typeface="Times New Roman" pitchFamily="18" charset="0"/>
              </a:rPr>
              <a:t>. анатомия</a:t>
            </a:r>
            <a:endParaRPr lang="ru-RU" sz="1400" b="1" dirty="0">
              <a:latin typeface="+mn-lt"/>
              <a:cs typeface="Times New Roman" pitchFamily="18" charset="0"/>
            </a:endParaRPr>
          </a:p>
        </p:txBody>
      </p:sp>
      <p:sp>
        <p:nvSpPr>
          <p:cNvPr id="53283" name="TextBox 44"/>
          <p:cNvSpPr txBox="1">
            <a:spLocks noChangeArrowheads="1"/>
          </p:cNvSpPr>
          <p:nvPr/>
        </p:nvSpPr>
        <p:spPr bwMode="auto">
          <a:xfrm>
            <a:off x="340217" y="2911464"/>
            <a:ext cx="12144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Физиология</a:t>
            </a:r>
          </a:p>
        </p:txBody>
      </p:sp>
      <p:sp>
        <p:nvSpPr>
          <p:cNvPr id="53285" name="TextBox 46"/>
          <p:cNvSpPr txBox="1">
            <a:spLocks noChangeArrowheads="1"/>
          </p:cNvSpPr>
          <p:nvPr/>
        </p:nvSpPr>
        <p:spPr bwMode="auto">
          <a:xfrm>
            <a:off x="1431554" y="5726154"/>
            <a:ext cx="1428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Фармакология</a:t>
            </a:r>
          </a:p>
        </p:txBody>
      </p:sp>
      <p:sp>
        <p:nvSpPr>
          <p:cNvPr id="53289" name="TextBox 50"/>
          <p:cNvSpPr txBox="1">
            <a:spLocks noChangeArrowheads="1"/>
          </p:cNvSpPr>
          <p:nvPr/>
        </p:nvSpPr>
        <p:spPr bwMode="auto">
          <a:xfrm>
            <a:off x="6325864" y="5757863"/>
            <a:ext cx="12144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400" b="1" dirty="0" smtClean="0"/>
              <a:t>Биохимия</a:t>
            </a:r>
            <a:endParaRPr lang="ru-RU" sz="1400" b="1" dirty="0"/>
          </a:p>
        </p:txBody>
      </p:sp>
      <p:sp>
        <p:nvSpPr>
          <p:cNvPr id="53290" name="Номер слайда 52"/>
          <p:cNvSpPr>
            <a:spLocks noGrp="1"/>
          </p:cNvSpPr>
          <p:nvPr>
            <p:ph type="sldNum" sz="quarter" idx="11"/>
          </p:nvPr>
        </p:nvSpPr>
        <p:spPr bwMode="auto">
          <a:xfrm>
            <a:off x="7924800" y="6356350"/>
            <a:ext cx="7620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F8D2EE3-B91F-44FC-A10F-D322A08278EF}" type="slidenum">
              <a:rPr lang="ru-RU" smtClean="0">
                <a:solidFill>
                  <a:srgbClr val="FFFFFF"/>
                </a:solidFill>
              </a:rPr>
              <a:pPr eaLnBrk="1" hangingPunct="1"/>
              <a:t>10</a:t>
            </a:fld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3185" name="Прямоугольник 93184"/>
          <p:cNvSpPr/>
          <p:nvPr/>
        </p:nvSpPr>
        <p:spPr>
          <a:xfrm>
            <a:off x="3744926" y="3111282"/>
            <a:ext cx="15103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Интеграция </a:t>
            </a: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дисциплин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186" name="Прямоугольник 93185"/>
          <p:cNvSpPr/>
          <p:nvPr/>
        </p:nvSpPr>
        <p:spPr>
          <a:xfrm>
            <a:off x="410972" y="188640"/>
            <a:ext cx="8436691" cy="613521"/>
          </a:xfrm>
          <a:prstGeom prst="rect">
            <a:avLst/>
          </a:prstGeom>
        </p:spPr>
        <p:txBody>
          <a:bodyPr>
            <a:prstTxWarp prst="textDeflateBottom">
              <a:avLst/>
            </a:prstTxWarp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Программа трехъязычного обучения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Company  Logo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28596" y="1142984"/>
            <a:ext cx="814393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Программа «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Трехязычного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обучения в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КазНМУ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предполагает поэтапное развитие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трехязычного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обучения в университете.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Первый этап программы вводится для студентов 1 курса и предусматривает интеграцию пяти дисциплин:</a:t>
            </a:r>
          </a:p>
          <a:p>
            <a:pPr marL="622300" indent="-444500">
              <a:buFont typeface="Wingdings" pitchFamily="2" charset="2"/>
              <a:buChar char="v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Казахский язык;</a:t>
            </a:r>
          </a:p>
          <a:p>
            <a:pPr marL="622300" indent="-444500">
              <a:buFont typeface="Wingdings" pitchFamily="2" charset="2"/>
              <a:buChar char="v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Русский язык;</a:t>
            </a:r>
          </a:p>
          <a:p>
            <a:pPr marL="622300" indent="-444500">
              <a:buFont typeface="Wingdings" pitchFamily="2" charset="2"/>
              <a:buChar char="v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Иностранный язык;</a:t>
            </a:r>
          </a:p>
          <a:p>
            <a:pPr marL="622300" indent="-444500">
              <a:buFont typeface="Wingdings" pitchFamily="2" charset="2"/>
              <a:buChar char="v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Коммуникативные;</a:t>
            </a:r>
          </a:p>
          <a:p>
            <a:pPr marL="622300" indent="-444500">
              <a:buFont typeface="Wingdings" pitchFamily="2" charset="2"/>
              <a:buChar char="v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Введение в клинику.</a:t>
            </a:r>
          </a:p>
          <a:p>
            <a:pPr marL="622300" indent="-62230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Программа предполагает прохождение студентами определенных тем на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Кафедрах «Коммуникативные навыки» и «Введение в клинику» на втором языке, т.е. студентами русскоязычного потока – на казахском, студентами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казахскоязычного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потока – на русском языках. Также программа предусматривает изучение одной темы по дисциплине «Коммуникативные навыки» и «Введение в клинику» на иностранных языках (английский, немецкий) по вышеуказанной методике.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Второй и последующие этапы развития Программы предполагает  включение в интеграцию и других дисциплин второго, третьего и старших курсов,  перечень которых должны вносить КОП.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857232"/>
            <a:ext cx="8715436" cy="1643050"/>
          </a:xfrm>
          <a:prstGeom prst="rect">
            <a:avLst/>
          </a:prstGeom>
          <a:noFill/>
          <a:effectLst>
            <a:softEdge rad="12700"/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prstTxWarp prst="textDoubleWave1">
              <a:avLst>
                <a:gd name="adj1" fmla="val 6250"/>
                <a:gd name="adj2" fmla="val -493"/>
              </a:avLst>
            </a:prstTxWarp>
            <a:spAutoFit/>
          </a:bodyPr>
          <a:lstStyle/>
          <a:p>
            <a:pPr algn="ctr"/>
            <a:r>
              <a:rPr lang="ru-RU" sz="3600" b="1" dirty="0" smtClean="0">
                <a:ln w="1905"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Ассистент </a:t>
            </a:r>
            <a:r>
              <a:rPr lang="en-US" sz="3600" b="1" dirty="0" smtClean="0">
                <a:ln w="1905"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эдвайзера</a:t>
            </a:r>
            <a:endParaRPr lang="ru-RU" sz="3600" b="1" dirty="0">
              <a:ln w="1905">
                <a:solidFill>
                  <a:srgbClr val="FFFF00"/>
                </a:solidFill>
              </a:ln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4143" y="2428869"/>
            <a:ext cx="4896749" cy="3077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6500834"/>
            <a:ext cx="9144000" cy="3571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953" name="Rectangle 1"/>
          <p:cNvSpPr>
            <a:spLocks noChangeArrowheads="1"/>
          </p:cNvSpPr>
          <p:nvPr/>
        </p:nvSpPr>
        <p:spPr bwMode="auto">
          <a:xfrm>
            <a:off x="2500298" y="357166"/>
            <a:ext cx="6286544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Ассистент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эдвайзера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advisor assist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nt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– студент, выполняющий функцию помощника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эдвайзера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избирающийся из числа наиболее активных студентов. 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Миссия ассистента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эдвайзера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заключается в распространении принципов и идей современной модели образования в Республике и ознакомление студентов университета с </a:t>
            </a:r>
            <a:r>
              <a:rPr kumimoji="0" lang="kk-KZ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мировыми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инновационными технологиями в образовательном пространстве и моделью образования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КазНМУ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Ассистенты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эдвайзеров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это координаторы студенческой среды по формированию индивидуальной траектории образования. 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Ассистент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эдвайзера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это проводник в студенческую среду принципов модели образования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КазНМУ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инноваций в образовании в целом. Наряду с этим они являются посредниками, которые представляют мнения студентов по вопросам модели образования с целью улучшения качества предоставляемых образовательных услуг. 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Функциональные обязанности ассистента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эдвайзера</a:t>
            </a:r>
            <a:r>
              <a:rPr kumimoji="0" lang="kk-KZ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Ассистент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эдвайзера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организует студентов по вопросам формирования </a:t>
            </a:r>
            <a:r>
              <a:rPr kumimoji="0" lang="kk-KZ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дивидуальной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образовательной траектории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Ассистент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эдвайзера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активно работает по ор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ганиз</a:t>
            </a:r>
            <a:r>
              <a:rPr kumimoji="0" lang="kk-KZ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ации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анкетирования студентов и в анализе предложений для совершенствования образовательных программ 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Ассистенты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эдвайзеров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участвуют в реализации модели образования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КазНМУ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направленную на формирование компетенций.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Администратор.SAMLAB\Рабочий стол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71480"/>
            <a:ext cx="2357422" cy="3571900"/>
          </a:xfrm>
          <a:prstGeom prst="rect">
            <a:avLst/>
          </a:prstGeom>
          <a:noFill/>
        </p:spPr>
      </p:pic>
      <p:pic>
        <p:nvPicPr>
          <p:cNvPr id="7" name="Picture 1" descr="C:\Documents and Settings\Администратор.SAMLAB\Рабочий стол\55555555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1" y="1000108"/>
            <a:ext cx="1714512" cy="2705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6500412"/>
            <a:ext cx="9144000" cy="384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Выноска со стрелкой вверх 3"/>
          <p:cNvSpPr/>
          <p:nvPr/>
        </p:nvSpPr>
        <p:spPr>
          <a:xfrm>
            <a:off x="6228184" y="2354220"/>
            <a:ext cx="1468561" cy="1025717"/>
          </a:xfrm>
          <a:prstGeom prst="upArrowCallo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магистратура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Diagram</a:t>
            </a:r>
            <a:endParaRPr lang="en-US" sz="2400" dirty="0"/>
          </a:p>
        </p:txBody>
      </p:sp>
      <p:sp>
        <p:nvSpPr>
          <p:cNvPr id="75780" name="Line 4"/>
          <p:cNvSpPr>
            <a:spLocks noChangeShapeType="1"/>
          </p:cNvSpPr>
          <p:nvPr/>
        </p:nvSpPr>
        <p:spPr bwMode="gray">
          <a:xfrm flipH="1">
            <a:off x="928662" y="5429264"/>
            <a:ext cx="269157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782" name="Line 6"/>
          <p:cNvSpPr>
            <a:spLocks noChangeShapeType="1"/>
          </p:cNvSpPr>
          <p:nvPr/>
        </p:nvSpPr>
        <p:spPr bwMode="gray">
          <a:xfrm flipH="1">
            <a:off x="1000100" y="3643314"/>
            <a:ext cx="459810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783" name="Line 7"/>
          <p:cNvSpPr>
            <a:spLocks noChangeShapeType="1"/>
          </p:cNvSpPr>
          <p:nvPr/>
        </p:nvSpPr>
        <p:spPr bwMode="gray">
          <a:xfrm flipH="1" flipV="1">
            <a:off x="873124" y="2734101"/>
            <a:ext cx="555662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784" name="Line 8"/>
          <p:cNvSpPr>
            <a:spLocks noChangeShapeType="1"/>
          </p:cNvSpPr>
          <p:nvPr/>
        </p:nvSpPr>
        <p:spPr bwMode="gray">
          <a:xfrm>
            <a:off x="1025525" y="2727751"/>
            <a:ext cx="0" cy="871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785" name="Line 9"/>
          <p:cNvSpPr>
            <a:spLocks noChangeShapeType="1"/>
          </p:cNvSpPr>
          <p:nvPr/>
        </p:nvSpPr>
        <p:spPr bwMode="gray">
          <a:xfrm>
            <a:off x="1025525" y="3599289"/>
            <a:ext cx="0" cy="817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786" name="Line 10"/>
          <p:cNvSpPr>
            <a:spLocks noChangeShapeType="1"/>
          </p:cNvSpPr>
          <p:nvPr/>
        </p:nvSpPr>
        <p:spPr bwMode="gray">
          <a:xfrm>
            <a:off x="1025525" y="4416851"/>
            <a:ext cx="0" cy="815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787" name="Line 11"/>
          <p:cNvSpPr>
            <a:spLocks noChangeShapeType="1"/>
          </p:cNvSpPr>
          <p:nvPr/>
        </p:nvSpPr>
        <p:spPr bwMode="gray">
          <a:xfrm>
            <a:off x="1025525" y="5234414"/>
            <a:ext cx="0" cy="815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788" name="Text Box 12"/>
          <p:cNvSpPr txBox="1">
            <a:spLocks noChangeArrowheads="1"/>
          </p:cNvSpPr>
          <p:nvPr/>
        </p:nvSpPr>
        <p:spPr bwMode="gray">
          <a:xfrm>
            <a:off x="1643042" y="2928934"/>
            <a:ext cx="2714644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9" tIns="45715" rIns="91429" bIns="45715">
            <a:spAutoFit/>
          </a:bodyPr>
          <a:lstStyle/>
          <a:p>
            <a:pPr algn="ctr" eaLnBrk="0" hangingPunct="0"/>
            <a:r>
              <a:rPr lang="ru-RU" b="1" dirty="0" smtClean="0">
                <a:latin typeface="Verdana" pitchFamily="34" charset="0"/>
              </a:rPr>
              <a:t>Знает, понимает, применяет</a:t>
            </a:r>
            <a:endParaRPr lang="en-US" b="1" dirty="0">
              <a:latin typeface="Verdana" pitchFamily="34" charset="0"/>
            </a:endParaRPr>
          </a:p>
        </p:txBody>
      </p:sp>
      <p:sp>
        <p:nvSpPr>
          <p:cNvPr id="75790" name="Text Box 14"/>
          <p:cNvSpPr txBox="1">
            <a:spLocks noChangeArrowheads="1"/>
          </p:cNvSpPr>
          <p:nvPr/>
        </p:nvSpPr>
        <p:spPr bwMode="gray">
          <a:xfrm>
            <a:off x="1285852" y="4071942"/>
            <a:ext cx="1563385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9" tIns="45715" rIns="91429" bIns="45715">
            <a:spAutoFit/>
          </a:bodyPr>
          <a:lstStyle/>
          <a:p>
            <a:pPr algn="ctr" eaLnBrk="0" hangingPunct="0"/>
            <a:r>
              <a:rPr lang="ru-RU" b="1" dirty="0" smtClean="0">
                <a:latin typeface="Verdana" pitchFamily="34" charset="0"/>
              </a:rPr>
              <a:t>знает, понимает</a:t>
            </a:r>
            <a:endParaRPr lang="en-US" b="1" dirty="0">
              <a:latin typeface="Verdana" pitchFamily="34" charset="0"/>
            </a:endParaRPr>
          </a:p>
        </p:txBody>
      </p:sp>
      <p:grpSp>
        <p:nvGrpSpPr>
          <p:cNvPr id="75792" name="Group 16"/>
          <p:cNvGrpSpPr>
            <a:grpSpLocks/>
          </p:cNvGrpSpPr>
          <p:nvPr/>
        </p:nvGrpSpPr>
        <p:grpSpPr bwMode="auto">
          <a:xfrm>
            <a:off x="2411560" y="2923844"/>
            <a:ext cx="6732440" cy="3730826"/>
            <a:chOff x="1342" y="1117"/>
            <a:chExt cx="3842" cy="2823"/>
          </a:xfrm>
        </p:grpSpPr>
        <p:sp>
          <p:nvSpPr>
            <p:cNvPr id="75793" name="Freeform 17"/>
            <p:cNvSpPr>
              <a:spLocks/>
            </p:cNvSpPr>
            <p:nvPr/>
          </p:nvSpPr>
          <p:spPr bwMode="gray">
            <a:xfrm>
              <a:off x="4817" y="1446"/>
              <a:ext cx="363" cy="533"/>
            </a:xfrm>
            <a:custGeom>
              <a:avLst/>
              <a:gdLst/>
              <a:ahLst/>
              <a:cxnLst>
                <a:cxn ang="0">
                  <a:pos x="308" y="120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0"/>
                </a:cxn>
              </a:cxnLst>
              <a:rect l="0" t="0" r="r" b="b"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794" name="Freeform 18"/>
            <p:cNvSpPr>
              <a:spLocks/>
            </p:cNvSpPr>
            <p:nvPr/>
          </p:nvSpPr>
          <p:spPr bwMode="gray">
            <a:xfrm>
              <a:off x="3078" y="1446"/>
              <a:ext cx="2106" cy="341"/>
            </a:xfrm>
            <a:custGeom>
              <a:avLst/>
              <a:gdLst/>
              <a:ahLst/>
              <a:cxnLst>
                <a:cxn ang="0">
                  <a:pos x="1478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1786" y="0"/>
                </a:cxn>
                <a:cxn ang="0">
                  <a:pos x="1478" y="284"/>
                </a:cxn>
              </a:cxnLst>
              <a:rect l="0" t="0" r="r" b="b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795" name="Freeform 19"/>
            <p:cNvSpPr>
              <a:spLocks/>
            </p:cNvSpPr>
            <p:nvPr/>
          </p:nvSpPr>
          <p:spPr bwMode="gray">
            <a:xfrm>
              <a:off x="4452" y="1970"/>
              <a:ext cx="363" cy="530"/>
            </a:xfrm>
            <a:custGeom>
              <a:avLst/>
              <a:gdLst/>
              <a:ahLst/>
              <a:cxnLst>
                <a:cxn ang="0">
                  <a:pos x="308" y="120"/>
                </a:cxn>
                <a:cxn ang="0">
                  <a:pos x="0" y="442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0"/>
                </a:cxn>
              </a:cxnLst>
              <a:rect l="0" t="0" r="r" b="b"/>
              <a:pathLst>
                <a:path w="308" h="442">
                  <a:moveTo>
                    <a:pt x="308" y="120"/>
                  </a:moveTo>
                  <a:lnTo>
                    <a:pt x="0" y="442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796" name="Freeform 20"/>
            <p:cNvSpPr>
              <a:spLocks/>
            </p:cNvSpPr>
            <p:nvPr/>
          </p:nvSpPr>
          <p:spPr bwMode="gray">
            <a:xfrm>
              <a:off x="2590" y="1970"/>
              <a:ext cx="2264" cy="340"/>
            </a:xfrm>
            <a:custGeom>
              <a:avLst/>
              <a:gdLst/>
              <a:ahLst/>
              <a:cxnLst>
                <a:cxn ang="0">
                  <a:pos x="1612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1920" y="0"/>
                </a:cxn>
                <a:cxn ang="0">
                  <a:pos x="1612" y="284"/>
                </a:cxn>
              </a:cxnLst>
              <a:rect l="0" t="0" r="r" b="b"/>
              <a:pathLst>
                <a:path w="1920" h="284">
                  <a:moveTo>
                    <a:pt x="161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920" y="0"/>
                  </a:lnTo>
                  <a:lnTo>
                    <a:pt x="1612" y="284"/>
                  </a:lnTo>
                  <a:close/>
                </a:path>
              </a:pathLst>
            </a:custGeom>
            <a:solidFill>
              <a:schemeClr val="hlink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797" name="Freeform 21"/>
            <p:cNvSpPr>
              <a:spLocks/>
            </p:cNvSpPr>
            <p:nvPr/>
          </p:nvSpPr>
          <p:spPr bwMode="gray">
            <a:xfrm>
              <a:off x="4086" y="2494"/>
              <a:ext cx="361" cy="532"/>
            </a:xfrm>
            <a:custGeom>
              <a:avLst/>
              <a:gdLst/>
              <a:ahLst/>
              <a:cxnLst>
                <a:cxn ang="0">
                  <a:pos x="306" y="122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6" y="0"/>
                </a:cxn>
                <a:cxn ang="0">
                  <a:pos x="306" y="122"/>
                </a:cxn>
              </a:cxnLst>
              <a:rect l="0" t="0" r="r" b="b"/>
              <a:pathLst>
                <a:path w="306" h="444">
                  <a:moveTo>
                    <a:pt x="306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6" y="0"/>
                  </a:lnTo>
                  <a:lnTo>
                    <a:pt x="306" y="122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798" name="Freeform 22"/>
            <p:cNvSpPr>
              <a:spLocks/>
            </p:cNvSpPr>
            <p:nvPr/>
          </p:nvSpPr>
          <p:spPr bwMode="gray">
            <a:xfrm>
              <a:off x="3722" y="3019"/>
              <a:ext cx="364" cy="533"/>
            </a:xfrm>
            <a:custGeom>
              <a:avLst/>
              <a:gdLst/>
              <a:ahLst/>
              <a:cxnLst>
                <a:cxn ang="0">
                  <a:pos x="308" y="122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2"/>
                </a:cxn>
              </a:cxnLst>
              <a:rect l="0" t="0" r="r" b="b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gradFill rotWithShape="1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50000">
                  <a:schemeClr val="tx2"/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799" name="Freeform 23"/>
            <p:cNvSpPr>
              <a:spLocks/>
            </p:cNvSpPr>
            <p:nvPr/>
          </p:nvSpPr>
          <p:spPr bwMode="gray">
            <a:xfrm>
              <a:off x="1515" y="3022"/>
              <a:ext cx="2571" cy="340"/>
            </a:xfrm>
            <a:custGeom>
              <a:avLst/>
              <a:gdLst/>
              <a:ahLst/>
              <a:cxnLst>
                <a:cxn ang="0">
                  <a:pos x="1872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2180" y="0"/>
                </a:cxn>
                <a:cxn ang="0">
                  <a:pos x="1872" y="284"/>
                </a:cxn>
              </a:cxnLst>
              <a:rect l="0" t="0" r="r" b="b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801" name="Rectangle 25"/>
            <p:cNvSpPr>
              <a:spLocks noChangeArrowheads="1"/>
            </p:cNvSpPr>
            <p:nvPr/>
          </p:nvSpPr>
          <p:spPr bwMode="gray">
            <a:xfrm>
              <a:off x="3082" y="1787"/>
              <a:ext cx="1743" cy="192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shade val="72549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1429" tIns="45715" rIns="91429" bIns="45715" anchor="ctr"/>
            <a:lstStyle/>
            <a:p>
              <a:pPr algn="ctr" eaLnBrk="0" hangingPunct="0"/>
              <a:r>
                <a:rPr lang="ru-RU" sz="1600" b="1" dirty="0" smtClean="0">
                  <a:solidFill>
                    <a:srgbClr val="FFFFFF"/>
                  </a:solidFill>
                  <a:latin typeface="Verdana" pitchFamily="34" charset="0"/>
                </a:rPr>
                <a:t>5 курс</a:t>
              </a:r>
              <a:endParaRPr lang="en-US" sz="1600" b="1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75802" name="Rectangle 26"/>
            <p:cNvSpPr>
              <a:spLocks noChangeArrowheads="1"/>
            </p:cNvSpPr>
            <p:nvPr/>
          </p:nvSpPr>
          <p:spPr bwMode="gray">
            <a:xfrm>
              <a:off x="2532" y="2310"/>
              <a:ext cx="1900" cy="188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shade val="72549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1429" tIns="45715" rIns="91429" bIns="45715" anchor="ctr"/>
            <a:lstStyle/>
            <a:p>
              <a:pPr algn="ctr" eaLnBrk="0" hangingPunct="0"/>
              <a:r>
                <a:rPr lang="ru-RU" sz="1600" b="1" dirty="0" smtClean="0">
                  <a:solidFill>
                    <a:srgbClr val="FFFFFF"/>
                  </a:solidFill>
                  <a:latin typeface="Verdana" pitchFamily="34" charset="0"/>
                </a:rPr>
                <a:t>4 курс</a:t>
              </a:r>
              <a:endParaRPr lang="en-US" sz="1600" b="1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75803" name="Freeform 27"/>
            <p:cNvSpPr>
              <a:spLocks/>
            </p:cNvSpPr>
            <p:nvPr/>
          </p:nvSpPr>
          <p:spPr bwMode="gray">
            <a:xfrm>
              <a:off x="2036" y="2494"/>
              <a:ext cx="2415" cy="343"/>
            </a:xfrm>
            <a:custGeom>
              <a:avLst/>
              <a:gdLst/>
              <a:ahLst/>
              <a:cxnLst>
                <a:cxn ang="0">
                  <a:pos x="1742" y="286"/>
                </a:cxn>
                <a:cxn ang="0">
                  <a:pos x="0" y="286"/>
                </a:cxn>
                <a:cxn ang="0">
                  <a:pos x="446" y="0"/>
                </a:cxn>
                <a:cxn ang="0">
                  <a:pos x="2048" y="0"/>
                </a:cxn>
                <a:cxn ang="0">
                  <a:pos x="1742" y="286"/>
                </a:cxn>
              </a:cxnLst>
              <a:rect l="0" t="0" r="r" b="b"/>
              <a:pathLst>
                <a:path w="2048" h="286">
                  <a:moveTo>
                    <a:pt x="1742" y="286"/>
                  </a:moveTo>
                  <a:lnTo>
                    <a:pt x="0" y="286"/>
                  </a:lnTo>
                  <a:lnTo>
                    <a:pt x="446" y="0"/>
                  </a:lnTo>
                  <a:lnTo>
                    <a:pt x="2048" y="0"/>
                  </a:lnTo>
                  <a:lnTo>
                    <a:pt x="1742" y="286"/>
                  </a:ln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804" name="Rectangle 28"/>
            <p:cNvSpPr>
              <a:spLocks noChangeArrowheads="1"/>
            </p:cNvSpPr>
            <p:nvPr/>
          </p:nvSpPr>
          <p:spPr bwMode="gray">
            <a:xfrm>
              <a:off x="2038" y="2836"/>
              <a:ext cx="2056" cy="188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shade val="72549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1429" tIns="45715" rIns="91429" bIns="45715" anchor="ctr"/>
            <a:lstStyle/>
            <a:p>
              <a:pPr algn="ctr" eaLnBrk="0" hangingPunct="0"/>
              <a:r>
                <a:rPr lang="ru-RU" sz="1600" b="1" dirty="0" smtClean="0">
                  <a:solidFill>
                    <a:srgbClr val="FFFFFF"/>
                  </a:solidFill>
                  <a:latin typeface="Verdana" pitchFamily="34" charset="0"/>
                </a:rPr>
                <a:t>3 курс</a:t>
              </a:r>
              <a:endParaRPr lang="en-US" sz="1600" b="1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75805" name="Rectangle 29"/>
            <p:cNvSpPr>
              <a:spLocks noChangeArrowheads="1"/>
            </p:cNvSpPr>
            <p:nvPr/>
          </p:nvSpPr>
          <p:spPr bwMode="gray">
            <a:xfrm>
              <a:off x="1514" y="3363"/>
              <a:ext cx="2213" cy="187"/>
            </a:xfrm>
            <a:prstGeom prst="rect">
              <a:avLst/>
            </a:prstGeom>
            <a:gradFill rotWithShape="1">
              <a:gsLst>
                <a:gs pos="0">
                  <a:schemeClr val="tx2">
                    <a:gamma/>
                    <a:shade val="72549"/>
                    <a:invGamma/>
                  </a:schemeClr>
                </a:gs>
                <a:gs pos="50000">
                  <a:schemeClr val="tx2"/>
                </a:gs>
                <a:gs pos="100000">
                  <a:schemeClr val="tx2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1429" tIns="45715" rIns="91429" bIns="45715" anchor="ctr"/>
            <a:lstStyle/>
            <a:p>
              <a:pPr algn="ctr" eaLnBrk="0" hangingPunct="0"/>
              <a:r>
                <a:rPr lang="ru-RU" sz="1600" b="1" dirty="0" smtClean="0">
                  <a:solidFill>
                    <a:srgbClr val="FFFFFF"/>
                  </a:solidFill>
                  <a:latin typeface="Verdana" pitchFamily="34" charset="0"/>
                </a:rPr>
                <a:t>2 курс</a:t>
              </a:r>
              <a:endParaRPr lang="en-US" sz="1600" b="1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75800" name="Freeform 24"/>
            <p:cNvSpPr>
              <a:spLocks/>
            </p:cNvSpPr>
            <p:nvPr/>
          </p:nvSpPr>
          <p:spPr bwMode="gray">
            <a:xfrm>
              <a:off x="1342" y="1117"/>
              <a:ext cx="2268" cy="2823"/>
            </a:xfrm>
            <a:custGeom>
              <a:avLst/>
              <a:gdLst/>
              <a:ahLst/>
              <a:cxnLst>
                <a:cxn ang="0">
                  <a:pos x="12" y="2464"/>
                </a:cxn>
                <a:cxn ang="0">
                  <a:pos x="56" y="2120"/>
                </a:cxn>
                <a:cxn ang="0">
                  <a:pos x="124" y="1808"/>
                </a:cxn>
                <a:cxn ang="0">
                  <a:pos x="212" y="1524"/>
                </a:cxn>
                <a:cxn ang="0">
                  <a:pos x="316" y="1270"/>
                </a:cxn>
                <a:cxn ang="0">
                  <a:pos x="430" y="1044"/>
                </a:cxn>
                <a:cxn ang="0">
                  <a:pos x="550" y="846"/>
                </a:cxn>
                <a:cxn ang="0">
                  <a:pos x="672" y="674"/>
                </a:cxn>
                <a:cxn ang="0">
                  <a:pos x="792" y="528"/>
                </a:cxn>
                <a:cxn ang="0">
                  <a:pos x="906" y="408"/>
                </a:cxn>
                <a:cxn ang="0">
                  <a:pos x="1010" y="310"/>
                </a:cxn>
                <a:cxn ang="0">
                  <a:pos x="1096" y="236"/>
                </a:cxn>
                <a:cxn ang="0">
                  <a:pos x="1164" y="184"/>
                </a:cxn>
                <a:cxn ang="0">
                  <a:pos x="1208" y="154"/>
                </a:cxn>
                <a:cxn ang="0">
                  <a:pos x="1224" y="144"/>
                </a:cxn>
                <a:cxn ang="0">
                  <a:pos x="1728" y="56"/>
                </a:cxn>
                <a:cxn ang="0">
                  <a:pos x="1568" y="328"/>
                </a:cxn>
                <a:cxn ang="0">
                  <a:pos x="1554" y="332"/>
                </a:cxn>
                <a:cxn ang="0">
                  <a:pos x="1514" y="346"/>
                </a:cxn>
                <a:cxn ang="0">
                  <a:pos x="1452" y="370"/>
                </a:cxn>
                <a:cxn ang="0">
                  <a:pos x="1370" y="410"/>
                </a:cxn>
                <a:cxn ang="0">
                  <a:pos x="1270" y="466"/>
                </a:cxn>
                <a:cxn ang="0">
                  <a:pos x="1158" y="540"/>
                </a:cxn>
                <a:cxn ang="0">
                  <a:pos x="1034" y="636"/>
                </a:cxn>
                <a:cxn ang="0">
                  <a:pos x="904" y="756"/>
                </a:cxn>
                <a:cxn ang="0">
                  <a:pos x="770" y="900"/>
                </a:cxn>
                <a:cxn ang="0">
                  <a:pos x="632" y="1076"/>
                </a:cxn>
                <a:cxn ang="0">
                  <a:pos x="498" y="1280"/>
                </a:cxn>
                <a:cxn ang="0">
                  <a:pos x="370" y="1518"/>
                </a:cxn>
                <a:cxn ang="0">
                  <a:pos x="248" y="1792"/>
                </a:cxn>
                <a:cxn ang="0">
                  <a:pos x="138" y="2104"/>
                </a:cxn>
                <a:cxn ang="0">
                  <a:pos x="42" y="2456"/>
                </a:cxn>
              </a:cxnLst>
              <a:rect l="0" t="0" r="r" b="b"/>
              <a:pathLst>
                <a:path w="1824" h="2648">
                  <a:moveTo>
                    <a:pt x="0" y="2648"/>
                  </a:moveTo>
                  <a:lnTo>
                    <a:pt x="12" y="2464"/>
                  </a:lnTo>
                  <a:lnTo>
                    <a:pt x="32" y="2288"/>
                  </a:lnTo>
                  <a:lnTo>
                    <a:pt x="56" y="2120"/>
                  </a:lnTo>
                  <a:lnTo>
                    <a:pt x="88" y="1960"/>
                  </a:lnTo>
                  <a:lnTo>
                    <a:pt x="124" y="1808"/>
                  </a:lnTo>
                  <a:lnTo>
                    <a:pt x="166" y="1662"/>
                  </a:lnTo>
                  <a:lnTo>
                    <a:pt x="212" y="1524"/>
                  </a:lnTo>
                  <a:lnTo>
                    <a:pt x="262" y="1394"/>
                  </a:lnTo>
                  <a:lnTo>
                    <a:pt x="316" y="1270"/>
                  </a:lnTo>
                  <a:lnTo>
                    <a:pt x="372" y="1154"/>
                  </a:lnTo>
                  <a:lnTo>
                    <a:pt x="430" y="1044"/>
                  </a:lnTo>
                  <a:lnTo>
                    <a:pt x="490" y="942"/>
                  </a:lnTo>
                  <a:lnTo>
                    <a:pt x="550" y="846"/>
                  </a:lnTo>
                  <a:lnTo>
                    <a:pt x="612" y="758"/>
                  </a:lnTo>
                  <a:lnTo>
                    <a:pt x="672" y="674"/>
                  </a:lnTo>
                  <a:lnTo>
                    <a:pt x="734" y="598"/>
                  </a:lnTo>
                  <a:lnTo>
                    <a:pt x="792" y="528"/>
                  </a:lnTo>
                  <a:lnTo>
                    <a:pt x="850" y="464"/>
                  </a:lnTo>
                  <a:lnTo>
                    <a:pt x="906" y="408"/>
                  </a:lnTo>
                  <a:lnTo>
                    <a:pt x="960" y="356"/>
                  </a:lnTo>
                  <a:lnTo>
                    <a:pt x="1010" y="310"/>
                  </a:lnTo>
                  <a:lnTo>
                    <a:pt x="1056" y="270"/>
                  </a:lnTo>
                  <a:lnTo>
                    <a:pt x="1096" y="236"/>
                  </a:lnTo>
                  <a:lnTo>
                    <a:pt x="1134" y="208"/>
                  </a:lnTo>
                  <a:lnTo>
                    <a:pt x="1164" y="184"/>
                  </a:lnTo>
                  <a:lnTo>
                    <a:pt x="1190" y="166"/>
                  </a:lnTo>
                  <a:lnTo>
                    <a:pt x="1208" y="154"/>
                  </a:lnTo>
                  <a:lnTo>
                    <a:pt x="1220" y="146"/>
                  </a:lnTo>
                  <a:lnTo>
                    <a:pt x="1224" y="144"/>
                  </a:lnTo>
                  <a:lnTo>
                    <a:pt x="848" y="0"/>
                  </a:lnTo>
                  <a:lnTo>
                    <a:pt x="1728" y="56"/>
                  </a:lnTo>
                  <a:lnTo>
                    <a:pt x="1824" y="480"/>
                  </a:lnTo>
                  <a:lnTo>
                    <a:pt x="1568" y="328"/>
                  </a:lnTo>
                  <a:lnTo>
                    <a:pt x="1564" y="328"/>
                  </a:lnTo>
                  <a:lnTo>
                    <a:pt x="1554" y="332"/>
                  </a:lnTo>
                  <a:lnTo>
                    <a:pt x="1538" y="338"/>
                  </a:lnTo>
                  <a:lnTo>
                    <a:pt x="1514" y="346"/>
                  </a:lnTo>
                  <a:lnTo>
                    <a:pt x="1486" y="356"/>
                  </a:lnTo>
                  <a:lnTo>
                    <a:pt x="1452" y="370"/>
                  </a:lnTo>
                  <a:lnTo>
                    <a:pt x="1412" y="388"/>
                  </a:lnTo>
                  <a:lnTo>
                    <a:pt x="1370" y="410"/>
                  </a:lnTo>
                  <a:lnTo>
                    <a:pt x="1322" y="436"/>
                  </a:lnTo>
                  <a:lnTo>
                    <a:pt x="1270" y="466"/>
                  </a:lnTo>
                  <a:lnTo>
                    <a:pt x="1216" y="500"/>
                  </a:lnTo>
                  <a:lnTo>
                    <a:pt x="1158" y="540"/>
                  </a:lnTo>
                  <a:lnTo>
                    <a:pt x="1098" y="584"/>
                  </a:lnTo>
                  <a:lnTo>
                    <a:pt x="1034" y="636"/>
                  </a:lnTo>
                  <a:lnTo>
                    <a:pt x="970" y="692"/>
                  </a:lnTo>
                  <a:lnTo>
                    <a:pt x="904" y="756"/>
                  </a:lnTo>
                  <a:lnTo>
                    <a:pt x="836" y="824"/>
                  </a:lnTo>
                  <a:lnTo>
                    <a:pt x="770" y="900"/>
                  </a:lnTo>
                  <a:lnTo>
                    <a:pt x="700" y="984"/>
                  </a:lnTo>
                  <a:lnTo>
                    <a:pt x="632" y="1076"/>
                  </a:lnTo>
                  <a:lnTo>
                    <a:pt x="566" y="1174"/>
                  </a:lnTo>
                  <a:lnTo>
                    <a:pt x="498" y="1280"/>
                  </a:lnTo>
                  <a:lnTo>
                    <a:pt x="434" y="1394"/>
                  </a:lnTo>
                  <a:lnTo>
                    <a:pt x="370" y="1518"/>
                  </a:lnTo>
                  <a:lnTo>
                    <a:pt x="308" y="1650"/>
                  </a:lnTo>
                  <a:lnTo>
                    <a:pt x="248" y="1792"/>
                  </a:lnTo>
                  <a:lnTo>
                    <a:pt x="192" y="1944"/>
                  </a:lnTo>
                  <a:lnTo>
                    <a:pt x="138" y="2104"/>
                  </a:lnTo>
                  <a:lnTo>
                    <a:pt x="88" y="2274"/>
                  </a:lnTo>
                  <a:lnTo>
                    <a:pt x="42" y="2456"/>
                  </a:lnTo>
                  <a:lnTo>
                    <a:pt x="0" y="2648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7" name="Freeform 23"/>
          <p:cNvSpPr>
            <a:spLocks/>
          </p:cNvSpPr>
          <p:nvPr/>
        </p:nvSpPr>
        <p:spPr bwMode="gray">
          <a:xfrm>
            <a:off x="2000249" y="6094047"/>
            <a:ext cx="4505233" cy="539750"/>
          </a:xfrm>
          <a:custGeom>
            <a:avLst/>
            <a:gdLst/>
            <a:ahLst/>
            <a:cxnLst>
              <a:cxn ang="0">
                <a:pos x="1872" y="284"/>
              </a:cxn>
              <a:cxn ang="0">
                <a:pos x="0" y="284"/>
              </a:cxn>
              <a:cxn ang="0">
                <a:pos x="446" y="0"/>
              </a:cxn>
              <a:cxn ang="0">
                <a:pos x="2180" y="0"/>
              </a:cxn>
              <a:cxn ang="0">
                <a:pos x="1872" y="284"/>
              </a:cxn>
            </a:cxnLst>
            <a:rect l="0" t="0" r="r" b="b"/>
            <a:pathLst>
              <a:path w="2180" h="284">
                <a:moveTo>
                  <a:pt x="1872" y="284"/>
                </a:moveTo>
                <a:lnTo>
                  <a:pt x="0" y="284"/>
                </a:lnTo>
                <a:lnTo>
                  <a:pt x="446" y="0"/>
                </a:lnTo>
                <a:lnTo>
                  <a:pt x="2180" y="0"/>
                </a:lnTo>
                <a:lnTo>
                  <a:pt x="1872" y="28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rgbClr val="FFC000"/>
              </a:solidFill>
            </a:endParaRPr>
          </a:p>
        </p:txBody>
      </p:sp>
      <p:sp>
        <p:nvSpPr>
          <p:cNvPr id="38" name="Freeform 22"/>
          <p:cNvSpPr>
            <a:spLocks/>
          </p:cNvSpPr>
          <p:nvPr/>
        </p:nvSpPr>
        <p:spPr bwMode="gray">
          <a:xfrm>
            <a:off x="5503862" y="6050389"/>
            <a:ext cx="561074" cy="736602"/>
          </a:xfrm>
          <a:custGeom>
            <a:avLst/>
            <a:gdLst/>
            <a:ahLst/>
            <a:cxnLst>
              <a:cxn ang="0">
                <a:pos x="308" y="122"/>
              </a:cxn>
              <a:cxn ang="0">
                <a:pos x="0" y="444"/>
              </a:cxn>
              <a:cxn ang="0">
                <a:pos x="0" y="286"/>
              </a:cxn>
              <a:cxn ang="0">
                <a:pos x="308" y="0"/>
              </a:cxn>
              <a:cxn ang="0">
                <a:pos x="308" y="122"/>
              </a:cxn>
            </a:cxnLst>
            <a:rect l="0" t="0" r="r" b="b"/>
            <a:pathLst>
              <a:path w="308" h="444">
                <a:moveTo>
                  <a:pt x="308" y="122"/>
                </a:moveTo>
                <a:lnTo>
                  <a:pt x="0" y="444"/>
                </a:lnTo>
                <a:lnTo>
                  <a:pt x="0" y="286"/>
                </a:lnTo>
                <a:lnTo>
                  <a:pt x="308" y="0"/>
                </a:lnTo>
                <a:lnTo>
                  <a:pt x="308" y="122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" name="Rectangle 29"/>
          <p:cNvSpPr>
            <a:spLocks noChangeArrowheads="1"/>
          </p:cNvSpPr>
          <p:nvPr/>
        </p:nvSpPr>
        <p:spPr bwMode="gray">
          <a:xfrm>
            <a:off x="2030412" y="6506799"/>
            <a:ext cx="3877900" cy="296863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9" tIns="45715" rIns="91429" bIns="45715" anchor="ctr"/>
          <a:lstStyle/>
          <a:p>
            <a:pPr algn="ctr" eaLnBrk="0" hangingPunct="0"/>
            <a:r>
              <a:rPr lang="ru-RU" sz="1600" b="1" dirty="0" smtClean="0">
                <a:solidFill>
                  <a:srgbClr val="FFFFFF"/>
                </a:solidFill>
                <a:latin typeface="Verdana" pitchFamily="34" charset="0"/>
              </a:rPr>
              <a:t>1 курс</a:t>
            </a:r>
            <a:endParaRPr lang="en-US" sz="1600" b="1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40" name="Line 3"/>
          <p:cNvSpPr>
            <a:spLocks noChangeShapeType="1"/>
          </p:cNvSpPr>
          <p:nvPr/>
        </p:nvSpPr>
        <p:spPr bwMode="gray">
          <a:xfrm flipH="1">
            <a:off x="873124" y="6771116"/>
            <a:ext cx="1829429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" name="Line 11"/>
          <p:cNvSpPr>
            <a:spLocks noChangeShapeType="1"/>
          </p:cNvSpPr>
          <p:nvPr/>
        </p:nvSpPr>
        <p:spPr bwMode="gray">
          <a:xfrm>
            <a:off x="1009651" y="5956728"/>
            <a:ext cx="0" cy="815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6257" y="-96057"/>
            <a:ext cx="9144000" cy="1052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Text Box 15"/>
          <p:cNvSpPr txBox="1">
            <a:spLocks noChangeArrowheads="1"/>
          </p:cNvSpPr>
          <p:nvPr/>
        </p:nvSpPr>
        <p:spPr bwMode="gray">
          <a:xfrm>
            <a:off x="1214414" y="6000768"/>
            <a:ext cx="1152155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9" tIns="45715" rIns="91429" bIns="45715">
            <a:spAutoFit/>
          </a:bodyPr>
          <a:lstStyle/>
          <a:p>
            <a:pPr algn="ctr" eaLnBrk="0" hangingPunct="0"/>
            <a:r>
              <a:rPr lang="ru-RU" b="1" dirty="0" smtClean="0">
                <a:latin typeface="Verdana" pitchFamily="34" charset="0"/>
              </a:rPr>
              <a:t>знает</a:t>
            </a:r>
            <a:endParaRPr lang="en-US" b="1" dirty="0">
              <a:latin typeface="Verdana" pitchFamily="34" charset="0"/>
            </a:endParaRPr>
          </a:p>
        </p:txBody>
      </p:sp>
      <p:pic>
        <p:nvPicPr>
          <p:cNvPr id="62" name="Picture 9" descr="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391" t="2325" r="27344"/>
          <a:stretch>
            <a:fillRect/>
          </a:stretch>
        </p:blipFill>
        <p:spPr bwMode="auto">
          <a:xfrm>
            <a:off x="74840" y="252488"/>
            <a:ext cx="798285" cy="219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24" descr="KS11516[1]-copy-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5520"/>
          <a:stretch>
            <a:fillRect/>
          </a:stretch>
        </p:blipFill>
        <p:spPr bwMode="auto">
          <a:xfrm>
            <a:off x="7608345" y="155258"/>
            <a:ext cx="1617045" cy="2099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Выноска со стрелкой вверх 69"/>
          <p:cNvSpPr/>
          <p:nvPr/>
        </p:nvSpPr>
        <p:spPr>
          <a:xfrm>
            <a:off x="7696745" y="2348880"/>
            <a:ext cx="1440246" cy="1025717"/>
          </a:xfrm>
          <a:prstGeom prst="upArrowCallout">
            <a:avLst/>
          </a:prstGeom>
          <a:solidFill>
            <a:srgbClr val="BB3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резидентура</a:t>
            </a:r>
          </a:p>
          <a:p>
            <a:pPr algn="ctr"/>
            <a:endParaRPr lang="ru-RU" sz="1400" b="1" dirty="0">
              <a:solidFill>
                <a:srgbClr val="002060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интернатура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696745" y="3046045"/>
            <a:ext cx="1440246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85" name="Picture 3" descr="strelki0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6879064" y="1388605"/>
            <a:ext cx="1300280" cy="325070"/>
          </a:xfrm>
          <a:prstGeom prst="rect">
            <a:avLst/>
          </a:prstGeom>
          <a:noFill/>
        </p:spPr>
      </p:pic>
      <p:sp>
        <p:nvSpPr>
          <p:cNvPr id="108" name="AutoShape 3"/>
          <p:cNvSpPr>
            <a:spLocks noChangeArrowheads="1"/>
          </p:cNvSpPr>
          <p:nvPr/>
        </p:nvSpPr>
        <p:spPr bwMode="ltGray">
          <a:xfrm rot="10800000">
            <a:off x="915638" y="-1"/>
            <a:ext cx="5632358" cy="3047662"/>
          </a:xfrm>
          <a:prstGeom prst="rightArrow">
            <a:avLst>
              <a:gd name="adj1" fmla="val 79306"/>
              <a:gd name="adj2" fmla="val 32395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9" name="AutoShape 4"/>
          <p:cNvSpPr>
            <a:spLocks noChangeArrowheads="1"/>
          </p:cNvSpPr>
          <p:nvPr/>
        </p:nvSpPr>
        <p:spPr bwMode="blackWhite">
          <a:xfrm>
            <a:off x="1978660" y="164758"/>
            <a:ext cx="4922361" cy="531106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29" tIns="45715" rIns="91429" bIns="45715" anchor="ctr"/>
          <a:lstStyle/>
          <a:p>
            <a:pPr algn="just" eaLnBrk="0" hangingPunct="0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обладающий профессиональными,  медицинскими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just" eaLnBrk="0" hangingPunct="0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клиническими знаниями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AutoShape 6"/>
          <p:cNvSpPr>
            <a:spLocks noChangeArrowheads="1"/>
          </p:cNvSpPr>
          <p:nvPr/>
        </p:nvSpPr>
        <p:spPr bwMode="blackWhite">
          <a:xfrm>
            <a:off x="2000248" y="1236300"/>
            <a:ext cx="4900773" cy="511611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29" tIns="45715" rIns="91429" bIns="45715" anchor="ctr"/>
          <a:lstStyle/>
          <a:p>
            <a:pPr eaLnBrk="0" hangingPunct="0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знающий медицинскую этику, нормативно-</a:t>
            </a:r>
          </a:p>
          <a:p>
            <a:pPr eaLnBrk="0" hangingPunct="0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правовых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профессиональной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деятельности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AutoShape 6"/>
          <p:cNvSpPr>
            <a:spLocks noChangeArrowheads="1"/>
          </p:cNvSpPr>
          <p:nvPr/>
        </p:nvSpPr>
        <p:spPr bwMode="blackWhite">
          <a:xfrm>
            <a:off x="2007745" y="1789310"/>
            <a:ext cx="4877664" cy="375172"/>
          </a:xfrm>
          <a:prstGeom prst="roundRect">
            <a:avLst>
              <a:gd name="adj" fmla="val 9106"/>
            </a:avLst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29" tIns="45715" rIns="91429" bIns="45715" anchor="ctr"/>
          <a:lstStyle/>
          <a:p>
            <a:pPr eaLnBrk="0" hangingPunct="0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эффективно применяющий знаний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практике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59172" y="783593"/>
            <a:ext cx="923330" cy="1195455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 algn="ctr"/>
            <a:r>
              <a:rPr lang="ru-RU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Конкуренто</a:t>
            </a:r>
            <a:endPara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способный </a:t>
            </a:r>
          </a:p>
          <a:p>
            <a:pPr algn="ctr"/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специалист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AutoShape 6"/>
          <p:cNvSpPr>
            <a:spLocks noChangeArrowheads="1"/>
          </p:cNvSpPr>
          <p:nvPr/>
        </p:nvSpPr>
        <p:spPr bwMode="blackWhite">
          <a:xfrm>
            <a:off x="1978660" y="705052"/>
            <a:ext cx="4906749" cy="511611"/>
          </a:xfrm>
          <a:prstGeom prst="roundRect">
            <a:avLst>
              <a:gd name="adj" fmla="val 9106"/>
            </a:avLst>
          </a:prstGeom>
          <a:solidFill>
            <a:schemeClr val="tx2">
              <a:lumMod val="50000"/>
            </a:schemeClr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29" tIns="45715" rIns="91429" bIns="45715" anchor="ctr"/>
          <a:lstStyle/>
          <a:p>
            <a:pPr eaLnBrk="0" hangingPunct="0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обладающий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навыками коммуникативного </a:t>
            </a:r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общения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лечении пациентов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AutoShape 6"/>
          <p:cNvSpPr>
            <a:spLocks noChangeArrowheads="1"/>
          </p:cNvSpPr>
          <p:nvPr/>
        </p:nvSpPr>
        <p:spPr bwMode="blackWhite">
          <a:xfrm>
            <a:off x="2030412" y="2161294"/>
            <a:ext cx="4854997" cy="475618"/>
          </a:xfrm>
          <a:prstGeom prst="roundRect">
            <a:avLst>
              <a:gd name="adj" fmla="val 9106"/>
            </a:avLst>
          </a:prstGeom>
          <a:solidFill>
            <a:srgbClr val="002060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29" tIns="45715" rIns="91429" bIns="45715" anchor="ctr"/>
          <a:lstStyle/>
          <a:p>
            <a:pPr eaLnBrk="0" hangingPunct="0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Соответствующий современным требованиям  </a:t>
            </a:r>
          </a:p>
          <a:p>
            <a:pPr eaLnBrk="0" hangingPunct="0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 научной медицины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1214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13" descr="62b7bffc5f"/>
          <p:cNvPicPr>
            <a:picLocks noChangeAspect="1" noChangeArrowheads="1"/>
          </p:cNvPicPr>
          <p:nvPr/>
        </p:nvPicPr>
        <p:blipFill>
          <a:blip r:embed="rId3" cstate="print"/>
          <a:srcRect b="-1"/>
          <a:stretch>
            <a:fillRect/>
          </a:stretch>
        </p:blipFill>
        <p:spPr bwMode="auto">
          <a:xfrm>
            <a:off x="3124200" y="1524000"/>
            <a:ext cx="4876800" cy="4171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7" descr="4473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571744"/>
            <a:ext cx="2286000" cy="23241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785786" y="285728"/>
            <a:ext cx="701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C</a:t>
            </a:r>
            <a:r>
              <a:rPr lang="ru-RU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ПАСИБО ЗА ВНИМАНИЕ</a:t>
            </a:r>
            <a:r>
              <a:rPr lang="kk-KZ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!</a:t>
            </a:r>
            <a:endParaRPr lang="en-US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94" name="Line 3"/>
          <p:cNvSpPr>
            <a:spLocks noChangeShapeType="1"/>
          </p:cNvSpPr>
          <p:nvPr/>
        </p:nvSpPr>
        <p:spPr bwMode="auto">
          <a:xfrm>
            <a:off x="914400" y="115888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006" name="UTurnArrow"/>
          <p:cNvSpPr>
            <a:spLocks noEditPoints="1" noChangeArrowheads="1"/>
          </p:cNvSpPr>
          <p:nvPr/>
        </p:nvSpPr>
        <p:spPr bwMode="auto">
          <a:xfrm>
            <a:off x="539749" y="0"/>
            <a:ext cx="8208715" cy="2540969"/>
          </a:xfrm>
          <a:custGeom>
            <a:avLst/>
            <a:gdLst>
              <a:gd name="G0" fmla="+- 0 0 0"/>
              <a:gd name="G1" fmla="+- 5574 0 0"/>
              <a:gd name="G2" fmla="*/ 5574 1 2"/>
              <a:gd name="G3" fmla="*/ 9725 1 2"/>
              <a:gd name="G4" fmla="+- 10800 G3 G2"/>
              <a:gd name="G5" fmla="+- 10800 G3 0"/>
              <a:gd name="G6" fmla="+- G5 G2 0"/>
              <a:gd name="G7" fmla="*/ G6 1 2"/>
              <a:gd name="G8" fmla="+- 9725 0 0"/>
              <a:gd name="G9" fmla="+- 21600 0 5574"/>
              <a:gd name="G10" fmla="+- 21600 0 9725"/>
              <a:gd name="G11" fmla="min G10 8691"/>
              <a:gd name="G12" fmla="+- 8826 0 0"/>
              <a:gd name="G13" fmla="+- 14865 0 5975"/>
              <a:gd name="G14" fmla="+- 14865 0 0"/>
              <a:gd name="G15" fmla="*/ 5574 5842 6110"/>
              <a:gd name="G16" fmla="+- 8826 1350 0"/>
              <a:gd name="G17" fmla="+- 8310 0 G15"/>
              <a:gd name="G18" fmla="*/ G17 G7 8310"/>
              <a:gd name="G19" fmla="+- 5574 G18 0"/>
              <a:gd name="G20" fmla="+- G4 0 G18"/>
              <a:gd name="T0" fmla="*/ 9225 w 21600"/>
              <a:gd name="T1" fmla="*/ 0 h 21600"/>
              <a:gd name="T2" fmla="*/ 2787 w 21600"/>
              <a:gd name="T3" fmla="*/ 21600 h 21600"/>
              <a:gd name="T4" fmla="*/ 9725 w 21600"/>
              <a:gd name="T5" fmla="*/ 8826 h 21600"/>
              <a:gd name="T6" fmla="*/ 15663 w 21600"/>
              <a:gd name="T7" fmla="*/ 14865 h 21600"/>
              <a:gd name="T8" fmla="*/ 21600 w 21600"/>
              <a:gd name="T9" fmla="*/ 8826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G1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3" y="14865"/>
                </a:moveTo>
                <a:lnTo>
                  <a:pt x="21600" y="8826"/>
                </a:lnTo>
                <a:lnTo>
                  <a:pt x="18450" y="8826"/>
                </a:lnTo>
                <a:lnTo>
                  <a:pt x="18450" y="8310"/>
                </a:lnTo>
                <a:cubicBezTo>
                  <a:pt x="18450" y="3721"/>
                  <a:pt x="14320" y="0"/>
                  <a:pt x="9225" y="0"/>
                </a:cubicBezTo>
                <a:cubicBezTo>
                  <a:pt x="4130" y="0"/>
                  <a:pt x="0" y="3799"/>
                  <a:pt x="0" y="8485"/>
                </a:cubicBezTo>
                <a:lnTo>
                  <a:pt x="0" y="21600"/>
                </a:lnTo>
                <a:lnTo>
                  <a:pt x="5574" y="21600"/>
                </a:lnTo>
                <a:lnTo>
                  <a:pt x="5574" y="8310"/>
                </a:lnTo>
                <a:cubicBezTo>
                  <a:pt x="5574" y="6664"/>
                  <a:pt x="7055" y="5330"/>
                  <a:pt x="8882" y="5330"/>
                </a:cubicBezTo>
                <a:lnTo>
                  <a:pt x="9568" y="5330"/>
                </a:lnTo>
                <a:cubicBezTo>
                  <a:pt x="11395" y="5330"/>
                  <a:pt x="12876" y="6664"/>
                  <a:pt x="12876" y="8310"/>
                </a:cubicBezTo>
                <a:lnTo>
                  <a:pt x="12876" y="8826"/>
                </a:lnTo>
                <a:lnTo>
                  <a:pt x="9725" y="8826"/>
                </a:lnTo>
                <a:close/>
              </a:path>
            </a:pathLst>
          </a:custGeom>
          <a:gradFill rotWithShape="1">
            <a:gsLst>
              <a:gs pos="0">
                <a:srgbClr val="CCCC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 sz="12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56012" name="Document"/>
          <p:cNvSpPr>
            <a:spLocks noEditPoints="1" noChangeArrowheads="1"/>
          </p:cNvSpPr>
          <p:nvPr/>
        </p:nvSpPr>
        <p:spPr bwMode="auto">
          <a:xfrm>
            <a:off x="2747743" y="3086080"/>
            <a:ext cx="2216150" cy="78246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Группа независимых экспертов</a:t>
            </a:r>
            <a:endParaRPr lang="ru-RU" b="1" dirty="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endParaRPr lang="ru-RU" sz="14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56013" name="Document"/>
          <p:cNvSpPr>
            <a:spLocks noEditPoints="1" noChangeArrowheads="1"/>
          </p:cNvSpPr>
          <p:nvPr/>
        </p:nvSpPr>
        <p:spPr bwMode="auto">
          <a:xfrm>
            <a:off x="2805138" y="4725144"/>
            <a:ext cx="2101360" cy="739533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Группа </a:t>
            </a:r>
            <a:r>
              <a:rPr lang="ru-RU" sz="1800" b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тестологов</a:t>
            </a:r>
            <a:endParaRPr lang="ru-RU" sz="18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endParaRPr lang="ru-RU" sz="18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56014" name="Document"/>
          <p:cNvSpPr>
            <a:spLocks noEditPoints="1" noChangeArrowheads="1"/>
          </p:cNvSpPr>
          <p:nvPr/>
        </p:nvSpPr>
        <p:spPr bwMode="auto">
          <a:xfrm>
            <a:off x="321668" y="1661459"/>
            <a:ext cx="2305049" cy="380321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gradFill rotWithShape="1">
            <a:gsLst>
              <a:gs pos="0">
                <a:srgbClr val="DCD822"/>
              </a:gs>
              <a:gs pos="53000">
                <a:schemeClr val="bg1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Модель медицинского образования </a:t>
            </a:r>
            <a:r>
              <a:rPr lang="ru-RU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КазНМУ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56015" name="Document"/>
          <p:cNvSpPr>
            <a:spLocks noEditPoints="1" noChangeArrowheads="1"/>
          </p:cNvSpPr>
          <p:nvPr/>
        </p:nvSpPr>
        <p:spPr bwMode="auto">
          <a:xfrm>
            <a:off x="4929190" y="3868540"/>
            <a:ext cx="1921093" cy="750734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accent4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школа преподавателя</a:t>
            </a:r>
          </a:p>
        </p:txBody>
      </p:sp>
      <p:sp>
        <p:nvSpPr>
          <p:cNvPr id="256016" name="Document"/>
          <p:cNvSpPr>
            <a:spLocks noEditPoints="1" noChangeArrowheads="1"/>
          </p:cNvSpPr>
          <p:nvPr/>
        </p:nvSpPr>
        <p:spPr bwMode="auto">
          <a:xfrm>
            <a:off x="7064375" y="1646434"/>
            <a:ext cx="1874486" cy="3997143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 практических навыков</a:t>
            </a:r>
          </a:p>
          <a:p>
            <a:pPr algn="ctr">
              <a:defRPr/>
            </a:pP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Школа «Адвокат здоровья»</a:t>
            </a:r>
          </a:p>
          <a:p>
            <a:pPr algn="ctr">
              <a:defRPr/>
            </a:pP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 коммуникативных навыков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17" name="Rectangle 17"/>
          <p:cNvSpPr>
            <a:spLocks noChangeArrowheads="1"/>
          </p:cNvSpPr>
          <p:nvPr/>
        </p:nvSpPr>
        <p:spPr bwMode="auto">
          <a:xfrm>
            <a:off x="693093" y="17602"/>
            <a:ext cx="59769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r>
              <a:rPr lang="ru-RU" sz="2800" b="1" dirty="0" smtClean="0">
                <a:solidFill>
                  <a:srgbClr val="EF21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ПУТИ РЕАЛИЗАЦИИ</a:t>
            </a:r>
            <a:endParaRPr lang="ru-RU" sz="2800" b="1" dirty="0">
              <a:solidFill>
                <a:srgbClr val="EF21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4" name="Document"/>
          <p:cNvSpPr>
            <a:spLocks noEditPoints="1" noChangeArrowheads="1"/>
          </p:cNvSpPr>
          <p:nvPr/>
        </p:nvSpPr>
        <p:spPr bwMode="auto">
          <a:xfrm>
            <a:off x="2772520" y="3933448"/>
            <a:ext cx="2103642" cy="620919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Апелляционная комиссии</a:t>
            </a:r>
            <a:endParaRPr lang="ru-RU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Document"/>
          <p:cNvSpPr>
            <a:spLocks noEditPoints="1" noChangeArrowheads="1"/>
          </p:cNvSpPr>
          <p:nvPr/>
        </p:nvSpPr>
        <p:spPr bwMode="auto">
          <a:xfrm>
            <a:off x="5052120" y="4774517"/>
            <a:ext cx="1854844" cy="69016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accent4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«Ассистент </a:t>
            </a:r>
            <a:r>
              <a:rPr lang="ru-RU" b="1" dirty="0">
                <a:solidFill>
                  <a:schemeClr val="accent4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err="1">
                <a:solidFill>
                  <a:schemeClr val="accent4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эдвайзера</a:t>
            </a:r>
            <a:r>
              <a:rPr lang="ru-RU" b="1" dirty="0" smtClean="0">
                <a:solidFill>
                  <a:schemeClr val="accent4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solidFill>
                <a:schemeClr val="accent4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Document"/>
          <p:cNvSpPr>
            <a:spLocks noEditPoints="1" noChangeArrowheads="1"/>
          </p:cNvSpPr>
          <p:nvPr/>
        </p:nvSpPr>
        <p:spPr bwMode="auto">
          <a:xfrm>
            <a:off x="2805138" y="2276222"/>
            <a:ext cx="2101360" cy="703514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Правила оценки компетенций</a:t>
            </a:r>
            <a:endParaRPr lang="ru-RU" sz="1800" b="1" dirty="0">
              <a:solidFill>
                <a:srgbClr val="7030A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endParaRPr lang="ru-RU" sz="18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80" y="3746951"/>
            <a:ext cx="2305049" cy="1909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Document"/>
          <p:cNvSpPr>
            <a:spLocks noEditPoints="1" noChangeArrowheads="1"/>
          </p:cNvSpPr>
          <p:nvPr/>
        </p:nvSpPr>
        <p:spPr bwMode="auto">
          <a:xfrm>
            <a:off x="2781946" y="1432223"/>
            <a:ext cx="2101360" cy="703514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Нормативно-правовая база</a:t>
            </a:r>
            <a:endParaRPr lang="ru-RU" sz="1800" b="1" dirty="0">
              <a:solidFill>
                <a:srgbClr val="7030A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endParaRPr lang="ru-RU" sz="18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0" name="Document"/>
          <p:cNvSpPr>
            <a:spLocks noEditPoints="1" noChangeArrowheads="1"/>
          </p:cNvSpPr>
          <p:nvPr/>
        </p:nvSpPr>
        <p:spPr bwMode="auto">
          <a:xfrm>
            <a:off x="5075637" y="3029095"/>
            <a:ext cx="1798163" cy="750734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chemeClr val="accent4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Модульное обучение</a:t>
            </a:r>
          </a:p>
        </p:txBody>
      </p:sp>
      <p:sp>
        <p:nvSpPr>
          <p:cNvPr id="21" name="Document"/>
          <p:cNvSpPr>
            <a:spLocks noEditPoints="1" noChangeArrowheads="1"/>
          </p:cNvSpPr>
          <p:nvPr/>
        </p:nvSpPr>
        <p:spPr bwMode="auto">
          <a:xfrm>
            <a:off x="5075637" y="1916832"/>
            <a:ext cx="1831327" cy="105094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ru-RU" sz="1700" b="1" dirty="0" smtClean="0">
                <a:solidFill>
                  <a:schemeClr val="accent4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Программа </a:t>
            </a:r>
            <a:r>
              <a:rPr lang="ru-RU" sz="1700" b="1" dirty="0" smtClean="0">
                <a:solidFill>
                  <a:schemeClr val="accent4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трехъязычного</a:t>
            </a:r>
            <a:r>
              <a:rPr lang="ru-RU" sz="1700" b="1" dirty="0" smtClean="0">
                <a:solidFill>
                  <a:schemeClr val="accent4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обучения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 Logo</a:t>
            </a:r>
          </a:p>
        </p:txBody>
      </p:sp>
      <p:sp>
        <p:nvSpPr>
          <p:cNvPr id="69673" name="AutoShape 41"/>
          <p:cNvSpPr>
            <a:spLocks noChangeArrowheads="1"/>
          </p:cNvSpPr>
          <p:nvPr/>
        </p:nvSpPr>
        <p:spPr bwMode="ltGray">
          <a:xfrm rot="5400000">
            <a:off x="-2422526" y="14747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9674" name="AutoShape 42"/>
          <p:cNvSpPr>
            <a:spLocks noChangeArrowheads="1"/>
          </p:cNvSpPr>
          <p:nvPr/>
        </p:nvSpPr>
        <p:spPr bwMode="ltGray">
          <a:xfrm rot="5400000" flipH="1">
            <a:off x="-2016918" y="1910556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accent1">
              <a:alpha val="36000"/>
            </a:schemeClr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9675" name="AutoShape 43"/>
          <p:cNvSpPr>
            <a:spLocks noChangeArrowheads="1"/>
          </p:cNvSpPr>
          <p:nvPr/>
        </p:nvSpPr>
        <p:spPr bwMode="gray">
          <a:xfrm>
            <a:off x="2357422" y="3643314"/>
            <a:ext cx="4786346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ru-RU" b="1" dirty="0" smtClean="0"/>
              <a:t>Правила оценки компетенций</a:t>
            </a:r>
            <a:endParaRPr lang="en-US" b="1" dirty="0"/>
          </a:p>
        </p:txBody>
      </p:sp>
      <p:sp>
        <p:nvSpPr>
          <p:cNvPr id="69676" name="AutoShape 44"/>
          <p:cNvSpPr>
            <a:spLocks noChangeArrowheads="1"/>
          </p:cNvSpPr>
          <p:nvPr/>
        </p:nvSpPr>
        <p:spPr bwMode="gray">
          <a:xfrm>
            <a:off x="2214546" y="2928934"/>
            <a:ext cx="500066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ru-RU" b="1" dirty="0" smtClean="0"/>
              <a:t>Положение о ли</a:t>
            </a:r>
            <a:r>
              <a:rPr lang="ru-RU" b="1" i="1" dirty="0" smtClean="0"/>
              <a:t>к</a:t>
            </a:r>
            <a:r>
              <a:rPr lang="ru-RU" b="1" dirty="0" smtClean="0"/>
              <a:t>видации</a:t>
            </a:r>
          </a:p>
          <a:p>
            <a:pPr eaLnBrk="0" hangingPunct="0"/>
            <a:r>
              <a:rPr lang="ru-RU" b="1" dirty="0" smtClean="0"/>
              <a:t> академической задолженности</a:t>
            </a:r>
            <a:endParaRPr lang="en-US" b="1" dirty="0"/>
          </a:p>
        </p:txBody>
      </p:sp>
      <p:sp>
        <p:nvSpPr>
          <p:cNvPr id="69677" name="AutoShape 45"/>
          <p:cNvSpPr>
            <a:spLocks noChangeArrowheads="1"/>
          </p:cNvSpPr>
          <p:nvPr/>
        </p:nvSpPr>
        <p:spPr bwMode="gray">
          <a:xfrm>
            <a:off x="1928794" y="2143116"/>
            <a:ext cx="5214974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ru-RU" b="1" dirty="0" smtClean="0"/>
              <a:t>Правила о перевода с курса на курс</a:t>
            </a:r>
            <a:endParaRPr lang="en-US" b="1" dirty="0"/>
          </a:p>
        </p:txBody>
      </p:sp>
      <p:sp>
        <p:nvSpPr>
          <p:cNvPr id="69678" name="AutoShape 46"/>
          <p:cNvSpPr>
            <a:spLocks noChangeArrowheads="1"/>
          </p:cNvSpPr>
          <p:nvPr/>
        </p:nvSpPr>
        <p:spPr bwMode="gray">
          <a:xfrm>
            <a:off x="1500166" y="5572140"/>
            <a:ext cx="5643602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ru-RU" b="1" dirty="0" smtClean="0"/>
              <a:t>Положение о группе независимых</a:t>
            </a:r>
          </a:p>
          <a:p>
            <a:pPr eaLnBrk="0" hangingPunct="0"/>
            <a:r>
              <a:rPr lang="ru-RU" b="1" dirty="0" smtClean="0"/>
              <a:t>экспертов</a:t>
            </a:r>
            <a:endParaRPr lang="en-US" b="1" dirty="0"/>
          </a:p>
        </p:txBody>
      </p:sp>
      <p:sp>
        <p:nvSpPr>
          <p:cNvPr id="69679" name="AutoShape 47"/>
          <p:cNvSpPr>
            <a:spLocks noChangeArrowheads="1"/>
          </p:cNvSpPr>
          <p:nvPr/>
        </p:nvSpPr>
        <p:spPr bwMode="gray">
          <a:xfrm>
            <a:off x="2000232" y="4929198"/>
            <a:ext cx="5143536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ru-RU" b="1" dirty="0" smtClean="0"/>
              <a:t>Положение об апелляционной комиссии</a:t>
            </a:r>
            <a:endParaRPr lang="en-US" b="1" dirty="0"/>
          </a:p>
        </p:txBody>
      </p:sp>
      <p:grpSp>
        <p:nvGrpSpPr>
          <p:cNvPr id="69680" name="Group 48"/>
          <p:cNvGrpSpPr>
            <a:grpSpLocks/>
          </p:cNvGrpSpPr>
          <p:nvPr/>
        </p:nvGrpSpPr>
        <p:grpSpPr bwMode="auto">
          <a:xfrm>
            <a:off x="1643042" y="2214554"/>
            <a:ext cx="381000" cy="381000"/>
            <a:chOff x="2078" y="1680"/>
            <a:chExt cx="1615" cy="1615"/>
          </a:xfrm>
        </p:grpSpPr>
        <p:sp>
          <p:nvSpPr>
            <p:cNvPr id="69681" name="Oval 4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682" name="Oval 5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683" name="Oval 5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9684" name="Oval 5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9685" name="Oval 5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9686" name="Oval 5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69687" name="Group 55"/>
          <p:cNvGrpSpPr>
            <a:grpSpLocks/>
          </p:cNvGrpSpPr>
          <p:nvPr/>
        </p:nvGrpSpPr>
        <p:grpSpPr bwMode="auto">
          <a:xfrm>
            <a:off x="2000232" y="3000372"/>
            <a:ext cx="381000" cy="381000"/>
            <a:chOff x="2078" y="1680"/>
            <a:chExt cx="1615" cy="1615"/>
          </a:xfrm>
        </p:grpSpPr>
        <p:sp>
          <p:nvSpPr>
            <p:cNvPr id="69688" name="Oval 5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689" name="Oval 5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690" name="Oval 5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9691" name="Oval 5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9692" name="Oval 6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9693" name="Oval 6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69694" name="Group 62"/>
          <p:cNvGrpSpPr>
            <a:grpSpLocks/>
          </p:cNvGrpSpPr>
          <p:nvPr/>
        </p:nvGrpSpPr>
        <p:grpSpPr bwMode="auto">
          <a:xfrm>
            <a:off x="2143108" y="3643314"/>
            <a:ext cx="381000" cy="381000"/>
            <a:chOff x="2078" y="1680"/>
            <a:chExt cx="1615" cy="1615"/>
          </a:xfrm>
        </p:grpSpPr>
        <p:sp>
          <p:nvSpPr>
            <p:cNvPr id="69695" name="Oval 6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696" name="Oval 6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697" name="Oval 6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9698" name="Oval 6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9699" name="Oval 6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9700" name="Oval 6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69708" name="Group 76"/>
          <p:cNvGrpSpPr>
            <a:grpSpLocks/>
          </p:cNvGrpSpPr>
          <p:nvPr/>
        </p:nvGrpSpPr>
        <p:grpSpPr bwMode="auto">
          <a:xfrm>
            <a:off x="1785918" y="4929198"/>
            <a:ext cx="355600" cy="381000"/>
            <a:chOff x="2078" y="1680"/>
            <a:chExt cx="1615" cy="1615"/>
          </a:xfrm>
        </p:grpSpPr>
        <p:sp>
          <p:nvSpPr>
            <p:cNvPr id="69709" name="Oval 7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710" name="Oval 7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711" name="Oval 7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9712" name="Oval 8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9713" name="Oval 8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9714" name="Oval 8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46" name="AutoShape 43"/>
          <p:cNvSpPr>
            <a:spLocks noChangeArrowheads="1"/>
          </p:cNvSpPr>
          <p:nvPr/>
        </p:nvSpPr>
        <p:spPr bwMode="gray">
          <a:xfrm>
            <a:off x="2214546" y="4286256"/>
            <a:ext cx="500066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ru-RU" b="1" dirty="0" smtClean="0"/>
              <a:t>Регламент заполнения учебного журнала</a:t>
            </a:r>
            <a:endParaRPr lang="en-US" b="1" dirty="0"/>
          </a:p>
        </p:txBody>
      </p:sp>
      <p:grpSp>
        <p:nvGrpSpPr>
          <p:cNvPr id="47" name="Group 76"/>
          <p:cNvGrpSpPr>
            <a:grpSpLocks/>
          </p:cNvGrpSpPr>
          <p:nvPr/>
        </p:nvGrpSpPr>
        <p:grpSpPr bwMode="auto">
          <a:xfrm>
            <a:off x="1285852" y="5572140"/>
            <a:ext cx="355600" cy="381000"/>
            <a:chOff x="2078" y="1680"/>
            <a:chExt cx="1615" cy="1615"/>
          </a:xfrm>
        </p:grpSpPr>
        <p:sp>
          <p:nvSpPr>
            <p:cNvPr id="48" name="Oval 7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" name="Oval 7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" name="Oval 7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51" name="Oval 8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52" name="Oval 8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53" name="Oval 8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54" name="Прямоугольник 53"/>
          <p:cNvSpPr/>
          <p:nvPr/>
        </p:nvSpPr>
        <p:spPr>
          <a:xfrm>
            <a:off x="1142976" y="285728"/>
            <a:ext cx="6500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НОРМАТИВНО-ПРАВОВАЯ БАЗА</a:t>
            </a:r>
            <a:endParaRPr lang="ru-RU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285852" y="1428736"/>
            <a:ext cx="5357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Правила организации учебного процесса при кредитной технологии обучения</a:t>
            </a:r>
            <a:endParaRPr lang="ru-RU" sz="1600" b="1" dirty="0"/>
          </a:p>
        </p:txBody>
      </p:sp>
      <p:sp>
        <p:nvSpPr>
          <p:cNvPr id="64" name="AutoShape 47"/>
          <p:cNvSpPr>
            <a:spLocks noChangeArrowheads="1"/>
          </p:cNvSpPr>
          <p:nvPr/>
        </p:nvSpPr>
        <p:spPr bwMode="gray">
          <a:xfrm>
            <a:off x="1142976" y="1500174"/>
            <a:ext cx="5929354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b="1" dirty="0"/>
          </a:p>
        </p:txBody>
      </p:sp>
      <p:grpSp>
        <p:nvGrpSpPr>
          <p:cNvPr id="57" name="Group 48"/>
          <p:cNvGrpSpPr>
            <a:grpSpLocks/>
          </p:cNvGrpSpPr>
          <p:nvPr/>
        </p:nvGrpSpPr>
        <p:grpSpPr bwMode="auto">
          <a:xfrm>
            <a:off x="928662" y="1500174"/>
            <a:ext cx="381000" cy="381000"/>
            <a:chOff x="2078" y="1680"/>
            <a:chExt cx="1615" cy="1615"/>
          </a:xfrm>
        </p:grpSpPr>
        <p:sp>
          <p:nvSpPr>
            <p:cNvPr id="58" name="Oval 4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" name="Oval 5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" name="Oval 5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" name="Oval 5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2" name="Oval 5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3" name="Oval 5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69701" name="Group 69"/>
          <p:cNvGrpSpPr>
            <a:grpSpLocks/>
          </p:cNvGrpSpPr>
          <p:nvPr/>
        </p:nvGrpSpPr>
        <p:grpSpPr bwMode="auto">
          <a:xfrm>
            <a:off x="2000232" y="4357694"/>
            <a:ext cx="381000" cy="381000"/>
            <a:chOff x="2078" y="1680"/>
            <a:chExt cx="1615" cy="1615"/>
          </a:xfrm>
        </p:grpSpPr>
        <p:sp>
          <p:nvSpPr>
            <p:cNvPr id="69702" name="Oval 7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703" name="Oval 7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704" name="Oval 7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9705" name="Oval 7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9706" name="Oval 7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9707" name="Oval 7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840296" y="116631"/>
            <a:ext cx="7391400" cy="866145"/>
          </a:xfrm>
        </p:spPr>
        <p:txBody>
          <a:bodyPr/>
          <a:lstStyle/>
          <a:p>
            <a:r>
              <a:rPr lang="ru-RU" sz="2800" dirty="0" smtClean="0"/>
              <a:t>ПРАВИЛА ОЦЕНКИ КОМПЕТЕНЦИИ</a:t>
            </a:r>
            <a:endParaRPr lang="en-US" sz="2800" dirty="0"/>
          </a:p>
        </p:txBody>
      </p:sp>
      <p:grpSp>
        <p:nvGrpSpPr>
          <p:cNvPr id="73731" name="Group 3"/>
          <p:cNvGrpSpPr>
            <a:grpSpLocks/>
          </p:cNvGrpSpPr>
          <p:nvPr/>
        </p:nvGrpSpPr>
        <p:grpSpPr bwMode="auto">
          <a:xfrm>
            <a:off x="428596" y="1285860"/>
            <a:ext cx="8428752" cy="4099560"/>
            <a:chOff x="624" y="967"/>
            <a:chExt cx="4418" cy="3701"/>
          </a:xfrm>
        </p:grpSpPr>
        <p:sp>
          <p:nvSpPr>
            <p:cNvPr id="73747" name="AutoShape 19"/>
            <p:cNvSpPr>
              <a:spLocks noChangeArrowheads="1"/>
            </p:cNvSpPr>
            <p:nvPr/>
          </p:nvSpPr>
          <p:spPr bwMode="gray">
            <a:xfrm>
              <a:off x="2346" y="4063"/>
              <a:ext cx="1011" cy="384"/>
            </a:xfrm>
            <a:prstGeom prst="can">
              <a:avLst>
                <a:gd name="adj" fmla="val 32032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733" name="AutoShape 5"/>
            <p:cNvSpPr>
              <a:spLocks noChangeArrowheads="1"/>
            </p:cNvSpPr>
            <p:nvPr/>
          </p:nvSpPr>
          <p:spPr bwMode="gray">
            <a:xfrm>
              <a:off x="2346" y="2902"/>
              <a:ext cx="974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ru-RU" b="1" dirty="0" smtClean="0">
                  <a:solidFill>
                    <a:schemeClr val="bg1"/>
                  </a:solidFill>
                </a:rPr>
                <a:t>с </a:t>
              </a:r>
              <a:r>
                <a:rPr lang="en-US" b="1" dirty="0" smtClean="0">
                  <a:solidFill>
                    <a:schemeClr val="bg1"/>
                  </a:solidFill>
                </a:rPr>
                <a:t>3</a:t>
              </a:r>
              <a:r>
                <a:rPr lang="ru-RU" b="1" dirty="0" smtClean="0">
                  <a:solidFill>
                    <a:schemeClr val="bg1"/>
                  </a:solidFill>
                </a:rPr>
                <a:t> на </a:t>
              </a:r>
              <a:r>
                <a:rPr lang="en-US" b="1" dirty="0" smtClean="0">
                  <a:solidFill>
                    <a:schemeClr val="bg1"/>
                  </a:solidFill>
                </a:rPr>
                <a:t>4</a:t>
              </a:r>
              <a:r>
                <a:rPr lang="ru-RU" b="1" dirty="0" smtClean="0">
                  <a:solidFill>
                    <a:schemeClr val="bg1"/>
                  </a:solidFill>
                </a:rPr>
                <a:t> курс</a:t>
              </a:r>
              <a:endParaRPr lang="en-US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73734" name="AutoShape 6"/>
            <p:cNvSpPr>
              <a:spLocks noChangeArrowheads="1"/>
            </p:cNvSpPr>
            <p:nvPr/>
          </p:nvSpPr>
          <p:spPr bwMode="gray">
            <a:xfrm>
              <a:off x="2346" y="2128"/>
              <a:ext cx="974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с 4 на 5 курс</a:t>
              </a:r>
              <a:r>
                <a:rPr lang="en-US" b="1" dirty="0" smtClean="0">
                  <a:solidFill>
                    <a:schemeClr val="bg1"/>
                  </a:solidFill>
                </a:rPr>
                <a:t> 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73738" name="AutoShape 10"/>
            <p:cNvSpPr>
              <a:spLocks noChangeArrowheads="1"/>
            </p:cNvSpPr>
            <p:nvPr/>
          </p:nvSpPr>
          <p:spPr bwMode="gray">
            <a:xfrm>
              <a:off x="1872" y="1680"/>
              <a:ext cx="336" cy="1296"/>
            </a:xfrm>
            <a:prstGeom prst="leftArrow">
              <a:avLst>
                <a:gd name="adj1" fmla="val 65583"/>
                <a:gd name="adj2" fmla="val 65181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  <a:alpha val="1200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739" name="AutoShape 11"/>
            <p:cNvSpPr>
              <a:spLocks noChangeArrowheads="1"/>
            </p:cNvSpPr>
            <p:nvPr/>
          </p:nvSpPr>
          <p:spPr bwMode="auto">
            <a:xfrm>
              <a:off x="624" y="1344"/>
              <a:ext cx="1542" cy="3324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1429" tIns="45715" rIns="91429" bIns="45715" anchor="ctr"/>
            <a:lstStyle/>
            <a:p>
              <a:pPr algn="ctr" eaLnBrk="0" hangingPunct="0"/>
              <a:endParaRPr lang="ru-RU">
                <a:latin typeface="Verdana" pitchFamily="34" charset="0"/>
              </a:endParaRPr>
            </a:p>
          </p:txBody>
        </p:sp>
        <p:sp>
          <p:nvSpPr>
            <p:cNvPr id="73740" name="Text Box 12"/>
            <p:cNvSpPr txBox="1">
              <a:spLocks noChangeArrowheads="1"/>
            </p:cNvSpPr>
            <p:nvPr/>
          </p:nvSpPr>
          <p:spPr bwMode="auto">
            <a:xfrm>
              <a:off x="661" y="1418"/>
              <a:ext cx="1457" cy="2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1429" tIns="45715" rIns="91429" bIns="45715">
              <a:spAutoFit/>
            </a:bodyPr>
            <a:lstStyle/>
            <a:p>
              <a:pPr indent="22225" eaLnBrk="1" hangingPunct="1">
                <a:defRPr/>
              </a:pPr>
              <a:endParaRPr lang="kk-KZ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indent="22225" eaLnBrk="1" hangingPunct="1">
                <a:defRPr/>
              </a:pPr>
              <a:r>
                <a:rPr lang="kk-KZ" b="1" i="1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самосовершенствование</a:t>
              </a:r>
            </a:p>
            <a:p>
              <a:pPr indent="22225">
                <a:defRPr/>
              </a:pPr>
              <a:endParaRPr lang="kk-KZ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indent="22225">
                <a:defRPr/>
              </a:pPr>
              <a:r>
                <a:rPr lang="kk-KZ" b="1" i="1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правовая компетенция</a:t>
              </a:r>
            </a:p>
            <a:p>
              <a:pPr indent="22225">
                <a:defRPr/>
              </a:pPr>
              <a:endParaRPr lang="kk-KZ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indent="22225">
                <a:defRPr/>
              </a:pPr>
              <a:r>
                <a:rPr lang="kk-KZ" b="1" i="1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аксиологическые </a:t>
              </a:r>
            </a:p>
            <a:p>
              <a:pPr indent="22225">
                <a:defRPr/>
              </a:pPr>
              <a:endParaRPr lang="kk-KZ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indent="22225">
                <a:defRPr/>
              </a:pPr>
              <a:r>
                <a:rPr lang="kk-KZ" b="1" i="1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операциональные</a:t>
              </a:r>
            </a:p>
            <a:p>
              <a:pPr indent="22225">
                <a:defRPr/>
              </a:pPr>
              <a:endParaRPr lang="kk-KZ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indent="22225">
                <a:defRPr/>
              </a:pPr>
              <a:r>
                <a:rPr lang="kk-KZ" b="1" i="1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когнитивные   </a:t>
              </a:r>
            </a:p>
            <a:p>
              <a:pPr indent="22225" eaLnBrk="1" hangingPunct="1">
                <a:defRPr/>
              </a:pPr>
              <a:endParaRPr lang="ru-RU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741" name="AutoShape 13"/>
            <p:cNvSpPr>
              <a:spLocks noChangeArrowheads="1"/>
            </p:cNvSpPr>
            <p:nvPr/>
          </p:nvSpPr>
          <p:spPr bwMode="auto">
            <a:xfrm>
              <a:off x="3507" y="1344"/>
              <a:ext cx="1533" cy="3235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1429" tIns="45715" rIns="91429" bIns="45715" anchor="ctr"/>
            <a:lstStyle/>
            <a:p>
              <a:pPr algn="ctr" eaLnBrk="0" hangingPunct="0"/>
              <a:endParaRPr lang="ru-RU">
                <a:latin typeface="Verdana" pitchFamily="34" charset="0"/>
              </a:endParaRPr>
            </a:p>
          </p:txBody>
        </p:sp>
        <p:sp>
          <p:nvSpPr>
            <p:cNvPr id="73743" name="AutoShape 15"/>
            <p:cNvSpPr>
              <a:spLocks noChangeArrowheads="1"/>
            </p:cNvSpPr>
            <p:nvPr/>
          </p:nvSpPr>
          <p:spPr bwMode="gray">
            <a:xfrm>
              <a:off x="3458" y="1680"/>
              <a:ext cx="334" cy="1296"/>
            </a:xfrm>
            <a:prstGeom prst="rightArrow">
              <a:avLst>
                <a:gd name="adj1" fmla="val 67750"/>
                <a:gd name="adj2" fmla="val 66167"/>
              </a:avLst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  <a:alpha val="12000"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742" name="Text Box 14"/>
            <p:cNvSpPr txBox="1">
              <a:spLocks noChangeArrowheads="1"/>
            </p:cNvSpPr>
            <p:nvPr/>
          </p:nvSpPr>
          <p:spPr bwMode="auto">
            <a:xfrm>
              <a:off x="3657" y="1483"/>
              <a:ext cx="1385" cy="3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1429" tIns="45715" rIns="91429" bIns="45715">
              <a:spAutoFit/>
            </a:bodyPr>
            <a:lstStyle/>
            <a:p>
              <a:pPr lvl="0"/>
              <a:r>
                <a:rPr lang="ru-RU" b="1" i="1" dirty="0" smtClean="0">
                  <a:latin typeface="Times New Roman" pitchFamily="18" charset="0"/>
                  <a:cs typeface="Times New Roman" pitchFamily="18" charset="0"/>
                </a:rPr>
                <a:t>эссе</a:t>
              </a:r>
            </a:p>
            <a:p>
              <a:pPr lvl="0"/>
              <a:endParaRPr lang="ru-RU" b="1" i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/>
              <a:r>
                <a:rPr lang="ru-RU" b="1" i="1" dirty="0" err="1" smtClean="0">
                  <a:latin typeface="Times New Roman" pitchFamily="18" charset="0"/>
                  <a:cs typeface="Times New Roman" pitchFamily="18" charset="0"/>
                </a:rPr>
                <a:t>портфолио</a:t>
              </a:r>
              <a:endParaRPr lang="ru-RU" b="1" i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/>
              <a:endParaRPr lang="ru-RU" b="1" i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/>
              <a:r>
                <a:rPr lang="ru-RU" b="1" i="1" dirty="0" smtClean="0">
                  <a:latin typeface="Times New Roman" pitchFamily="18" charset="0"/>
                  <a:cs typeface="Times New Roman" pitchFamily="18" charset="0"/>
                </a:rPr>
                <a:t>ситуационные задачи </a:t>
              </a:r>
            </a:p>
            <a:p>
              <a:pPr lvl="0"/>
              <a:endParaRPr lang="ru-RU" b="1" i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/>
              <a:r>
                <a:rPr lang="ru-RU" b="1" i="1" dirty="0" smtClean="0">
                  <a:latin typeface="Times New Roman" pitchFamily="18" charset="0"/>
                  <a:cs typeface="Times New Roman" pitchFamily="18" charset="0"/>
                </a:rPr>
                <a:t>ОСКЭ</a:t>
              </a:r>
            </a:p>
            <a:p>
              <a:pPr lvl="0"/>
              <a:endParaRPr lang="ru-RU" b="1" i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/>
              <a:r>
                <a:rPr lang="ru-RU" b="1" i="1" dirty="0" smtClean="0">
                  <a:latin typeface="Times New Roman" pitchFamily="18" charset="0"/>
                  <a:cs typeface="Times New Roman" pitchFamily="18" charset="0"/>
                </a:rPr>
                <a:t>собеседование</a:t>
              </a:r>
            </a:p>
            <a:p>
              <a:pPr lvl="0"/>
              <a:endParaRPr lang="ru-RU" b="1" i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/>
              <a:r>
                <a:rPr lang="ru-RU" b="1" i="1" dirty="0" smtClean="0">
                  <a:latin typeface="Times New Roman" pitchFamily="18" charset="0"/>
                  <a:cs typeface="Times New Roman" pitchFamily="18" charset="0"/>
                </a:rPr>
                <a:t>тестирование</a:t>
              </a:r>
            </a:p>
            <a:p>
              <a:pPr lvl="0"/>
              <a:endParaRPr lang="ru-RU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744" name="AutoShape 16"/>
            <p:cNvSpPr>
              <a:spLocks noChangeArrowheads="1"/>
            </p:cNvSpPr>
            <p:nvPr/>
          </p:nvSpPr>
          <p:spPr bwMode="gray">
            <a:xfrm>
              <a:off x="2047" y="967"/>
              <a:ext cx="1535" cy="384"/>
            </a:xfrm>
            <a:prstGeom prst="can">
              <a:avLst>
                <a:gd name="adj" fmla="val 27866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745" name="AutoShape 17"/>
            <p:cNvSpPr>
              <a:spLocks noChangeArrowheads="1"/>
            </p:cNvSpPr>
            <p:nvPr/>
          </p:nvSpPr>
          <p:spPr bwMode="gray">
            <a:xfrm rot="10800000">
              <a:off x="2283" y="1440"/>
              <a:ext cx="1104" cy="336"/>
            </a:xfrm>
            <a:prstGeom prst="upArrow">
              <a:avLst>
                <a:gd name="adj1" fmla="val 68380"/>
                <a:gd name="adj2" fmla="val 70833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63529"/>
                    <a:invGamma/>
                    <a:alpha val="12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746" name="Text Box 18"/>
            <p:cNvSpPr txBox="1">
              <a:spLocks noChangeArrowheads="1"/>
            </p:cNvSpPr>
            <p:nvPr/>
          </p:nvSpPr>
          <p:spPr bwMode="gray">
            <a:xfrm>
              <a:off x="2793" y="985"/>
              <a:ext cx="97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29" tIns="45715" rIns="91429" bIns="45715">
              <a:spAutoFit/>
            </a:bodyPr>
            <a:lstStyle/>
            <a:p>
              <a:pPr algn="ctr" eaLnBrk="0" hangingPunct="0"/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73748" name="Text Box 20"/>
            <p:cNvSpPr txBox="1">
              <a:spLocks noChangeArrowheads="1"/>
            </p:cNvSpPr>
            <p:nvPr/>
          </p:nvSpPr>
          <p:spPr bwMode="gray">
            <a:xfrm>
              <a:off x="2272" y="3363"/>
              <a:ext cx="97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29" tIns="45715" rIns="91429" bIns="45715">
              <a:spAutoFit/>
            </a:bodyPr>
            <a:lstStyle/>
            <a:p>
              <a:pPr algn="ctr" eaLnBrk="0" hangingPunct="0"/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73749" name="AutoShape 21"/>
            <p:cNvSpPr>
              <a:spLocks noChangeArrowheads="1"/>
            </p:cNvSpPr>
            <p:nvPr/>
          </p:nvSpPr>
          <p:spPr bwMode="gray">
            <a:xfrm>
              <a:off x="2346" y="4256"/>
              <a:ext cx="1106" cy="331"/>
            </a:xfrm>
            <a:prstGeom prst="downArrow">
              <a:avLst>
                <a:gd name="adj1" fmla="val 67093"/>
                <a:gd name="adj2" fmla="val 64051"/>
              </a:avLst>
            </a:prstGeom>
            <a:gradFill rotWithShape="1">
              <a:gsLst>
                <a:gs pos="0">
                  <a:schemeClr val="bg2">
                    <a:gamma/>
                    <a:tint val="63529"/>
                    <a:invGamma/>
                    <a:alpha val="12000"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732" name="AutoShape 4"/>
            <p:cNvSpPr>
              <a:spLocks noChangeArrowheads="1"/>
            </p:cNvSpPr>
            <p:nvPr/>
          </p:nvSpPr>
          <p:spPr bwMode="gray">
            <a:xfrm>
              <a:off x="2346" y="3611"/>
              <a:ext cx="981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ru-RU" b="1" dirty="0" smtClean="0">
                  <a:solidFill>
                    <a:schemeClr val="bg1"/>
                  </a:solidFill>
                </a:rPr>
                <a:t>с </a:t>
              </a:r>
              <a:r>
                <a:rPr lang="en-US" b="1" dirty="0" smtClean="0">
                  <a:solidFill>
                    <a:schemeClr val="bg1"/>
                  </a:solidFill>
                </a:rPr>
                <a:t>2</a:t>
              </a:r>
              <a:r>
                <a:rPr lang="ru-RU" b="1" dirty="0" smtClean="0">
                  <a:solidFill>
                    <a:schemeClr val="bg1"/>
                  </a:solidFill>
                </a:rPr>
                <a:t> на </a:t>
              </a:r>
              <a:r>
                <a:rPr lang="en-US" b="1" dirty="0" smtClean="0">
                  <a:solidFill>
                    <a:schemeClr val="bg1"/>
                  </a:solidFill>
                </a:rPr>
                <a:t>3</a:t>
              </a:r>
              <a:r>
                <a:rPr lang="ru-RU" b="1" dirty="0" smtClean="0">
                  <a:solidFill>
                    <a:schemeClr val="bg1"/>
                  </a:solidFill>
                </a:rPr>
                <a:t> курс</a:t>
              </a:r>
              <a:endParaRPr lang="en-US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sp>
        <p:nvSpPr>
          <p:cNvPr id="27" name="AutoShape 4"/>
          <p:cNvSpPr>
            <a:spLocks noChangeArrowheads="1"/>
          </p:cNvSpPr>
          <p:nvPr/>
        </p:nvSpPr>
        <p:spPr bwMode="gray">
          <a:xfrm>
            <a:off x="3714744" y="5072074"/>
            <a:ext cx="1928825" cy="425353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b="1" dirty="0" smtClean="0">
                <a:solidFill>
                  <a:schemeClr val="bg1"/>
                </a:solidFill>
              </a:rPr>
              <a:t>с 1 на 2 курс</a:t>
            </a:r>
            <a:endParaRPr lang="en-US" b="1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59" y="5497740"/>
            <a:ext cx="1500198" cy="9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AutoShape 19"/>
          <p:cNvSpPr>
            <a:spLocks noChangeArrowheads="1"/>
          </p:cNvSpPr>
          <p:nvPr/>
        </p:nvSpPr>
        <p:spPr bwMode="gray">
          <a:xfrm>
            <a:off x="3714744" y="3929066"/>
            <a:ext cx="1857388" cy="425353"/>
          </a:xfrm>
          <a:prstGeom prst="can">
            <a:avLst>
              <a:gd name="adj" fmla="val 32032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5000"/>
              </a:lnSpc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1.67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286248" y="1357298"/>
            <a:ext cx="8105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GPA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AutoShape 19"/>
          <p:cNvSpPr>
            <a:spLocks noChangeArrowheads="1"/>
          </p:cNvSpPr>
          <p:nvPr/>
        </p:nvSpPr>
        <p:spPr bwMode="gray">
          <a:xfrm>
            <a:off x="3714744" y="3071810"/>
            <a:ext cx="1857388" cy="425353"/>
          </a:xfrm>
          <a:prstGeom prst="can">
            <a:avLst>
              <a:gd name="adj" fmla="val 32032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5000"/>
              </a:lnSpc>
            </a:pPr>
            <a:r>
              <a:rPr 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AutoShape 19"/>
          <p:cNvSpPr>
            <a:spLocks noChangeArrowheads="1"/>
          </p:cNvSpPr>
          <p:nvPr/>
        </p:nvSpPr>
        <p:spPr bwMode="gray">
          <a:xfrm>
            <a:off x="3714744" y="2214554"/>
            <a:ext cx="1857388" cy="425353"/>
          </a:xfrm>
          <a:prstGeom prst="can">
            <a:avLst>
              <a:gd name="adj" fmla="val 32032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5000"/>
              </a:lnSpc>
            </a:pPr>
            <a:r>
              <a:rPr 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.33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ru-RU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000496" y="4714884"/>
            <a:ext cx="1210588" cy="4058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1.33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ru-RU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19088"/>
            <a:ext cx="8054280" cy="563562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Пути формирования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компетенций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5256" name="Group 24"/>
          <p:cNvGrpSpPr>
            <a:grpSpLocks/>
          </p:cNvGrpSpPr>
          <p:nvPr/>
        </p:nvGrpSpPr>
        <p:grpSpPr bwMode="auto">
          <a:xfrm>
            <a:off x="323528" y="1214422"/>
            <a:ext cx="8820472" cy="5400600"/>
            <a:chOff x="877" y="1296"/>
            <a:chExt cx="4211" cy="2448"/>
          </a:xfrm>
        </p:grpSpPr>
        <p:sp>
          <p:nvSpPr>
            <p:cNvPr id="95236" name="Freeform 4"/>
            <p:cNvSpPr>
              <a:spLocks noEditPoints="1"/>
            </p:cNvSpPr>
            <p:nvPr/>
          </p:nvSpPr>
          <p:spPr bwMode="gray">
            <a:xfrm rot="-1358056">
              <a:off x="877" y="1765"/>
              <a:ext cx="3839" cy="1527"/>
            </a:xfrm>
            <a:custGeom>
              <a:avLst/>
              <a:gdLst/>
              <a:ahLst/>
              <a:cxnLst>
                <a:cxn ang="0">
                  <a:pos x="1692" y="12"/>
                </a:cxn>
                <a:cxn ang="0">
                  <a:pos x="1234" y="74"/>
                </a:cxn>
                <a:cxn ang="0">
                  <a:pos x="828" y="182"/>
                </a:cxn>
                <a:cxn ang="0">
                  <a:pos x="486" y="330"/>
                </a:cxn>
                <a:cxn ang="0">
                  <a:pos x="226" y="510"/>
                </a:cxn>
                <a:cxn ang="0">
                  <a:pos x="58" y="718"/>
                </a:cxn>
                <a:cxn ang="0">
                  <a:pos x="0" y="944"/>
                </a:cxn>
                <a:cxn ang="0">
                  <a:pos x="58" y="1170"/>
                </a:cxn>
                <a:cxn ang="0">
                  <a:pos x="226" y="1378"/>
                </a:cxn>
                <a:cxn ang="0">
                  <a:pos x="486" y="1558"/>
                </a:cxn>
                <a:cxn ang="0">
                  <a:pos x="828" y="1706"/>
                </a:cxn>
                <a:cxn ang="0">
                  <a:pos x="1234" y="1814"/>
                </a:cxn>
                <a:cxn ang="0">
                  <a:pos x="1692" y="1876"/>
                </a:cxn>
                <a:cxn ang="0">
                  <a:pos x="2186" y="1884"/>
                </a:cxn>
                <a:cxn ang="0">
                  <a:pos x="2658" y="1840"/>
                </a:cxn>
                <a:cxn ang="0">
                  <a:pos x="3084" y="1746"/>
                </a:cxn>
                <a:cxn ang="0">
                  <a:pos x="3448" y="1612"/>
                </a:cxn>
                <a:cxn ang="0">
                  <a:pos x="3738" y="1442"/>
                </a:cxn>
                <a:cxn ang="0">
                  <a:pos x="3938" y="1242"/>
                </a:cxn>
                <a:cxn ang="0">
                  <a:pos x="4034" y="1022"/>
                </a:cxn>
                <a:cxn ang="0">
                  <a:pos x="4014" y="790"/>
                </a:cxn>
                <a:cxn ang="0">
                  <a:pos x="3882" y="576"/>
                </a:cxn>
                <a:cxn ang="0">
                  <a:pos x="3650" y="386"/>
                </a:cxn>
                <a:cxn ang="0">
                  <a:pos x="3334" y="228"/>
                </a:cxn>
                <a:cxn ang="0">
                  <a:pos x="2948" y="106"/>
                </a:cxn>
                <a:cxn ang="0">
                  <a:pos x="2506" y="28"/>
                </a:cxn>
                <a:cxn ang="0">
                  <a:pos x="2020" y="0"/>
                </a:cxn>
                <a:cxn ang="0">
                  <a:pos x="1606" y="1736"/>
                </a:cxn>
                <a:cxn ang="0">
                  <a:pos x="1164" y="1678"/>
                </a:cxn>
                <a:cxn ang="0">
                  <a:pos x="776" y="1576"/>
                </a:cxn>
                <a:cxn ang="0">
                  <a:pos x="458" y="1436"/>
                </a:cxn>
                <a:cxn ang="0">
                  <a:pos x="224" y="1266"/>
                </a:cxn>
                <a:cxn ang="0">
                  <a:pos x="88" y="1074"/>
                </a:cxn>
                <a:cxn ang="0">
                  <a:pos x="68" y="864"/>
                </a:cxn>
                <a:cxn ang="0">
                  <a:pos x="166" y="664"/>
                </a:cxn>
                <a:cxn ang="0">
                  <a:pos x="370" y="486"/>
                </a:cxn>
                <a:cxn ang="0">
                  <a:pos x="662" y="336"/>
                </a:cxn>
                <a:cxn ang="0">
                  <a:pos x="1028" y="222"/>
                </a:cxn>
                <a:cxn ang="0">
                  <a:pos x="1454" y="148"/>
                </a:cxn>
                <a:cxn ang="0">
                  <a:pos x="1922" y="120"/>
                </a:cxn>
                <a:cxn ang="0">
                  <a:pos x="2392" y="148"/>
                </a:cxn>
                <a:cxn ang="0">
                  <a:pos x="2818" y="222"/>
                </a:cxn>
                <a:cxn ang="0">
                  <a:pos x="3184" y="336"/>
                </a:cxn>
                <a:cxn ang="0">
                  <a:pos x="3476" y="486"/>
                </a:cxn>
                <a:cxn ang="0">
                  <a:pos x="3680" y="664"/>
                </a:cxn>
                <a:cxn ang="0">
                  <a:pos x="3778" y="864"/>
                </a:cxn>
                <a:cxn ang="0">
                  <a:pos x="3758" y="1074"/>
                </a:cxn>
                <a:cxn ang="0">
                  <a:pos x="3622" y="1266"/>
                </a:cxn>
                <a:cxn ang="0">
                  <a:pos x="3388" y="1436"/>
                </a:cxn>
                <a:cxn ang="0">
                  <a:pos x="3070" y="1576"/>
                </a:cxn>
                <a:cxn ang="0">
                  <a:pos x="2682" y="1678"/>
                </a:cxn>
                <a:cxn ang="0">
                  <a:pos x="2240" y="1736"/>
                </a:cxn>
              </a:cxnLst>
              <a:rect l="0" t="0" r="r" b="b"/>
              <a:pathLst>
                <a:path w="4040" h="1888">
                  <a:moveTo>
                    <a:pt x="2020" y="0"/>
                  </a:moveTo>
                  <a:lnTo>
                    <a:pt x="1854" y="4"/>
                  </a:lnTo>
                  <a:lnTo>
                    <a:pt x="1692" y="12"/>
                  </a:lnTo>
                  <a:lnTo>
                    <a:pt x="1534" y="28"/>
                  </a:lnTo>
                  <a:lnTo>
                    <a:pt x="1382" y="48"/>
                  </a:lnTo>
                  <a:lnTo>
                    <a:pt x="1234" y="74"/>
                  </a:lnTo>
                  <a:lnTo>
                    <a:pt x="1092" y="106"/>
                  </a:lnTo>
                  <a:lnTo>
                    <a:pt x="956" y="142"/>
                  </a:lnTo>
                  <a:lnTo>
                    <a:pt x="828" y="182"/>
                  </a:lnTo>
                  <a:lnTo>
                    <a:pt x="706" y="228"/>
                  </a:lnTo>
                  <a:lnTo>
                    <a:pt x="592" y="276"/>
                  </a:lnTo>
                  <a:lnTo>
                    <a:pt x="486" y="330"/>
                  </a:lnTo>
                  <a:lnTo>
                    <a:pt x="390" y="386"/>
                  </a:lnTo>
                  <a:lnTo>
                    <a:pt x="302" y="446"/>
                  </a:lnTo>
                  <a:lnTo>
                    <a:pt x="226" y="510"/>
                  </a:lnTo>
                  <a:lnTo>
                    <a:pt x="158" y="576"/>
                  </a:lnTo>
                  <a:lnTo>
                    <a:pt x="102" y="646"/>
                  </a:lnTo>
                  <a:lnTo>
                    <a:pt x="58" y="718"/>
                  </a:lnTo>
                  <a:lnTo>
                    <a:pt x="26" y="790"/>
                  </a:lnTo>
                  <a:lnTo>
                    <a:pt x="6" y="866"/>
                  </a:lnTo>
                  <a:lnTo>
                    <a:pt x="0" y="944"/>
                  </a:lnTo>
                  <a:lnTo>
                    <a:pt x="6" y="1022"/>
                  </a:lnTo>
                  <a:lnTo>
                    <a:pt x="26" y="1098"/>
                  </a:lnTo>
                  <a:lnTo>
                    <a:pt x="58" y="1170"/>
                  </a:lnTo>
                  <a:lnTo>
                    <a:pt x="102" y="1242"/>
                  </a:lnTo>
                  <a:lnTo>
                    <a:pt x="158" y="1312"/>
                  </a:lnTo>
                  <a:lnTo>
                    <a:pt x="226" y="1378"/>
                  </a:lnTo>
                  <a:lnTo>
                    <a:pt x="302" y="1442"/>
                  </a:lnTo>
                  <a:lnTo>
                    <a:pt x="390" y="1502"/>
                  </a:lnTo>
                  <a:lnTo>
                    <a:pt x="486" y="1558"/>
                  </a:lnTo>
                  <a:lnTo>
                    <a:pt x="592" y="1612"/>
                  </a:lnTo>
                  <a:lnTo>
                    <a:pt x="706" y="1660"/>
                  </a:lnTo>
                  <a:lnTo>
                    <a:pt x="828" y="1706"/>
                  </a:lnTo>
                  <a:lnTo>
                    <a:pt x="956" y="1746"/>
                  </a:lnTo>
                  <a:lnTo>
                    <a:pt x="1092" y="1782"/>
                  </a:lnTo>
                  <a:lnTo>
                    <a:pt x="1234" y="1814"/>
                  </a:lnTo>
                  <a:lnTo>
                    <a:pt x="1382" y="1840"/>
                  </a:lnTo>
                  <a:lnTo>
                    <a:pt x="1534" y="1860"/>
                  </a:lnTo>
                  <a:lnTo>
                    <a:pt x="1692" y="1876"/>
                  </a:lnTo>
                  <a:lnTo>
                    <a:pt x="1854" y="1884"/>
                  </a:lnTo>
                  <a:lnTo>
                    <a:pt x="2020" y="1888"/>
                  </a:lnTo>
                  <a:lnTo>
                    <a:pt x="2186" y="1884"/>
                  </a:lnTo>
                  <a:lnTo>
                    <a:pt x="2348" y="1876"/>
                  </a:lnTo>
                  <a:lnTo>
                    <a:pt x="2506" y="1860"/>
                  </a:lnTo>
                  <a:lnTo>
                    <a:pt x="2658" y="1840"/>
                  </a:lnTo>
                  <a:lnTo>
                    <a:pt x="2806" y="1814"/>
                  </a:lnTo>
                  <a:lnTo>
                    <a:pt x="2948" y="1782"/>
                  </a:lnTo>
                  <a:lnTo>
                    <a:pt x="3084" y="1746"/>
                  </a:lnTo>
                  <a:lnTo>
                    <a:pt x="3212" y="1706"/>
                  </a:lnTo>
                  <a:lnTo>
                    <a:pt x="3334" y="1660"/>
                  </a:lnTo>
                  <a:lnTo>
                    <a:pt x="3448" y="1612"/>
                  </a:lnTo>
                  <a:lnTo>
                    <a:pt x="3554" y="1558"/>
                  </a:lnTo>
                  <a:lnTo>
                    <a:pt x="3650" y="1502"/>
                  </a:lnTo>
                  <a:lnTo>
                    <a:pt x="3738" y="1442"/>
                  </a:lnTo>
                  <a:lnTo>
                    <a:pt x="3814" y="1378"/>
                  </a:lnTo>
                  <a:lnTo>
                    <a:pt x="3882" y="1312"/>
                  </a:lnTo>
                  <a:lnTo>
                    <a:pt x="3938" y="1242"/>
                  </a:lnTo>
                  <a:lnTo>
                    <a:pt x="3982" y="1170"/>
                  </a:lnTo>
                  <a:lnTo>
                    <a:pt x="4014" y="1098"/>
                  </a:lnTo>
                  <a:lnTo>
                    <a:pt x="4034" y="1022"/>
                  </a:lnTo>
                  <a:lnTo>
                    <a:pt x="4040" y="944"/>
                  </a:lnTo>
                  <a:lnTo>
                    <a:pt x="4034" y="866"/>
                  </a:lnTo>
                  <a:lnTo>
                    <a:pt x="4014" y="790"/>
                  </a:lnTo>
                  <a:lnTo>
                    <a:pt x="3982" y="718"/>
                  </a:lnTo>
                  <a:lnTo>
                    <a:pt x="3938" y="646"/>
                  </a:lnTo>
                  <a:lnTo>
                    <a:pt x="3882" y="576"/>
                  </a:lnTo>
                  <a:lnTo>
                    <a:pt x="3814" y="510"/>
                  </a:lnTo>
                  <a:lnTo>
                    <a:pt x="3738" y="446"/>
                  </a:lnTo>
                  <a:lnTo>
                    <a:pt x="3650" y="386"/>
                  </a:lnTo>
                  <a:lnTo>
                    <a:pt x="3554" y="330"/>
                  </a:lnTo>
                  <a:lnTo>
                    <a:pt x="3448" y="276"/>
                  </a:lnTo>
                  <a:lnTo>
                    <a:pt x="3334" y="228"/>
                  </a:lnTo>
                  <a:lnTo>
                    <a:pt x="3212" y="182"/>
                  </a:lnTo>
                  <a:lnTo>
                    <a:pt x="3084" y="142"/>
                  </a:lnTo>
                  <a:lnTo>
                    <a:pt x="2948" y="106"/>
                  </a:lnTo>
                  <a:lnTo>
                    <a:pt x="2806" y="74"/>
                  </a:lnTo>
                  <a:lnTo>
                    <a:pt x="2658" y="48"/>
                  </a:lnTo>
                  <a:lnTo>
                    <a:pt x="2506" y="28"/>
                  </a:lnTo>
                  <a:lnTo>
                    <a:pt x="2348" y="12"/>
                  </a:lnTo>
                  <a:lnTo>
                    <a:pt x="2186" y="4"/>
                  </a:lnTo>
                  <a:lnTo>
                    <a:pt x="2020" y="0"/>
                  </a:lnTo>
                  <a:close/>
                  <a:moveTo>
                    <a:pt x="1922" y="1748"/>
                  </a:moveTo>
                  <a:lnTo>
                    <a:pt x="1762" y="1746"/>
                  </a:lnTo>
                  <a:lnTo>
                    <a:pt x="1606" y="1736"/>
                  </a:lnTo>
                  <a:lnTo>
                    <a:pt x="1454" y="1722"/>
                  </a:lnTo>
                  <a:lnTo>
                    <a:pt x="1306" y="1702"/>
                  </a:lnTo>
                  <a:lnTo>
                    <a:pt x="1164" y="1678"/>
                  </a:lnTo>
                  <a:lnTo>
                    <a:pt x="1028" y="1648"/>
                  </a:lnTo>
                  <a:lnTo>
                    <a:pt x="898" y="1614"/>
                  </a:lnTo>
                  <a:lnTo>
                    <a:pt x="776" y="1576"/>
                  </a:lnTo>
                  <a:lnTo>
                    <a:pt x="662" y="1532"/>
                  </a:lnTo>
                  <a:lnTo>
                    <a:pt x="554" y="1486"/>
                  </a:lnTo>
                  <a:lnTo>
                    <a:pt x="458" y="1436"/>
                  </a:lnTo>
                  <a:lnTo>
                    <a:pt x="370" y="1382"/>
                  </a:lnTo>
                  <a:lnTo>
                    <a:pt x="292" y="1326"/>
                  </a:lnTo>
                  <a:lnTo>
                    <a:pt x="224" y="1266"/>
                  </a:lnTo>
                  <a:lnTo>
                    <a:pt x="166" y="1204"/>
                  </a:lnTo>
                  <a:lnTo>
                    <a:pt x="122" y="1140"/>
                  </a:lnTo>
                  <a:lnTo>
                    <a:pt x="88" y="1074"/>
                  </a:lnTo>
                  <a:lnTo>
                    <a:pt x="68" y="1004"/>
                  </a:lnTo>
                  <a:lnTo>
                    <a:pt x="62" y="934"/>
                  </a:lnTo>
                  <a:lnTo>
                    <a:pt x="68" y="864"/>
                  </a:lnTo>
                  <a:lnTo>
                    <a:pt x="88" y="796"/>
                  </a:lnTo>
                  <a:lnTo>
                    <a:pt x="122" y="730"/>
                  </a:lnTo>
                  <a:lnTo>
                    <a:pt x="166" y="664"/>
                  </a:lnTo>
                  <a:lnTo>
                    <a:pt x="224" y="602"/>
                  </a:lnTo>
                  <a:lnTo>
                    <a:pt x="292" y="544"/>
                  </a:lnTo>
                  <a:lnTo>
                    <a:pt x="370" y="486"/>
                  </a:lnTo>
                  <a:lnTo>
                    <a:pt x="458" y="434"/>
                  </a:lnTo>
                  <a:lnTo>
                    <a:pt x="554" y="382"/>
                  </a:lnTo>
                  <a:lnTo>
                    <a:pt x="662" y="336"/>
                  </a:lnTo>
                  <a:lnTo>
                    <a:pt x="776" y="294"/>
                  </a:lnTo>
                  <a:lnTo>
                    <a:pt x="898" y="256"/>
                  </a:lnTo>
                  <a:lnTo>
                    <a:pt x="1028" y="222"/>
                  </a:lnTo>
                  <a:lnTo>
                    <a:pt x="1164" y="192"/>
                  </a:lnTo>
                  <a:lnTo>
                    <a:pt x="1306" y="166"/>
                  </a:lnTo>
                  <a:lnTo>
                    <a:pt x="1454" y="148"/>
                  </a:lnTo>
                  <a:lnTo>
                    <a:pt x="1606" y="132"/>
                  </a:lnTo>
                  <a:lnTo>
                    <a:pt x="1762" y="124"/>
                  </a:lnTo>
                  <a:lnTo>
                    <a:pt x="1922" y="120"/>
                  </a:lnTo>
                  <a:lnTo>
                    <a:pt x="2084" y="124"/>
                  </a:lnTo>
                  <a:lnTo>
                    <a:pt x="2240" y="132"/>
                  </a:lnTo>
                  <a:lnTo>
                    <a:pt x="2392" y="148"/>
                  </a:lnTo>
                  <a:lnTo>
                    <a:pt x="2540" y="166"/>
                  </a:lnTo>
                  <a:lnTo>
                    <a:pt x="2682" y="192"/>
                  </a:lnTo>
                  <a:lnTo>
                    <a:pt x="2818" y="222"/>
                  </a:lnTo>
                  <a:lnTo>
                    <a:pt x="2948" y="256"/>
                  </a:lnTo>
                  <a:lnTo>
                    <a:pt x="3070" y="294"/>
                  </a:lnTo>
                  <a:lnTo>
                    <a:pt x="3184" y="336"/>
                  </a:lnTo>
                  <a:lnTo>
                    <a:pt x="3292" y="382"/>
                  </a:lnTo>
                  <a:lnTo>
                    <a:pt x="3388" y="434"/>
                  </a:lnTo>
                  <a:lnTo>
                    <a:pt x="3476" y="486"/>
                  </a:lnTo>
                  <a:lnTo>
                    <a:pt x="3554" y="544"/>
                  </a:lnTo>
                  <a:lnTo>
                    <a:pt x="3622" y="602"/>
                  </a:lnTo>
                  <a:lnTo>
                    <a:pt x="3680" y="664"/>
                  </a:lnTo>
                  <a:lnTo>
                    <a:pt x="3724" y="730"/>
                  </a:lnTo>
                  <a:lnTo>
                    <a:pt x="3758" y="796"/>
                  </a:lnTo>
                  <a:lnTo>
                    <a:pt x="3778" y="864"/>
                  </a:lnTo>
                  <a:lnTo>
                    <a:pt x="3784" y="934"/>
                  </a:lnTo>
                  <a:lnTo>
                    <a:pt x="3778" y="1004"/>
                  </a:lnTo>
                  <a:lnTo>
                    <a:pt x="3758" y="1074"/>
                  </a:lnTo>
                  <a:lnTo>
                    <a:pt x="3724" y="1140"/>
                  </a:lnTo>
                  <a:lnTo>
                    <a:pt x="3680" y="1204"/>
                  </a:lnTo>
                  <a:lnTo>
                    <a:pt x="3622" y="1266"/>
                  </a:lnTo>
                  <a:lnTo>
                    <a:pt x="3554" y="1326"/>
                  </a:lnTo>
                  <a:lnTo>
                    <a:pt x="3476" y="1382"/>
                  </a:lnTo>
                  <a:lnTo>
                    <a:pt x="3388" y="1436"/>
                  </a:lnTo>
                  <a:lnTo>
                    <a:pt x="3292" y="1486"/>
                  </a:lnTo>
                  <a:lnTo>
                    <a:pt x="3184" y="1532"/>
                  </a:lnTo>
                  <a:lnTo>
                    <a:pt x="3070" y="1576"/>
                  </a:lnTo>
                  <a:lnTo>
                    <a:pt x="2948" y="1614"/>
                  </a:lnTo>
                  <a:lnTo>
                    <a:pt x="2818" y="1648"/>
                  </a:lnTo>
                  <a:lnTo>
                    <a:pt x="2682" y="1678"/>
                  </a:lnTo>
                  <a:lnTo>
                    <a:pt x="2540" y="1702"/>
                  </a:lnTo>
                  <a:lnTo>
                    <a:pt x="2392" y="1722"/>
                  </a:lnTo>
                  <a:lnTo>
                    <a:pt x="2240" y="1736"/>
                  </a:lnTo>
                  <a:lnTo>
                    <a:pt x="2084" y="1746"/>
                  </a:lnTo>
                  <a:lnTo>
                    <a:pt x="1922" y="1748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30196"/>
                    <a:invGamma/>
                    <a:alpha val="3600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5237" name="Oval 5"/>
            <p:cNvSpPr>
              <a:spLocks noChangeArrowheads="1"/>
            </p:cNvSpPr>
            <p:nvPr/>
          </p:nvSpPr>
          <p:spPr bwMode="gray">
            <a:xfrm rot="-1543677">
              <a:off x="2736" y="1728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238" name="Oval 6"/>
            <p:cNvSpPr>
              <a:spLocks noChangeArrowheads="1"/>
            </p:cNvSpPr>
            <p:nvPr/>
          </p:nvSpPr>
          <p:spPr bwMode="gray">
            <a:xfrm rot="-1543677">
              <a:off x="4416" y="1824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239" name="Oval 7"/>
            <p:cNvSpPr>
              <a:spLocks noChangeArrowheads="1"/>
            </p:cNvSpPr>
            <p:nvPr/>
          </p:nvSpPr>
          <p:spPr bwMode="gray">
            <a:xfrm rot="-1543677">
              <a:off x="1872" y="3456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240" name="Oval 8"/>
            <p:cNvSpPr>
              <a:spLocks noChangeArrowheads="1"/>
            </p:cNvSpPr>
            <p:nvPr/>
          </p:nvSpPr>
          <p:spPr bwMode="gray">
            <a:xfrm rot="-1543677">
              <a:off x="3408" y="3120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241" name="Oval 9"/>
            <p:cNvSpPr>
              <a:spLocks noChangeArrowheads="1"/>
            </p:cNvSpPr>
            <p:nvPr/>
          </p:nvSpPr>
          <p:spPr bwMode="gray">
            <a:xfrm rot="-1543677">
              <a:off x="1344" y="2544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242" name="Oval 10"/>
            <p:cNvSpPr>
              <a:spLocks noChangeArrowheads="1"/>
            </p:cNvSpPr>
            <p:nvPr/>
          </p:nvSpPr>
          <p:spPr bwMode="gray">
            <a:xfrm>
              <a:off x="2407" y="1296"/>
              <a:ext cx="720" cy="69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95243" name="Oval 11"/>
            <p:cNvSpPr>
              <a:spLocks noChangeArrowheads="1"/>
            </p:cNvSpPr>
            <p:nvPr/>
          </p:nvSpPr>
          <p:spPr bwMode="gray">
            <a:xfrm>
              <a:off x="999" y="2126"/>
              <a:ext cx="854" cy="69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95244" name="Oval 12"/>
            <p:cNvSpPr>
              <a:spLocks noChangeArrowheads="1"/>
            </p:cNvSpPr>
            <p:nvPr/>
          </p:nvSpPr>
          <p:spPr bwMode="gray">
            <a:xfrm>
              <a:off x="1493" y="3050"/>
              <a:ext cx="719" cy="694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95245" name="Oval 13"/>
            <p:cNvSpPr>
              <a:spLocks noChangeArrowheads="1"/>
            </p:cNvSpPr>
            <p:nvPr/>
          </p:nvSpPr>
          <p:spPr bwMode="gray">
            <a:xfrm>
              <a:off x="3048" y="2707"/>
              <a:ext cx="719" cy="694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95246" name="Oval 14"/>
            <p:cNvSpPr>
              <a:spLocks noChangeArrowheads="1"/>
            </p:cNvSpPr>
            <p:nvPr/>
          </p:nvSpPr>
          <p:spPr bwMode="gray">
            <a:xfrm>
              <a:off x="4081" y="1373"/>
              <a:ext cx="680" cy="695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b="1"/>
            </a:p>
          </p:txBody>
        </p:sp>
        <p:sp>
          <p:nvSpPr>
            <p:cNvPr id="95247" name="Text Box 15"/>
            <p:cNvSpPr txBox="1">
              <a:spLocks noChangeArrowheads="1"/>
            </p:cNvSpPr>
            <p:nvPr/>
          </p:nvSpPr>
          <p:spPr bwMode="gray">
            <a:xfrm>
              <a:off x="977" y="2206"/>
              <a:ext cx="884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lvl="0" algn="ctr"/>
              <a:endPara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lvl="0" algn="ctr"/>
              <a:r>
                <a:rPr lang="ru-RU" sz="1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моделирование </a:t>
              </a:r>
            </a:p>
            <a:p>
              <a:pPr lvl="0" algn="ctr"/>
              <a:r>
                <a:rPr lang="ru-RU" sz="1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ситуаций</a:t>
              </a:r>
              <a:endPara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248" name="Text Box 16"/>
            <p:cNvSpPr txBox="1">
              <a:spLocks noChangeArrowheads="1"/>
            </p:cNvSpPr>
            <p:nvPr/>
          </p:nvSpPr>
          <p:spPr bwMode="gray">
            <a:xfrm>
              <a:off x="2424" y="1373"/>
              <a:ext cx="660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lvl="0" algn="ctr"/>
              <a:r>
                <a:rPr lang="ru-RU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ОСКЭ</a:t>
              </a:r>
            </a:p>
            <a:p>
              <a:pPr lvl="0" algn="ctr"/>
              <a:r>
                <a:rPr lang="ru-RU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или ОСПЭ</a:t>
              </a:r>
            </a:p>
          </p:txBody>
        </p:sp>
        <p:sp>
          <p:nvSpPr>
            <p:cNvPr id="95249" name="Text Box 17"/>
            <p:cNvSpPr txBox="1">
              <a:spLocks noChangeArrowheads="1"/>
            </p:cNvSpPr>
            <p:nvPr/>
          </p:nvSpPr>
          <p:spPr bwMode="gray">
            <a:xfrm>
              <a:off x="4114" y="1467"/>
              <a:ext cx="687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lvl="0" algn="ctr"/>
              <a:r>
                <a:rPr lang="ru-RU" sz="1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обучение </a:t>
              </a:r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через </a:t>
              </a:r>
              <a:endPara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/>
              <a:r>
                <a:rPr lang="ru-RU" sz="1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преподавателя </a:t>
              </a:r>
            </a:p>
            <a:p>
              <a:pPr lvl="0" algn="ctr"/>
              <a:r>
                <a:rPr lang="ru-RU" sz="1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 </a:t>
              </a:r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группе</a:t>
              </a:r>
            </a:p>
          </p:txBody>
        </p:sp>
        <p:sp>
          <p:nvSpPr>
            <p:cNvPr id="95250" name="Text Box 18"/>
            <p:cNvSpPr txBox="1">
              <a:spLocks noChangeArrowheads="1"/>
            </p:cNvSpPr>
            <p:nvPr/>
          </p:nvSpPr>
          <p:spPr bwMode="gray">
            <a:xfrm>
              <a:off x="3094" y="2841"/>
              <a:ext cx="673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lvl="0" algn="ctr"/>
              <a:r>
                <a:rPr lang="ru-RU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обучение </a:t>
              </a:r>
            </a:p>
            <a:p>
              <a:pPr lvl="0" algn="ctr"/>
              <a:r>
                <a:rPr lang="ru-RU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на </a:t>
              </a:r>
              <a:r>
                <a:rPr lang="ru-RU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муляжах</a:t>
              </a:r>
            </a:p>
          </p:txBody>
        </p:sp>
        <p:sp>
          <p:nvSpPr>
            <p:cNvPr id="95251" name="Text Box 19"/>
            <p:cNvSpPr txBox="1">
              <a:spLocks noChangeArrowheads="1"/>
            </p:cNvSpPr>
            <p:nvPr/>
          </p:nvSpPr>
          <p:spPr bwMode="gray">
            <a:xfrm>
              <a:off x="1473" y="3167"/>
              <a:ext cx="759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lvl="0" algn="ctr"/>
              <a:r>
                <a:rPr lang="ru-RU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курация</a:t>
              </a:r>
              <a:r>
                <a:rPr lang="ru-RU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lvl="0" algn="ctr"/>
              <a:r>
                <a:rPr lang="ru-RU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больных </a:t>
              </a:r>
            </a:p>
          </p:txBody>
        </p:sp>
      </p:grp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0337" y="2871160"/>
            <a:ext cx="2304068" cy="16877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7881" name="AutoShape 9"/>
          <p:cNvSpPr>
            <a:spLocks noChangeArrowheads="1"/>
          </p:cNvSpPr>
          <p:nvPr/>
        </p:nvSpPr>
        <p:spPr bwMode="auto">
          <a:xfrm>
            <a:off x="3635896" y="2771401"/>
            <a:ext cx="2520280" cy="3609927"/>
          </a:xfrm>
          <a:prstGeom prst="wedgeRectCallout">
            <a:avLst>
              <a:gd name="adj1" fmla="val -3276"/>
              <a:gd name="adj2" fmla="val -92091"/>
            </a:avLst>
          </a:prstGeom>
          <a:blipFill>
            <a:blip r:embed="rId2" cstate="print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2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Апелляционная комиссия</a:t>
            </a:r>
          </a:p>
          <a:p>
            <a:pPr algn="ctr">
              <a:defRPr/>
            </a:pPr>
            <a:endParaRPr lang="ru-RU" sz="2000" b="1" dirty="0" smtClean="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Соблюдения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единых требований и разрешения спорных вопросов при оценке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экзаменационных заданий.</a:t>
            </a:r>
          </a:p>
          <a:p>
            <a:pPr algn="ctr">
              <a:defRPr/>
            </a:pPr>
            <a:endParaRPr lang="ru-RU" sz="2000" dirty="0">
              <a:latin typeface="Times New Roman" pitchFamily="18" charset="0"/>
            </a:endParaRPr>
          </a:p>
        </p:txBody>
      </p:sp>
      <p:sp>
        <p:nvSpPr>
          <p:cNvPr id="847880" name="AutoShape 8"/>
          <p:cNvSpPr>
            <a:spLocks noChangeArrowheads="1"/>
          </p:cNvSpPr>
          <p:nvPr/>
        </p:nvSpPr>
        <p:spPr bwMode="auto">
          <a:xfrm>
            <a:off x="259036" y="2765003"/>
            <a:ext cx="3232844" cy="3609927"/>
          </a:xfrm>
          <a:prstGeom prst="wedgeRectCallout">
            <a:avLst>
              <a:gd name="adj1" fmla="val 90713"/>
              <a:gd name="adj2" fmla="val -109988"/>
            </a:avLst>
          </a:prstGeom>
          <a:blipFill>
            <a:blip r:embed="rId2" cstate="print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2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Экспертная комиссия  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Совершенствование учебно-образовательного процесса путем анализа качества проведения учебных занятий.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Мониторинг внедрения инновационных образовательных технологии и перспективных форм организации учебного процесса.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Разработка рекомендации по улучшению образовательно процесса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0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endParaRPr lang="ru-RU" sz="20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549275"/>
          </a:xfrm>
        </p:spPr>
        <p:txBody>
          <a:bodyPr/>
          <a:lstStyle/>
          <a:p>
            <a:pPr eaLnBrk="1" hangingPunct="1"/>
            <a:r>
              <a:rPr lang="ru-RU" sz="2400" b="1" i="1" smtClean="0">
                <a:solidFill>
                  <a:srgbClr val="04420E"/>
                </a:solidFill>
              </a:rPr>
              <a:t/>
            </a:r>
            <a:br>
              <a:rPr lang="ru-RU" sz="2400" b="1" i="1" smtClean="0">
                <a:solidFill>
                  <a:srgbClr val="04420E"/>
                </a:solidFill>
              </a:rPr>
            </a:br>
            <a:endParaRPr lang="ru-RU" sz="2400" b="1" i="1" smtClean="0">
              <a:solidFill>
                <a:srgbClr val="04420E"/>
              </a:solidFill>
              <a:latin typeface="Times New Roman" pitchFamily="18" charset="0"/>
            </a:endParaRPr>
          </a:p>
        </p:txBody>
      </p:sp>
      <p:sp>
        <p:nvSpPr>
          <p:cNvPr id="847882" name="AutoShape 10"/>
          <p:cNvSpPr>
            <a:spLocks noChangeArrowheads="1"/>
          </p:cNvSpPr>
          <p:nvPr/>
        </p:nvSpPr>
        <p:spPr bwMode="auto">
          <a:xfrm>
            <a:off x="6403978" y="2780927"/>
            <a:ext cx="2557462" cy="3600402"/>
          </a:xfrm>
          <a:prstGeom prst="wedgeRectCallout">
            <a:avLst>
              <a:gd name="adj1" fmla="val -43166"/>
              <a:gd name="adj2" fmla="val -112744"/>
            </a:avLst>
          </a:prstGeom>
          <a:blipFill>
            <a:blip r:embed="rId2" cstate="print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2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Группа </a:t>
            </a:r>
            <a:r>
              <a:rPr lang="ru-RU" sz="2000" b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тестологов</a:t>
            </a:r>
            <a:endParaRPr lang="ru-RU" sz="2000" b="1" dirty="0" smtClean="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endParaRPr lang="ru-RU" sz="1600" dirty="0" smtClean="0">
              <a:latin typeface="+mn-lt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Определение  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  <a:p>
            <a:pPr marL="285750" indent="-1905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требований </a:t>
            </a:r>
          </a:p>
          <a:p>
            <a:pPr marL="285750" indent="-1905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разработке тестов по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дисциплинам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оценка 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качества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тестовых заданий</a:t>
            </a:r>
            <a:endParaRPr lang="ru-RU" sz="2000" b="1" i="1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endParaRPr lang="ru-RU" sz="2000" dirty="0">
              <a:latin typeface="Times New Roman" pitchFamily="18" charset="0"/>
            </a:endParaRPr>
          </a:p>
        </p:txBody>
      </p:sp>
      <p:sp>
        <p:nvSpPr>
          <p:cNvPr id="847879" name="AutoShape 7"/>
          <p:cNvSpPr>
            <a:spLocks noChangeArrowheads="1"/>
          </p:cNvSpPr>
          <p:nvPr/>
        </p:nvSpPr>
        <p:spPr bwMode="auto">
          <a:xfrm>
            <a:off x="1547664" y="68263"/>
            <a:ext cx="6624736" cy="2017712"/>
          </a:xfrm>
          <a:prstGeom prst="downArrow">
            <a:avLst>
              <a:gd name="adj1" fmla="val 69370"/>
              <a:gd name="adj2" fmla="val 54486"/>
            </a:avLst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07904" y="490364"/>
            <a:ext cx="2376264" cy="1055422"/>
          </a:xfrm>
          <a:prstGeom prst="roundRect">
            <a:avLst>
              <a:gd name="adj" fmla="val 10000"/>
            </a:avLst>
          </a:prstGeom>
          <a:blipFill rotWithShape="0">
            <a:blip r:embed="rId4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Рисунок 9" descr="untitled12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4288" y="655140"/>
            <a:ext cx="1461291" cy="876304"/>
          </a:xfrm>
          <a:prstGeom prst="rect">
            <a:avLst/>
          </a:prstGeom>
        </p:spPr>
      </p:pic>
      <p:pic>
        <p:nvPicPr>
          <p:cNvPr id="11" name="Picture 13" descr="teoria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258" y="490364"/>
            <a:ext cx="1547664" cy="1205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Company  Logo</a:t>
            </a:r>
            <a:endParaRPr lang="en-US"/>
          </a:p>
        </p:txBody>
      </p:sp>
      <p:pic>
        <p:nvPicPr>
          <p:cNvPr id="3" name="Содержимое 3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99003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627784" y="260648"/>
            <a:ext cx="3960440" cy="432048"/>
          </a:xfrm>
          <a:prstGeom prst="rect">
            <a:avLst/>
          </a:prstGeom>
          <a:solidFill>
            <a:srgbClr val="E7F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260648"/>
            <a:ext cx="5990743" cy="36933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prstTxWarp prst="textChevron">
              <a:avLst/>
            </a:prstTxWarp>
            <a:spAutoFit/>
          </a:bodyPr>
          <a:lstStyle/>
          <a:p>
            <a:r>
              <a:rPr lang="ru-RU" b="1" dirty="0" smtClean="0"/>
              <a:t>Школа </a:t>
            </a:r>
            <a:r>
              <a:rPr lang="ru-RU" b="1" dirty="0" err="1" smtClean="0"/>
              <a:t>преподавател</a:t>
            </a:r>
            <a:r>
              <a:rPr lang="kk-KZ" b="1" dirty="0" smtClean="0"/>
              <a:t>ей</a:t>
            </a:r>
            <a:r>
              <a:rPr lang="ru-RU" b="1" dirty="0" smtClean="0"/>
              <a:t> имени Х.С. </a:t>
            </a:r>
            <a:r>
              <a:rPr lang="ru-RU" b="1" dirty="0" err="1" smtClean="0"/>
              <a:t>Насыбуллиной</a:t>
            </a:r>
            <a:r>
              <a:rPr lang="ru-RU" b="1" dirty="0"/>
              <a:t> 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420888"/>
            <a:ext cx="3312368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методической помощи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стажеру-преподавателю в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педагогической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64088" y="2636912"/>
            <a:ext cx="252028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714612" y="3714752"/>
            <a:ext cx="3357586" cy="628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Использование инновационных технологий в учебном процессе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17254" y="2573454"/>
            <a:ext cx="3441026" cy="855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Обучение группу независимых экспертов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2164" y="4892346"/>
            <a:ext cx="4248472" cy="696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8868" y="4896055"/>
            <a:ext cx="31330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Обучение преподавателей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тестологии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59264" y="4745136"/>
            <a:ext cx="2522128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429388" y="4714884"/>
            <a:ext cx="24288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Развитие компетенций преподавателя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28992" y="5643578"/>
            <a:ext cx="3571900" cy="1071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714612" y="5534561"/>
            <a:ext cx="41433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формирование педагогического мастерства</a:t>
            </a:r>
          </a:p>
        </p:txBody>
      </p:sp>
    </p:spTree>
    <p:extLst>
      <p:ext uri="{BB962C8B-B14F-4D97-AF65-F5344CB8AC3E}">
        <p14:creationId xmlns="" xmlns:p14="http://schemas.microsoft.com/office/powerpoint/2010/main" val="414806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071802" y="285728"/>
            <a:ext cx="3143272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СТОМАТОЛОГИЧЕСКИЙ ФАКУЛЬТЕТ</a:t>
            </a:r>
            <a:endParaRPr lang="ru-RU" sz="1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14480" y="1500174"/>
            <a:ext cx="2000264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УЧЕБНО-КЛИНИЧЕСКИЙ ДЕПАРТАМЕНТ СТОМАТОЛОГИИ</a:t>
            </a:r>
            <a:endParaRPr lang="ru-RU" sz="1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29190" y="1571612"/>
            <a:ext cx="1857388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ДЕКАНАТ СТОМАТОЛОГИЧЕСКОГО ФАКУЛЬТЕТА</a:t>
            </a:r>
            <a:endParaRPr lang="ru-RU" sz="1200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786314" y="1142984"/>
            <a:ext cx="571504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 flipV="1">
            <a:off x="3143240" y="1142984"/>
            <a:ext cx="64294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14282" y="2571744"/>
            <a:ext cx="178595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ТЕРАПЕВТИЧЕСКАЯ СТОМАТОЛОГИЯ</a:t>
            </a:r>
            <a:endParaRPr lang="ru-RU" sz="11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285984" y="2571744"/>
            <a:ext cx="164307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ХИРУРГИЧЕСКАЯ СТОМАТОЛОГИЯ</a:t>
            </a:r>
            <a:endParaRPr lang="ru-RU" sz="11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143372" y="2571744"/>
            <a:ext cx="157163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ОРТОПЕДИЧЕСКАЯ СТОМАТОЛОГИЯ</a:t>
            </a:r>
            <a:endParaRPr lang="ru-RU" sz="11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000760" y="2571744"/>
            <a:ext cx="157163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СТОМАТОЛОГИЯ ДЕТСКОГО ВОЗРАСТА</a:t>
            </a:r>
            <a:endParaRPr lang="ru-RU" sz="11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786710" y="2571744"/>
            <a:ext cx="121444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ОРТОДОНТИЯ</a:t>
            </a:r>
            <a:endParaRPr lang="ru-RU" sz="11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42844" y="3429000"/>
            <a:ext cx="785818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МОДУЛЬ ПРОПЕДЕВТИКИ ТЕРАПЕВТИЧЕСКОЙ СТОМАТОЛОГИИ</a:t>
            </a:r>
            <a:endParaRPr lang="ru-RU" sz="8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071538" y="3429000"/>
            <a:ext cx="928694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МОДУЛЬ ТЕРАПЕВТИЧЕСКОЙ СТОМАТОЛОГИИ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143108" y="3429000"/>
            <a:ext cx="928694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МОДУЛЬ ПРОПЕДЕВТИКИ ХИРУРГИЧЕСКОЙ СТОМАТОЛОГИИ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14678" y="3429000"/>
            <a:ext cx="928694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МОДУЛЬ ХИРУРГИЧЕСКОЙ СТОМАТОЛОГИИ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286248" y="3429000"/>
            <a:ext cx="857256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МОДУЛЬ ПРОПЕДЕВТИКИ ОРТОПЕДИЧЕСКОЙ СТОМАТОЛОГИИ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286380" y="3429000"/>
            <a:ext cx="857256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МОДУЛЬ ОРТОПЕДИЧЕСКОЙ СТОМАТОЛОГИИ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286512" y="3429000"/>
            <a:ext cx="928694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МОДУЛЬ ПРОПЕДЕВТИКИ СТОМАТОЛОГИИ ДЕТСКОГО ВОЗРАСТА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358082" y="3429000"/>
            <a:ext cx="857256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МОДУЛЬ СТОМАТОЛОГИИ ДЕТСКОГО ВОЗРАСТА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358214" y="3429000"/>
            <a:ext cx="642942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МОДУЛЬ ОРТОДОНТИЯ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Shape 32"/>
          <p:cNvCxnSpPr>
            <a:stCxn id="17" idx="0"/>
          </p:cNvCxnSpPr>
          <p:nvPr/>
        </p:nvCxnSpPr>
        <p:spPr>
          <a:xfrm rot="5400000" flipH="1" flipV="1">
            <a:off x="4661299" y="-1053732"/>
            <a:ext cx="71434" cy="717951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8179619" y="2607463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6" idx="2"/>
          </p:cNvCxnSpPr>
          <p:nvPr/>
        </p:nvCxnSpPr>
        <p:spPr>
          <a:xfrm rot="5400000">
            <a:off x="5749933" y="2393149"/>
            <a:ext cx="215108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5" idx="2"/>
          </p:cNvCxnSpPr>
          <p:nvPr/>
        </p:nvCxnSpPr>
        <p:spPr>
          <a:xfrm rot="5400000">
            <a:off x="2606661" y="2393149"/>
            <a:ext cx="215108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endCxn id="20" idx="0"/>
          </p:cNvCxnSpPr>
          <p:nvPr/>
        </p:nvCxnSpPr>
        <p:spPr>
          <a:xfrm rot="16200000" flipH="1">
            <a:off x="6750119" y="2535285"/>
            <a:ext cx="72134" cy="7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>
            <a:stCxn id="19" idx="0"/>
          </p:cNvCxnSpPr>
          <p:nvPr/>
        </p:nvCxnSpPr>
        <p:spPr>
          <a:xfrm rot="5400000" flipH="1" flipV="1">
            <a:off x="4894265" y="2536025"/>
            <a:ext cx="70644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rot="5400000">
            <a:off x="3072596" y="2571744"/>
            <a:ext cx="142082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 стрелкой 98"/>
          <p:cNvCxnSpPr>
            <a:stCxn id="17" idx="2"/>
            <a:endCxn id="22" idx="0"/>
          </p:cNvCxnSpPr>
          <p:nvPr/>
        </p:nvCxnSpPr>
        <p:spPr>
          <a:xfrm rot="5400000">
            <a:off x="642910" y="2964653"/>
            <a:ext cx="357190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 стрелкой 100"/>
          <p:cNvCxnSpPr>
            <a:stCxn id="17" idx="2"/>
            <a:endCxn id="23" idx="0"/>
          </p:cNvCxnSpPr>
          <p:nvPr/>
        </p:nvCxnSpPr>
        <p:spPr>
          <a:xfrm rot="16200000" flipH="1">
            <a:off x="1142976" y="3036091"/>
            <a:ext cx="357190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>
            <a:stCxn id="18" idx="2"/>
            <a:endCxn id="24" idx="0"/>
          </p:cNvCxnSpPr>
          <p:nvPr/>
        </p:nvCxnSpPr>
        <p:spPr>
          <a:xfrm rot="5400000">
            <a:off x="2678893" y="3000372"/>
            <a:ext cx="357190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 стрелкой 105"/>
          <p:cNvCxnSpPr>
            <a:stCxn id="18" idx="2"/>
            <a:endCxn id="25" idx="0"/>
          </p:cNvCxnSpPr>
          <p:nvPr/>
        </p:nvCxnSpPr>
        <p:spPr>
          <a:xfrm rot="16200000" flipH="1">
            <a:off x="3214678" y="2964653"/>
            <a:ext cx="357190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 стрелкой 107"/>
          <p:cNvCxnSpPr>
            <a:stCxn id="19" idx="2"/>
            <a:endCxn id="26" idx="0"/>
          </p:cNvCxnSpPr>
          <p:nvPr/>
        </p:nvCxnSpPr>
        <p:spPr>
          <a:xfrm rot="5400000">
            <a:off x="4643438" y="3143248"/>
            <a:ext cx="357190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 стрелкой 109"/>
          <p:cNvCxnSpPr>
            <a:stCxn id="19" idx="2"/>
            <a:endCxn id="27" idx="0"/>
          </p:cNvCxnSpPr>
          <p:nvPr/>
        </p:nvCxnSpPr>
        <p:spPr>
          <a:xfrm rot="16200000" flipH="1">
            <a:off x="5143504" y="2857496"/>
            <a:ext cx="357190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 стрелкой 111"/>
          <p:cNvCxnSpPr>
            <a:stCxn id="20" idx="2"/>
            <a:endCxn id="28" idx="0"/>
          </p:cNvCxnSpPr>
          <p:nvPr/>
        </p:nvCxnSpPr>
        <p:spPr>
          <a:xfrm rot="5400000">
            <a:off x="6590124" y="3232546"/>
            <a:ext cx="357190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 стрелкой 113"/>
          <p:cNvCxnSpPr>
            <a:stCxn id="20" idx="2"/>
            <a:endCxn id="29" idx="0"/>
          </p:cNvCxnSpPr>
          <p:nvPr/>
        </p:nvCxnSpPr>
        <p:spPr>
          <a:xfrm rot="16200000" flipH="1">
            <a:off x="7108049" y="2750339"/>
            <a:ext cx="357190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115"/>
          <p:cNvCxnSpPr>
            <a:stCxn id="21" idx="2"/>
            <a:endCxn id="30" idx="0"/>
          </p:cNvCxnSpPr>
          <p:nvPr/>
        </p:nvCxnSpPr>
        <p:spPr>
          <a:xfrm rot="16200000" flipH="1">
            <a:off x="8358214" y="3107529"/>
            <a:ext cx="357190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Company  Logo</a:t>
            </a:r>
            <a:endParaRPr lang="en-US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7650" name="Acrobat Document" r:id="rId3" imgW="6857865" imgH="5143398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z5">
  <a:themeElements>
    <a:clrScheme name="sample 3">
      <a:dk1>
        <a:srgbClr val="000066"/>
      </a:dk1>
      <a:lt1>
        <a:srgbClr val="FFFFFF"/>
      </a:lt1>
      <a:dk2>
        <a:srgbClr val="50A834"/>
      </a:dk2>
      <a:lt2>
        <a:srgbClr val="B2B2B2"/>
      </a:lt2>
      <a:accent1>
        <a:srgbClr val="2045AE"/>
      </a:accent1>
      <a:accent2>
        <a:srgbClr val="FF9933"/>
      </a:accent2>
      <a:accent3>
        <a:srgbClr val="FFFFFF"/>
      </a:accent3>
      <a:accent4>
        <a:srgbClr val="000056"/>
      </a:accent4>
      <a:accent5>
        <a:srgbClr val="ABB0D3"/>
      </a:accent5>
      <a:accent6>
        <a:srgbClr val="E78A2D"/>
      </a:accent6>
      <a:hlink>
        <a:srgbClr val="3DC5C5"/>
      </a:hlink>
      <a:folHlink>
        <a:srgbClr val="6B41BF"/>
      </a:folHlink>
    </a:clrScheme>
    <a:fontScheme name="sa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4C1A37"/>
        </a:dk1>
        <a:lt1>
          <a:srgbClr val="FFFFFF"/>
        </a:lt1>
        <a:dk2>
          <a:srgbClr val="FFFFE7"/>
        </a:dk2>
        <a:lt2>
          <a:srgbClr val="B2B2B2"/>
        </a:lt2>
        <a:accent1>
          <a:srgbClr val="C06C98"/>
        </a:accent1>
        <a:accent2>
          <a:srgbClr val="FF9966"/>
        </a:accent2>
        <a:accent3>
          <a:srgbClr val="FFFFFF"/>
        </a:accent3>
        <a:accent4>
          <a:srgbClr val="40142D"/>
        </a:accent4>
        <a:accent5>
          <a:srgbClr val="DCBACA"/>
        </a:accent5>
        <a:accent6>
          <a:srgbClr val="E78A5C"/>
        </a:accent6>
        <a:hlink>
          <a:srgbClr val="BD6D45"/>
        </a:hlink>
        <a:folHlink>
          <a:srgbClr val="3AABC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3366"/>
        </a:dk1>
        <a:lt1>
          <a:srgbClr val="FFFFFF"/>
        </a:lt1>
        <a:dk2>
          <a:srgbClr val="FFFFFF"/>
        </a:dk2>
        <a:lt2>
          <a:srgbClr val="B2B2B2"/>
        </a:lt2>
        <a:accent1>
          <a:srgbClr val="2879B0"/>
        </a:accent1>
        <a:accent2>
          <a:srgbClr val="0099CC"/>
        </a:accent2>
        <a:accent3>
          <a:srgbClr val="FFFFFF"/>
        </a:accent3>
        <a:accent4>
          <a:srgbClr val="002A56"/>
        </a:accent4>
        <a:accent5>
          <a:srgbClr val="ACBED4"/>
        </a:accent5>
        <a:accent6>
          <a:srgbClr val="008AB9"/>
        </a:accent6>
        <a:hlink>
          <a:srgbClr val="A9683B"/>
        </a:hlink>
        <a:folHlink>
          <a:srgbClr val="166A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66"/>
        </a:dk1>
        <a:lt1>
          <a:srgbClr val="FFFFFF"/>
        </a:lt1>
        <a:dk2>
          <a:srgbClr val="50A834"/>
        </a:dk2>
        <a:lt2>
          <a:srgbClr val="B2B2B2"/>
        </a:lt2>
        <a:accent1>
          <a:srgbClr val="2045AE"/>
        </a:accent1>
        <a:accent2>
          <a:srgbClr val="FF9933"/>
        </a:accent2>
        <a:accent3>
          <a:srgbClr val="FFFFFF"/>
        </a:accent3>
        <a:accent4>
          <a:srgbClr val="000056"/>
        </a:accent4>
        <a:accent5>
          <a:srgbClr val="ABB0D3"/>
        </a:accent5>
        <a:accent6>
          <a:srgbClr val="E78A2D"/>
        </a:accent6>
        <a:hlink>
          <a:srgbClr val="3DC5C5"/>
        </a:hlink>
        <a:folHlink>
          <a:srgbClr val="6B41B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biz5</Template>
  <TotalTime>1535</TotalTime>
  <Words>720</Words>
  <Application>Microsoft Office PowerPoint</Application>
  <PresentationFormat>Экран (4:3)</PresentationFormat>
  <Paragraphs>181</Paragraphs>
  <Slides>15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biz5</vt:lpstr>
      <vt:lpstr>Acrobat Document</vt:lpstr>
      <vt:lpstr>ҚазҰМУ  оқу процесін бақылау және медициналық білім беру үлгісін жүзеге асыру мәселелері</vt:lpstr>
      <vt:lpstr>Слайд 2</vt:lpstr>
      <vt:lpstr>Слайд 3</vt:lpstr>
      <vt:lpstr>ПРАВИЛА ОЦЕНКИ КОМПЕТЕНЦИИ</vt:lpstr>
      <vt:lpstr>Пути формирования компетенций</vt:lpstr>
      <vt:lpstr>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Diagram</vt:lpstr>
      <vt:lpstr>Слайд 15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User</dc:creator>
  <cp:lastModifiedBy>FFUJJ</cp:lastModifiedBy>
  <cp:revision>128</cp:revision>
  <dcterms:created xsi:type="dcterms:W3CDTF">2011-08-28T17:31:12Z</dcterms:created>
  <dcterms:modified xsi:type="dcterms:W3CDTF">2011-12-03T01:46:42Z</dcterms:modified>
</cp:coreProperties>
</file>