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87" r:id="rId4"/>
    <p:sldId id="283" r:id="rId5"/>
    <p:sldId id="262" r:id="rId6"/>
    <p:sldId id="280" r:id="rId7"/>
    <p:sldId id="281" r:id="rId8"/>
    <p:sldId id="275" r:id="rId9"/>
    <p:sldId id="277" r:id="rId10"/>
    <p:sldId id="278" r:id="rId11"/>
    <p:sldId id="265" r:id="rId12"/>
    <p:sldId id="285" r:id="rId13"/>
    <p:sldId id="291" r:id="rId14"/>
    <p:sldId id="288" r:id="rId15"/>
    <p:sldId id="261" r:id="rId16"/>
    <p:sldId id="269" r:id="rId17"/>
    <p:sldId id="282" r:id="rId18"/>
    <p:sldId id="286" r:id="rId19"/>
    <p:sldId id="256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4E2"/>
    <a:srgbClr val="C75F09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24" autoAdjust="0"/>
  </p:normalViewPr>
  <p:slideViewPr>
    <p:cSldViewPr>
      <p:cViewPr varScale="1">
        <p:scale>
          <a:sx n="75" d="100"/>
          <a:sy n="75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96D4D-0237-400A-A312-5A3D88ADFCF1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BC922-04F1-463C-A6D6-C9D58BBD2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23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fld id="{3ABEEBC3-8EBD-4826-AAF4-324CAD7709DC}" type="slidenum">
              <a:rPr lang="en-GB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355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fld id="{893E2562-D161-4C7C-855F-4BA2C31FFF59}" type="slidenum">
              <a:rPr lang="en-GB" sz="1200">
                <a:solidFill>
                  <a:srgbClr val="000000"/>
                </a:solidFill>
              </a:rPr>
              <a:pPr eaLnBrk="1" hangingPunct="1"/>
              <a:t>2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C922-04F1-463C-A6D6-C9D58BBD2A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4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fld id="{72929139-0621-4DF2-9984-63622FA8B3F5}" type="slidenum">
              <a:rPr lang="en-GB" sz="1200">
                <a:solidFill>
                  <a:srgbClr val="000000"/>
                </a:solidFill>
              </a:rPr>
              <a:pPr eaLnBrk="1" hangingPunct="1"/>
              <a:t>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fld id="{AD77F4B1-D104-4F19-A84A-A75A1E991B13}" type="slidenum">
              <a:rPr lang="en-GB" sz="1200">
                <a:solidFill>
                  <a:srgbClr val="000000"/>
                </a:solidFill>
              </a:rPr>
              <a:pPr eaLnBrk="1" hangingPunct="1"/>
              <a:t>11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2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fld id="{A7911BDC-FCFD-47FC-9C69-541BB4CF94D2}" type="slidenum">
              <a:rPr lang="en-GB" sz="1200">
                <a:solidFill>
                  <a:srgbClr val="000000"/>
                </a:solidFill>
              </a:rPr>
              <a:pPr eaLnBrk="1" hangingPunct="1"/>
              <a:t>15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2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fld id="{C44DB3C6-BFD1-4383-8D46-B372D6B8F90D}" type="slidenum">
              <a:rPr lang="en-GB" sz="1200">
                <a:solidFill>
                  <a:srgbClr val="000000"/>
                </a:solidFill>
              </a:rPr>
              <a:pPr eaLnBrk="1" hangingPunct="1"/>
              <a:t>16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4820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BC922-04F1-463C-A6D6-C9D58BBD2AD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7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2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63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8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C6BB7-5C03-4B8B-931C-1DC612B2BD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6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8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283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0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73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8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8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7000">
              <a:srgbClr val="0A128C"/>
            </a:gs>
            <a:gs pos="57000">
              <a:srgbClr val="181CC7"/>
            </a:gs>
            <a:gs pos="82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6A98-895F-403F-8D28-0DC3723EB06A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B9DE6-BCAD-4364-8C30-A1568A2E9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9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CROWN\Рабочий стол\Foto KAZNMU\1-121-580x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34792" cy="407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88913"/>
            <a:ext cx="8526214" cy="7334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 dirty="0" smtClean="0">
                <a:solidFill>
                  <a:srgbClr val="FFFF66"/>
                </a:solidFill>
              </a:rPr>
              <a:t/>
            </a:r>
            <a:br>
              <a:rPr lang="en-GB" sz="2100" dirty="0" smtClean="0">
                <a:solidFill>
                  <a:srgbClr val="FFFF66"/>
                </a:solidFill>
              </a:rPr>
            </a:br>
            <a:r>
              <a:rPr lang="ru-RU" sz="2100" b="1" dirty="0" smtClean="0">
                <a:solidFill>
                  <a:srgbClr val="FFFF66"/>
                </a:solidFill>
              </a:rPr>
              <a:t>Казахский  национальный  </a:t>
            </a:r>
            <a:r>
              <a:rPr lang="en-GB" sz="2100" b="1" dirty="0" err="1" smtClean="0">
                <a:solidFill>
                  <a:srgbClr val="FFFF66"/>
                </a:solidFill>
              </a:rPr>
              <a:t>медицинский</a:t>
            </a:r>
            <a:r>
              <a:rPr lang="en-GB" sz="2100" b="1" dirty="0" smtClean="0">
                <a:solidFill>
                  <a:srgbClr val="FFFF66"/>
                </a:solidFill>
              </a:rPr>
              <a:t> </a:t>
            </a:r>
            <a:r>
              <a:rPr lang="ru-RU" sz="2100" b="1" dirty="0" smtClean="0">
                <a:solidFill>
                  <a:srgbClr val="FFFF66"/>
                </a:solidFill>
              </a:rPr>
              <a:t> </a:t>
            </a:r>
            <a:br>
              <a:rPr lang="ru-RU" sz="2100" b="1" dirty="0" smtClean="0">
                <a:solidFill>
                  <a:srgbClr val="FFFF66"/>
                </a:solidFill>
              </a:rPr>
            </a:br>
            <a:r>
              <a:rPr lang="en-GB" sz="2100" b="1" dirty="0" err="1" smtClean="0">
                <a:solidFill>
                  <a:srgbClr val="FFFF66"/>
                </a:solidFill>
              </a:rPr>
              <a:t>университет</a:t>
            </a:r>
            <a:r>
              <a:rPr lang="ru-RU" sz="2100" b="1" dirty="0" smtClean="0">
                <a:solidFill>
                  <a:srgbClr val="FFFF66"/>
                </a:solidFill>
              </a:rPr>
              <a:t> им. С.Д. </a:t>
            </a:r>
            <a:r>
              <a:rPr lang="ru-RU" sz="2100" b="1" dirty="0" err="1" smtClean="0">
                <a:solidFill>
                  <a:srgbClr val="FFFF66"/>
                </a:solidFill>
              </a:rPr>
              <a:t>Асфендиярова</a:t>
            </a:r>
            <a:endParaRPr lang="en-GB" sz="2100" b="1" dirty="0" smtClean="0">
              <a:solidFill>
                <a:srgbClr val="FFFF66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05000"/>
            <a:ext cx="7920880" cy="30480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3600" b="1" dirty="0" smtClean="0">
                <a:solidFill>
                  <a:srgbClr val="FFFF66"/>
                </a:solidFill>
              </a:rPr>
              <a:t>    </a:t>
            </a:r>
            <a:endParaRPr lang="ru-RU" sz="3600" b="1" dirty="0" smtClean="0">
              <a:solidFill>
                <a:srgbClr val="FFFF66"/>
              </a:solidFill>
            </a:endParaRP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000" b="1" dirty="0" smtClean="0">
                <a:solidFill>
                  <a:srgbClr val="F8F200"/>
                </a:solidFill>
              </a:rPr>
              <a:t>ИННОВАЦИОННЫЕ АСПЕКТЫ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4000" b="1" dirty="0" smtClean="0">
                <a:solidFill>
                  <a:srgbClr val="F8F200"/>
                </a:solidFill>
              </a:rPr>
              <a:t>В КЛИНИКЕ</a:t>
            </a:r>
            <a:endParaRPr lang="en-GB" sz="4000" b="1" dirty="0" smtClean="0">
              <a:solidFill>
                <a:srgbClr val="F8F200"/>
              </a:solidFill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941888"/>
            <a:ext cx="9144000" cy="138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FFCC00"/>
              </a:buClr>
              <a:buFont typeface="Garamond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FFCC00"/>
              </a:solidFill>
            </a:endParaRPr>
          </a:p>
          <a:p>
            <a:pPr algn="ctr">
              <a:lnSpc>
                <a:spcPct val="100000"/>
              </a:lnSpc>
              <a:buClr>
                <a:srgbClr val="FFCC00"/>
              </a:buClr>
              <a:buFont typeface="Garamond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CC00"/>
                </a:solidFill>
              </a:rPr>
              <a:t>С.Х.ИЗМАЙЛОВА</a:t>
            </a:r>
            <a:endParaRPr lang="en-GB" sz="2400" b="1" dirty="0">
              <a:solidFill>
                <a:srgbClr val="FFCC00"/>
              </a:solidFill>
            </a:endParaRPr>
          </a:p>
          <a:p>
            <a:pPr algn="ctr">
              <a:lnSpc>
                <a:spcPct val="100000"/>
              </a:lnSpc>
              <a:buFont typeface="Garamond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FFFFFF"/>
                </a:solidFill>
              </a:rPr>
              <a:t>НАЧАЛЬНИК ОТДЕЛА ПО КЛИНИЧЕСКОЙ РАБОТЕ </a:t>
            </a:r>
          </a:p>
          <a:p>
            <a:pPr algn="ctr">
              <a:lnSpc>
                <a:spcPct val="100000"/>
              </a:lnSpc>
              <a:buFont typeface="Garamond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FFFFFF"/>
                </a:solidFill>
              </a:rPr>
              <a:t>к</a:t>
            </a:r>
            <a:r>
              <a:rPr lang="ru-RU" sz="2000" b="1" dirty="0" smtClean="0">
                <a:solidFill>
                  <a:srgbClr val="FFFFFF"/>
                </a:solidFill>
              </a:rPr>
              <a:t>.м.н. </a:t>
            </a:r>
            <a:endParaRPr lang="ru-RU" sz="2000" b="1" dirty="0">
              <a:solidFill>
                <a:srgbClr val="FFFFFF"/>
              </a:solidFill>
            </a:endParaRPr>
          </a:p>
        </p:txBody>
      </p:sp>
      <p:pic>
        <p:nvPicPr>
          <p:cNvPr id="6" name="Рисунок 5" descr="Kazakhstan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841" y="116632"/>
            <a:ext cx="1173808" cy="76553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777\logo_fin.jpg"/>
          <p:cNvPicPr/>
          <p:nvPr/>
        </p:nvPicPr>
        <p:blipFill>
          <a:blip r:embed="rId5"/>
          <a:srcRect l="-1057" r="56750"/>
          <a:stretch>
            <a:fillRect/>
          </a:stretch>
        </p:blipFill>
        <p:spPr bwMode="auto">
          <a:xfrm>
            <a:off x="7740352" y="116632"/>
            <a:ext cx="1162301" cy="7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271798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en-GB" sz="2800" b="1" dirty="0" err="1">
                <a:solidFill>
                  <a:srgbClr val="FFFF66"/>
                </a:solidFill>
              </a:rPr>
              <a:t>Инновационные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en-GB" sz="2800" b="1" dirty="0" err="1">
                <a:solidFill>
                  <a:srgbClr val="FFFF66"/>
                </a:solidFill>
              </a:rPr>
              <a:t>разработки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ru-RU" sz="2800" b="1" dirty="0" err="1">
                <a:solidFill>
                  <a:srgbClr val="FFFF66"/>
                </a:solidFill>
              </a:rPr>
              <a:t>КазНМУ</a:t>
            </a:r>
            <a:r>
              <a:rPr lang="ru-RU" sz="2800" b="1" dirty="0">
                <a:solidFill>
                  <a:srgbClr val="FFFF66"/>
                </a:solidFill>
              </a:rPr>
              <a:t>,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ru-RU" sz="2800" b="1" dirty="0">
                <a:solidFill>
                  <a:srgbClr val="FFFF66"/>
                </a:solidFill>
              </a:rPr>
              <a:t>    </a:t>
            </a:r>
            <a:br>
              <a:rPr lang="ru-RU" sz="2800" b="1" dirty="0">
                <a:solidFill>
                  <a:srgbClr val="FFFF66"/>
                </a:solidFill>
              </a:rPr>
            </a:br>
            <a:r>
              <a:rPr lang="ru-RU" sz="2800" b="1" dirty="0">
                <a:solidFill>
                  <a:srgbClr val="FFFF66"/>
                </a:solidFill>
              </a:rPr>
              <a:t>      внедренные в широкую клиническую практику</a:t>
            </a:r>
            <a:br>
              <a:rPr lang="ru-RU" sz="2800" b="1" dirty="0">
                <a:solidFill>
                  <a:srgbClr val="FFFF66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9073008" cy="4641379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 заболеваний суставов и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остеопороза</a:t>
            </a:r>
          </a:p>
          <a:p>
            <a:pPr marL="0" lvl="0" indent="0" algn="ctr">
              <a:buNone/>
            </a:pP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Казахстане проводится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антицитокиновая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терапия генно-инженерными биологическими препаратами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терапия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БОЗЕНТАНОМ - неселективным антагонистом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эндотелиновых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рецепторов типа ET</a:t>
            </a:r>
            <a:r>
              <a:rPr lang="ru-RU" b="1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ET</a:t>
            </a:r>
            <a:r>
              <a:rPr lang="ru-RU" b="1" i="1" baseline="-25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больных вторичной легочной гипертензией при системной склеродермии.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FFCC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rgbClr val="FFFF66"/>
                </a:solidFill>
                <a:effectLst/>
              </a:rPr>
              <a:t>               </a:t>
            </a:r>
            <a:endParaRPr lang="ru-RU" sz="2400" dirty="0" smtClean="0">
              <a:solidFill>
                <a:srgbClr val="FFFF66"/>
              </a:solidFill>
              <a:effectLst/>
              <a:latin typeface="Times New Roman" pitchFamily="18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279400"/>
            <a:ext cx="91440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  <a:buClr>
                <a:srgbClr val="FFFF66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700" b="1" dirty="0" err="1">
                <a:solidFill>
                  <a:srgbClr val="FFFF66"/>
                </a:solidFill>
              </a:rPr>
              <a:t>Инновационные</a:t>
            </a:r>
            <a:r>
              <a:rPr lang="en-GB" sz="2700" b="1" dirty="0">
                <a:solidFill>
                  <a:srgbClr val="FFFF66"/>
                </a:solidFill>
              </a:rPr>
              <a:t> </a:t>
            </a:r>
            <a:r>
              <a:rPr lang="en-GB" sz="2700" b="1" dirty="0" err="1">
                <a:solidFill>
                  <a:srgbClr val="FFFF66"/>
                </a:solidFill>
              </a:rPr>
              <a:t>разработки</a:t>
            </a:r>
            <a:r>
              <a:rPr lang="en-GB" sz="2700" b="1" dirty="0">
                <a:solidFill>
                  <a:srgbClr val="FFFF66"/>
                </a:solidFill>
              </a:rPr>
              <a:t> </a:t>
            </a:r>
            <a:r>
              <a:rPr lang="ru-RU" sz="2700" b="1" dirty="0" err="1" smtClean="0">
                <a:solidFill>
                  <a:srgbClr val="FFFF66"/>
                </a:solidFill>
              </a:rPr>
              <a:t>КазНМУ</a:t>
            </a:r>
            <a:r>
              <a:rPr lang="ru-RU" sz="2700" b="1" dirty="0" smtClean="0">
                <a:solidFill>
                  <a:srgbClr val="FFFF66"/>
                </a:solidFill>
              </a:rPr>
              <a:t>,</a:t>
            </a:r>
            <a:r>
              <a:rPr lang="en-GB" sz="2700" b="1" dirty="0" smtClean="0">
                <a:solidFill>
                  <a:srgbClr val="FFFF66"/>
                </a:solidFill>
              </a:rPr>
              <a:t> </a:t>
            </a:r>
            <a:r>
              <a:rPr lang="ru-RU" sz="2700" b="1" dirty="0" smtClean="0">
                <a:solidFill>
                  <a:srgbClr val="FFFF66"/>
                </a:solidFill>
              </a:rPr>
              <a:t>    </a:t>
            </a:r>
            <a:r>
              <a:rPr lang="ru-RU" sz="2700" b="1" dirty="0">
                <a:solidFill>
                  <a:srgbClr val="FFFF66"/>
                </a:solidFill>
              </a:rPr>
              <a:t/>
            </a:r>
            <a:br>
              <a:rPr lang="ru-RU" sz="2700" b="1" dirty="0">
                <a:solidFill>
                  <a:srgbClr val="FFFF66"/>
                </a:solidFill>
              </a:rPr>
            </a:br>
            <a:r>
              <a:rPr lang="ru-RU" sz="2700" b="1" dirty="0">
                <a:solidFill>
                  <a:srgbClr val="FFFF66"/>
                </a:solidFill>
              </a:rPr>
              <a:t>      внедренные в широкую клиническую практику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484785"/>
            <a:ext cx="727280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Протезирование и пластика магистральных сосудов конечностей при  сочетанной травме, протезирование брюшной  аорты  в  экстренном   порядке при ее  разрыве.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Диагностическая лапароскопия при сочетанной  травме,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торако</a:t>
            </a:r>
            <a:r>
              <a:rPr lang="en-US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лапароскопическая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санация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Способ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</a:rPr>
              <a:t>торакоскопического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</a:rPr>
              <a:t> лечения свернувшегося инфицированного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</a:rPr>
              <a:t>гемоторакса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Лапароскопическое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дренирование  сальниковой  сумки и  брюшной  полости  при   стерильном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панкреонекрозе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Применение  сосудистых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биопротезов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окклюзионных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поражениях артерий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Рекомендована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новая  классификация   острого перитонита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Измерение  внутрибрюшного давления при   асцит  перитоните- абдоминальный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компартмент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синдром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b="1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Picture 3" descr="рис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2000" contrast="12000"/>
          </a:blip>
          <a:srcRect l="3578" r="26019" b="18871"/>
          <a:stretch>
            <a:fillRect/>
          </a:stretch>
        </p:blipFill>
        <p:spPr>
          <a:xfrm>
            <a:off x="179513" y="1497114"/>
            <a:ext cx="1368151" cy="2075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4" descr="рис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l="13023" t="11784" r="21336" b="8664"/>
          <a:stretch>
            <a:fillRect/>
          </a:stretch>
        </p:blipFill>
        <p:spPr bwMode="auto">
          <a:xfrm>
            <a:off x="179512" y="3861048"/>
            <a:ext cx="1368152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462455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 err="1">
                <a:solidFill>
                  <a:srgbClr val="FFFF66"/>
                </a:solidFill>
              </a:rPr>
              <a:t>Инновационные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en-GB" sz="2800" b="1" dirty="0" err="1">
                <a:solidFill>
                  <a:srgbClr val="FFFF66"/>
                </a:solidFill>
              </a:rPr>
              <a:t>разработки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ru-RU" sz="2800" b="1" dirty="0" smtClean="0">
                <a:solidFill>
                  <a:srgbClr val="FFFF66"/>
                </a:solidFill>
              </a:rPr>
              <a:t>ОКЦ </a:t>
            </a:r>
            <a:r>
              <a:rPr lang="ru-RU" sz="2800" b="1" dirty="0" err="1" smtClean="0">
                <a:solidFill>
                  <a:srgbClr val="FFFF66"/>
                </a:solidFill>
              </a:rPr>
              <a:t>КазНМУ</a:t>
            </a:r>
            <a:r>
              <a:rPr lang="ru-RU" sz="2800" b="1" dirty="0">
                <a:solidFill>
                  <a:srgbClr val="FFFF66"/>
                </a:solidFill>
              </a:rPr>
              <a:t>,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ru-RU" sz="2800" b="1" dirty="0">
                <a:solidFill>
                  <a:srgbClr val="FFFF66"/>
                </a:solidFill>
              </a:rPr>
              <a:t>    </a:t>
            </a:r>
            <a:br>
              <a:rPr lang="ru-RU" sz="2800" b="1" dirty="0">
                <a:solidFill>
                  <a:srgbClr val="FFFF66"/>
                </a:solidFill>
              </a:rPr>
            </a:br>
            <a:r>
              <a:rPr lang="ru-RU" sz="2800" b="1" dirty="0">
                <a:solidFill>
                  <a:srgbClr val="FFFF66"/>
                </a:solidFill>
              </a:rPr>
              <a:t>      внедренные </a:t>
            </a:r>
            <a:r>
              <a:rPr lang="ru-RU" sz="2800" b="1" dirty="0" smtClean="0">
                <a:solidFill>
                  <a:srgbClr val="FFFF66"/>
                </a:solidFill>
              </a:rPr>
              <a:t>в клиническую </a:t>
            </a:r>
            <a:r>
              <a:rPr lang="ru-RU" sz="2800" b="1" dirty="0">
                <a:solidFill>
                  <a:srgbClr val="FFFF66"/>
                </a:solidFill>
              </a:rPr>
              <a:t>практику</a:t>
            </a:r>
            <a:br>
              <a:rPr lang="ru-RU" sz="2800" b="1" dirty="0">
                <a:solidFill>
                  <a:srgbClr val="FFFF66"/>
                </a:solidFill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68760"/>
            <a:ext cx="648072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Оказание </a:t>
            </a:r>
            <a:r>
              <a:rPr lang="ru-RU" b="1" dirty="0">
                <a:solidFill>
                  <a:srgbClr val="FFFF00"/>
                </a:solidFill>
              </a:rPr>
              <a:t>высокоспециализированной медицинской помощи по </a:t>
            </a:r>
            <a:r>
              <a:rPr lang="ru-RU" b="1" dirty="0" smtClean="0">
                <a:solidFill>
                  <a:srgbClr val="FFFF00"/>
                </a:solidFill>
              </a:rPr>
              <a:t>оториноларингологии.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На </a:t>
            </a:r>
            <a:r>
              <a:rPr lang="ru-RU" b="1" dirty="0">
                <a:solidFill>
                  <a:srgbClr val="FFFF00"/>
                </a:solidFill>
              </a:rPr>
              <a:t>базе Центра освоены методики и проводятся все виды </a:t>
            </a:r>
            <a:r>
              <a:rPr lang="ru-RU" b="1" dirty="0" err="1">
                <a:solidFill>
                  <a:srgbClr val="FFFF00"/>
                </a:solidFill>
              </a:rPr>
              <a:t>слухоулучшающих</a:t>
            </a:r>
            <a:r>
              <a:rPr lang="ru-RU" b="1" dirty="0">
                <a:solidFill>
                  <a:srgbClr val="FFFF00"/>
                </a:solidFill>
              </a:rPr>
              <a:t> операций</a:t>
            </a:r>
          </a:p>
          <a:p>
            <a:r>
              <a:rPr lang="ru-RU" b="1" dirty="0">
                <a:solidFill>
                  <a:srgbClr val="FFFF00"/>
                </a:solidFill>
              </a:rPr>
              <a:t>Обеспечено взаимодействие лечебно-диагностического и образовательного процессов</a:t>
            </a:r>
          </a:p>
          <a:p>
            <a:r>
              <a:rPr lang="ru-RU" b="1" dirty="0">
                <a:solidFill>
                  <a:srgbClr val="FFFF00"/>
                </a:solidFill>
              </a:rPr>
              <a:t>Подготовка студентов к деятельности в реальных условиях функционирования системы добровольного медицинского страхования, бюджетного здравоохранения, частной медицины</a:t>
            </a:r>
          </a:p>
          <a:p>
            <a:r>
              <a:rPr lang="ru-RU" b="1" dirty="0">
                <a:solidFill>
                  <a:srgbClr val="FFFF00"/>
                </a:solidFill>
              </a:rPr>
              <a:t>Участие в научно-исследовательской программе «</a:t>
            </a:r>
            <a:r>
              <a:rPr lang="ru-RU" b="1" dirty="0" err="1">
                <a:solidFill>
                  <a:srgbClr val="FFFF00"/>
                </a:solidFill>
              </a:rPr>
              <a:t>Антистарение</a:t>
            </a:r>
            <a:r>
              <a:rPr lang="ru-RU" b="1" dirty="0">
                <a:solidFill>
                  <a:srgbClr val="FFFF00"/>
                </a:solidFill>
              </a:rPr>
              <a:t>»</a:t>
            </a:r>
          </a:p>
        </p:txBody>
      </p:sp>
      <p:pic>
        <p:nvPicPr>
          <p:cNvPr id="3074" name="Picture 2" descr="C:\Documents and Settings\CROWN\Рабочий стол\Foto KAZNMU\DSC_6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268760"/>
            <a:ext cx="230425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0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ROWN\Рабочий стол\Foto KAZNMU\1-131-580x3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80648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40" y="548680"/>
            <a:ext cx="8640960" cy="2304256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Инновационные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способствуют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формированию привлекательного имиджа не только нашего университета, но 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республиканского </a:t>
            </a:r>
            <a: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региона в целом.</a:t>
            </a:r>
            <a:br>
              <a:rPr lang="ru-RU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20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Благотворительные акции проводимые сотрудниками </a:t>
            </a:r>
            <a:r>
              <a:rPr lang="ru-RU" dirty="0" err="1" smtClean="0">
                <a:solidFill>
                  <a:srgbClr val="FFFF00"/>
                </a:solidFill>
              </a:rPr>
              <a:t>КазНМУ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Picture 4" descr="IMG_31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56792"/>
            <a:ext cx="1652670" cy="247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G_31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74441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91302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37112"/>
            <a:ext cx="381642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IMG_31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187220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95736" y="1471588"/>
            <a:ext cx="554461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В Западном Казахстане было проконсультировано 90 больных (50 пациентов с нарушением слуха и 40 больных с различными заболеваниями челюстно-лицевой области</a:t>
            </a:r>
            <a:r>
              <a:rPr lang="ru-RU" sz="2400" dirty="0" smtClean="0">
                <a:solidFill>
                  <a:srgbClr val="FFFF00"/>
                </a:solidFill>
              </a:rPr>
              <a:t>). 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 поликлинике ВОВ сотрудниками кафедры АПТ был проведен «день открытых дверей по </a:t>
            </a:r>
            <a:r>
              <a:rPr lang="ru-RU" sz="2400" dirty="0" err="1" smtClean="0">
                <a:solidFill>
                  <a:srgbClr val="FFFF00"/>
                </a:solidFill>
              </a:rPr>
              <a:t>остеопарозу</a:t>
            </a:r>
            <a:r>
              <a:rPr lang="ru-RU" sz="2400" dirty="0" smtClean="0">
                <a:solidFill>
                  <a:srgbClr val="FFFF00"/>
                </a:solidFill>
              </a:rPr>
              <a:t>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2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CROWN\Рабочий стол\Foto KAZNMU\DSC_5918-580x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2681"/>
            <a:ext cx="4320479" cy="30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CROWN\Рабочий стол\Foto KAZNMU\DSC_8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45" y="1175001"/>
            <a:ext cx="3258003" cy="232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61514" y="1135063"/>
            <a:ext cx="5346731" cy="20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>
                <a:srgbClr val="FFCC00"/>
              </a:buClr>
              <a:buFont typeface="Garamond" pitchFamily="18" charset="0"/>
              <a:buNone/>
            </a:pPr>
            <a:endParaRPr lang="ru-RU" sz="32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00000"/>
              </a:lnSpc>
              <a:buClr>
                <a:srgbClr val="FFCC00"/>
              </a:buClr>
              <a:buFont typeface="Garamond" pitchFamily="18" charset="0"/>
              <a:buNone/>
            </a:pPr>
            <a:r>
              <a:rPr lang="en-GB" sz="3200" b="1" dirty="0" err="1" smtClean="0">
                <a:solidFill>
                  <a:srgbClr val="FFFF00"/>
                </a:solidFill>
                <a:cs typeface="Times New Roman" pitchFamily="18" charset="0"/>
              </a:rPr>
              <a:t>Миссия</a:t>
            </a:r>
            <a:r>
              <a:rPr lang="en-GB" sz="32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cs typeface="Times New Roman" pitchFamily="18" charset="0"/>
              </a:rPr>
              <a:t>К</a:t>
            </a:r>
            <a:r>
              <a:rPr lang="en-GB" sz="3200" b="1" dirty="0" err="1">
                <a:solidFill>
                  <a:srgbClr val="FFFF00"/>
                </a:solidFill>
                <a:cs typeface="Times New Roman" pitchFamily="18" charset="0"/>
              </a:rPr>
              <a:t>линик</a:t>
            </a:r>
            <a:r>
              <a:rPr lang="en-GB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cs typeface="Times New Roman" pitchFamily="18" charset="0"/>
              </a:rPr>
              <a:t>триедина</a:t>
            </a:r>
            <a:r>
              <a:rPr lang="en-GB" sz="3200" b="1" dirty="0">
                <a:solidFill>
                  <a:srgbClr val="FFFF00"/>
                </a:solidFill>
                <a:cs typeface="Times New Roman" pitchFamily="18" charset="0"/>
              </a:rPr>
              <a:t> – </a:t>
            </a:r>
          </a:p>
          <a:p>
            <a:pPr algn="ctr" eaLnBrk="1" hangingPunct="1">
              <a:lnSpc>
                <a:spcPct val="100000"/>
              </a:lnSpc>
              <a:buClr>
                <a:srgbClr val="FFCC00"/>
              </a:buClr>
              <a:buFont typeface="Garamond" pitchFamily="18" charset="0"/>
              <a:buNone/>
            </a:pPr>
            <a:r>
              <a:rPr lang="en-GB" sz="3200" b="1" dirty="0" err="1">
                <a:solidFill>
                  <a:srgbClr val="FFFF00"/>
                </a:solidFill>
                <a:cs typeface="Times New Roman" pitchFamily="18" charset="0"/>
              </a:rPr>
              <a:t>здесь</a:t>
            </a:r>
            <a:r>
              <a:rPr lang="en-GB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cs typeface="Times New Roman" pitchFamily="18" charset="0"/>
              </a:rPr>
              <a:t>учат</a:t>
            </a:r>
            <a:r>
              <a:rPr lang="en-GB" sz="3200" b="1" dirty="0">
                <a:solidFill>
                  <a:srgbClr val="FFFF00"/>
                </a:solidFill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FFFF00"/>
                </a:solidFill>
                <a:cs typeface="Times New Roman" pitchFamily="18" charset="0"/>
              </a:rPr>
              <a:t>лечат</a:t>
            </a:r>
            <a:r>
              <a:rPr lang="en-GB" sz="3200" b="1" dirty="0">
                <a:solidFill>
                  <a:srgbClr val="FFFF00"/>
                </a:solidFill>
                <a:cs typeface="Times New Roman" pitchFamily="18" charset="0"/>
              </a:rPr>
              <a:t> и  </a:t>
            </a:r>
            <a:r>
              <a:rPr lang="en-GB" sz="3200" b="1" dirty="0" err="1">
                <a:solidFill>
                  <a:srgbClr val="FFFF00"/>
                </a:solidFill>
                <a:cs typeface="Times New Roman" pitchFamily="18" charset="0"/>
              </a:rPr>
              <a:t>занимаются</a:t>
            </a:r>
            <a:r>
              <a:rPr lang="en-GB" sz="32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FFFF00"/>
                </a:solidFill>
                <a:cs typeface="Times New Roman" pitchFamily="18" charset="0"/>
              </a:rPr>
              <a:t>наукой</a:t>
            </a:r>
            <a:endParaRPr lang="en-GB" sz="32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7300" y="3861048"/>
            <a:ext cx="3698948" cy="265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 prst="angle"/>
          </a:sp3d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23528" y="188913"/>
            <a:ext cx="8820472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>
                <a:srgbClr val="FFFF66"/>
              </a:buClr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Площадка для внедрения инновационных разработок - университетские К</a:t>
            </a:r>
            <a:r>
              <a:rPr lang="en-GB" sz="32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линики</a:t>
            </a:r>
            <a:endParaRPr lang="en-GB" sz="3200" b="1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7078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06450" y="115888"/>
            <a:ext cx="8158163" cy="252102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buClr>
                <a:srgbClr val="FFFF66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FFFF66"/>
                </a:solidFill>
                <a:latin typeface="Arial" charset="0"/>
              </a:rPr>
              <a:t>Инновационная политика в медицине невозможна без союза науки и практики</a:t>
            </a:r>
            <a:r>
              <a:rPr lang="ru-RU" sz="2800" dirty="0" smtClean="0">
                <a:solidFill>
                  <a:srgbClr val="FFFF66"/>
                </a:solidFill>
                <a:latin typeface="Arial" charset="0"/>
              </a:rPr>
              <a:t/>
            </a:r>
            <a:br>
              <a:rPr lang="ru-RU" sz="2800" dirty="0" smtClean="0">
                <a:solidFill>
                  <a:srgbClr val="FFFF66"/>
                </a:solidFill>
                <a:latin typeface="Arial" charset="0"/>
              </a:rPr>
            </a:br>
            <a:endParaRPr lang="en-GB" sz="2800" dirty="0" smtClean="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0825" y="1123950"/>
            <a:ext cx="88931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0824" y="2143095"/>
            <a:ext cx="8893176" cy="37878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Clr>
                <a:srgbClr val="FFCC00"/>
              </a:buClr>
              <a:buSzPct val="7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Прецедент</a:t>
            </a:r>
            <a:r>
              <a:rPr lang="en-GB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GB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эффективное</a:t>
            </a:r>
            <a:r>
              <a:rPr lang="en-GB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en-GB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ученых</a:t>
            </a:r>
            <a:r>
              <a:rPr lang="en-GB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en-GB" sz="2400" b="1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GB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практического</a:t>
            </a:r>
            <a:r>
              <a:rPr lang="en-GB" sz="2400" b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здравоохранения</a:t>
            </a:r>
            <a:r>
              <a:rPr lang="en-GB" sz="2400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buSzPct val="75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buSzPct val="75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лечебных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имеют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статус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клинических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баз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endParaRPr lang="en-GB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buSzPct val="75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доктора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медицинских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кандидата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медицинских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наук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трудится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практическом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здравоохранении</a:t>
            </a:r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buSzPct val="75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Учеными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переподготовлены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десятки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врачей</a:t>
            </a:r>
            <a:endParaRPr lang="en-GB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rgbClr val="FFCC00"/>
              </a:buClr>
              <a:buSzPct val="75000"/>
              <a:buFont typeface="Times New Roman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Ежегодно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ученые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en-GB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выполняют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тысячи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операций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консультируют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десятки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тысяч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больных</a:t>
            </a:r>
            <a:r>
              <a:rPr lang="en-GB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04125846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Оказанная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л</a:t>
            </a:r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ечебно-консультативная 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помощь Университета практическому здравоохранению за 20</a:t>
            </a:r>
            <a:r>
              <a:rPr lang="kk-KZ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10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-201</a:t>
            </a:r>
            <a:r>
              <a:rPr lang="kk-KZ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1</a:t>
            </a:r>
            <a:r>
              <a:rPr lang="ru-RU" sz="20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 учебный год</a:t>
            </a:r>
            <a:r>
              <a:rPr lang="ru-RU" sz="2000" dirty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ru-RU" sz="2000" dirty="0">
                <a:solidFill>
                  <a:srgbClr val="FFFF00"/>
                </a:solidFill>
                <a:latin typeface="Arial" pitchFamily="34" charset="0"/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506103"/>
              </p:ext>
            </p:extLst>
          </p:nvPr>
        </p:nvGraphicFramePr>
        <p:xfrm>
          <a:off x="179512" y="980728"/>
          <a:ext cx="8712968" cy="560083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2048"/>
                <a:gridCol w="4680520"/>
                <a:gridCol w="3600400"/>
              </a:tblGrid>
              <a:tr h="4354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00"/>
                          </a:solidFill>
                          <a:effectLst/>
                        </a:rPr>
                        <a:t>п/п</a:t>
                      </a:r>
                      <a:endParaRPr lang="ru-RU" sz="1400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Наименование мероприятия</a:t>
                      </a:r>
                      <a:endParaRPr lang="ru-RU" sz="2000" dirty="0">
                        <a:effectLst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lvl="0"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dirty="0" err="1" smtClean="0">
                          <a:effectLst/>
                          <a:latin typeface="Times New Roman"/>
                          <a:ea typeface="Times New Roman"/>
                        </a:rPr>
                        <a:t>всегот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595" marR="47595" marT="0" marB="0" vert="vert270">
                    <a:solidFill>
                      <a:srgbClr val="7030A0"/>
                    </a:solidFill>
                  </a:tcPr>
                </a:tc>
              </a:tr>
              <a:tr h="3629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Пролечено больных (</a:t>
                      </a:r>
                      <a:r>
                        <a:rPr lang="ru-RU" sz="2000" b="1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курация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50928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3360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Прооперировано 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6280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3629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Проконсультировано больных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76764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3629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клинических разборов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1355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3360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консилиумов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1981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395739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 </a:t>
                      </a:r>
                      <a:r>
                        <a:rPr lang="ru-RU" sz="2000" b="1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конференций и </a:t>
                      </a:r>
                      <a:r>
                        <a:rPr lang="ru-RU" sz="2000" b="1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сем-</a:t>
                      </a:r>
                      <a:r>
                        <a:rPr lang="ru-RU" sz="20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 конф., 270 сем.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67216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</a:t>
                      </a: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ичест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патологоанатомических конференций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 конф., 687 рец.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3360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внедрений.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36298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Издано метод</a:t>
                      </a: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рекомендаций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и 1 атлас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4313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Прочитано лекций  для населения.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 лекций., 8 публ., 5 кр.стол.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67216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врачей прошедших ФПК на кафедрах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  <a:tr h="53377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tabLst>
                          <a:tab pos="457200" algn="l"/>
                          <a:tab pos="6096000" algn="l"/>
                        </a:tabLst>
                      </a:pPr>
                      <a:r>
                        <a:rPr lang="ru-RU" sz="20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ru-RU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</a:t>
                      </a: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н., семинары для практич.врачей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733800" algn="l"/>
                        </a:tabLst>
                      </a:pPr>
                      <a:r>
                        <a:rPr lang="kk-KZ" sz="2000" b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</a:t>
                      </a:r>
                      <a:endParaRPr lang="ru-RU" sz="2000" b="1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595" marR="47595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79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200" cap="all" dirty="0" smtClean="0">
                <a:solidFill>
                  <a:srgbClr val="FFFF00"/>
                </a:solidFill>
                <a:latin typeface="Arial Black" pitchFamily="34" charset="0"/>
              </a:rPr>
              <a:t>Будущее ВИДЕНИЕ  клиник </a:t>
            </a:r>
            <a:r>
              <a:rPr lang="ru-RU" sz="3200" cap="all" dirty="0" err="1" smtClean="0">
                <a:solidFill>
                  <a:srgbClr val="FFFF00"/>
                </a:solidFill>
                <a:latin typeface="Arial Black" pitchFamily="34" charset="0"/>
              </a:rPr>
              <a:t>КазНМУ</a:t>
            </a:r>
            <a:r>
              <a:rPr lang="ru-RU" sz="3200" cap="all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endParaRPr lang="ru-RU" sz="3200" cap="all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457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многопрофильные клинические центры передовые </a:t>
            </a:r>
            <a:r>
              <a:rPr lang="ru-RU" b="1" dirty="0">
                <a:solidFill>
                  <a:srgbClr val="FFFF00"/>
                </a:solidFill>
              </a:rPr>
              <a:t>технологий профилактики, диагностики, лечения и реабилитации пациентов с широким спектром оказываемых медицинских услуг;</a:t>
            </a:r>
          </a:p>
          <a:p>
            <a:r>
              <a:rPr lang="ru-RU" b="1" dirty="0">
                <a:solidFill>
                  <a:srgbClr val="FFFF00"/>
                </a:solidFill>
              </a:rPr>
              <a:t>практическая база для осуществления образовательного процесса и подготовки высококвалифицированных специалистов в первую очередь для обеспечения клинической деятельности Университета с ориентированностью на потребности рынка  образовательных и медицинских услуг;</a:t>
            </a:r>
          </a:p>
          <a:p>
            <a:r>
              <a:rPr lang="ru-RU" b="1" dirty="0">
                <a:solidFill>
                  <a:srgbClr val="FFFF00"/>
                </a:solidFill>
              </a:rPr>
              <a:t>экспериментальная платформа по внедрению различных форм государственно-частного партнерства в целях устойчивого развития клиники, повышения социальной и экономической эффективности.</a:t>
            </a:r>
          </a:p>
          <a:p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18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93610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Где господствует дух науки, там творится великое и малыми </a:t>
            </a:r>
            <a:r>
              <a:rPr lang="ru-RU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средствами</a:t>
            </a:r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</a:t>
            </a:r>
            <a:b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                                                     </a:t>
            </a:r>
            <a:r>
              <a:rPr lang="ru-RU" sz="1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Н.И. Пирогов</a:t>
            </a:r>
            <a:r>
              <a:rPr lang="en-GB" sz="1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/>
            </a:r>
            <a:br>
              <a:rPr lang="en-GB" sz="18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/>
            </a:r>
            <a:br>
              <a:rPr lang="ru-RU" sz="40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endParaRPr lang="ru-RU" sz="1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776864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tro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96143"/>
            <a:ext cx="7848872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1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989138"/>
            <a:ext cx="608488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FFFF66"/>
              </a:solidFill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323528" y="462678"/>
            <a:ext cx="86409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457200" algn="l"/>
              </a:tabLst>
            </a:pPr>
            <a:endParaRPr lang="ru-RU" sz="1800" b="1" dirty="0">
              <a:solidFill>
                <a:srgbClr val="FFFF00"/>
              </a:solidFill>
              <a:latin typeface="Garamond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«Инновационная деятельность» - не просто научно-методическая работа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именно сегодня интеллектуальный труд становится доминантой в любой инновации.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Необходимо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чтобы научная деятельность реализовывалась в запатентованные методики, проекты, приборы, аппараты, вошедшие в международные каталоги,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представленные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международных выставках, приносящие и коммерческий эффект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Наиболее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успешно это происходит там, где наука и производство имеют реальные связи.</a:t>
            </a:r>
          </a:p>
          <a:p>
            <a:pPr>
              <a:tabLst>
                <a:tab pos="457200" algn="l"/>
              </a:tabLst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462272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</a:t>
            </a:r>
          </a:p>
          <a:p>
            <a:pPr marL="0" indent="0">
              <a:buNone/>
            </a:pP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sz="8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БЛАГОДАРЮ  ЗА ВНИМАНИЕ ! </a:t>
            </a:r>
            <a:endParaRPr lang="ru-RU" sz="8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6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FFFF00"/>
                </a:solidFill>
              </a:rPr>
              <a:t>Реализация инновационной политики в системе здравоохранения должна определить и закрепить стратегические принципы совершенствования системы, направленные на сохранение и укрепление здоровья населения, формирование и эффективное функционирование системы предоставления доступных и качественных медицинских </a:t>
            </a:r>
            <a:r>
              <a:rPr lang="ru-RU" b="1" dirty="0" smtClean="0">
                <a:solidFill>
                  <a:srgbClr val="FFFF00"/>
                </a:solidFill>
              </a:rPr>
              <a:t>услуг.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8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CROWN\Рабочий стол\Foto KAZNMU\13-580x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24943"/>
            <a:ext cx="8208913" cy="367240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243408"/>
            <a:ext cx="9144000" cy="48245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endParaRPr lang="ru-RU" sz="3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внедрение инновационной </a:t>
            </a: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модели обучения и оказания </a:t>
            </a: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медицинской </a:t>
            </a: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помощи на основе интегрирования кадрового потенциала Университета, системы </a:t>
            </a:r>
            <a:r>
              <a:rPr lang="ru-RU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эффективного менеджмента и современных медицинских технологий</a:t>
            </a: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3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2388"/>
            <a:ext cx="9144000" cy="137318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rgbClr val="FFFF00"/>
              </a:buClr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sz="2800" b="0" i="1" dirty="0" smtClean="0">
                <a:solidFill>
                  <a:srgbClr val="FFFF66"/>
                </a:solidFill>
                <a:latin typeface="Tahoma" pitchFamily="34" charset="0"/>
              </a:rPr>
              <a:t>	</a:t>
            </a:r>
            <a:r>
              <a:rPr lang="ru-RU" sz="2800" b="1" dirty="0" smtClean="0">
                <a:solidFill>
                  <a:srgbClr val="FFFF00"/>
                </a:solidFill>
                <a:latin typeface="Tahoma" pitchFamily="34" charset="0"/>
              </a:rPr>
              <a:t>Вы</a:t>
            </a:r>
            <a:r>
              <a:rPr lang="en-GB" sz="2800" b="1" dirty="0" err="1" smtClean="0">
                <a:solidFill>
                  <a:srgbClr val="FFFF00"/>
                </a:solidFill>
                <a:latin typeface="Tahoma" pitchFamily="34" charset="0"/>
              </a:rPr>
              <a:t>сокотехнологичн</a:t>
            </a:r>
            <a:r>
              <a:rPr lang="ru-RU" sz="2800" b="1" dirty="0" err="1" smtClean="0">
                <a:solidFill>
                  <a:srgbClr val="FFFF00"/>
                </a:solidFill>
                <a:latin typeface="Tahoma" pitchFamily="34" charset="0"/>
              </a:rPr>
              <a:t>ая</a:t>
            </a:r>
            <a:r>
              <a:rPr lang="en-GB" sz="28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ahoma" pitchFamily="34" charset="0"/>
              </a:rPr>
              <a:t>медицинск</a:t>
            </a:r>
            <a:r>
              <a:rPr lang="ru-RU" sz="2800" b="1" dirty="0" err="1" smtClean="0">
                <a:solidFill>
                  <a:srgbClr val="FFFF00"/>
                </a:solidFill>
                <a:latin typeface="Tahoma" pitchFamily="34" charset="0"/>
              </a:rPr>
              <a:t>ая</a:t>
            </a:r>
            <a:r>
              <a:rPr lang="en-GB" sz="28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ahoma" pitchFamily="34" charset="0"/>
              </a:rPr>
              <a:t>помощ</a:t>
            </a:r>
            <a:r>
              <a:rPr lang="ru-RU" sz="2800" b="1" dirty="0" smtClean="0">
                <a:solidFill>
                  <a:srgbClr val="FFFF00"/>
                </a:solidFill>
                <a:latin typeface="Tahoma" pitchFamily="34" charset="0"/>
              </a:rPr>
              <a:t>ь</a:t>
            </a:r>
            <a:r>
              <a:rPr lang="en-GB" sz="2800" b="1" dirty="0" smtClean="0">
                <a:solidFill>
                  <a:srgbClr val="FFFF00"/>
                </a:solidFill>
                <a:latin typeface="Tahoma" pitchFamily="34" charset="0"/>
              </a:rPr>
              <a:t>,</a:t>
            </a:r>
            <a:br>
              <a:rPr lang="en-GB" sz="2800" b="1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GB" sz="28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en-GB" sz="2800" b="1" dirty="0" err="1" smtClean="0">
                <a:solidFill>
                  <a:srgbClr val="FFFF00"/>
                </a:solidFill>
                <a:latin typeface="Tahoma" pitchFamily="34" charset="0"/>
              </a:rPr>
              <a:t>оказываем</a:t>
            </a:r>
            <a:r>
              <a:rPr lang="ru-RU" sz="2800" b="1" dirty="0" err="1" smtClean="0">
                <a:solidFill>
                  <a:srgbClr val="FFFF00"/>
                </a:solidFill>
                <a:latin typeface="Tahoma" pitchFamily="34" charset="0"/>
              </a:rPr>
              <a:t>ая</a:t>
            </a:r>
            <a:r>
              <a:rPr lang="en-GB" sz="2800" b="1" dirty="0" smtClean="0">
                <a:solidFill>
                  <a:srgbClr val="FFFF00"/>
                </a:solidFill>
                <a:latin typeface="Tahoma" pitchFamily="34" charset="0"/>
              </a:rPr>
              <a:t> в </a:t>
            </a:r>
            <a:r>
              <a:rPr lang="en-GB" sz="2800" b="1" dirty="0" err="1" smtClean="0">
                <a:solidFill>
                  <a:srgbClr val="FFFF00"/>
                </a:solidFill>
                <a:latin typeface="Tahoma" pitchFamily="34" charset="0"/>
              </a:rPr>
              <a:t>Клиниках</a:t>
            </a:r>
            <a:r>
              <a:rPr lang="en-GB" sz="2800" b="1" dirty="0" smtClean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  <a:latin typeface="Tahoma" pitchFamily="34" charset="0"/>
              </a:rPr>
              <a:t>КазНМУ</a:t>
            </a:r>
            <a:endParaRPr lang="en-GB" sz="2800" b="1" dirty="0" smtClean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4608512" cy="3311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b="1" dirty="0" smtClean="0">
                <a:solidFill>
                  <a:schemeClr val="bg1"/>
                </a:solidFill>
              </a:rPr>
              <a:t>Стоматология 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</a:rPr>
              <a:t>Акушерство</a:t>
            </a:r>
            <a:r>
              <a:rPr lang="en-GB" sz="2400" b="1" dirty="0" smtClean="0">
                <a:solidFill>
                  <a:schemeClr val="bg1"/>
                </a:solidFill>
              </a:rPr>
              <a:t> и </a:t>
            </a:r>
            <a:r>
              <a:rPr lang="en-GB" sz="2400" b="1" dirty="0" err="1" smtClean="0">
                <a:solidFill>
                  <a:schemeClr val="bg1"/>
                </a:solidFill>
              </a:rPr>
              <a:t>гинекология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</a:rPr>
              <a:t>Гастроэнтерология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</a:rPr>
              <a:t>Сердечно-сосудистая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хирургия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</a:rPr>
              <a:t>Челюстно-лицевая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хирургия</a:t>
            </a:r>
            <a:endParaRPr lang="en-GB" sz="2400" b="1" dirty="0" smtClean="0">
              <a:solidFill>
                <a:schemeClr val="bg1"/>
              </a:solidFill>
            </a:endParaRP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787900" y="1557338"/>
            <a:ext cx="4035425" cy="460796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</a:rPr>
              <a:t>Эндокринология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</a:rPr>
              <a:t>Ревматология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</a:rPr>
              <a:t>Дерматовенерология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 smtClean="0">
                <a:solidFill>
                  <a:schemeClr val="bg1"/>
                </a:solidFill>
              </a:rPr>
              <a:t>Оториноларингология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2400" b="1" dirty="0" smtClean="0">
                <a:solidFill>
                  <a:schemeClr val="bg1"/>
                </a:solidFill>
              </a:rPr>
              <a:t>Педиатрии</a:t>
            </a:r>
          </a:p>
          <a:p>
            <a:pPr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 dirty="0" err="1">
                <a:solidFill>
                  <a:schemeClr val="bg1"/>
                </a:solidFill>
              </a:rPr>
              <a:t>Травматология</a:t>
            </a:r>
            <a:r>
              <a:rPr lang="en-GB" sz="2400" b="1" dirty="0">
                <a:solidFill>
                  <a:schemeClr val="bg1"/>
                </a:solidFill>
              </a:rPr>
              <a:t> и </a:t>
            </a:r>
            <a:r>
              <a:rPr lang="en-GB" sz="2400" b="1" dirty="0" err="1">
                <a:solidFill>
                  <a:schemeClr val="bg1"/>
                </a:solidFill>
              </a:rPr>
              <a:t>ортопедия</a:t>
            </a:r>
            <a:endParaRPr lang="en-GB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4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C:\Documents and Settings\CROWN\Рабочий стол\Foto KAZNMU\1-41-580x3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592288" cy="20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CROWN\Рабочий стол\Foto KAZNMU\DSC_63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595943" cy="20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CROWN\Рабочий стол\Foto KAZNMU\DSC_6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2808314" cy="20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77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solidFill>
                  <a:srgbClr val="FFFF00"/>
                </a:solidFill>
              </a:rPr>
              <a:t>Республиканский учебно-научно-клинический центр стоматологии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600200"/>
            <a:ext cx="5842992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Впервые в стране </a:t>
            </a:r>
            <a:r>
              <a:rPr lang="ru-RU" b="1" i="1" dirty="0" smtClean="0">
                <a:solidFill>
                  <a:srgbClr val="FFFF00"/>
                </a:solidFill>
              </a:rPr>
              <a:t>открыт </a:t>
            </a:r>
            <a:r>
              <a:rPr lang="ru-RU" b="1" i="1" dirty="0">
                <a:solidFill>
                  <a:srgbClr val="FFFF00"/>
                </a:solidFill>
              </a:rPr>
              <a:t>центр </a:t>
            </a:r>
            <a:r>
              <a:rPr lang="ru-RU" b="1" i="1" dirty="0" err="1">
                <a:solidFill>
                  <a:srgbClr val="FFFF00"/>
                </a:solidFill>
              </a:rPr>
              <a:t>эктопротезирования</a:t>
            </a:r>
            <a:r>
              <a:rPr lang="ru-RU" b="1" i="1" dirty="0">
                <a:solidFill>
                  <a:srgbClr val="FFFF00"/>
                </a:solidFill>
              </a:rPr>
              <a:t>. Благодаря многолетнего исследования патологии челюстно – лицевой области разработаны  технологии  изготовления  </a:t>
            </a:r>
            <a:r>
              <a:rPr lang="ru-RU" b="1" i="1" dirty="0" err="1">
                <a:solidFill>
                  <a:srgbClr val="FFFF00"/>
                </a:solidFill>
              </a:rPr>
              <a:t>эктопротезов</a:t>
            </a:r>
            <a:r>
              <a:rPr lang="ru-RU" b="1" i="1" dirty="0">
                <a:solidFill>
                  <a:srgbClr val="FFFF00"/>
                </a:solidFill>
              </a:rPr>
              <a:t> (имеется 2 - </a:t>
            </a:r>
            <a:r>
              <a:rPr lang="ru-RU" b="1" i="1" dirty="0" err="1">
                <a:solidFill>
                  <a:srgbClr val="FFFF00"/>
                </a:solidFill>
              </a:rPr>
              <a:t>предпатента</a:t>
            </a:r>
            <a:r>
              <a:rPr lang="ru-RU" b="1" i="1" dirty="0" smtClean="0">
                <a:solidFill>
                  <a:srgbClr val="FFFF00"/>
                </a:solidFill>
              </a:rPr>
              <a:t>).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CROWN\Рабочий стол\Foto KAZNMU\DSC_8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168352" cy="42484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5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>
                <a:solidFill>
                  <a:srgbClr val="FFFF66"/>
                </a:solidFill>
              </a:rPr>
              <a:t>Инновационные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en-GB" sz="2800" b="1" dirty="0" err="1">
                <a:solidFill>
                  <a:srgbClr val="FFFF66"/>
                </a:solidFill>
              </a:rPr>
              <a:t>разработки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ru-RU" sz="2800" b="1" dirty="0" err="1">
                <a:solidFill>
                  <a:srgbClr val="FFFF66"/>
                </a:solidFill>
              </a:rPr>
              <a:t>КазНМУ</a:t>
            </a:r>
            <a:r>
              <a:rPr lang="ru-RU" sz="2800" b="1" dirty="0">
                <a:solidFill>
                  <a:srgbClr val="FFFF66"/>
                </a:solidFill>
              </a:rPr>
              <a:t>,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ru-RU" sz="2800" b="1" dirty="0">
                <a:solidFill>
                  <a:srgbClr val="FFFF66"/>
                </a:solidFill>
              </a:rPr>
              <a:t>    </a:t>
            </a:r>
            <a:br>
              <a:rPr lang="ru-RU" sz="2800" b="1" dirty="0">
                <a:solidFill>
                  <a:srgbClr val="FFFF66"/>
                </a:solidFill>
              </a:rPr>
            </a:br>
            <a:r>
              <a:rPr lang="ru-RU" sz="2800" b="1" dirty="0">
                <a:solidFill>
                  <a:srgbClr val="FFFF66"/>
                </a:solidFill>
              </a:rPr>
              <a:t>      внедренные в широкую клиническую практику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5868144" cy="542433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РУНКЦ «Стоматология и ЧЛХ» открыты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специализированные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кабинеты которых нет в стоматологических клиниках Республики это: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Кабинет по проблемным заболеваниям слизистой оболочки полости рта и пародонта (руководитель проф.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Зазулевская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Л.Я.)</a:t>
            </a:r>
          </a:p>
          <a:p>
            <a:pPr lvl="0">
              <a:spcBef>
                <a:spcPts val="0"/>
              </a:spcBef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эндодонтии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(руководитель проф.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Баяхметова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А.А.)</a:t>
            </a:r>
          </a:p>
          <a:p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CROWN\Рабочий стол\Foto KAZNMU\DSC_8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464496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2839254"/>
            <a:ext cx="522642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1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эктопротезирования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 руководитель к.м.н.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Есиркепов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А.А.)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Кабинет по проблемам аномалий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зубо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челюстной системы  у детей 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руководитель проф. 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Мамеков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А.Д.)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Кабинет по заболеваниям височно – нижнечелюстного сустава и </a:t>
            </a:r>
            <a:r>
              <a:rPr lang="ru-RU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нейро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стоматологии ( руководитель проф. Ибрагимова Р.С.)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CROWN\Рабочий стол\Foto KAZNMU\DSC_82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45638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7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b="1" dirty="0" err="1">
                <a:solidFill>
                  <a:srgbClr val="FFFF66"/>
                </a:solidFill>
              </a:rPr>
              <a:t>Инновационные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en-GB" sz="2800" b="1" dirty="0" err="1">
                <a:solidFill>
                  <a:srgbClr val="FFFF66"/>
                </a:solidFill>
              </a:rPr>
              <a:t>разработки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ru-RU" sz="2800" b="1" dirty="0" err="1">
                <a:solidFill>
                  <a:srgbClr val="FFFF66"/>
                </a:solidFill>
              </a:rPr>
              <a:t>КазНМУ</a:t>
            </a:r>
            <a:r>
              <a:rPr lang="ru-RU" sz="2800" b="1" dirty="0">
                <a:solidFill>
                  <a:srgbClr val="FFFF66"/>
                </a:solidFill>
              </a:rPr>
              <a:t>,</a:t>
            </a:r>
            <a:r>
              <a:rPr lang="en-GB" sz="2800" b="1" dirty="0">
                <a:solidFill>
                  <a:srgbClr val="FFFF66"/>
                </a:solidFill>
              </a:rPr>
              <a:t> </a:t>
            </a:r>
            <a:r>
              <a:rPr lang="ru-RU" sz="2800" b="1" dirty="0">
                <a:solidFill>
                  <a:srgbClr val="FFFF66"/>
                </a:solidFill>
              </a:rPr>
              <a:t>    </a:t>
            </a:r>
            <a:br>
              <a:rPr lang="ru-RU" sz="2800" b="1" dirty="0">
                <a:solidFill>
                  <a:srgbClr val="FFFF66"/>
                </a:solidFill>
              </a:rPr>
            </a:br>
            <a:r>
              <a:rPr lang="ru-RU" sz="2800" b="1" dirty="0">
                <a:solidFill>
                  <a:srgbClr val="FFFF66"/>
                </a:solidFill>
              </a:rPr>
              <a:t>      внедренные в широкую клиническую практику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5"/>
            <a:ext cx="7992888" cy="5793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Применение </a:t>
            </a:r>
            <a:r>
              <a:rPr lang="ru-RU" sz="2400" dirty="0" err="1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нанотехнологий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 в комплексном лечении хронического паренхиматозного </a:t>
            </a:r>
            <a:r>
              <a:rPr lang="ru-RU" sz="2400" dirty="0" err="1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сиаладенита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  в период обострения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.  Автор 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- доцент </a:t>
            </a:r>
            <a:r>
              <a:rPr lang="ru-RU" sz="2400" dirty="0" err="1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Мирзакулова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 У.Р.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Оперативный метод лечения переломов нижней челюсти путем химического остеосинтеза костным цементом. Автор: </a:t>
            </a:r>
            <a:r>
              <a:rPr lang="ru-RU" sz="2400" dirty="0" err="1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Даулетхожаев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 Н.А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Franklin Gothic Demi Cond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Использование 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краниальной </a:t>
            </a:r>
            <a:r>
              <a:rPr lang="ru-RU" sz="2400" dirty="0" err="1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остеопатии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 в 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комплексном лечении 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функциональных нарушений  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височно-нижне челюстного сустава. 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Автор – 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проф. 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Ибрагимова Р.С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Franklin Gothic Demi Cond" pitchFamily="34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Извлечение 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инородных тел (корень зуба, пломбировочный материал) из полости верхнечелюстной пазухи посредством эндоскопической 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техники.      Авторы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Сабданалиев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 А.М.; профессор </a:t>
            </a:r>
            <a:r>
              <a:rPr lang="ru-RU" sz="2400" dirty="0" err="1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Уразалин</a:t>
            </a:r>
            <a:r>
              <a:rPr lang="ru-RU" sz="2400" dirty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 Ж.Б.; доцент 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        </a:t>
            </a:r>
            <a:r>
              <a:rPr lang="ru-RU" sz="2400" dirty="0" err="1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МырзакуловаУ.Р</a:t>
            </a:r>
            <a:r>
              <a:rPr lang="ru-RU" sz="2400" dirty="0" smtClean="0">
                <a:solidFill>
                  <a:srgbClr val="FFFF00"/>
                </a:solidFill>
                <a:latin typeface="Franklin Gothic Demi Cond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000" dirty="0" smtClean="0">
              <a:solidFill>
                <a:srgbClr val="FFFF00"/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FF66"/>
                </a:solidFill>
              </a:rPr>
              <a:t>Инновационные</a:t>
            </a:r>
            <a:r>
              <a:rPr lang="en-GB" sz="2400" b="1" dirty="0">
                <a:solidFill>
                  <a:srgbClr val="FFFF66"/>
                </a:solidFill>
              </a:rPr>
              <a:t> </a:t>
            </a:r>
            <a:r>
              <a:rPr lang="en-GB" sz="2400" b="1" dirty="0" err="1">
                <a:solidFill>
                  <a:srgbClr val="FFFF66"/>
                </a:solidFill>
              </a:rPr>
              <a:t>разработки</a:t>
            </a:r>
            <a:r>
              <a:rPr lang="en-GB" sz="2400" b="1" dirty="0">
                <a:solidFill>
                  <a:srgbClr val="FFFF66"/>
                </a:solidFill>
              </a:rPr>
              <a:t> </a:t>
            </a:r>
            <a:r>
              <a:rPr lang="ru-RU" sz="2400" b="1" dirty="0" smtClean="0">
                <a:solidFill>
                  <a:srgbClr val="FFFF66"/>
                </a:solidFill>
              </a:rPr>
              <a:t>в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>
                <a:solidFill>
                  <a:srgbClr val="FFFF00"/>
                </a:solidFill>
              </a:rPr>
              <a:t>клинике внутренних </a:t>
            </a:r>
            <a:r>
              <a:rPr lang="ru-RU" sz="2400" b="1" dirty="0" smtClean="0">
                <a:solidFill>
                  <a:srgbClr val="FFFF00"/>
                </a:solidFill>
              </a:rPr>
              <a:t>болезней </a:t>
            </a:r>
            <a:r>
              <a:rPr lang="ru-RU" sz="2400" b="1" dirty="0">
                <a:solidFill>
                  <a:srgbClr val="FFFF66"/>
                </a:solidFill>
              </a:rPr>
              <a:t>внедренные в </a:t>
            </a:r>
            <a:r>
              <a:rPr lang="ru-RU" sz="2400" b="1" dirty="0" smtClean="0">
                <a:solidFill>
                  <a:srgbClr val="FFFF66"/>
                </a:solidFill>
              </a:rPr>
              <a:t>клиническую </a:t>
            </a:r>
            <a:r>
              <a:rPr lang="ru-RU" sz="2400" b="1" dirty="0">
                <a:solidFill>
                  <a:srgbClr val="FFFF66"/>
                </a:solidFill>
              </a:rPr>
              <a:t>практику</a:t>
            </a:r>
            <a:br>
              <a:rPr lang="ru-RU" sz="2400" b="1" dirty="0">
                <a:solidFill>
                  <a:srgbClr val="FFFF66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клинике проводится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цитокинотерапия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препаратами рекомбинантных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интерлейкинов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больным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хроническими вирусными гепатитами и хроническим бруцеллезом.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Осуществляется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переход на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неинвазивную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диагностику цирроза печени с использованием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Фибросканирования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всего органа и ранняя диагностика цирроза и контроля эффективности терапии. </a:t>
            </a:r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настоящее время проводится современная и адекватная диагностика  дисбактериоза кишечника с использованием водородного дыхательного теста и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геликобактериоза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уреазного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дыхательного теста).  </a:t>
            </a:r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базе центра </a:t>
            </a:r>
            <a:r>
              <a:rPr lang="ru-RU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гепатологии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гастроэнтерологии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проводиться </a:t>
            </a:r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современная диагностика, лечение и контроль эффективности терапии с использованием мониторинга.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776</TotalTime>
  <Words>940</Words>
  <Application>Microsoft Office PowerPoint</Application>
  <PresentationFormat>Экран (4:3)</PresentationFormat>
  <Paragraphs>145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Казахский  национальный  медицинский   университет им. С.Д. Асфендиярова</vt:lpstr>
      <vt:lpstr>Презентация PowerPoint</vt:lpstr>
      <vt:lpstr>Презентация PowerPoint</vt:lpstr>
      <vt:lpstr>Презентация PowerPoint</vt:lpstr>
      <vt:lpstr> Высокотехнологичная медицинская помощь,  оказываемая в Клиниках КазНМУ</vt:lpstr>
      <vt:lpstr>Республиканский учебно-научно-клинический центр стоматологии </vt:lpstr>
      <vt:lpstr>Инновационные разработки КазНМУ,            внедренные в широкую клиническую практику</vt:lpstr>
      <vt:lpstr>Инновационные разработки КазНМУ,            внедренные в широкую клиническую практику</vt:lpstr>
      <vt:lpstr>Инновационные разработки в клинике внутренних болезней внедренные в клиническую практику </vt:lpstr>
      <vt:lpstr>Инновационные разработки КазНМУ,            внедренные в широкую клиническую практику </vt:lpstr>
      <vt:lpstr>               </vt:lpstr>
      <vt:lpstr>Инновационные разработки ОКЦ КазНМУ,            внедренные в клиническую практику </vt:lpstr>
      <vt:lpstr>  Инновационные проекты КазНМУ способствуют формированию привлекательного имиджа не только нашего университета, но и республиканского региона в целом. </vt:lpstr>
      <vt:lpstr>Благотворительные акции проводимые сотрудниками КазНМУ</vt:lpstr>
      <vt:lpstr>Презентация PowerPoint</vt:lpstr>
      <vt:lpstr>Инновационная политика в медицине невозможна без союза науки и практики </vt:lpstr>
      <vt:lpstr>Оказанная лечебно-консультативная помощь Университета практическому здравоохранению за 2010-2011 учебный год </vt:lpstr>
      <vt:lpstr>Будущее ВИДЕНИЕ  клиник КазНМУ </vt:lpstr>
      <vt:lpstr>Где господствует дух науки, там творится великое и малыми средствами                                                           Н.И. Пирогов  </vt:lpstr>
      <vt:lpstr>Презентация PowerPoint</vt:lpstr>
    </vt:vector>
  </TitlesOfParts>
  <Company>Думан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Самарский государственный медицинский университет</dc:title>
  <dc:creator>Бауржан</dc:creator>
  <cp:lastModifiedBy>www.PHILka.RU</cp:lastModifiedBy>
  <cp:revision>52</cp:revision>
  <cp:lastPrinted>2011-11-30T11:35:38Z</cp:lastPrinted>
  <dcterms:created xsi:type="dcterms:W3CDTF">2011-11-29T16:33:18Z</dcterms:created>
  <dcterms:modified xsi:type="dcterms:W3CDTF">2011-12-02T08:37:01Z</dcterms:modified>
</cp:coreProperties>
</file>