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81" r:id="rId5"/>
    <p:sldId id="277" r:id="rId6"/>
    <p:sldId id="271" r:id="rId7"/>
    <p:sldId id="258" r:id="rId8"/>
    <p:sldId id="270" r:id="rId9"/>
    <p:sldId id="276" r:id="rId10"/>
    <p:sldId id="263" r:id="rId11"/>
    <p:sldId id="265" r:id="rId12"/>
    <p:sldId id="267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00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79" autoAdjust="0"/>
    <p:restoredTop sz="94660"/>
  </p:normalViewPr>
  <p:slideViewPr>
    <p:cSldViewPr>
      <p:cViewPr varScale="1">
        <p:scale>
          <a:sx n="79" d="100"/>
          <a:sy n="79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97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cmpd="sng">
              <a:solidFill>
                <a:srgbClr val="C00000"/>
              </a:solidFill>
              <a:tailEnd w="lg" len="lg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45284046035361E-2"/>
                  <c:y val="-5.2777408382093639E-2"/>
                </c:manualLayout>
              </c:layout>
              <c:showVal val="1"/>
            </c:dLbl>
            <c:dLbl>
              <c:idx val="1"/>
              <c:layout>
                <c:manualLayout>
                  <c:x val="-7.4696022477974142E-3"/>
                  <c:y val="-4.7221891710294263E-2"/>
                </c:manualLayout>
              </c:layout>
              <c:showVal val="1"/>
            </c:dLbl>
            <c:dLbl>
              <c:idx val="2"/>
              <c:layout>
                <c:manualLayout>
                  <c:x val="-8.9635226973569099E-3"/>
                  <c:y val="-5.8332925053893016E-2"/>
                </c:manualLayout>
              </c:layout>
              <c:showVal val="1"/>
            </c:dLbl>
            <c:dLbl>
              <c:idx val="3"/>
              <c:layout>
                <c:manualLayout>
                  <c:x val="-1.9420965844273282E-2"/>
                  <c:y val="5.8332925053892967E-2"/>
                </c:manualLayout>
              </c:layout>
              <c:showVal val="1"/>
            </c:dLbl>
            <c:dLbl>
              <c:idx val="5"/>
              <c:layout>
                <c:manualLayout>
                  <c:x val="-1.4939204495594811E-2"/>
                  <c:y val="5.2777408382093584E-2"/>
                </c:manualLayout>
              </c:layout>
              <c:showVal val="1"/>
            </c:dLbl>
            <c:dLbl>
              <c:idx val="6"/>
              <c:layout>
                <c:manualLayout>
                  <c:x val="-1.6623043046453376E-2"/>
                  <c:y val="4.7221891710294263E-2"/>
                </c:manualLayout>
              </c:layout>
              <c:showVal val="1"/>
            </c:dLbl>
            <c:dLbl>
              <c:idx val="7"/>
              <c:layout>
                <c:manualLayout>
                  <c:x val="-1.0457443146916373E-2"/>
                  <c:y val="5.277740838209358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лечебный</c:v>
                </c:pt>
                <c:pt idx="1">
                  <c:v>МП</c:v>
                </c:pt>
                <c:pt idx="2">
                  <c:v>Менеджмент в ЗиФ</c:v>
                </c:pt>
                <c:pt idx="3">
                  <c:v>стоматологический</c:v>
                </c:pt>
                <c:pt idx="4">
                  <c:v>интернатура</c:v>
                </c:pt>
                <c:pt idx="5">
                  <c:v>педиатрический</c:v>
                </c:pt>
                <c:pt idx="6">
                  <c:v>ОМ</c:v>
                </c:pt>
                <c:pt idx="7">
                  <c:v>фармацевтический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66</c:v>
                </c:pt>
                <c:pt idx="1">
                  <c:v>75</c:v>
                </c:pt>
                <c:pt idx="2">
                  <c:v>76.7</c:v>
                </c:pt>
                <c:pt idx="3">
                  <c:v>75.3</c:v>
                </c:pt>
                <c:pt idx="4">
                  <c:v>100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</c:numCache>
            </c:numRef>
          </c:val>
        </c:ser>
        <c:marker val="1"/>
        <c:axId val="75409664"/>
        <c:axId val="75427840"/>
      </c:lineChart>
      <c:catAx>
        <c:axId val="75409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75427840"/>
        <c:crosses val="autoZero"/>
        <c:auto val="1"/>
        <c:lblAlgn val="ctr"/>
        <c:lblOffset val="100"/>
      </c:catAx>
      <c:valAx>
        <c:axId val="7542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60" b="1" baseline="0"/>
            </a:pPr>
            <a:endParaRPr lang="ru-RU"/>
          </a:p>
        </c:txPr>
        <c:crossAx val="75409664"/>
        <c:crosses val="autoZero"/>
        <c:crossBetween val="between"/>
      </c:valAx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8CAC9-CF80-4BB8-83AD-4B64DF3D4BD3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7F47-D051-450F-BE8F-FFDEC7576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BCAFC-E98C-469D-83CC-188CF2D63C0C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01413-D29F-497D-9B04-2428A9693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01413-D29F-497D-9B04-2428A96937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01413-D29F-497D-9B04-2428A96937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6C74A-A170-4471-A692-E65512F98E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ABA58AD-81EB-4FCE-9B98-E226BF023B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E53AF-D27A-414E-A41C-C998DB482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302B8-6038-4B24-B602-6D83A08B5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D6F7DEB-C337-4833-9753-5678C53A4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8B2D-1E6E-41C3-A20D-E9ED2A014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0B84-669E-4E2F-BAAA-858D3C604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DA71E-82CF-4A2A-B60A-3FB467110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0AFE0-E563-4215-88C1-708102691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B833-6D6E-4B54-AA9F-42C3D57FC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CF87-B56A-4FB6-A7BD-F5CF21C74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11E5A-9FA1-44C5-B437-83025B421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FA24-68DB-4E57-87C6-B7CC0A23D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35A20F2-A46B-47B8-9BA8-C9629492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5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1.jpeg"/><Relationship Id="rId4" Type="http://schemas.openxmlformats.org/officeDocument/2006/relationships/image" Target="../media/image21.png"/><Relationship Id="rId9" Type="http://schemas.openxmlformats.org/officeDocument/2006/relationships/image" Target="../media/image30.jpeg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52"/>
            <a:ext cx="6894532" cy="228601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kk-KZ" sz="3200" b="1" i="1" dirty="0" smtClean="0"/>
              <a:t>Вопросы реализации модели медицинского образования и мониторинг образовательного процесса КазНМУ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gray">
          <a:xfrm>
            <a:off x="0" y="2328863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gray">
          <a:xfrm>
            <a:off x="0" y="2667000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429132"/>
            <a:ext cx="3286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Сарсенбаева С.С.,   директор Центра МАКО и НСРМО, </a:t>
            </a:r>
            <a:endParaRPr lang="en-US" b="1" dirty="0" smtClean="0"/>
          </a:p>
          <a:p>
            <a:r>
              <a:rPr lang="kk-KZ" b="1" dirty="0" smtClean="0"/>
              <a:t>Абирова М.А.,  директор ДУМР КазНМУ им. С.Д.Асфендиярова</a:t>
            </a:r>
            <a:endParaRPr lang="ru-RU" b="1" dirty="0"/>
          </a:p>
        </p:txBody>
      </p:sp>
      <p:pic>
        <p:nvPicPr>
          <p:cNvPr id="2058" name="Picture 10" descr="C:\Documents and Settings\user.PC\Рабочий стол\Сарсенбаева С.С\1294910173_20let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1912958" cy="15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8" y="214290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57200"/>
            <a:ext cx="4572031" cy="487363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Методы обучения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0" y="1500174"/>
            <a:ext cx="8929718" cy="4138626"/>
            <a:chOff x="168" y="960"/>
            <a:chExt cx="5367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400" b="1" dirty="0" smtClean="0">
                  <a:solidFill>
                    <a:schemeClr val="bg1"/>
                  </a:solidFill>
                  <a:latin typeface="Verdana" pitchFamily="34" charset="0"/>
                </a:rPr>
                <a:t>Информационные технологии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Интерактивные 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Активные 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Традиционные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gray">
            <a:xfrm>
              <a:off x="298" y="1230"/>
              <a:ext cx="4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Verdana" pitchFamily="34" charset="0"/>
                </a:rPr>
                <a:t>50%</a:t>
              </a:r>
              <a:endParaRPr lang="en-US" sz="1400" b="1" dirty="0">
                <a:latin typeface="Verdana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298" y="1918"/>
              <a:ext cx="122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Verdana" pitchFamily="34" charset="0"/>
                </a:rPr>
                <a:t>Не менее 20-30%</a:t>
              </a:r>
              <a:endParaRPr lang="en-US" sz="1400" b="1" dirty="0">
                <a:latin typeface="Verdana" pitchFamily="34" charset="0"/>
              </a:endParaRP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gray">
            <a:xfrm>
              <a:off x="298" y="2638"/>
              <a:ext cx="60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Verdana" pitchFamily="34" charset="0"/>
                </a:rPr>
                <a:t>30-70%</a:t>
              </a:r>
              <a:endParaRPr lang="en-US" sz="1400" b="1" dirty="0">
                <a:latin typeface="Verdana" pitchFamily="34" charset="0"/>
              </a:endParaRP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gray">
            <a:xfrm>
              <a:off x="298" y="3309"/>
              <a:ext cx="64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smtClean="0">
                  <a:latin typeface="Verdana" pitchFamily="34" charset="0"/>
                </a:rPr>
                <a:t>10-40 %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pic>
        <p:nvPicPr>
          <p:cNvPr id="32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9" y="428604"/>
            <a:ext cx="4357718" cy="515959"/>
          </a:xfrm>
        </p:spPr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модели медицинского образования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21986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22098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21923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21955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2860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311400"/>
            <a:ext cx="1636712" cy="163671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21986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22018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311400"/>
            <a:ext cx="1636712" cy="163671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311400"/>
            <a:ext cx="1636712" cy="163671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285720" y="4286256"/>
            <a:ext cx="3214678" cy="257174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1400" b="1" dirty="0" smtClean="0"/>
              <a:t>профессиональные </a:t>
            </a:r>
          </a:p>
          <a:p>
            <a:pPr algn="ctr" eaLnBrk="0" hangingPunct="0"/>
            <a:r>
              <a:rPr lang="ru-RU" sz="1400" b="1" dirty="0" smtClean="0"/>
              <a:t>знания и навыки; </a:t>
            </a:r>
          </a:p>
          <a:p>
            <a:pPr algn="ctr" eaLnBrk="0" hangingPunct="0"/>
            <a:r>
              <a:rPr lang="ru-RU" sz="1400" b="1" dirty="0" smtClean="0"/>
              <a:t>научно-исследовательская </a:t>
            </a:r>
          </a:p>
          <a:p>
            <a:pPr algn="ctr" eaLnBrk="0" hangingPunct="0"/>
            <a:r>
              <a:rPr lang="ru-RU" sz="1400" b="1" dirty="0" smtClean="0"/>
              <a:t>и информационная; </a:t>
            </a:r>
          </a:p>
          <a:p>
            <a:pPr algn="ctr" eaLnBrk="0" hangingPunct="0"/>
            <a:r>
              <a:rPr lang="ru-RU" sz="1400" b="1" dirty="0" smtClean="0"/>
              <a:t>педагогическая; </a:t>
            </a:r>
          </a:p>
          <a:p>
            <a:pPr algn="ctr" eaLnBrk="0" hangingPunct="0"/>
            <a:r>
              <a:rPr lang="ru-RU" sz="1400" b="1" dirty="0" smtClean="0"/>
              <a:t>коммуникативная;</a:t>
            </a:r>
          </a:p>
          <a:p>
            <a:pPr algn="ctr" eaLnBrk="0" hangingPunct="0"/>
            <a:r>
              <a:rPr lang="ru-RU" sz="1400" b="1" dirty="0" smtClean="0"/>
              <a:t> управленческая и</a:t>
            </a:r>
          </a:p>
          <a:p>
            <a:pPr algn="ctr" eaLnBrk="0" hangingPunct="0"/>
            <a:r>
              <a:rPr lang="ru-RU" sz="1400" b="1" dirty="0" smtClean="0"/>
              <a:t> профессионально-</a:t>
            </a:r>
          </a:p>
          <a:p>
            <a:pPr algn="ctr" eaLnBrk="0" hangingPunct="0"/>
            <a:r>
              <a:rPr lang="ru-RU" sz="1400" b="1" dirty="0" smtClean="0"/>
              <a:t>педагогическое </a:t>
            </a:r>
          </a:p>
          <a:p>
            <a:pPr algn="ctr" eaLnBrk="0" hangingPunct="0"/>
            <a:r>
              <a:rPr lang="ru-RU" sz="1400" b="1" dirty="0" smtClean="0"/>
              <a:t>самосовершенствование</a:t>
            </a:r>
            <a:r>
              <a:rPr lang="ru-RU" dirty="0" smtClean="0"/>
              <a:t>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gray">
          <a:xfrm>
            <a:off x="3786182" y="4357694"/>
            <a:ext cx="2143140" cy="228601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Повышение </a:t>
            </a:r>
          </a:p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педагогической</a:t>
            </a:r>
          </a:p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квалификации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gray">
          <a:xfrm>
            <a:off x="6357950" y="4429132"/>
            <a:ext cx="2071702" cy="2125661"/>
          </a:xfrm>
          <a:prstGeom prst="roundRect">
            <a:avLst>
              <a:gd name="adj" fmla="val 50000"/>
            </a:avLst>
          </a:prstGeom>
          <a:solidFill>
            <a:srgbClr val="FF9966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Совершенство-</a:t>
            </a:r>
          </a:p>
          <a:p>
            <a:pPr algn="ctr" eaLnBrk="0" hangingPunct="0"/>
            <a:r>
              <a:rPr lang="ru-RU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вание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algn="ctr" eaLnBrk="0" hangingPunct="0"/>
            <a:r>
              <a:rPr lang="ru-RU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Учебно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</a:t>
            </a:r>
          </a:p>
          <a:p>
            <a:pPr algn="ctr"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образовательного </a:t>
            </a:r>
          </a:p>
          <a:p>
            <a:pPr algn="ctr"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процесса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3357554" y="2500306"/>
            <a:ext cx="242889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/>
              <a:t>Школа </a:t>
            </a:r>
          </a:p>
          <a:p>
            <a:pPr algn="ctr" eaLnBrk="0" hangingPunct="0"/>
            <a:r>
              <a:rPr lang="ru-RU" sz="1600" b="1" dirty="0" smtClean="0"/>
              <a:t>педагога </a:t>
            </a:r>
          </a:p>
          <a:p>
            <a:pPr algn="ctr" eaLnBrk="0" hangingPunct="0"/>
            <a:r>
              <a:rPr lang="ru-RU" sz="1600" b="1" dirty="0" smtClean="0"/>
              <a:t>имени</a:t>
            </a:r>
          </a:p>
          <a:p>
            <a:pPr algn="ctr" eaLnBrk="0" hangingPunct="0"/>
            <a:r>
              <a:rPr lang="ru-RU" sz="1600" b="1" dirty="0" smtClean="0"/>
              <a:t> </a:t>
            </a:r>
            <a:r>
              <a:rPr lang="ru-RU" sz="1600" b="1" dirty="0" err="1" smtClean="0"/>
              <a:t>Х.С.Насыбуллиной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281996" y="2357430"/>
            <a:ext cx="207621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группа </a:t>
            </a:r>
          </a:p>
          <a:p>
            <a:pPr algn="ctr" eaLnBrk="0" hangingPunct="0"/>
            <a:r>
              <a:rPr lang="ru-RU" sz="1400" b="1" dirty="0" smtClean="0"/>
              <a:t>независимых</a:t>
            </a:r>
          </a:p>
          <a:p>
            <a:pPr algn="ctr" eaLnBrk="0" hangingPunct="0"/>
            <a:r>
              <a:rPr lang="ru-RU" sz="1400" b="1" dirty="0" smtClean="0"/>
              <a:t> экспертов </a:t>
            </a:r>
          </a:p>
          <a:p>
            <a:pPr algn="ctr" eaLnBrk="0" hangingPunct="0"/>
            <a:r>
              <a:rPr lang="ru-RU" sz="1400" b="1" dirty="0" smtClean="0"/>
              <a:t>по оценке </a:t>
            </a:r>
          </a:p>
          <a:p>
            <a:pPr algn="ctr" eaLnBrk="0" hangingPunct="0"/>
            <a:r>
              <a:rPr lang="ru-RU" sz="1400" b="1" dirty="0" smtClean="0"/>
              <a:t>качества проведения</a:t>
            </a:r>
          </a:p>
          <a:p>
            <a:pPr algn="ctr" eaLnBrk="0" hangingPunct="0"/>
            <a:r>
              <a:rPr lang="ru-RU" sz="1400" b="1" dirty="0" smtClean="0"/>
              <a:t> учебных занятий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71736" y="1357298"/>
            <a:ext cx="24288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gray">
          <a:xfrm>
            <a:off x="928662" y="2857496"/>
            <a:ext cx="19030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Компетентность </a:t>
            </a:r>
          </a:p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преподавателя 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0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2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71480"/>
            <a:ext cx="1381124" cy="1381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1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143512"/>
            <a:ext cx="1428760" cy="10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9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9003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0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78619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8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85776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428736"/>
            <a:ext cx="10429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6" name="Picture 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3143248"/>
            <a:ext cx="10429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4" y="285728"/>
            <a:ext cx="4232281" cy="658835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модели медицинского образования </a:t>
            </a:r>
            <a:endParaRPr lang="en-US" sz="2000" dirty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77581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77582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58381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20281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459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46400" y="3452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3429000" y="1749425"/>
            <a:ext cx="360363" cy="360363"/>
            <a:chOff x="1973" y="1706"/>
            <a:chExt cx="227" cy="227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2484438" y="3405188"/>
            <a:ext cx="360362" cy="360362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348038" y="4948238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5278438" y="1728788"/>
            <a:ext cx="360362" cy="360362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22" name="Group 22"/>
          <p:cNvGrpSpPr>
            <a:grpSpLocks/>
          </p:cNvGrpSpPr>
          <p:nvPr/>
        </p:nvGrpSpPr>
        <p:grpSpPr bwMode="auto">
          <a:xfrm>
            <a:off x="6227763" y="3405188"/>
            <a:ext cx="360362" cy="360362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>
            <a:off x="5334000" y="5005388"/>
            <a:ext cx="360363" cy="360362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3835400" y="2854325"/>
            <a:ext cx="1522413" cy="1522413"/>
            <a:chOff x="2416" y="179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857620" y="2857496"/>
            <a:ext cx="1602938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/>
              <a:t>реализуется </a:t>
            </a:r>
          </a:p>
          <a:p>
            <a:pPr algn="ctr" eaLnBrk="0" hangingPunct="0"/>
            <a:r>
              <a:rPr lang="ru-RU" sz="1600" b="1" dirty="0" smtClean="0"/>
              <a:t>программа </a:t>
            </a:r>
          </a:p>
          <a:p>
            <a:pPr algn="ctr" eaLnBrk="0" hangingPunct="0"/>
            <a:r>
              <a:rPr lang="ru-RU" sz="1600" b="1" dirty="0" smtClean="0"/>
              <a:t>  </a:t>
            </a:r>
            <a:r>
              <a:rPr lang="ru-RU" sz="1600" b="1" dirty="0" err="1" smtClean="0"/>
              <a:t>визининг</a:t>
            </a:r>
            <a:r>
              <a:rPr lang="ru-RU" sz="1600" b="1" dirty="0" smtClean="0"/>
              <a:t>-</a:t>
            </a:r>
          </a:p>
          <a:p>
            <a:pPr algn="ctr" eaLnBrk="0" hangingPunct="0"/>
            <a:r>
              <a:rPr lang="ru-RU" sz="1600" b="1" dirty="0" smtClean="0"/>
              <a:t>профессоров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6000760" y="1214422"/>
            <a:ext cx="192882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Россия, Украина, </a:t>
            </a:r>
          </a:p>
          <a:p>
            <a:pPr eaLnBrk="0" hangingPunct="0"/>
            <a:r>
              <a:rPr lang="ru-RU" sz="1600" b="1" dirty="0" smtClean="0"/>
              <a:t>Кыргызстан, Узбекистан,</a:t>
            </a:r>
          </a:p>
          <a:p>
            <a:pPr eaLnBrk="0" hangingPunct="0"/>
            <a:r>
              <a:rPr lang="ru-RU" sz="1600" b="1" dirty="0" smtClean="0"/>
              <a:t>Белоруссия, Армения, </a:t>
            </a:r>
          </a:p>
          <a:p>
            <a:pPr eaLnBrk="0" hangingPunct="0"/>
            <a:r>
              <a:rPr lang="ru-RU" sz="1600" b="1" dirty="0" smtClean="0"/>
              <a:t>Эстония</a:t>
            </a:r>
            <a:endParaRPr lang="en-US" sz="1600" b="1" dirty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561765" y="1676400"/>
            <a:ext cx="83548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 smtClean="0"/>
              <a:t>Китай </a:t>
            </a:r>
            <a:endParaRPr lang="en-US" sz="1600" b="1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629400" y="3429000"/>
            <a:ext cx="12487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Израиль, </a:t>
            </a:r>
          </a:p>
          <a:p>
            <a:pPr eaLnBrk="0" hangingPunct="0"/>
            <a:r>
              <a:rPr lang="ru-RU" sz="1600" b="1" dirty="0" smtClean="0"/>
              <a:t>Иордания </a:t>
            </a:r>
            <a:endParaRPr lang="en-US" sz="1600" b="1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715000" y="5029200"/>
            <a:ext cx="96924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Турция </a:t>
            </a:r>
            <a:endParaRPr lang="en-US" sz="1600" b="1" dirty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1796444" y="3429000"/>
            <a:ext cx="6864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 smtClean="0"/>
              <a:t>США</a:t>
            </a:r>
            <a:endParaRPr lang="en-US" sz="1600" b="1" dirty="0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137042" y="5000636"/>
            <a:ext cx="220303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 smtClean="0"/>
              <a:t>Италия  Франция,</a:t>
            </a:r>
          </a:p>
          <a:p>
            <a:pPr algn="r" eaLnBrk="0" hangingPunct="0"/>
            <a:r>
              <a:rPr lang="ru-RU" sz="1600" b="1" dirty="0" smtClean="0"/>
              <a:t>Германия, Испания,</a:t>
            </a:r>
          </a:p>
          <a:p>
            <a:pPr algn="r" eaLnBrk="0" hangingPunct="0"/>
            <a:r>
              <a:rPr lang="ru-RU" sz="1600" b="1" dirty="0" smtClean="0"/>
              <a:t>Венгрия, </a:t>
            </a:r>
            <a:endParaRPr lang="en-US" sz="1600" b="1" dirty="0"/>
          </a:p>
        </p:txBody>
      </p:sp>
      <p:pic>
        <p:nvPicPr>
          <p:cNvPr id="51245" name="Picture 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7166"/>
            <a:ext cx="152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3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2411411"/>
          </a:xfrm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Анкетирование ППС КазНМУ</a:t>
            </a:r>
            <a:b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“Методы обучения на кафедрах университета”</a:t>
            </a:r>
            <a:b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10-23.10.2011 г.</a:t>
            </a:r>
            <a:endParaRPr lang="ru-RU" b="1" dirty="0" smtClean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714884"/>
            <a:ext cx="8286808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анкетировании приняло участие 982 преподавателя, что составляет 91,5% от общего числа ППС КазНМУ 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786214" cy="14249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84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</a:t>
            </a:r>
            <a:r>
              <a:rPr lang="ru-RU" dirty="0" smtClean="0"/>
              <a:t>На вопрос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«Как часто Вы используете активные и интерактивные методы обучения при организации своих занятий?»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Преподаватели кафедр ответили следующим образом…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256"/>
            <a:ext cx="2786082" cy="19270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3191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70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Обобщенный показатель по проценту использования активных методов обучения на соответствующем факультете</a:t>
            </a:r>
            <a:endParaRPr lang="ru-RU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2968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 flipH="1" flipV="1">
            <a:off x="4179885" y="3536157"/>
            <a:ext cx="2213784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714480" y="3786190"/>
            <a:ext cx="1714512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86580" y="3857628"/>
            <a:ext cx="1427966" cy="7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715406" y="3785396"/>
            <a:ext cx="157163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858414" y="3928272"/>
            <a:ext cx="1285884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751521" y="4035429"/>
            <a:ext cx="121444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715934" y="3999710"/>
            <a:ext cx="1143008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7644628" y="3999710"/>
            <a:ext cx="1285884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141046" cy="19288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действительности данные показатели значительно ниже…</a:t>
            </a:r>
            <a:endParaRPr lang="ru-RU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25717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Результаты анкетирования показали  субъективное мнение преподавателей вуза о том, какой % активных (и интерактивных) методов обучения они хотели бы применять на своих занятиях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876"/>
            <a:ext cx="1714512" cy="12842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880" cy="10515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результатам  посещения занятий, анкетирования студентов и ППС</a:t>
            </a:r>
            <a:endParaRPr lang="ru-RU" sz="24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571480"/>
          <a:ext cx="8215371" cy="41434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8457"/>
                <a:gridCol w="2738457"/>
                <a:gridCol w="2738457"/>
              </a:tblGrid>
              <a:tr h="161862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Курс </a:t>
                      </a:r>
                    </a:p>
                    <a:p>
                      <a:pPr algn="ctr"/>
                      <a:r>
                        <a:rPr lang="ru-RU" dirty="0" smtClean="0"/>
                        <a:t>(факультет «Общая медицина»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Активные </a:t>
                      </a:r>
                    </a:p>
                    <a:p>
                      <a:pPr algn="ctr"/>
                      <a:r>
                        <a:rPr lang="ru-RU" dirty="0" smtClean="0"/>
                        <a:t>(в т.ч. интерактивные) методы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Традиционные (пассивные) методы</a:t>
                      </a:r>
                      <a:endParaRPr lang="ru-RU" dirty="0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10%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90%</a:t>
                      </a:r>
                      <a:endParaRPr lang="ru-RU" dirty="0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20%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90%</a:t>
                      </a:r>
                      <a:endParaRPr lang="ru-RU" dirty="0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20%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80%</a:t>
                      </a:r>
                      <a:endParaRPr lang="ru-RU" dirty="0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30-40%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60-70%</a:t>
                      </a:r>
                      <a:endParaRPr lang="ru-RU" dirty="0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30-40%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60-70%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0515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по реализации программы внедрения инновационных технологий подготовки медицинских кадров</a:t>
            </a:r>
            <a:endParaRPr lang="ru-RU" sz="24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3898780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 2"/>
              <a:buAutoNum type="arabicParenR"/>
            </a:pPr>
            <a:r>
              <a:rPr lang="ru-RU" sz="2400" dirty="0" smtClean="0"/>
              <a:t>Целесообразность применения инновационных методов обучения в  зависимости от курса и факультета 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sz="2400" dirty="0" smtClean="0"/>
              <a:t>Определение удельного веса активных методов обучения в  зависимости от уровня обучения (</a:t>
            </a:r>
            <a:r>
              <a:rPr lang="ru-RU" sz="2400" dirty="0" err="1" smtClean="0"/>
              <a:t>бакалавриат</a:t>
            </a:r>
            <a:r>
              <a:rPr lang="ru-RU" sz="2400" dirty="0" smtClean="0"/>
              <a:t>, </a:t>
            </a:r>
            <a:r>
              <a:rPr lang="ru-RU" sz="2400" dirty="0" smtClean="0"/>
              <a:t>интернатура, </a:t>
            </a:r>
            <a:r>
              <a:rPr lang="ru-RU" sz="2400" dirty="0" err="1" smtClean="0"/>
              <a:t>резидентура</a:t>
            </a:r>
            <a:r>
              <a:rPr lang="ru-RU" sz="2400" dirty="0" smtClean="0"/>
              <a:t>)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sz="2400" dirty="0" smtClean="0"/>
              <a:t>Выбор инновационных методов 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Готовность, желание, </a:t>
            </a:r>
            <a:r>
              <a:rPr lang="ru-RU" sz="2400" dirty="0" err="1" smtClean="0"/>
              <a:t>мотивированность</a:t>
            </a:r>
            <a:r>
              <a:rPr lang="ru-RU" sz="2400" dirty="0" smtClean="0"/>
              <a:t>  преподавателя  обучаться  инновационным методам преподавания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Необходимость </a:t>
            </a:r>
            <a:r>
              <a:rPr lang="ru-RU" sz="2400" smtClean="0"/>
              <a:t>обучения      </a:t>
            </a:r>
            <a:r>
              <a:rPr lang="ru-RU" sz="2400" smtClean="0"/>
              <a:t>55% </a:t>
            </a:r>
            <a:r>
              <a:rPr lang="ru-RU" sz="2400" dirty="0" smtClean="0"/>
              <a:t>ППС университета активным и интерактивным методам преподавания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500562" y="5000636"/>
            <a:ext cx="357190" cy="142876"/>
          </a:xfrm>
          <a:prstGeom prst="flowChartPunchedTap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183880" cy="10515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1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по % соотношению традиционных и активных (интерактивных) методов преподавания  по уровням  обучения </a:t>
            </a:r>
            <a:r>
              <a:rPr lang="ru-RU" sz="1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kk-KZ" sz="1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КазНМУ имени С.Д.Асфендиярова (Ученый совет ; 4 от 29.11.11 г.)</a:t>
            </a:r>
            <a:br>
              <a:rPr lang="kk-KZ" sz="1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6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6"/>
          <a:ext cx="8212167" cy="461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63"/>
                <a:gridCol w="912463"/>
                <a:gridCol w="912463"/>
                <a:gridCol w="912463"/>
                <a:gridCol w="912463"/>
                <a:gridCol w="912463"/>
                <a:gridCol w="912463"/>
                <a:gridCol w="912463"/>
                <a:gridCol w="912463"/>
              </a:tblGrid>
              <a:tr h="50505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курс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 активных методов в структуре учебного курса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общий процент активных методов в учебном курсе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контактные часы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лекционные занятия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СРСП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мах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4500594" cy="487363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КазНМУ им. </a:t>
            </a:r>
            <a:r>
              <a:rPr lang="ru-RU" sz="2000" b="1" dirty="0" err="1" smtClean="0">
                <a:solidFill>
                  <a:srgbClr val="C00000"/>
                </a:solidFill>
              </a:rPr>
              <a:t>С.Д.Асфендиярова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143000" y="3429000"/>
            <a:ext cx="3429000" cy="264320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38250" y="3643314"/>
            <a:ext cx="3262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/>
              <a:t>обеспечение общества гармонично развитыми, прочно и глубоко интегрированными в мировое сообщество специалистами  с высшим и послевузовским образованием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4643438" y="364331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142976" y="1071546"/>
            <a:ext cx="6929486" cy="2071701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428728" y="857232"/>
            <a:ext cx="6143668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 smtClean="0"/>
              <a:t>  </a:t>
            </a:r>
            <a:r>
              <a:rPr lang="ru-RU" sz="1400" b="1" dirty="0" smtClean="0"/>
              <a:t>член международной ассоциации</a:t>
            </a:r>
          </a:p>
          <a:p>
            <a:pPr algn="ctr" eaLnBrk="0" hangingPunct="0"/>
            <a:r>
              <a:rPr lang="ru-RU" sz="1400" b="1" dirty="0" smtClean="0"/>
              <a:t> медицинского образования (АМЕЕ), </a:t>
            </a:r>
          </a:p>
          <a:p>
            <a:pPr algn="ctr" eaLnBrk="0" hangingPunct="0"/>
            <a:r>
              <a:rPr lang="ru-RU" sz="1400" b="1" dirty="0" smtClean="0"/>
              <a:t>  сертифицированная система</a:t>
            </a:r>
          </a:p>
          <a:p>
            <a:pPr algn="ctr" eaLnBrk="0" hangingPunct="0"/>
            <a:r>
              <a:rPr lang="ru-RU" sz="1400" b="1" dirty="0" smtClean="0"/>
              <a:t> менеджмента качества </a:t>
            </a:r>
          </a:p>
          <a:p>
            <a:pPr algn="ctr" eaLnBrk="0" hangingPunct="0"/>
            <a:r>
              <a:rPr lang="ru-RU" sz="1400" b="1" dirty="0" smtClean="0"/>
              <a:t>(сертификат </a:t>
            </a:r>
            <a:r>
              <a:rPr lang="en-US" sz="1400" b="1" dirty="0" smtClean="0"/>
              <a:t>SGS</a:t>
            </a:r>
            <a:r>
              <a:rPr lang="ru-RU" sz="1400" b="1" dirty="0" smtClean="0"/>
              <a:t>, </a:t>
            </a:r>
            <a:r>
              <a:rPr lang="kk-KZ" sz="1400" b="1" dirty="0" smtClean="0"/>
              <a:t>Швейцария, </a:t>
            </a:r>
          </a:p>
          <a:p>
            <a:pPr algn="ctr" eaLnBrk="0" hangingPunct="0"/>
            <a:r>
              <a:rPr lang="kk-KZ" sz="1400" b="1" dirty="0" smtClean="0"/>
              <a:t>№ </a:t>
            </a:r>
            <a:r>
              <a:rPr lang="en-US" sz="1400" b="1" dirty="0" smtClean="0"/>
              <a:t>HU</a:t>
            </a:r>
            <a:r>
              <a:rPr lang="ru-RU" sz="1400" b="1" dirty="0" smtClean="0"/>
              <a:t>11|5879 от 20.06.2011 г.), соискатель  директории медицинских школ Авиценна (Копенгаген)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791200" y="3429000"/>
            <a:ext cx="203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5572132" y="3000372"/>
            <a:ext cx="1500198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миссия</a:t>
            </a:r>
            <a:endParaRPr lang="ru-RU" b="1" dirty="0"/>
          </a:p>
        </p:txBody>
      </p:sp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Наиболее </a:t>
            </a:r>
            <a:r>
              <a:rPr lang="ru-RU" sz="2400" dirty="0"/>
              <a:t>эффективными </a:t>
            </a:r>
            <a:r>
              <a:rPr lang="ru-RU" sz="2400" dirty="0" smtClean="0"/>
              <a:t>методами обучения в медицинском ВУЗе  являются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инновационные </a:t>
            </a:r>
            <a:r>
              <a:rPr lang="ru-RU" sz="2400" b="1" dirty="0">
                <a:solidFill>
                  <a:srgbClr val="C00000"/>
                </a:solidFill>
              </a:rPr>
              <a:t>образовательные технологии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ориентированные </a:t>
            </a:r>
            <a:r>
              <a:rPr lang="ru-RU" sz="2400" dirty="0"/>
              <a:t>на расширение возможностей компетентного выбора различных аспектов профессиональной деятельности через </a:t>
            </a:r>
            <a:endParaRPr lang="ru-RU" sz="2400" dirty="0" smtClean="0"/>
          </a:p>
          <a:p>
            <a:pPr algn="ctr">
              <a:buNone/>
            </a:pPr>
            <a:r>
              <a:rPr lang="ru-RU" sz="2400" u="sng" dirty="0" smtClean="0"/>
              <a:t>формирование </a:t>
            </a:r>
            <a:r>
              <a:rPr lang="ru-RU" sz="2400" u="sng" dirty="0"/>
              <a:t>индивидуального стиля </a:t>
            </a:r>
            <a:r>
              <a:rPr lang="ru-RU" sz="2400" dirty="0"/>
              <a:t>и обеспечение возможностей для поиска адекватных способов реализации своей индивидуальности в настоящем и будущем.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655" y="0"/>
            <a:ext cx="246334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6710"/>
            <a:ext cx="9144000" cy="34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 descr="F:\Фото Юбилей КазНМУ 80 лет\DSC_0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513896"/>
            <a:ext cx="3000396" cy="2008740"/>
          </a:xfrm>
          <a:prstGeom prst="rect">
            <a:avLst/>
          </a:prstGeom>
          <a:noFill/>
        </p:spPr>
      </p:pic>
      <p:pic>
        <p:nvPicPr>
          <p:cNvPr id="74757" name="Picture 5" descr="F:\Фото Юбилей КазНМУ 80 лет\DSC_0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8"/>
            <a:ext cx="2643174" cy="1769583"/>
          </a:xfrm>
          <a:prstGeom prst="rect">
            <a:avLst/>
          </a:prstGeom>
          <a:noFill/>
        </p:spPr>
      </p:pic>
      <p:pic>
        <p:nvPicPr>
          <p:cNvPr id="74758" name="Picture 6" descr="F:\Фото ОСКЭ 18.06.11\IMG_1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571612"/>
            <a:ext cx="2027832" cy="1857388"/>
          </a:xfrm>
          <a:prstGeom prst="rect">
            <a:avLst/>
          </a:prstGeom>
          <a:noFill/>
        </p:spPr>
      </p:pic>
      <p:pic>
        <p:nvPicPr>
          <p:cNvPr id="74759" name="Picture 7" descr="F:\ВСЕ ФОТО\фото кафедр педиатрии\DSC_03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0"/>
            <a:ext cx="2258436" cy="1500198"/>
          </a:xfrm>
          <a:prstGeom prst="rect">
            <a:avLst/>
          </a:prstGeom>
          <a:noFill/>
        </p:spPr>
      </p:pic>
      <p:pic>
        <p:nvPicPr>
          <p:cNvPr id="74760" name="Picture 8" descr="F:\ВСЕ ФОТО\фото кафедр педиатрии\DSC_45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694878"/>
            <a:ext cx="1785918" cy="1195657"/>
          </a:xfrm>
          <a:prstGeom prst="rect">
            <a:avLst/>
          </a:prstGeom>
          <a:noFill/>
        </p:spPr>
      </p:pic>
      <p:pic>
        <p:nvPicPr>
          <p:cNvPr id="74761" name="Picture 9" descr="F:\ВСЕ ФОТО\фото кафедр педиатрии\DSC_46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736"/>
            <a:ext cx="2060549" cy="1379520"/>
          </a:xfrm>
          <a:prstGeom prst="rect">
            <a:avLst/>
          </a:prstGeom>
          <a:noFill/>
        </p:spPr>
      </p:pic>
      <p:pic>
        <p:nvPicPr>
          <p:cNvPr id="74762" name="Picture 10" descr="F:\ВСЕ ФОТО\фото кафедр педиатрии\DSC_46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0"/>
            <a:ext cx="2071702" cy="1594439"/>
          </a:xfrm>
          <a:prstGeom prst="rect">
            <a:avLst/>
          </a:prstGeom>
          <a:noFill/>
        </p:spPr>
      </p:pic>
      <p:pic>
        <p:nvPicPr>
          <p:cNvPr id="74763" name="Picture 11" descr="F:\ВСЕ ФОТО\фото кафедр педиатрии\DSC_46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700778" cy="1785926"/>
          </a:xfrm>
          <a:prstGeom prst="rect">
            <a:avLst/>
          </a:prstGeom>
          <a:noFill/>
        </p:spPr>
      </p:pic>
      <p:pic>
        <p:nvPicPr>
          <p:cNvPr id="15" name="Рисунок 1" descr="logo_fin"/>
          <p:cNvPicPr>
            <a:picLocks noChangeAspect="1" noChangeArrowheads="1"/>
          </p:cNvPicPr>
          <p:nvPr/>
        </p:nvPicPr>
        <p:blipFill>
          <a:blip r:embed="rId13" cstate="print"/>
          <a:srcRect l="-1070" r="56674"/>
          <a:stretch>
            <a:fillRect/>
          </a:stretch>
        </p:blipFill>
        <p:spPr bwMode="auto">
          <a:xfrm>
            <a:off x="1571604" y="1714488"/>
            <a:ext cx="1371092" cy="1285884"/>
          </a:xfrm>
          <a:prstGeom prst="ellipse">
            <a:avLst/>
          </a:prstGeom>
          <a:noFill/>
        </p:spPr>
      </p:pic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7049707" y="1714488"/>
          <a:ext cx="2094294" cy="1000132"/>
        </p:xfrm>
        <a:graphic>
          <a:graphicData uri="http://schemas.openxmlformats.org/presentationml/2006/ole">
            <p:oleObj spid="_x0000_s72706" name="CorelDRAW" r:id="rId14" imgW="2923966" imgH="1181581" progId="CorelDRAW.Graphic.13">
              <p:embed/>
            </p:oleObj>
          </a:graphicData>
        </a:graphic>
      </p:graphicFrame>
      <p:pic>
        <p:nvPicPr>
          <p:cNvPr id="74765" name="Picture 13" descr="C:\Documents and Settings\user.PC\Мои документы\80-летие\Фото КазНМУ\мммм\DSC_232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72008"/>
            <a:ext cx="2060549" cy="1379520"/>
          </a:xfrm>
          <a:prstGeom prst="rect">
            <a:avLst/>
          </a:prstGeom>
          <a:noFill/>
        </p:spPr>
      </p:pic>
      <p:pic>
        <p:nvPicPr>
          <p:cNvPr id="74766" name="Picture 14" descr="C:\Documents and Settings\user.PC\Мои документы\80-летие\Фото КазНМУ\мммм\DSC_510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415" y="3571876"/>
            <a:ext cx="1714585" cy="114300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48362" y="2967335"/>
            <a:ext cx="7647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КазНМУ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имени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С.Д.Асфендиярова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14282" y="1643050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14282" y="2643182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071538" y="1571612"/>
            <a:ext cx="80724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/>
              <a:t>C</a:t>
            </a:r>
            <a:r>
              <a:rPr lang="ru-RU" sz="2400" b="1" dirty="0" err="1" smtClean="0"/>
              <a:t>тратегия</a:t>
            </a:r>
            <a:r>
              <a:rPr lang="ru-RU" sz="2400" b="1" dirty="0" smtClean="0"/>
              <a:t> создания новых подходов к организации учебного процесса </a:t>
            </a:r>
            <a:endParaRPr lang="en-US" sz="2400" b="1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428596" y="1714488"/>
            <a:ext cx="35719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142976" y="2714620"/>
            <a:ext cx="74295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Разработка инновационных образовательных программ  </a:t>
            </a:r>
            <a:r>
              <a:rPr lang="ru-RU" sz="2400" b="1" dirty="0" smtClean="0"/>
              <a:t>и  методов обучения</a:t>
            </a:r>
            <a:endParaRPr lang="en-US" sz="2400" b="1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428596" y="27860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214282" y="3643314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071538" y="3714752"/>
            <a:ext cx="741677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 </a:t>
            </a:r>
            <a:r>
              <a:rPr lang="ru-RU" sz="2400" b="1" dirty="0" smtClean="0"/>
              <a:t>Адаптация своей системы подготовки кадров </a:t>
            </a:r>
          </a:p>
          <a:p>
            <a:pPr eaLnBrk="0" hangingPunct="0"/>
            <a:r>
              <a:rPr lang="ru-RU" sz="2400" b="1" dirty="0" smtClean="0"/>
              <a:t> к европейской</a:t>
            </a:r>
            <a:endParaRPr lang="en-US" sz="2400" b="1" dirty="0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714348" y="4857760"/>
            <a:ext cx="792961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/>
              <a:t> стремление развивать непрерывность образования, </a:t>
            </a:r>
          </a:p>
          <a:p>
            <a:pPr algn="ctr" eaLnBrk="0" hangingPunct="0"/>
            <a:r>
              <a:rPr lang="ru-RU" sz="2400" dirty="0" smtClean="0"/>
              <a:t> стимулировать  интеграцию науки, практики </a:t>
            </a:r>
          </a:p>
          <a:p>
            <a:pPr algn="ctr" eaLnBrk="0" hangingPunct="0"/>
            <a:r>
              <a:rPr lang="ru-RU" sz="2400" dirty="0" smtClean="0"/>
              <a:t>и образования и неустанно повышать его качество.</a:t>
            </a:r>
            <a:endParaRPr lang="en-US" sz="2400" dirty="0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428596" y="3786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5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1000132" cy="1000132"/>
          </a:xfrm>
          <a:prstGeom prst="rect">
            <a:avLst/>
          </a:prstGeom>
          <a:noFill/>
        </p:spPr>
      </p:pic>
      <p:pic>
        <p:nvPicPr>
          <p:cNvPr id="36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gray">
          <a:xfrm>
            <a:off x="1693863" y="21621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gray">
          <a:xfrm>
            <a:off x="1000100" y="1357298"/>
            <a:ext cx="7358114" cy="58897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Реализация модели медицинского образования  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en-US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196608" y="2768600"/>
            <a:ext cx="47253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Разработана стратегия формирования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6715125" y="3948113"/>
            <a:ext cx="1611313" cy="1766887"/>
            <a:chOff x="4230" y="2823"/>
            <a:chExt cx="1015" cy="1113"/>
          </a:xfrm>
        </p:grpSpPr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gray">
            <a:xfrm>
              <a:off x="4230" y="3081"/>
              <a:ext cx="99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ru-RU" sz="1600" b="1" dirty="0" smtClean="0">
                  <a:solidFill>
                    <a:schemeClr val="bg1">
                      <a:lumMod val="95000"/>
                    </a:schemeClr>
                  </a:solidFill>
                </a:rPr>
                <a:t>правила организации </a:t>
              </a:r>
            </a:p>
            <a:p>
              <a:pPr algn="ctr"/>
              <a:r>
                <a:rPr lang="ru-RU" sz="1600" b="1" dirty="0" smtClean="0">
                  <a:solidFill>
                    <a:schemeClr val="bg1">
                      <a:lumMod val="95000"/>
                    </a:schemeClr>
                  </a:solidFill>
                </a:rPr>
                <a:t>СРС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4714876" y="3948113"/>
            <a:ext cx="1716088" cy="1766887"/>
            <a:chOff x="2970" y="2823"/>
            <a:chExt cx="1081" cy="1113"/>
          </a:xfrm>
        </p:grpSpPr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gray">
            <a:xfrm>
              <a:off x="2970" y="2991"/>
              <a:ext cx="1081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правовой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компетентности 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обучающихся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всех категорий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76" name="Group 20"/>
          <p:cNvGrpSpPr>
            <a:grpSpLocks/>
          </p:cNvGrpSpPr>
          <p:nvPr/>
        </p:nvGrpSpPr>
        <p:grpSpPr bwMode="auto">
          <a:xfrm>
            <a:off x="2819404" y="3929063"/>
            <a:ext cx="1544640" cy="1785937"/>
            <a:chOff x="1776" y="2811"/>
            <a:chExt cx="973" cy="1125"/>
          </a:xfrm>
        </p:grpSpPr>
        <p:sp>
          <p:nvSpPr>
            <p:cNvPr id="70677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78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gray">
            <a:xfrm>
              <a:off x="1800" y="2811"/>
              <a:ext cx="945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ru-RU" sz="1300" b="1" dirty="0" smtClean="0">
                  <a:solidFill>
                    <a:srgbClr val="FFFFFF"/>
                  </a:solidFill>
                  <a:latin typeface="Verdana" pitchFamily="34" charset="0"/>
                </a:rPr>
                <a:t>система оценки профессиональной  </a:t>
              </a:r>
              <a:r>
                <a:rPr lang="ru-RU" sz="1300" b="1" dirty="0" err="1" smtClean="0">
                  <a:solidFill>
                    <a:srgbClr val="FFFFFF"/>
                  </a:solidFill>
                  <a:latin typeface="Verdana" pitchFamily="34" charset="0"/>
                </a:rPr>
                <a:t>компетентно-сти</a:t>
              </a:r>
              <a:r>
                <a:rPr lang="ru-RU" sz="1300" b="1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</a:p>
            <a:p>
              <a:pPr algn="ctr"/>
              <a:r>
                <a:rPr lang="ru-RU" sz="1300" b="1" dirty="0" smtClean="0">
                  <a:solidFill>
                    <a:srgbClr val="FFFFFF"/>
                  </a:solidFill>
                  <a:latin typeface="Verdana" pitchFamily="34" charset="0"/>
                </a:rPr>
                <a:t>студента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571501" y="3948113"/>
            <a:ext cx="2135182" cy="1766887"/>
            <a:chOff x="360" y="2823"/>
            <a:chExt cx="1345" cy="1113"/>
          </a:xfrm>
        </p:grpSpPr>
        <p:sp>
          <p:nvSpPr>
            <p:cNvPr id="70684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85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6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9" name="Text Box 33"/>
            <p:cNvSpPr txBox="1">
              <a:spLocks noChangeArrowheads="1"/>
            </p:cNvSpPr>
            <p:nvPr/>
          </p:nvSpPr>
          <p:spPr bwMode="gray">
            <a:xfrm>
              <a:off x="360" y="3036"/>
              <a:ext cx="13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ru-RU" sz="1400" b="1" dirty="0" smtClean="0">
                  <a:solidFill>
                    <a:srgbClr val="FFFFFF"/>
                  </a:solidFill>
                  <a:latin typeface="Verdana" pitchFamily="34" charset="0"/>
                </a:rPr>
                <a:t>компетенции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Verdana" pitchFamily="34" charset="0"/>
                </a:rPr>
                <a:t>бакалавра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Verdana" pitchFamily="34" charset="0"/>
                </a:rPr>
                <a:t>и интерна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Verdana" pitchFamily="34" charset="0"/>
                </a:rPr>
                <a:t>ОМ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500562" y="5643578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через дисциплины ГОСО и компоненты по выбору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86578" y="5500702"/>
            <a:ext cx="2214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Одним из перспективных направлений организации этого вида работы является  дистанционная форма. </a:t>
            </a:r>
            <a:endParaRPr lang="ru-RU" sz="1200" b="1" dirty="0"/>
          </a:p>
        </p:txBody>
      </p:sp>
      <p:pic>
        <p:nvPicPr>
          <p:cNvPr id="38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290"/>
            <a:ext cx="1000132" cy="100013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000364" y="5572140"/>
            <a:ext cx="128588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2-х этапный экзамен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5500702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5 ключевых компетенций</a:t>
            </a: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  <p:sp>
        <p:nvSpPr>
          <p:cNvPr id="43" name="Стрелка вниз 42"/>
          <p:cNvSpPr/>
          <p:nvPr/>
        </p:nvSpPr>
        <p:spPr>
          <a:xfrm>
            <a:off x="0" y="2143116"/>
            <a:ext cx="2643206" cy="1928826"/>
          </a:xfrm>
          <a:prstGeom prst="downArrow">
            <a:avLst>
              <a:gd name="adj1" fmla="val 63656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Поддерживают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модель МО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95,54%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преподавателей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92%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целью реализации модели МО КазНМУ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570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657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57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576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dirty="0"/>
            </a:p>
          </p:txBody>
        </p: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1285875" y="1831975"/>
            <a:ext cx="4462464" cy="4035425"/>
            <a:chOff x="762" y="1296"/>
            <a:chExt cx="2811" cy="2542"/>
          </a:xfrm>
        </p:grpSpPr>
        <p:sp>
          <p:nvSpPr>
            <p:cNvPr id="6657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gray">
            <a:xfrm>
              <a:off x="762" y="1717"/>
              <a:ext cx="1296" cy="1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адаптированы в рамках действующего ГОСО с ориентацией на получение определенных компетенций на каждом этапе обучения,  образовательные  программы  специальностей, образовательные траектории</a:t>
              </a:r>
              <a:endParaRPr lang="en-US" sz="1200" b="1" dirty="0"/>
            </a:p>
          </p:txBody>
        </p:sp>
        <p:sp>
          <p:nvSpPr>
            <p:cNvPr id="6659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3500440" y="1831975"/>
            <a:ext cx="4606930" cy="4035425"/>
            <a:chOff x="2157" y="1296"/>
            <a:chExt cx="2902" cy="2542"/>
          </a:xfrm>
        </p:grpSpPr>
        <p:sp>
          <p:nvSpPr>
            <p:cNvPr id="6659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5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6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597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659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59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60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66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6604" name="Text Box 44"/>
            <p:cNvSpPr txBox="1">
              <a:spLocks noChangeArrowheads="1"/>
            </p:cNvSpPr>
            <p:nvPr/>
          </p:nvSpPr>
          <p:spPr bwMode="gray">
            <a:xfrm>
              <a:off x="2157" y="1762"/>
              <a:ext cx="1485" cy="12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ru-RU" sz="1600" b="1" dirty="0" smtClean="0"/>
                <a:t>определена последовательность формирования компетенций  выпускника по уровням обучения для каждой специальности</a:t>
              </a:r>
              <a:endParaRPr lang="en-US" sz="1600" b="1" dirty="0"/>
            </a:p>
          </p:txBody>
        </p:sp>
        <p:sp>
          <p:nvSpPr>
            <p:cNvPr id="666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5857884" y="2357430"/>
            <a:ext cx="228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осуществлен  переход на кредитную технологию обучения на фармацевтическом, стоматологическом факультетах,  менеджменте и сестринском деле</a:t>
            </a:r>
            <a:endParaRPr lang="ru-RU" sz="1600" b="1" dirty="0"/>
          </a:p>
        </p:txBody>
      </p:sp>
      <p:pic>
        <p:nvPicPr>
          <p:cNvPr id="50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4572031" cy="48736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целью реализации модели МО КазНМУ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559300" y="3124200"/>
            <a:ext cx="1665288" cy="2590800"/>
          </a:xfrm>
          <a:prstGeom prst="roundRect">
            <a:avLst>
              <a:gd name="adj" fmla="val 13745"/>
            </a:avLst>
          </a:prstGeom>
          <a:solidFill>
            <a:schemeClr val="accent4">
              <a:lumMod val="25000"/>
              <a:lumOff val="75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19400" y="3124200"/>
            <a:ext cx="1616075" cy="25908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071538" y="3143248"/>
            <a:ext cx="1676400" cy="2590800"/>
          </a:xfrm>
          <a:prstGeom prst="roundRect">
            <a:avLst>
              <a:gd name="adj" fmla="val 13745"/>
            </a:avLst>
          </a:prstGeom>
          <a:solidFill>
            <a:srgbClr val="FFC000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282700" y="1828800"/>
            <a:ext cx="4374776" cy="990600"/>
            <a:chOff x="624" y="1152"/>
            <a:chExt cx="2928" cy="7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5305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5311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accent4">
                <a:lumMod val="25000"/>
                <a:lumOff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1000100" y="3857628"/>
            <a:ext cx="178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/>
              <a:t>П</a:t>
            </a:r>
            <a:r>
              <a:rPr lang="ru-RU" sz="2000" b="1" dirty="0" smtClean="0"/>
              <a:t>рограмма переводных балов</a:t>
            </a:r>
            <a:endParaRPr lang="en-US" sz="2000" b="1" dirty="0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2928927" y="3643314"/>
            <a:ext cx="13573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err="1"/>
              <a:t>Б</a:t>
            </a:r>
            <a:r>
              <a:rPr lang="ru-RU" b="1" dirty="0" err="1" smtClean="0"/>
              <a:t>ально-рейтинго-вая</a:t>
            </a:r>
            <a:r>
              <a:rPr lang="ru-RU" b="1" dirty="0" smtClean="0"/>
              <a:t> система оценки</a:t>
            </a:r>
            <a:endParaRPr lang="en-US" dirty="0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4572000" y="3643314"/>
            <a:ext cx="1643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ведение системы </a:t>
            </a:r>
          </a:p>
          <a:p>
            <a:pPr algn="ctr"/>
            <a:r>
              <a:rPr lang="ru-RU" b="1" dirty="0" smtClean="0"/>
              <a:t>зачётных единиц (кредитов).</a:t>
            </a:r>
            <a:endParaRPr lang="en-US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858016" y="1214422"/>
            <a:ext cx="228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Кредиты </a:t>
            </a:r>
            <a:r>
              <a:rPr lang="ru-RU" dirty="0" smtClean="0"/>
              <a:t> - своеобразный международный эквивалент оценки образования.  </a:t>
            </a:r>
          </a:p>
          <a:p>
            <a:r>
              <a:rPr lang="ru-RU" b="1" u="sng" dirty="0" smtClean="0"/>
              <a:t>Зачёт кредитов </a:t>
            </a:r>
            <a:r>
              <a:rPr lang="ru-RU" dirty="0" smtClean="0"/>
              <a:t>позволяет обучающемуся в любой момент продолжить получение образования в другой стране — участнице Болонского процесса.   </a:t>
            </a:r>
            <a:endParaRPr lang="ru-RU" dirty="0"/>
          </a:p>
        </p:txBody>
      </p:sp>
      <p:pic>
        <p:nvPicPr>
          <p:cNvPr id="55331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8546">
            <a:off x="1422810" y="1995465"/>
            <a:ext cx="712778" cy="70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3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46937">
            <a:off x="4779512" y="1922001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33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46309">
            <a:off x="3106067" y="1970280"/>
            <a:ext cx="851994" cy="6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43050"/>
            <a:ext cx="7820052" cy="3643338"/>
          </a:xfrm>
          <a:solidFill>
            <a:schemeClr val="accent4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/>
              <a:t>     </a:t>
            </a:r>
          </a:p>
          <a:p>
            <a:pPr algn="ctr">
              <a:buNone/>
            </a:pPr>
            <a:r>
              <a:rPr lang="ru-RU" sz="2400" dirty="0" smtClean="0"/>
              <a:t>Коллектив КазНМУ осуществляет большую методическую работу в масштабе республики, разработав только за 1 год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10 типовых программ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из 20-ти по дисциплинам 5-го курса, 7 типовых программ по интернатуре (ГОСО-2006). </a:t>
            </a:r>
          </a:p>
          <a:p>
            <a:pPr lvl="0"/>
            <a:endParaRPr lang="ru-RU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989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4" y="457200"/>
            <a:ext cx="4303719" cy="48736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Академическая мобильность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ltGray">
          <a:xfrm>
            <a:off x="5715008" y="2500306"/>
            <a:ext cx="2938490" cy="3293209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11 магистрантов 2-го курса  по специальности организация здравоохранения и медицина обучаются в течение  3-х месяцев   в  </a:t>
            </a:r>
            <a:r>
              <a:rPr lang="ru-RU" sz="1600" b="1" dirty="0" err="1" smtClean="0">
                <a:solidFill>
                  <a:schemeClr val="bg1"/>
                </a:solidFill>
              </a:rPr>
              <a:t>Синьцзянском</a:t>
            </a:r>
            <a:r>
              <a:rPr lang="ru-RU" sz="1600" b="1" dirty="0" smtClean="0">
                <a:solidFill>
                  <a:schemeClr val="bg1"/>
                </a:solidFill>
              </a:rPr>
              <a:t> медицинском  университете (КНР, </a:t>
            </a:r>
            <a:r>
              <a:rPr lang="ru-RU" sz="1600" b="1" dirty="0" err="1" smtClean="0">
                <a:solidFill>
                  <a:schemeClr val="bg1"/>
                </a:solidFill>
              </a:rPr>
              <a:t>г.Урумчи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ltGray">
          <a:xfrm>
            <a:off x="3071802" y="3123482"/>
            <a:ext cx="2971800" cy="206210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приступили к обучению в магистратуре   Харьковского фармацевтического института 3 магистранта КазНМУ.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ltGray">
          <a:xfrm>
            <a:off x="357158" y="3286124"/>
            <a:ext cx="2971800" cy="156966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студенты 4 курса факультета ОМ  из Карагандинского Государственного медицинского университета.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ltGray">
          <a:xfrm>
            <a:off x="1066800" y="1905000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 студенты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ltGray">
          <a:xfrm>
            <a:off x="4071934" y="1643050"/>
            <a:ext cx="3571900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Магистранты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928802"/>
            <a:ext cx="100013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1433514" cy="1243172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461337" cy="10477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4" y="285728"/>
            <a:ext cx="4232282" cy="658835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зменен подход к организации образовательного процесса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5539" name="Freeform 3"/>
          <p:cNvSpPr>
            <a:spLocks noEditPoints="1"/>
          </p:cNvSpPr>
          <p:nvPr/>
        </p:nvSpPr>
        <p:spPr bwMode="gray">
          <a:xfrm>
            <a:off x="12192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gray">
          <a:xfrm rot="-723406">
            <a:off x="3316288" y="497205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gray">
          <a:xfrm>
            <a:off x="3248025" y="375285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gray">
          <a:xfrm>
            <a:off x="3268663" y="376237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gray">
          <a:xfrm>
            <a:off x="3286125" y="37782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gray">
          <a:xfrm>
            <a:off x="3378200" y="382270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gray">
          <a:xfrm rot="-772996">
            <a:off x="1473200" y="436245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5577" name="Group 41"/>
          <p:cNvGrpSpPr>
            <a:grpSpLocks/>
          </p:cNvGrpSpPr>
          <p:nvPr/>
        </p:nvGrpSpPr>
        <p:grpSpPr bwMode="auto">
          <a:xfrm>
            <a:off x="1397000" y="3371850"/>
            <a:ext cx="1371600" cy="1441450"/>
            <a:chOff x="732" y="2112"/>
            <a:chExt cx="842" cy="860"/>
          </a:xfrm>
        </p:grpSpPr>
        <p:sp>
          <p:nvSpPr>
            <p:cNvPr id="65578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79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0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1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5588" name="Text Box 52"/>
          <p:cNvSpPr txBox="1">
            <a:spLocks noChangeArrowheads="1"/>
          </p:cNvSpPr>
          <p:nvPr/>
        </p:nvSpPr>
        <p:spPr bwMode="gray">
          <a:xfrm>
            <a:off x="285720" y="3571876"/>
            <a:ext cx="25558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 формированию </a:t>
            </a:r>
          </a:p>
          <a:p>
            <a:pPr algn="ctr"/>
            <a:r>
              <a:rPr lang="ru-RU" b="1" dirty="0" smtClean="0"/>
              <a:t>профессиональных </a:t>
            </a:r>
          </a:p>
          <a:p>
            <a:pPr algn="ctr"/>
            <a:r>
              <a:rPr lang="ru-RU" b="1" dirty="0" smtClean="0"/>
              <a:t>компетенций </a:t>
            </a:r>
            <a:endParaRPr lang="en-US" b="1" dirty="0" smtClean="0"/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gray">
          <a:xfrm>
            <a:off x="2562225" y="207645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gray">
          <a:xfrm>
            <a:off x="2684463" y="154305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gray">
          <a:xfrm>
            <a:off x="2693988" y="154622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gray">
          <a:xfrm>
            <a:off x="2700338" y="155257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gray">
          <a:xfrm>
            <a:off x="2736850" y="1571625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5594" name="Text Box 58"/>
          <p:cNvSpPr txBox="1">
            <a:spLocks noChangeArrowheads="1"/>
          </p:cNvSpPr>
          <p:nvPr/>
        </p:nvSpPr>
        <p:spPr bwMode="gray">
          <a:xfrm>
            <a:off x="857224" y="1928802"/>
            <a:ext cx="25022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/>
              <a:t>от передачи знаний</a:t>
            </a:r>
            <a:endParaRPr lang="en-US" b="1" dirty="0"/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3214678" y="3857628"/>
            <a:ext cx="1785950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 smtClean="0"/>
              <a:t>требует иного</a:t>
            </a:r>
          </a:p>
          <a:p>
            <a:pPr algn="ctr"/>
            <a:r>
              <a:rPr lang="ru-RU" sz="1600" b="1" dirty="0" smtClean="0"/>
              <a:t> подхода к  используемым</a:t>
            </a:r>
          </a:p>
          <a:p>
            <a:pPr algn="ctr"/>
            <a:r>
              <a:rPr lang="ru-RU" sz="1600" b="1" dirty="0" smtClean="0"/>
              <a:t> методам обучения.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1714488"/>
            <a:ext cx="271461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Обучение </a:t>
            </a:r>
            <a:r>
              <a:rPr lang="ru-RU" b="1" i="1" dirty="0" smtClean="0"/>
              <a:t> </a:t>
            </a:r>
            <a:r>
              <a:rPr lang="ru-RU" b="1" dirty="0" smtClean="0"/>
              <a:t>приобретает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 характер, акцент делается на обучение через практику</a:t>
            </a:r>
          </a:p>
          <a:p>
            <a:pPr algn="ctr"/>
            <a:endParaRPr lang="ru-RU" b="1" dirty="0"/>
          </a:p>
        </p:txBody>
      </p:sp>
      <p:pic>
        <p:nvPicPr>
          <p:cNvPr id="35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143512"/>
            <a:ext cx="1428760" cy="14287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53" descr="C:\Documents and Settings\user.PC\Рабочий стол\Задачи МАКо на 2011-2012 уч.год\ЛОГО МА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6286520"/>
            <a:ext cx="1000132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вектор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вектор</Template>
  <TotalTime>151</TotalTime>
  <Words>962</Words>
  <Application>Microsoft PowerPoint</Application>
  <PresentationFormat>Экран (4:3)</PresentationFormat>
  <Paragraphs>258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вектор</vt:lpstr>
      <vt:lpstr>CorelDRAW</vt:lpstr>
      <vt:lpstr>Слайд 1</vt:lpstr>
      <vt:lpstr> КазНМУ им. С.Д.Асфендиярова </vt:lpstr>
      <vt:lpstr>Слайд 3</vt:lpstr>
      <vt:lpstr>Слайд 4</vt:lpstr>
      <vt:lpstr>С целью реализации модели МО КазНМУ</vt:lpstr>
      <vt:lpstr>С целью реализации модели МО КазНМУ </vt:lpstr>
      <vt:lpstr>Слайд 7</vt:lpstr>
      <vt:lpstr>Академическая мобильность</vt:lpstr>
      <vt:lpstr> Изменен подход к организации образовательного процесса</vt:lpstr>
      <vt:lpstr>Методы обучения</vt:lpstr>
      <vt:lpstr>Реализация модели медицинского образования </vt:lpstr>
      <vt:lpstr> Реализация модели медицинского образования </vt:lpstr>
      <vt:lpstr>Слайд 13</vt:lpstr>
      <vt:lpstr>Слайд 14</vt:lpstr>
      <vt:lpstr>Обобщенный показатель по проценту использования активных методов обучения на соответствующем факультете</vt:lpstr>
      <vt:lpstr>В  действительности данные показатели значительно ниже…</vt:lpstr>
      <vt:lpstr>По результатам  посещения занятий, анкетирования студентов и ППС</vt:lpstr>
      <vt:lpstr>Проблемы по реализации программы внедрения инновационных технологий подготовки медицинских кадров</vt:lpstr>
      <vt:lpstr>Рекомендации по % соотношению традиционных и активных (интерактивных) методов преподавания  по уровням  обучения  в КазНМУ имени С.Д.Асфендиярова (Ученый совет ; 4 от 29.11.11 г.) 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58</cp:revision>
  <dcterms:created xsi:type="dcterms:W3CDTF">2011-11-23T08:38:57Z</dcterms:created>
  <dcterms:modified xsi:type="dcterms:W3CDTF">2011-12-03T02:09:36Z</dcterms:modified>
</cp:coreProperties>
</file>