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5" r:id="rId10"/>
    <p:sldId id="268" r:id="rId11"/>
    <p:sldId id="274" r:id="rId12"/>
    <p:sldId id="269" r:id="rId13"/>
    <p:sldId id="270" r:id="rId14"/>
    <p:sldId id="271" r:id="rId15"/>
    <p:sldId id="272" r:id="rId16"/>
    <p:sldId id="276" r:id="rId17"/>
    <p:sldId id="277" r:id="rId18"/>
    <p:sldId id="275" r:id="rId19"/>
    <p:sldId id="27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el%20Kulakhmetova\Desktop\expertnaya%20ocenka%20med%20dokumentov_Aigu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el%20Kulakhmetova\Desktop\expertnaya%20ocenka%20med%20dokumentov_Aigu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el%20Kulakhmetova\Desktop\expertnaya%20ocenka%20med%20dokumentov_Aigu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Лист5!$A$15</c:f>
              <c:strCache>
                <c:ptCount val="1"/>
                <c:pt idx="0">
                  <c:v>имею опыт оценки медицинских документов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ru-RU"/>
              </a:p>
            </c:txPr>
            <c:showVal val="1"/>
          </c:dLbls>
          <c:val>
            <c:numRef>
              <c:f>Лист5!$B$15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</c:ser>
        <c:ser>
          <c:idx val="1"/>
          <c:order val="1"/>
          <c:tx>
            <c:strRef>
              <c:f>Лист5!$A$16</c:f>
              <c:strCache>
                <c:ptCount val="1"/>
                <c:pt idx="0">
                  <c:v>экспертиза истории болезни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ru-RU"/>
              </a:p>
            </c:txPr>
            <c:showVal val="1"/>
          </c:dLbls>
          <c:val>
            <c:numRef>
              <c:f>Лист5!$B$16</c:f>
              <c:numCache>
                <c:formatCode>0.00%</c:formatCode>
                <c:ptCount val="1"/>
                <c:pt idx="0">
                  <c:v>0.20100000000000001</c:v>
                </c:pt>
              </c:numCache>
            </c:numRef>
          </c:val>
        </c:ser>
        <c:ser>
          <c:idx val="2"/>
          <c:order val="2"/>
          <c:tx>
            <c:strRef>
              <c:f>Лист5!$A$17</c:f>
              <c:strCache>
                <c:ptCount val="1"/>
                <c:pt idx="0">
                  <c:v>КАН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ru-RU"/>
              </a:p>
            </c:txPr>
            <c:showVal val="1"/>
          </c:dLbls>
          <c:val>
            <c:numRef>
              <c:f>Лист5!$B$17</c:f>
              <c:numCache>
                <c:formatCode>0.00%</c:formatCode>
                <c:ptCount val="1"/>
                <c:pt idx="0">
                  <c:v>0.18300000000000005</c:v>
                </c:pt>
              </c:numCache>
            </c:numRef>
          </c:val>
        </c:ser>
        <c:ser>
          <c:idx val="3"/>
          <c:order val="3"/>
          <c:tx>
            <c:strRef>
              <c:f>Лист5!$A$18</c:f>
              <c:strCache>
                <c:ptCount val="1"/>
                <c:pt idx="0">
                  <c:v>все разделы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600"/>
                </a:pPr>
                <a:endParaRPr lang="ru-RU"/>
              </a:p>
            </c:txPr>
            <c:showVal val="1"/>
          </c:dLbls>
          <c:val>
            <c:numRef>
              <c:f>Лист5!$B$18</c:f>
              <c:numCache>
                <c:formatCode>0.00%</c:formatCode>
                <c:ptCount val="1"/>
                <c:pt idx="0">
                  <c:v>0.14500000000000005</c:v>
                </c:pt>
              </c:numCache>
            </c:numRef>
          </c:val>
        </c:ser>
        <c:dLbls>
          <c:showVal val="1"/>
        </c:dLbls>
        <c:shape val="cone"/>
        <c:axId val="50286592"/>
        <c:axId val="50288128"/>
        <c:axId val="0"/>
      </c:bar3DChart>
      <c:catAx>
        <c:axId val="50286592"/>
        <c:scaling>
          <c:orientation val="minMax"/>
        </c:scaling>
        <c:delete val="1"/>
        <c:axPos val="b"/>
        <c:tickLblPos val="none"/>
        <c:crossAx val="50288128"/>
        <c:crosses val="autoZero"/>
        <c:auto val="1"/>
        <c:lblAlgn val="ctr"/>
        <c:lblOffset val="100"/>
      </c:catAx>
      <c:valAx>
        <c:axId val="50288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50286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1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608964264082374"/>
          <c:y val="0.1585343279458489"/>
          <c:w val="0.81858994548758324"/>
          <c:h val="0.7346857300732149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2519312367901267"/>
                  <c:y val="-6.8397878836574028E-2"/>
                </c:manualLayout>
              </c:layout>
              <c:tx>
                <c:rich>
                  <a:bodyPr/>
                  <a:lstStyle/>
                  <a:p>
                    <a:pPr>
                      <a:defRPr lang="en-US" sz="1600" b="1"/>
                    </a:pPr>
                    <a:r>
                      <a:rPr lang="ru-RU" sz="1600" b="1"/>
                      <a:t>"</a:t>
                    </a:r>
                    <a:r>
                      <a:rPr lang="ru-RU" b="1"/>
                      <a:t>Хорошо"
84%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2.9450374759856051E-2"/>
                  <c:y val="-3.3966648565481039E-2"/>
                </c:manualLayout>
              </c:layout>
              <c:tx>
                <c:rich>
                  <a:bodyPr/>
                  <a:lstStyle/>
                  <a:p>
                    <a:pPr>
                      <a:defRPr lang="en-US" sz="1600" b="1"/>
                    </a:pPr>
                    <a:r>
                      <a:rPr lang="ru-RU" sz="1600" b="1" dirty="0"/>
                      <a:t>"</a:t>
                    </a:r>
                    <a:r>
                      <a:rPr lang="ru-RU" b="1" dirty="0"/>
                      <a:t>Удовлетворительно"
10%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en-US" sz="1600" b="1"/>
                    </a:pPr>
                    <a:r>
                      <a:rPr lang="ru-RU" sz="1600" b="1"/>
                      <a:t>"</a:t>
                    </a:r>
                    <a:r>
                      <a:rPr lang="ru-RU" b="1"/>
                      <a:t>Плохо"
0%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15136543821197618"/>
                  <c:y val="1.4320209973753282E-2"/>
                </c:manualLayout>
              </c:layout>
              <c:tx>
                <c:rich>
                  <a:bodyPr/>
                  <a:lstStyle/>
                  <a:p>
                    <a:pPr>
                      <a:defRPr lang="en-US" sz="1600" b="1"/>
                    </a:pPr>
                    <a:r>
                      <a:rPr lang="ru-RU" sz="1600" b="1"/>
                      <a:t>"</a:t>
                    </a:r>
                    <a:r>
                      <a:rPr lang="ru-RU" b="1"/>
                      <a:t>Отлично"
7%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lang="en-US" sz="16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Лист5!$A$9:$A$12</c:f>
              <c:strCache>
                <c:ptCount val="4"/>
                <c:pt idx="0">
                  <c:v>хорошо</c:v>
                </c:pt>
                <c:pt idx="1">
                  <c:v>удовлитворительно</c:v>
                </c:pt>
                <c:pt idx="2">
                  <c:v>плохо</c:v>
                </c:pt>
                <c:pt idx="3">
                  <c:v>отлично</c:v>
                </c:pt>
              </c:strCache>
            </c:strRef>
          </c:cat>
          <c:val>
            <c:numRef>
              <c:f>Лист5!$B$9:$B$12</c:f>
              <c:numCache>
                <c:formatCode>General</c:formatCode>
                <c:ptCount val="4"/>
                <c:pt idx="0">
                  <c:v>82.5</c:v>
                </c:pt>
                <c:pt idx="1">
                  <c:v>9.9</c:v>
                </c:pt>
                <c:pt idx="2">
                  <c:v>0.4</c:v>
                </c:pt>
                <c:pt idx="3">
                  <c:v>7.2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217662192476762E-2"/>
          <c:y val="3.3240411480822969E-2"/>
          <c:w val="0.65073873047422492"/>
          <c:h val="0.9518997121327579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9048108752487805E-2"/>
                  <c:y val="1.5963004624421951E-2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8</a:t>
                    </a:r>
                    <a:r>
                      <a:rPr lang="ru-RU"/>
                      <a:t>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0271267261183015E-2"/>
                  <c:y val="-5.8964415162390406E-2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
</a:t>
                    </a:r>
                    <a:r>
                      <a:rPr lang="ru-RU"/>
                      <a:t>18%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lang="en-US" sz="1800"/>
                </a:pPr>
                <a:endParaRPr lang="ru-RU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Лист5!$A$21:$A$22</c:f>
              <c:strCache>
                <c:ptCount val="2"/>
                <c:pt idx="0">
                  <c:v>хорошо</c:v>
                </c:pt>
                <c:pt idx="1">
                  <c:v>удоволетворительно и плохо</c:v>
                </c:pt>
              </c:strCache>
            </c:strRef>
          </c:cat>
          <c:val>
            <c:numRef>
              <c:f>Лист5!$B$21:$B$22</c:f>
              <c:numCache>
                <c:formatCode>0.00%</c:formatCode>
                <c:ptCount val="2"/>
                <c:pt idx="0">
                  <c:v>0.82500000000000018</c:v>
                </c:pt>
                <c:pt idx="1">
                  <c:v>0.17500000000000004</c:v>
                </c:pt>
              </c:numCache>
            </c:numRef>
          </c:val>
        </c:ser>
        <c:dLbls>
          <c:showCatName val="1"/>
          <c:showPercent val="1"/>
        </c:dLbls>
      </c:pie3DChart>
    </c:plotArea>
    <c:legend>
      <c:legendPos val="r"/>
      <c:layout>
        <c:manualLayout>
          <c:xMode val="edge"/>
          <c:yMode val="edge"/>
          <c:x val="0.65833282368830148"/>
          <c:y val="0.40220535941071878"/>
          <c:w val="0.32116211808475414"/>
          <c:h val="0.30849208365083414"/>
        </c:manualLayout>
      </c:layout>
      <c:txPr>
        <a:bodyPr/>
        <a:lstStyle/>
        <a:p>
          <a:pPr>
            <a:defRPr lang="en-US" sz="1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133600"/>
            <a:ext cx="6172200" cy="1894362"/>
          </a:xfrm>
        </p:spPr>
        <p:txBody>
          <a:bodyPr>
            <a:normAutofit/>
          </a:bodyPr>
          <a:lstStyle/>
          <a:p>
            <a:r>
              <a:rPr lang="ru-RU" dirty="0" smtClean="0"/>
              <a:t>Инновационные методы преподавания в подготовке врачей-интернов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Проф. </a:t>
            </a:r>
            <a:r>
              <a:rPr lang="ru-RU" dirty="0" err="1" smtClean="0"/>
              <a:t>А.Д.Сапаргалиева</a:t>
            </a:r>
            <a:endParaRPr lang="ru-RU" dirty="0" smtClean="0"/>
          </a:p>
          <a:p>
            <a:r>
              <a:rPr lang="ru-RU" dirty="0" smtClean="0"/>
              <a:t>Кафедра патологической анатомии </a:t>
            </a:r>
            <a:r>
              <a:rPr lang="ru-RU" dirty="0" err="1" smtClean="0"/>
              <a:t>КазНМУ</a:t>
            </a:r>
            <a:endParaRPr lang="ru-RU" dirty="0" smtClean="0"/>
          </a:p>
          <a:p>
            <a:r>
              <a:rPr lang="ru-RU" dirty="0" smtClean="0"/>
              <a:t>3 декабря 2011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77200" cy="5638800"/>
          </a:xfrm>
        </p:spPr>
        <p:txBody>
          <a:bodyPr>
            <a:normAutofit/>
          </a:bodyPr>
          <a:lstStyle/>
          <a:p>
            <a:r>
              <a:rPr lang="ru-RU" dirty="0" smtClean="0"/>
              <a:t>Сформировался </a:t>
            </a:r>
            <a:r>
              <a:rPr lang="ru-RU" b="1" dirty="0" smtClean="0"/>
              <a:t>новый тип взаимоотношений </a:t>
            </a:r>
            <a:r>
              <a:rPr lang="ru-RU" dirty="0" smtClean="0"/>
              <a:t>между преподавателем и врачами-интернами:</a:t>
            </a:r>
          </a:p>
          <a:p>
            <a:pPr lvl="1"/>
            <a:r>
              <a:rPr lang="ru-RU" sz="2400" dirty="0" smtClean="0"/>
              <a:t>общение на высоком профессиональном уровне, </a:t>
            </a:r>
          </a:p>
          <a:p>
            <a:pPr lvl="1"/>
            <a:r>
              <a:rPr lang="ru-RU" sz="2400" dirty="0" smtClean="0"/>
              <a:t>функции преподавателя - </a:t>
            </a:r>
            <a:r>
              <a:rPr lang="ru-RU" sz="2400" dirty="0" smtClean="0"/>
              <a:t>консультант, коллега, старший товарищ, </a:t>
            </a:r>
            <a:endParaRPr lang="ru-RU" sz="2400" dirty="0" smtClean="0"/>
          </a:p>
          <a:p>
            <a:pPr lvl="1"/>
            <a:r>
              <a:rPr lang="ru-RU" sz="2400" dirty="0" smtClean="0"/>
              <a:t>свобода  для высказывания  собственного мнения, новых идей,  возможность делиться собственным </a:t>
            </a:r>
            <a:r>
              <a:rPr lang="ru-RU" sz="2400" dirty="0" smtClean="0"/>
              <a:t>положительным опытом.</a:t>
            </a:r>
          </a:p>
          <a:p>
            <a:endParaRPr lang="ru-RU" dirty="0"/>
          </a:p>
        </p:txBody>
      </p:sp>
      <p:pic>
        <p:nvPicPr>
          <p:cNvPr id="22532" name="Picture 4" descr="http://3.bp.blogspot.com/_ovVcT5Uglvs/TUXuHAWeaWI/AAAAAAAAACs/S0mAd8ifg5M/s1600/exclamation-point.gif"/>
          <p:cNvPicPr>
            <a:picLocks noChangeAspect="1" noChangeArrowheads="1"/>
          </p:cNvPicPr>
          <p:nvPr/>
        </p:nvPicPr>
        <p:blipFill>
          <a:blip r:embed="rId2" cstate="print"/>
          <a:srcRect l="8798" b="5882"/>
          <a:stretch>
            <a:fillRect/>
          </a:stretch>
        </p:blipFill>
        <p:spPr bwMode="auto">
          <a:xfrm>
            <a:off x="6324600" y="4343400"/>
            <a:ext cx="236968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924800" cy="4873752"/>
          </a:xfrm>
        </p:spPr>
        <p:txBody>
          <a:bodyPr/>
          <a:lstStyle/>
          <a:p>
            <a:r>
              <a:rPr lang="ru-RU" sz="2800" dirty="0" smtClean="0"/>
              <a:t>самостоятельно </a:t>
            </a:r>
            <a:r>
              <a:rPr lang="ru-RU" sz="2800" dirty="0" smtClean="0"/>
              <a:t>готовили клинико-анатомические конференции, </a:t>
            </a:r>
          </a:p>
          <a:p>
            <a:r>
              <a:rPr lang="ru-RU" sz="2800" dirty="0" smtClean="0"/>
              <a:t>проводили научно-практические конференции, </a:t>
            </a:r>
          </a:p>
          <a:p>
            <a:r>
              <a:rPr lang="ru-RU" sz="2800" dirty="0" smtClean="0"/>
              <a:t>рецензировали журнальные статьи, </a:t>
            </a:r>
          </a:p>
          <a:p>
            <a:r>
              <a:rPr lang="ru-RU" sz="2800" dirty="0" smtClean="0"/>
              <a:t>набирали необходимый практический клинический и коммуникативный опыт,</a:t>
            </a:r>
          </a:p>
          <a:p>
            <a:r>
              <a:rPr lang="ru-RU" sz="2800" dirty="0" smtClean="0"/>
              <a:t>повысили самооценку.</a:t>
            </a: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4" descr="http://3.bp.blogspot.com/_ovVcT5Uglvs/TUXuHAWeaWI/AAAAAAAAACs/S0mAd8ifg5M/s1600/exclamation-point.gif"/>
          <p:cNvPicPr>
            <a:picLocks noChangeAspect="1" noChangeArrowheads="1"/>
          </p:cNvPicPr>
          <p:nvPr/>
        </p:nvPicPr>
        <p:blipFill>
          <a:blip r:embed="rId2" cstate="print"/>
          <a:srcRect l="8798" t="8824" b="5882"/>
          <a:stretch>
            <a:fillRect/>
          </a:stretch>
        </p:blipFill>
        <p:spPr bwMode="auto">
          <a:xfrm>
            <a:off x="6698113" y="4572000"/>
            <a:ext cx="236968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Анонимное анкетирование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343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анкетировании участвовало </a:t>
            </a:r>
            <a:r>
              <a:rPr lang="ru-RU" sz="2800" b="1" dirty="0" smtClean="0"/>
              <a:t>399 человек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Вопросы анкеты касались </a:t>
            </a:r>
          </a:p>
          <a:p>
            <a:pPr lvl="1"/>
            <a:r>
              <a:rPr lang="ru-RU" sz="2400" dirty="0" smtClean="0"/>
              <a:t>программы курса, </a:t>
            </a:r>
          </a:p>
          <a:p>
            <a:pPr lvl="1"/>
            <a:r>
              <a:rPr lang="ru-RU" sz="2400" dirty="0" smtClean="0"/>
              <a:t>дидактических материалов, </a:t>
            </a:r>
          </a:p>
          <a:p>
            <a:pPr lvl="1"/>
            <a:r>
              <a:rPr lang="ru-RU" sz="2400" dirty="0" smtClean="0"/>
              <a:t>собственного участия, </a:t>
            </a:r>
          </a:p>
          <a:p>
            <a:pPr lvl="1"/>
            <a:r>
              <a:rPr lang="ru-RU" sz="2400" dirty="0" smtClean="0"/>
              <a:t>места проведения занятий. </a:t>
            </a:r>
            <a:endParaRPr lang="ru-RU" sz="2400" dirty="0"/>
          </a:p>
        </p:txBody>
      </p:sp>
      <p:pic>
        <p:nvPicPr>
          <p:cNvPr id="20482" name="Picture 2" descr="http://www.justmyeverydaylife.com/wpadmin/wp-content/uploads/2011/10/surv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" y="1066800"/>
          <a:ext cx="8686800" cy="541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ru-RU" dirty="0" smtClean="0"/>
              <a:t>Оценка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772400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Использовалась трехбалльная система: хорошо, удовлетворительно и плохо.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2209800"/>
          <a:ext cx="7391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884238"/>
          </a:xfrm>
        </p:spPr>
        <p:txBody>
          <a:bodyPr/>
          <a:lstStyle/>
          <a:p>
            <a:r>
              <a:rPr lang="ru-RU" dirty="0" smtClean="0"/>
              <a:t>Оценка собственного участия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7200" y="15240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0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0000"/>
          </a:blip>
          <a:srcRect b="30972"/>
          <a:stretch>
            <a:fillRect/>
          </a:stretch>
        </p:blipFill>
        <p:spPr>
          <a:xfrm>
            <a:off x="533400" y="838200"/>
            <a:ext cx="7924800" cy="418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513"/>
          <a:stretch>
            <a:fillRect/>
          </a:stretch>
        </p:blipFill>
        <p:spPr bwMode="auto">
          <a:xfrm>
            <a:off x="788581" y="1543050"/>
            <a:ext cx="7441019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1447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нового получили врачи-интерны в ходе цикла?</a:t>
            </a:r>
            <a:br>
              <a:rPr lang="ru-RU" sz="32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r>
              <a:rPr lang="ru-RU" b="1" dirty="0" smtClean="0"/>
              <a:t>научились</a:t>
            </a:r>
            <a:r>
              <a:rPr lang="ru-RU" dirty="0" smtClean="0"/>
              <a:t> самостоятельно добывать знания,</a:t>
            </a:r>
          </a:p>
          <a:p>
            <a:r>
              <a:rPr lang="ru-RU" b="1" dirty="0" smtClean="0"/>
              <a:t>научились</a:t>
            </a:r>
            <a:r>
              <a:rPr lang="ru-RU" dirty="0" smtClean="0"/>
              <a:t> работать в команде,</a:t>
            </a:r>
          </a:p>
          <a:p>
            <a:r>
              <a:rPr lang="ru-RU" b="1" dirty="0" smtClean="0"/>
              <a:t>научились</a:t>
            </a:r>
            <a:r>
              <a:rPr lang="ru-RU" dirty="0" smtClean="0"/>
              <a:t> не бояться аудитории,</a:t>
            </a:r>
          </a:p>
          <a:p>
            <a:r>
              <a:rPr lang="ru-RU" b="1" dirty="0" smtClean="0"/>
              <a:t>научились</a:t>
            </a:r>
            <a:r>
              <a:rPr lang="ru-RU" dirty="0" smtClean="0"/>
              <a:t> аргументировано отстаивать свою точку зрения,</a:t>
            </a:r>
          </a:p>
          <a:p>
            <a:r>
              <a:rPr lang="ru-RU" b="1" dirty="0" smtClean="0"/>
              <a:t>получили </a:t>
            </a:r>
            <a:r>
              <a:rPr lang="ru-RU" dirty="0" smtClean="0"/>
              <a:t>опыт организации конференций.</a:t>
            </a:r>
          </a:p>
          <a:p>
            <a:endParaRPr lang="ru-RU" dirty="0"/>
          </a:p>
        </p:txBody>
      </p:sp>
      <p:pic>
        <p:nvPicPr>
          <p:cNvPr id="14338" name="Picture 2" descr="http://www.writingwildly.com/uploads/4/3/6/6/4366763/59520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24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5237"/>
            <a:ext cx="8077200" cy="48307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должны </a:t>
            </a:r>
            <a:r>
              <a:rPr lang="ru-RU" sz="2800" b="1" dirty="0" smtClean="0"/>
              <a:t>сохранить традиции</a:t>
            </a:r>
            <a:r>
              <a:rPr lang="ru-RU" sz="2800" dirty="0" smtClean="0"/>
              <a:t> медицинского образования в высшей школе ,</a:t>
            </a:r>
          </a:p>
          <a:p>
            <a:r>
              <a:rPr lang="ru-RU" sz="2800" dirty="0" smtClean="0"/>
              <a:t>Мы должны </a:t>
            </a:r>
            <a:r>
              <a:rPr lang="ru-RU" sz="2800" b="1" dirty="0" smtClean="0"/>
              <a:t>сделать учебный процесс</a:t>
            </a:r>
            <a:r>
              <a:rPr lang="ru-RU" sz="2800" dirty="0" smtClean="0"/>
              <a:t> исследовательским,</a:t>
            </a:r>
          </a:p>
          <a:p>
            <a:r>
              <a:rPr lang="ru-RU" sz="2800" dirty="0" smtClean="0"/>
              <a:t>Мы должны </a:t>
            </a:r>
            <a:r>
              <a:rPr lang="ru-RU" sz="2800" b="1" dirty="0" smtClean="0"/>
              <a:t>научить </a:t>
            </a:r>
            <a:r>
              <a:rPr lang="ru-RU" sz="2800" dirty="0" smtClean="0"/>
              <a:t>врачей-интернов мыслить неординарно, ставить перед собой задачи и творчески подходить </a:t>
            </a:r>
            <a:r>
              <a:rPr lang="ru-RU" sz="2800" dirty="0" smtClean="0"/>
              <a:t>к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их </a:t>
            </a:r>
            <a:r>
              <a:rPr lang="ru-RU" sz="2800" dirty="0" smtClean="0"/>
              <a:t>решению.</a:t>
            </a:r>
            <a:endParaRPr lang="ru-RU" sz="2800" dirty="0"/>
          </a:p>
        </p:txBody>
      </p:sp>
      <p:pic>
        <p:nvPicPr>
          <p:cNvPr id="13314" name="Picture 2" descr="http://www.employee-performance.com/blog/wp-content/uploads/2011/09/goal-target-e1316803949780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05800" cy="4572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основная идея </a:t>
            </a:r>
            <a:r>
              <a:rPr lang="ru-RU" sz="2800" dirty="0" smtClean="0"/>
              <a:t>– мотивация студентов на самообучение</a:t>
            </a:r>
          </a:p>
          <a:p>
            <a:r>
              <a:rPr lang="ru-RU" sz="2800" b="1" dirty="0" smtClean="0"/>
              <a:t>реализация  принципа</a:t>
            </a:r>
            <a:r>
              <a:rPr lang="ru-RU" sz="2800" dirty="0" smtClean="0"/>
              <a:t> – создание конкретных  ситуаций, связанных с профессиональной деятельностью</a:t>
            </a:r>
          </a:p>
          <a:p>
            <a:r>
              <a:rPr lang="ru-RU" sz="2800" b="1" dirty="0" smtClean="0"/>
              <a:t>«деловая игра»</a:t>
            </a:r>
            <a:r>
              <a:rPr lang="ru-RU" sz="2800" dirty="0" smtClean="0"/>
              <a:t> - психологическая подготовка к работе в конкурентной среде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инновационных технологий в интернатуре:</a:t>
            </a:r>
            <a:br>
              <a:rPr lang="ru-RU" sz="3200" dirty="0" smtClean="0"/>
            </a:br>
            <a:endParaRPr lang="ru-RU" sz="2400" dirty="0"/>
          </a:p>
        </p:txBody>
      </p:sp>
      <p:pic>
        <p:nvPicPr>
          <p:cNvPr id="30726" name="Picture 6" descr="http://3.bp.blogspot.com/--LWzvYLT038/TWwWeB7Ik6I/AAAAAAAAAPs/WGHKDOP7lLI/s320/Personal-Innovation-746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4533900"/>
            <a:ext cx="2324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Благодарю за внимание!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604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 инновационных технологий:</a:t>
            </a:r>
            <a:br>
              <a:rPr lang="ru-RU" sz="32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534400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сохранить</a:t>
            </a:r>
            <a:r>
              <a:rPr lang="ru-RU" dirty="0" smtClean="0"/>
              <a:t> приоритеты высшей медицинской школы, </a:t>
            </a:r>
          </a:p>
          <a:p>
            <a:r>
              <a:rPr lang="ru-RU" b="1" dirty="0" smtClean="0"/>
              <a:t>заложить </a:t>
            </a:r>
            <a:r>
              <a:rPr lang="ru-RU" dirty="0" smtClean="0"/>
              <a:t>основы для успешного карьерного и профессионального роста.</a:t>
            </a:r>
          </a:p>
          <a:p>
            <a:r>
              <a:rPr lang="ru-RU" b="1" dirty="0" smtClean="0"/>
              <a:t>научить </a:t>
            </a:r>
            <a:r>
              <a:rPr lang="ru-RU" dirty="0" smtClean="0"/>
              <a:t>образному мышлению, </a:t>
            </a:r>
          </a:p>
          <a:p>
            <a:r>
              <a:rPr lang="ru-RU" b="1" dirty="0" smtClean="0"/>
              <a:t>сформировать</a:t>
            </a:r>
            <a:r>
              <a:rPr lang="ru-RU" dirty="0" smtClean="0"/>
              <a:t> навыки и умения в выбранной специальности,</a:t>
            </a:r>
          </a:p>
          <a:p>
            <a:r>
              <a:rPr lang="ru-RU" b="1" dirty="0" smtClean="0"/>
              <a:t>ориентировать</a:t>
            </a:r>
            <a:r>
              <a:rPr lang="ru-RU" dirty="0" smtClean="0"/>
              <a:t> на самообучение для непрерывного профессионального  самоусовершенствования.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3.bp.blogspot.com/--LWzvYLT038/TWwWeB7Ik6I/AAAAAAAAAPs/WGHKDOP7lLI/s320/Personal-Innovation-746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4533900"/>
            <a:ext cx="23241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1054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Сентябрь 2010 г.</a:t>
            </a:r>
            <a:r>
              <a:rPr lang="ru-RU" dirty="0" smtClean="0"/>
              <a:t>  - цикл «Экспертная оценка медицинских документов»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Авторский курс </a:t>
            </a:r>
            <a:r>
              <a:rPr lang="ru-RU" dirty="0" smtClean="0"/>
              <a:t>профессора кафедры патологической анатомии </a:t>
            </a:r>
            <a:r>
              <a:rPr lang="ru-RU" dirty="0" err="1" smtClean="0"/>
              <a:t>А.Д.Сапаргалиевой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Консультативная поддержка </a:t>
            </a:r>
            <a:r>
              <a:rPr lang="ru-RU" dirty="0" smtClean="0"/>
              <a:t>начальника отдела инновационных технологий к.б.н. </a:t>
            </a:r>
            <a:r>
              <a:rPr lang="ru-RU" dirty="0" err="1" smtClean="0"/>
              <a:t>Л.К.Сарсеновой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Пилотный</a:t>
            </a:r>
            <a:r>
              <a:rPr lang="ru-RU" sz="3200" dirty="0" smtClean="0"/>
              <a:t> проект:</a:t>
            </a:r>
            <a:br>
              <a:rPr lang="ru-RU" sz="3200" dirty="0" smtClean="0"/>
            </a:br>
            <a:endParaRPr lang="ru-RU" sz="2400" dirty="0"/>
          </a:p>
        </p:txBody>
      </p:sp>
      <p:pic>
        <p:nvPicPr>
          <p:cNvPr id="28674" name="Picture 2" descr="http://cliparts101.com/files/590/95B1E2AB836AFEBB7761FEFBAFB39ECE/lrg_Paper_pl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19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41148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курса</a:t>
            </a:r>
            <a:r>
              <a:rPr lang="ru-RU" dirty="0" smtClean="0"/>
              <a:t>:  сформировать у врачей-интернов основы критического мышления для профессионального роста</a:t>
            </a:r>
          </a:p>
          <a:p>
            <a:endParaRPr lang="ru-RU" dirty="0" smtClean="0"/>
          </a:p>
          <a:p>
            <a:r>
              <a:rPr lang="ru-RU" b="1" dirty="0" smtClean="0"/>
              <a:t>Задачи  курса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дать основы экспертизы медицинских документов,</a:t>
            </a:r>
          </a:p>
          <a:p>
            <a:pPr lvl="1"/>
            <a:r>
              <a:rPr lang="ru-RU" dirty="0" smtClean="0"/>
              <a:t>развить коммуникативные навыки, </a:t>
            </a:r>
          </a:p>
          <a:p>
            <a:pPr lvl="1"/>
            <a:r>
              <a:rPr lang="ru-RU" dirty="0" smtClean="0"/>
              <a:t>научить работать с научной литературой.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Цели и задачи курса:</a:t>
            </a:r>
            <a:br>
              <a:rPr lang="ru-RU" sz="3200" dirty="0" smtClean="0"/>
            </a:br>
            <a:endParaRPr lang="ru-RU" sz="2400" dirty="0"/>
          </a:p>
        </p:txBody>
      </p:sp>
      <p:pic>
        <p:nvPicPr>
          <p:cNvPr id="26628" name="Picture 4" descr="http://www.tricas.on.ca/pic_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1" y="4391406"/>
            <a:ext cx="2971800" cy="246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14400"/>
          </a:xfrm>
        </p:spPr>
        <p:txBody>
          <a:bodyPr/>
          <a:lstStyle/>
          <a:p>
            <a:r>
              <a:rPr lang="ru-RU" dirty="0" smtClean="0"/>
              <a:t>Программа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30 аудиторных  часов:</a:t>
            </a:r>
          </a:p>
          <a:p>
            <a:pPr>
              <a:buNone/>
            </a:pPr>
            <a:r>
              <a:rPr lang="ru-RU" sz="2800" dirty="0" smtClean="0"/>
              <a:t>  - вводное занятие, </a:t>
            </a:r>
          </a:p>
          <a:p>
            <a:pPr>
              <a:buNone/>
            </a:pPr>
            <a:r>
              <a:rPr lang="ru-RU" sz="2800" dirty="0" smtClean="0"/>
              <a:t>  - 3 ролевые клинико-анатомические конференции,</a:t>
            </a:r>
          </a:p>
          <a:p>
            <a:pPr>
              <a:buNone/>
            </a:pPr>
            <a:r>
              <a:rPr lang="ru-RU" sz="2800" dirty="0" smtClean="0"/>
              <a:t>  - одна научно-практическая конференция.</a:t>
            </a:r>
          </a:p>
          <a:p>
            <a:r>
              <a:rPr lang="ru-RU" sz="2800" b="1" dirty="0" smtClean="0"/>
              <a:t>СРС - 15 часов</a:t>
            </a:r>
            <a:r>
              <a:rPr lang="ru-RU" sz="2800" dirty="0" smtClean="0"/>
              <a:t>.</a:t>
            </a:r>
          </a:p>
          <a:p>
            <a:endParaRPr lang="ru-RU" sz="1800" dirty="0"/>
          </a:p>
        </p:txBody>
      </p:sp>
      <p:pic>
        <p:nvPicPr>
          <p:cNvPr id="27654" name="Picture 6" descr="http://www.yourbooksforcash.com/images/stack-of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0" y="4114800"/>
            <a:ext cx="369794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Направлена на реализацию принципов компетентного подхода в обучении: 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Медицинские знания;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Практические навыки;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Межличностные и коммуникативные навыки;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Адвокат здоровья;</a:t>
            </a:r>
          </a:p>
          <a:p>
            <a:pPr marL="822960" lvl="1" indent="-457200">
              <a:buFont typeface="+mj-lt"/>
              <a:buAutoNum type="arabicPeriod"/>
            </a:pPr>
            <a:r>
              <a:rPr lang="ru-RU" sz="2800" dirty="0" smtClean="0"/>
              <a:t>Постоянное самоусовершенствование.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14400"/>
          </a:xfrm>
        </p:spPr>
        <p:txBody>
          <a:bodyPr/>
          <a:lstStyle/>
          <a:p>
            <a:r>
              <a:rPr lang="ru-RU" dirty="0" smtClean="0"/>
              <a:t>Программа курса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Игровая клинико-анатомическая конференция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 smtClean="0"/>
              <a:t>Врачи-интерны демонстрировали:</a:t>
            </a:r>
          </a:p>
          <a:p>
            <a:pPr lvl="1"/>
            <a:r>
              <a:rPr lang="ru-RU" sz="2400" b="1" dirty="0" smtClean="0"/>
              <a:t>самостоятельность</a:t>
            </a:r>
            <a:r>
              <a:rPr lang="ru-RU" sz="2400" dirty="0" smtClean="0"/>
              <a:t> мышления, </a:t>
            </a:r>
          </a:p>
          <a:p>
            <a:pPr lvl="1"/>
            <a:r>
              <a:rPr lang="ru-RU" sz="2400" b="1" dirty="0" smtClean="0"/>
              <a:t>ответственность </a:t>
            </a:r>
            <a:r>
              <a:rPr lang="ru-RU" sz="2400" dirty="0" smtClean="0"/>
              <a:t>за «команду» и за конечный результат,</a:t>
            </a:r>
          </a:p>
          <a:p>
            <a:pPr lvl="1"/>
            <a:r>
              <a:rPr lang="ru-RU" sz="2400" dirty="0" smtClean="0"/>
              <a:t>происходила </a:t>
            </a:r>
            <a:r>
              <a:rPr lang="ru-RU" sz="2400" b="1" dirty="0" smtClean="0"/>
              <a:t>переоценка места и роли</a:t>
            </a:r>
            <a:r>
              <a:rPr lang="ru-RU" sz="2400" dirty="0" smtClean="0"/>
              <a:t> </a:t>
            </a:r>
            <a:r>
              <a:rPr lang="ru-RU" sz="2400" b="1" dirty="0" smtClean="0"/>
              <a:t>личности врача</a:t>
            </a:r>
            <a:r>
              <a:rPr lang="ru-RU" sz="2400" dirty="0" smtClean="0"/>
              <a:t> в современном обществе.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thenegotiationblog.files.wordpress.com/2011/07/white-figure-thinking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3733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>
            <a:normAutofit/>
          </a:bodyPr>
          <a:lstStyle/>
          <a:p>
            <a:r>
              <a:rPr lang="ru-RU" dirty="0" smtClean="0"/>
              <a:t>Научно-практическая конференция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международных конференций:</a:t>
            </a:r>
          </a:p>
          <a:p>
            <a:pPr lvl="1"/>
            <a:r>
              <a:rPr lang="ru-RU" dirty="0" smtClean="0"/>
              <a:t>научная конференция (секционное заседания с обсуждением наиболее актуальных проблем современной медицины).</a:t>
            </a:r>
          </a:p>
          <a:p>
            <a:r>
              <a:rPr lang="ru-RU" dirty="0" smtClean="0"/>
              <a:t>конференция в виде дебатов.</a:t>
            </a:r>
            <a:endParaRPr lang="ru-RU" dirty="0"/>
          </a:p>
        </p:txBody>
      </p:sp>
      <p:pic>
        <p:nvPicPr>
          <p:cNvPr id="23556" name="Picture 4" descr="http://3.bp.blogspot.com/-W_BKxWS7JdA/Th9TDOWFrEI/AAAAAAAAB_Q/8YKZfy2xowM/s1600/clipart_board-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0" y="38100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473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Инновационные методы преподавания в подготовке врачей-интернов</vt:lpstr>
      <vt:lpstr>Использование инновационных технологий в интернатуре: </vt:lpstr>
      <vt:lpstr>Задачи инновационных технологий: </vt:lpstr>
      <vt:lpstr>Пилотный проект: </vt:lpstr>
      <vt:lpstr>Цели и задачи курса: </vt:lpstr>
      <vt:lpstr>Программа курса</vt:lpstr>
      <vt:lpstr>Программа курса</vt:lpstr>
      <vt:lpstr>Игровая клинико-анатомическая конференция</vt:lpstr>
      <vt:lpstr>Научно-практическая конференция</vt:lpstr>
      <vt:lpstr>Результаты:</vt:lpstr>
      <vt:lpstr>Результаты:</vt:lpstr>
      <vt:lpstr>Анонимное анкетирование</vt:lpstr>
      <vt:lpstr>Результаты анкетирования:</vt:lpstr>
      <vt:lpstr>Оценка курса</vt:lpstr>
      <vt:lpstr>Оценка собственного участия</vt:lpstr>
      <vt:lpstr>Слайд 16</vt:lpstr>
      <vt:lpstr>Слайд 17</vt:lpstr>
      <vt:lpstr>Что нового получили врачи-интерны в ходе цикла? </vt:lpstr>
      <vt:lpstr>Заключение: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методы преподавания в подготовке врачей-интернов</dc:title>
  <cp:lastModifiedBy>Админ</cp:lastModifiedBy>
  <cp:revision>30</cp:revision>
  <dcterms:modified xsi:type="dcterms:W3CDTF">2011-12-03T01:01:09Z</dcterms:modified>
</cp:coreProperties>
</file>