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6" r:id="rId9"/>
    <p:sldId id="267" r:id="rId10"/>
    <p:sldId id="272" r:id="rId11"/>
    <p:sldId id="268" r:id="rId12"/>
    <p:sldId id="269" r:id="rId13"/>
    <p:sldId id="270" r:id="rId14"/>
    <p:sldId id="271" r:id="rId15"/>
    <p:sldId id="273" r:id="rId16"/>
    <p:sldId id="276" r:id="rId17"/>
    <p:sldId id="277" r:id="rId18"/>
    <p:sldId id="278" r:id="rId19"/>
    <p:sldId id="279" r:id="rId20"/>
    <p:sldId id="275" r:id="rId21"/>
    <p:sldId id="274" r:id="rId22"/>
    <p:sldId id="265" r:id="rId23"/>
    <p:sldId id="264" r:id="rId24"/>
    <p:sldId id="263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7C0B-A0A5-4D73-8719-B1E4F8B2622C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FDE2-DBC0-4ACC-8A08-6FBCBAD978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7C0B-A0A5-4D73-8719-B1E4F8B2622C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FDE2-DBC0-4ACC-8A08-6FBCBAD97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7C0B-A0A5-4D73-8719-B1E4F8B2622C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FDE2-DBC0-4ACC-8A08-6FBCBAD97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7C0B-A0A5-4D73-8719-B1E4F8B2622C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FDE2-DBC0-4ACC-8A08-6FBCBAD97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7C0B-A0A5-4D73-8719-B1E4F8B2622C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FDE2-DBC0-4ACC-8A08-6FBCBAD978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7C0B-A0A5-4D73-8719-B1E4F8B2622C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FDE2-DBC0-4ACC-8A08-6FBCBAD97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7C0B-A0A5-4D73-8719-B1E4F8B2622C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FDE2-DBC0-4ACC-8A08-6FBCBAD97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7C0B-A0A5-4D73-8719-B1E4F8B2622C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FDE2-DBC0-4ACC-8A08-6FBCBAD97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7C0B-A0A5-4D73-8719-B1E4F8B2622C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FDE2-DBC0-4ACC-8A08-6FBCBAD97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7C0B-A0A5-4D73-8719-B1E4F8B2622C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FDE2-DBC0-4ACC-8A08-6FBCBAD97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7C0B-A0A5-4D73-8719-B1E4F8B2622C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D9FDE2-DBC0-4ACC-8A08-6FBCBAD9789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C37C0B-A0A5-4D73-8719-B1E4F8B2622C}" type="datetimeFigureOut">
              <a:rPr lang="ru-RU" smtClean="0"/>
              <a:t>28.11.2011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D9FDE2-DBC0-4ACC-8A08-6FBCBAD9789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714488"/>
            <a:ext cx="7851648" cy="22145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Проектный метод обучения</a:t>
            </a:r>
            <a:br>
              <a:rPr lang="ru-RU" dirty="0" smtClean="0"/>
            </a:br>
            <a:r>
              <a:rPr lang="ru-RU" dirty="0" smtClean="0"/>
              <a:t>- аналитическая матрица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00504"/>
            <a:ext cx="7854696" cy="980632"/>
          </a:xfrm>
        </p:spPr>
        <p:txBody>
          <a:bodyPr/>
          <a:lstStyle/>
          <a:p>
            <a:r>
              <a:rPr lang="ru-RU" dirty="0" smtClean="0"/>
              <a:t>Целевая экспертиза качества медицинской помощи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72464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Первичный анализ истории болезни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Оценивается по следующим критериям:</a:t>
            </a:r>
          </a:p>
          <a:p>
            <a:r>
              <a:rPr lang="ru-RU" sz="2000" b="1" dirty="0" smtClean="0"/>
              <a:t>Сосредоточенность </a:t>
            </a:r>
            <a:r>
              <a:rPr lang="ru-RU" sz="2000" b="1" dirty="0" smtClean="0"/>
              <a:t>на проблеме </a:t>
            </a:r>
            <a:endParaRPr lang="ru-RU" sz="2000" dirty="0" smtClean="0"/>
          </a:p>
          <a:p>
            <a:r>
              <a:rPr lang="ru-RU" sz="2000" b="1" dirty="0" smtClean="0"/>
              <a:t>Последовательность и логичность </a:t>
            </a:r>
            <a:endParaRPr lang="ru-RU" sz="2000" dirty="0" smtClean="0"/>
          </a:p>
          <a:p>
            <a:r>
              <a:rPr lang="ru-RU" sz="2000" b="1" dirty="0" smtClean="0"/>
              <a:t>Полнота и достоверность первичного  анализа истории болезни</a:t>
            </a:r>
            <a:endParaRPr lang="ru-RU" sz="2000" dirty="0" smtClean="0"/>
          </a:p>
          <a:p>
            <a:r>
              <a:rPr lang="ru-RU" sz="2000" b="1" dirty="0" smtClean="0"/>
              <a:t>Эффективность проведенного анализа -  выявление проблем</a:t>
            </a:r>
            <a:endParaRPr lang="ru-RU" sz="2000" dirty="0" smtClean="0"/>
          </a:p>
          <a:p>
            <a:r>
              <a:rPr lang="ru-RU" sz="2000" b="1" dirty="0" smtClean="0"/>
              <a:t>Определение путей </a:t>
            </a:r>
            <a:r>
              <a:rPr lang="ru-RU" sz="2000" b="1" dirty="0" smtClean="0"/>
              <a:t>решения: проблема - решение </a:t>
            </a:r>
            <a:endParaRPr lang="ru-RU" sz="2800" b="1" dirty="0" smtClean="0"/>
          </a:p>
          <a:p>
            <a:pPr>
              <a:spcBef>
                <a:spcPct val="0"/>
              </a:spcBef>
              <a:buNone/>
            </a:pP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План работы, распределение ответственности</a:t>
            </a:r>
          </a:p>
          <a:p>
            <a:r>
              <a:rPr lang="ru-RU" sz="2000" b="1" dirty="0" smtClean="0"/>
              <a:t>Сосредоточенность </a:t>
            </a:r>
            <a:r>
              <a:rPr lang="ru-RU" sz="2000" b="1" dirty="0" smtClean="0"/>
              <a:t>на проблеме </a:t>
            </a:r>
            <a:endParaRPr lang="ru-RU" sz="2000" dirty="0" smtClean="0"/>
          </a:p>
          <a:p>
            <a:r>
              <a:rPr lang="ru-RU" sz="2000" b="1" dirty="0" smtClean="0"/>
              <a:t>Справедливость </a:t>
            </a:r>
            <a:endParaRPr lang="ru-RU" sz="2000" dirty="0" smtClean="0"/>
          </a:p>
          <a:p>
            <a:r>
              <a:rPr lang="ru-RU" sz="2000" b="1" dirty="0" smtClean="0"/>
              <a:t>Эффективность </a:t>
            </a:r>
            <a:endParaRPr lang="ru-RU" sz="2000" dirty="0" smtClean="0"/>
          </a:p>
          <a:p>
            <a:r>
              <a:rPr lang="ru-RU" sz="2000" b="1" dirty="0" smtClean="0"/>
              <a:t>Гибкость</a:t>
            </a:r>
            <a:endParaRPr lang="ru-RU" sz="2000" dirty="0" smtClean="0"/>
          </a:p>
          <a:p>
            <a:r>
              <a:rPr lang="ru-RU" sz="2000" b="1" dirty="0" smtClean="0"/>
              <a:t>Организация </a:t>
            </a:r>
            <a:r>
              <a:rPr lang="ru-RU" sz="2000" b="1" dirty="0" smtClean="0"/>
              <a:t>команды</a:t>
            </a:r>
            <a:endParaRPr lang="ru-RU" sz="2000" dirty="0" smtClean="0"/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Аналитический обзор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Необходимо </a:t>
            </a:r>
            <a:r>
              <a:rPr lang="ru-RU" dirty="0" smtClean="0"/>
              <a:t>самостоятельно найти и изучить </a:t>
            </a:r>
            <a:r>
              <a:rPr lang="ru-RU" dirty="0" smtClean="0"/>
              <a:t>источники по данному клиническому случаю, стандарты </a:t>
            </a:r>
            <a:r>
              <a:rPr lang="ru-RU" dirty="0" smtClean="0"/>
              <a:t>по оказанию медицинской помощи, утвержденные МЗ РК, данные </a:t>
            </a:r>
            <a:r>
              <a:rPr lang="ru-RU" b="1" dirty="0" smtClean="0"/>
              <a:t>мировой </a:t>
            </a:r>
            <a:r>
              <a:rPr lang="ru-RU" dirty="0" smtClean="0"/>
              <a:t>литературы по основной патологии, глубиной 5-10 лет, </a:t>
            </a:r>
            <a:endParaRPr lang="ru-RU" dirty="0" smtClean="0"/>
          </a:p>
          <a:p>
            <a:pPr lvl="0"/>
            <a:r>
              <a:rPr lang="ru-RU" dirty="0" smtClean="0"/>
              <a:t>Оформить </a:t>
            </a:r>
            <a:r>
              <a:rPr lang="ru-RU" dirty="0" smtClean="0"/>
              <a:t>в виде реферата по требованиям </a:t>
            </a:r>
            <a:r>
              <a:rPr lang="ru-RU" dirty="0" smtClean="0"/>
              <a:t>(которые прилагаются в УМР).</a:t>
            </a:r>
            <a:endParaRPr lang="ru-RU" dirty="0" smtClean="0"/>
          </a:p>
          <a:p>
            <a:pPr lvl="0"/>
            <a:r>
              <a:rPr lang="ru-RU" dirty="0" smtClean="0"/>
              <a:t> Найти данные с позиции  доказательной медицине по данной патологи, проанализировать и результаты  анализа оформить в виде </a:t>
            </a:r>
            <a:r>
              <a:rPr lang="ru-RU" dirty="0" smtClean="0"/>
              <a:t>презентации.</a:t>
            </a:r>
            <a:endParaRPr lang="ru-RU" dirty="0" smtClean="0"/>
          </a:p>
          <a:p>
            <a:pPr lvl="0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Вторичный (медицинский) анализ истории болезни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329642" cy="4636792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Выявленные проблемы (список), из них – </a:t>
            </a:r>
            <a:r>
              <a:rPr lang="ru-RU" sz="7200" b="1" dirty="0" smtClean="0"/>
              <a:t>главная проблема</a:t>
            </a:r>
            <a:r>
              <a:rPr lang="ru-RU" sz="7200" dirty="0" smtClean="0"/>
              <a:t>, второстепенные проблемы </a:t>
            </a:r>
          </a:p>
          <a:p>
            <a:r>
              <a:rPr lang="ru-RU" sz="7200" dirty="0" smtClean="0"/>
              <a:t>Выяснение какие действия </a:t>
            </a:r>
            <a:r>
              <a:rPr lang="ru-RU" sz="7200" b="1" dirty="0" smtClean="0"/>
              <a:t>нужно было бы </a:t>
            </a:r>
            <a:r>
              <a:rPr lang="ru-RU" sz="7200" dirty="0" smtClean="0"/>
              <a:t>сделать на всех этапах</a:t>
            </a:r>
          </a:p>
          <a:p>
            <a:r>
              <a:rPr lang="ru-RU" sz="7200" dirty="0" smtClean="0"/>
              <a:t>Выяснение причин почему </a:t>
            </a:r>
            <a:r>
              <a:rPr lang="ru-RU" sz="7200" dirty="0" smtClean="0"/>
              <a:t>эти действия не были сделаны</a:t>
            </a:r>
            <a:endParaRPr lang="ru-RU" sz="7200" dirty="0" smtClean="0"/>
          </a:p>
          <a:p>
            <a:r>
              <a:rPr lang="ru-RU" sz="7200" dirty="0" smtClean="0"/>
              <a:t> </a:t>
            </a:r>
            <a:r>
              <a:rPr lang="ru-RU" sz="7200" b="1" dirty="0" smtClean="0"/>
              <a:t>Уровень ошибки</a:t>
            </a:r>
            <a:endParaRPr lang="ru-RU" sz="7200" b="1" dirty="0" smtClean="0"/>
          </a:p>
          <a:p>
            <a:r>
              <a:rPr lang="ru-RU" sz="7200" dirty="0" smtClean="0"/>
              <a:t>а) ошибка конкретного лица - врача</a:t>
            </a:r>
          </a:p>
          <a:p>
            <a:r>
              <a:rPr lang="ru-RU" sz="7200" dirty="0" smtClean="0"/>
              <a:t>б) ошибка мед персонала</a:t>
            </a:r>
          </a:p>
          <a:p>
            <a:r>
              <a:rPr lang="ru-RU" sz="7200" dirty="0" smtClean="0"/>
              <a:t>в) отсутствие материальных ресурсов</a:t>
            </a:r>
          </a:p>
          <a:p>
            <a:r>
              <a:rPr lang="ru-RU" sz="7200" dirty="0" smtClean="0"/>
              <a:t> г) человеческий фактор</a:t>
            </a:r>
          </a:p>
          <a:p>
            <a:r>
              <a:rPr lang="ru-RU" sz="7200" dirty="0" err="1" smtClean="0"/>
              <a:t>д</a:t>
            </a:r>
            <a:r>
              <a:rPr lang="ru-RU" sz="7200" dirty="0" smtClean="0"/>
              <a:t>) ошибка организации – менеджмента</a:t>
            </a:r>
          </a:p>
          <a:p>
            <a:r>
              <a:rPr lang="ru-RU" sz="7200" dirty="0" smtClean="0"/>
              <a:t> </a:t>
            </a:r>
          </a:p>
          <a:p>
            <a:r>
              <a:rPr lang="ru-RU" sz="7200" b="1" dirty="0" smtClean="0"/>
              <a:t>Чего </a:t>
            </a:r>
            <a:r>
              <a:rPr lang="ru-RU" sz="7200" b="1" dirty="0" smtClean="0"/>
              <a:t>не хватает, чтобы было сделано правильно</a:t>
            </a:r>
            <a:r>
              <a:rPr lang="ru-RU" sz="72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7200" dirty="0" smtClean="0"/>
              <a:t>Специалистов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7200" dirty="0" smtClean="0"/>
              <a:t>Подготовки </a:t>
            </a:r>
            <a:endParaRPr lang="ru-RU" sz="72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7200" dirty="0" smtClean="0"/>
              <a:t>Оборудования, оснащения</a:t>
            </a:r>
            <a:endParaRPr lang="ru-RU" sz="72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7200" dirty="0" smtClean="0"/>
              <a:t>Информационных </a:t>
            </a:r>
            <a:r>
              <a:rPr lang="ru-RU" sz="7200" dirty="0" smtClean="0"/>
              <a:t>источников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7200" dirty="0" smtClean="0"/>
              <a:t>Преемственности  и т.п.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Заполнение матрицы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900" b="1" dirty="0" smtClean="0"/>
              <a:t>Безопасность </a:t>
            </a:r>
            <a:r>
              <a:rPr lang="ru-RU" sz="2900" dirty="0" smtClean="0"/>
              <a:t>диагностического и лечебного вмешательств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900" b="1" dirty="0" smtClean="0"/>
              <a:t>Своевременность</a:t>
            </a:r>
            <a:r>
              <a:rPr lang="ru-RU" sz="2900" dirty="0" smtClean="0"/>
              <a:t> </a:t>
            </a:r>
            <a:r>
              <a:rPr lang="ru-RU" sz="2900" dirty="0" smtClean="0"/>
              <a:t>проведения диагностического и лечебного вмешательств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900" b="1" dirty="0" smtClean="0"/>
              <a:t> </a:t>
            </a:r>
            <a:r>
              <a:rPr lang="ru-RU" sz="2900" b="1" dirty="0" smtClean="0"/>
              <a:t>Целесообразность</a:t>
            </a:r>
            <a:r>
              <a:rPr lang="ru-RU" sz="2900" dirty="0" smtClean="0"/>
              <a:t>, рациональность,  оправданность затрат при выполнении диагностических и лечебных вмешательств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900" b="1" dirty="0" smtClean="0"/>
              <a:t> </a:t>
            </a:r>
            <a:r>
              <a:rPr lang="ru-RU" sz="2900" b="1" dirty="0" smtClean="0"/>
              <a:t>Полнота</a:t>
            </a:r>
            <a:r>
              <a:rPr lang="ru-RU" sz="2900" b="1" dirty="0" smtClean="0"/>
              <a:t>, эффективность  </a:t>
            </a:r>
            <a:r>
              <a:rPr lang="ru-RU" sz="2900" dirty="0" smtClean="0"/>
              <a:t>вмешательства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900" dirty="0" smtClean="0"/>
              <a:t> </a:t>
            </a:r>
            <a:r>
              <a:rPr lang="ru-RU" sz="2900" b="1" dirty="0" smtClean="0"/>
              <a:t>Гуманность </a:t>
            </a:r>
            <a:r>
              <a:rPr lang="ru-RU" sz="2900" dirty="0" smtClean="0"/>
              <a:t>по отношению к пациенту.  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900" b="1" dirty="0" smtClean="0"/>
              <a:t> </a:t>
            </a:r>
            <a:r>
              <a:rPr lang="ru-RU" sz="2900" b="1" dirty="0" err="1" smtClean="0"/>
              <a:t>Комплаентность</a:t>
            </a:r>
            <a:r>
              <a:rPr lang="ru-RU" sz="2900" dirty="0" smtClean="0"/>
              <a:t>: приверженность больного к лечению, </a:t>
            </a:r>
            <a:r>
              <a:rPr lang="ru-RU" sz="2900" b="1" dirty="0" smtClean="0"/>
              <a:t>желание </a:t>
            </a:r>
            <a:r>
              <a:rPr lang="ru-RU" sz="2900" dirty="0" smtClean="0"/>
              <a:t>больного выполнять все рекомендации врача. Вовлечение пациента в решении </a:t>
            </a:r>
            <a:r>
              <a:rPr lang="ru-RU" sz="2900" dirty="0" smtClean="0"/>
              <a:t>вопросов лечения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Заполнение матрицы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Медицинские знания и навыки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smtClean="0">
                <a:solidFill>
                  <a:srgbClr val="FF0000"/>
                </a:solidFill>
              </a:rPr>
              <a:t>Что мы должны знать</a:t>
            </a:r>
            <a:r>
              <a:rPr lang="ru-RU" dirty="0" smtClean="0">
                <a:solidFill>
                  <a:srgbClr val="FF0000"/>
                </a:solidFill>
              </a:rPr>
              <a:t>?»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М</a:t>
            </a:r>
            <a:r>
              <a:rPr lang="ru-RU" dirty="0" smtClean="0"/>
              <a:t>ежличностные  </a:t>
            </a:r>
            <a:r>
              <a:rPr lang="ru-RU" dirty="0" smtClean="0"/>
              <a:t>и коммуникативные </a:t>
            </a:r>
            <a:r>
              <a:rPr lang="ru-RU" dirty="0" smtClean="0"/>
              <a:t>навыки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                                        «Что </a:t>
            </a:r>
            <a:r>
              <a:rPr lang="ru-RU" dirty="0" smtClean="0">
                <a:solidFill>
                  <a:srgbClr val="FF0000"/>
                </a:solidFill>
              </a:rPr>
              <a:t>мы должны говорить?»</a:t>
            </a:r>
          </a:p>
          <a:p>
            <a:r>
              <a:rPr lang="ru-RU" dirty="0" smtClean="0"/>
              <a:t>Профессионализм врача – умение определить объем, последовательность проведения этого конкретного вмешательства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           «</a:t>
            </a:r>
            <a:r>
              <a:rPr lang="ru-RU" dirty="0" smtClean="0">
                <a:solidFill>
                  <a:srgbClr val="FF0000"/>
                </a:solidFill>
              </a:rPr>
              <a:t>Как мы должны поступать</a:t>
            </a:r>
            <a:r>
              <a:rPr lang="ru-RU" dirty="0" smtClean="0">
                <a:solidFill>
                  <a:srgbClr val="FF0000"/>
                </a:solidFill>
              </a:rPr>
              <a:t>?»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Системная </a:t>
            </a:r>
            <a:r>
              <a:rPr lang="ru-RU" dirty="0" smtClean="0"/>
              <a:t>практика: как мы должны взаимодействовать и координировать свои действия со смежными </a:t>
            </a:r>
            <a:r>
              <a:rPr lang="ru-RU" dirty="0" smtClean="0"/>
              <a:t>службами,  специалистами, начальством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«От </a:t>
            </a:r>
            <a:r>
              <a:rPr lang="ru-RU" dirty="0" smtClean="0">
                <a:solidFill>
                  <a:srgbClr val="FF0000"/>
                </a:solidFill>
              </a:rPr>
              <a:t>кого мы зависим и кто зависит то нас</a:t>
            </a:r>
            <a:r>
              <a:rPr lang="ru-RU" dirty="0" smtClean="0">
                <a:solidFill>
                  <a:srgbClr val="FF0000"/>
                </a:solidFill>
              </a:rPr>
              <a:t>?»</a:t>
            </a:r>
          </a:p>
          <a:p>
            <a:endParaRPr lang="ru-RU" dirty="0" smtClean="0"/>
          </a:p>
          <a:p>
            <a:r>
              <a:rPr lang="ru-RU" dirty="0" smtClean="0"/>
              <a:t>Результаты </a:t>
            </a:r>
            <a:r>
              <a:rPr lang="ru-RU" dirty="0" smtClean="0"/>
              <a:t>обучения на  </a:t>
            </a:r>
            <a:r>
              <a:rPr lang="ru-RU" dirty="0" smtClean="0"/>
              <a:t>практике</a:t>
            </a: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«Чему </a:t>
            </a:r>
            <a:r>
              <a:rPr lang="ru-RU" dirty="0" smtClean="0">
                <a:solidFill>
                  <a:srgbClr val="FF0000"/>
                </a:solidFill>
              </a:rPr>
              <a:t>мы обучились?»</a:t>
            </a:r>
          </a:p>
          <a:p>
            <a:endParaRPr lang="ru-RU" dirty="0" smtClean="0"/>
          </a:p>
          <a:p>
            <a:r>
              <a:rPr lang="ru-RU" dirty="0" smtClean="0"/>
              <a:t>Рекомендации </a:t>
            </a:r>
            <a:r>
              <a:rPr lang="ru-RU" dirty="0" smtClean="0"/>
              <a:t>по </a:t>
            </a:r>
            <a:r>
              <a:rPr lang="ru-RU" dirty="0" smtClean="0"/>
              <a:t>решению проблем и предупреждению их в будущем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  «Что </a:t>
            </a:r>
            <a:r>
              <a:rPr lang="ru-RU" dirty="0" smtClean="0">
                <a:solidFill>
                  <a:srgbClr val="FF0000"/>
                </a:solidFill>
              </a:rPr>
              <a:t>мы должны улучшить?»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 продукта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В большинстве случаев продуктами были: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Методические рекомендации для врачей </a:t>
            </a:r>
            <a:r>
              <a:rPr lang="ru-RU" dirty="0" smtClean="0"/>
              <a:t>по какой-либо нозологии или группе нозологий, по дифференциальной диагностике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Алгоритмы диагностики синдромов </a:t>
            </a:r>
            <a:r>
              <a:rPr lang="ru-RU" dirty="0" smtClean="0"/>
              <a:t>(например, лихорадки неясного генеза, боли в грудной клетке, АГ)</a:t>
            </a:r>
          </a:p>
          <a:p>
            <a:r>
              <a:rPr lang="ru-RU" dirty="0" smtClean="0"/>
              <a:t>Методические рекомендации </a:t>
            </a:r>
            <a:r>
              <a:rPr lang="ru-RU" dirty="0" smtClean="0">
                <a:solidFill>
                  <a:srgbClr val="FF0000"/>
                </a:solidFill>
              </a:rPr>
              <a:t>по лечению и ведению пациентов</a:t>
            </a:r>
            <a:r>
              <a:rPr lang="ru-RU" dirty="0" smtClean="0"/>
              <a:t> (ХСН, АГ и ИБС, ВГ, панкреатиты, РЗ и т.п.)</a:t>
            </a:r>
          </a:p>
          <a:p>
            <a:r>
              <a:rPr lang="ru-RU" dirty="0" smtClean="0"/>
              <a:t>Информационные материалы (листки, буклеты, плакаты) для пациентов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и защита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Информативность, эффективность </a:t>
            </a:r>
            <a:r>
              <a:rPr lang="ru-RU" b="1" dirty="0" smtClean="0"/>
              <a:t>презентации -</a:t>
            </a:r>
            <a:r>
              <a:rPr lang="ru-RU" sz="2200" dirty="0" smtClean="0"/>
              <a:t>полностью </a:t>
            </a:r>
            <a:r>
              <a:rPr lang="ru-RU" sz="2200" dirty="0" smtClean="0"/>
              <a:t>донесена вся необходимая информация по выполнению проекта и по его результатам, по содержанию продукта </a:t>
            </a:r>
            <a:r>
              <a:rPr lang="ru-RU" sz="2200" dirty="0" smtClean="0"/>
              <a:t>в </a:t>
            </a:r>
            <a:r>
              <a:rPr lang="ru-RU" sz="2200" dirty="0" smtClean="0"/>
              <a:t>свободной, последовательной, логичной  манере </a:t>
            </a:r>
            <a:endParaRPr lang="ru-RU" dirty="0" smtClean="0"/>
          </a:p>
          <a:p>
            <a:r>
              <a:rPr lang="ru-RU" b="1" dirty="0" smtClean="0"/>
              <a:t> </a:t>
            </a:r>
            <a:r>
              <a:rPr lang="ru-RU" b="1" dirty="0" smtClean="0"/>
              <a:t>Достоверность выводов и заключений</a:t>
            </a:r>
            <a:endParaRPr lang="ru-RU" dirty="0" smtClean="0"/>
          </a:p>
          <a:p>
            <a:r>
              <a:rPr lang="ru-RU" b="1" dirty="0" smtClean="0"/>
              <a:t>Логичность и последовательность</a:t>
            </a:r>
            <a:endParaRPr lang="ru-RU" dirty="0" smtClean="0"/>
          </a:p>
          <a:p>
            <a:r>
              <a:rPr lang="ru-RU" b="1" dirty="0" smtClean="0"/>
              <a:t>Анализ </a:t>
            </a:r>
            <a:r>
              <a:rPr lang="ru-RU" b="1" dirty="0" smtClean="0"/>
              <a:t>литературы - </a:t>
            </a:r>
            <a:r>
              <a:rPr lang="ru-RU" sz="2200" dirty="0" smtClean="0"/>
              <a:t>логичная взаимосвязь </a:t>
            </a:r>
            <a:r>
              <a:rPr lang="ru-RU" sz="2200" dirty="0" smtClean="0"/>
              <a:t>с положениями доклада и подкрепляют, доказывают их</a:t>
            </a:r>
            <a:endParaRPr lang="ru-RU" dirty="0" smtClean="0"/>
          </a:p>
          <a:p>
            <a:r>
              <a:rPr lang="ru-RU" b="1" dirty="0" smtClean="0"/>
              <a:t>Наглядность презентации, качество доклада (оценка докладчика</a:t>
            </a:r>
            <a:r>
              <a:rPr lang="ru-RU" b="1" dirty="0" smtClean="0"/>
              <a:t>) </a:t>
            </a:r>
            <a:r>
              <a:rPr lang="ru-RU" sz="2200" b="1" dirty="0" smtClean="0"/>
              <a:t>- </a:t>
            </a:r>
            <a:r>
              <a:rPr lang="ru-RU" sz="1900" dirty="0" smtClean="0"/>
              <a:t>корректно</a:t>
            </a:r>
            <a:r>
              <a:rPr lang="ru-RU" sz="1900" dirty="0" smtClean="0"/>
              <a:t>, к месту использованы все возможности </a:t>
            </a:r>
            <a:r>
              <a:rPr lang="ru-RU" sz="1900" dirty="0" err="1" smtClean="0"/>
              <a:t>Power</a:t>
            </a:r>
            <a:r>
              <a:rPr lang="ru-RU" sz="1900" dirty="0" smtClean="0"/>
              <a:t> </a:t>
            </a:r>
            <a:r>
              <a:rPr lang="ru-RU" sz="1900" dirty="0" err="1" smtClean="0"/>
              <a:t>Point</a:t>
            </a:r>
            <a:r>
              <a:rPr lang="ru-RU" sz="1900" dirty="0" smtClean="0"/>
              <a:t>, свободное  </a:t>
            </a:r>
            <a:r>
              <a:rPr lang="ru-RU" sz="2200" dirty="0" smtClean="0"/>
              <a:t>владение материалом, уверенная манера изложения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продукта/</a:t>
            </a:r>
            <a:r>
              <a:rPr lang="ru-RU" dirty="0" err="1" smtClean="0"/>
              <a:t>тов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Сосредоточенность на проблеме </a:t>
            </a:r>
            <a:endParaRPr lang="ru-RU" dirty="0" smtClean="0"/>
          </a:p>
          <a:p>
            <a:r>
              <a:rPr lang="ru-RU" b="1" dirty="0" smtClean="0"/>
              <a:t>Достоверность выводов и заключений </a:t>
            </a:r>
            <a:endParaRPr lang="ru-RU" dirty="0" smtClean="0"/>
          </a:p>
          <a:p>
            <a:r>
              <a:rPr lang="ru-RU" b="1" dirty="0" smtClean="0"/>
              <a:t>Практическая значимость</a:t>
            </a:r>
            <a:endParaRPr lang="ru-RU" dirty="0" smtClean="0"/>
          </a:p>
          <a:p>
            <a:r>
              <a:rPr lang="ru-RU" b="1" dirty="0" smtClean="0"/>
              <a:t>Ориентированность на интересы пациента</a:t>
            </a:r>
            <a:endParaRPr lang="ru-RU" dirty="0" smtClean="0"/>
          </a:p>
          <a:p>
            <a:r>
              <a:rPr lang="ru-RU" b="1" dirty="0" smtClean="0"/>
              <a:t>Применимость в будущей практике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Сводная оценка – выставляется группе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70000" lnSpcReduction="20000"/>
          </a:bodyPr>
          <a:lstStyle/>
          <a:p>
            <a:r>
              <a:rPr lang="ru-RU" sz="2900" b="1" dirty="0" smtClean="0"/>
              <a:t>Оценивает преподаватель: </a:t>
            </a:r>
            <a:endParaRPr lang="ru-RU" sz="2900" b="1" dirty="0" smtClean="0"/>
          </a:p>
          <a:p>
            <a:pPr lvl="3"/>
            <a:r>
              <a:rPr lang="ru-RU" sz="2900" dirty="0" smtClean="0"/>
              <a:t>Первичный </a:t>
            </a:r>
            <a:r>
              <a:rPr lang="ru-RU" sz="2900" dirty="0" smtClean="0"/>
              <a:t>анализ истории болезни.</a:t>
            </a:r>
          </a:p>
          <a:p>
            <a:pPr lvl="3"/>
            <a:r>
              <a:rPr lang="ru-RU" sz="2900" dirty="0" smtClean="0"/>
              <a:t>План работы- распределение ответственности и ресурсов. </a:t>
            </a:r>
          </a:p>
          <a:p>
            <a:pPr lvl="3"/>
            <a:r>
              <a:rPr lang="ru-RU" sz="2900" dirty="0" smtClean="0"/>
              <a:t>Анализ литературы. </a:t>
            </a:r>
          </a:p>
          <a:p>
            <a:pPr lvl="3"/>
            <a:r>
              <a:rPr lang="ru-RU" sz="2900" dirty="0" smtClean="0"/>
              <a:t>История болезни – окончательный (медицинский) анализ. </a:t>
            </a:r>
          </a:p>
          <a:p>
            <a:pPr lvl="3"/>
            <a:r>
              <a:rPr lang="ru-RU" sz="2900" dirty="0" smtClean="0"/>
              <a:t>Матрица. </a:t>
            </a:r>
          </a:p>
          <a:p>
            <a:r>
              <a:rPr lang="ru-RU" sz="2900" b="1" dirty="0" smtClean="0"/>
              <a:t>Оценивается  коллегиально </a:t>
            </a:r>
            <a:r>
              <a:rPr lang="ru-RU" sz="2900" dirty="0" smtClean="0"/>
              <a:t>Презентация </a:t>
            </a:r>
            <a:r>
              <a:rPr lang="ru-RU" sz="2900" dirty="0" smtClean="0"/>
              <a:t>и продукт</a:t>
            </a:r>
          </a:p>
          <a:p>
            <a:r>
              <a:rPr lang="ru-RU" sz="2900" b="1" dirty="0" smtClean="0"/>
              <a:t> </a:t>
            </a:r>
            <a:endParaRPr lang="ru-RU" sz="2900" dirty="0" smtClean="0"/>
          </a:p>
          <a:p>
            <a:r>
              <a:rPr lang="ru-RU" sz="2900" dirty="0" smtClean="0"/>
              <a:t>Балльная оценка состоит из оценки по 5-и критериям, каждый из которых оценивается до 20 баллов согласно </a:t>
            </a:r>
            <a:r>
              <a:rPr lang="ru-RU" sz="2900" dirty="0" smtClean="0"/>
              <a:t>описанным </a:t>
            </a:r>
            <a:r>
              <a:rPr lang="ru-RU" sz="2900" dirty="0" smtClean="0"/>
              <a:t>критериям. </a:t>
            </a:r>
            <a:endParaRPr lang="ru-RU" sz="2900" dirty="0" smtClean="0"/>
          </a:p>
          <a:p>
            <a:r>
              <a:rPr lang="ru-RU" sz="2900" dirty="0" smtClean="0"/>
              <a:t>Максимальный </a:t>
            </a:r>
            <a:r>
              <a:rPr lang="ru-RU" sz="2900" dirty="0" smtClean="0"/>
              <a:t>балл- </a:t>
            </a:r>
            <a:r>
              <a:rPr lang="en-US" sz="2900" dirty="0" smtClean="0"/>
              <a:t>10</a:t>
            </a:r>
            <a:r>
              <a:rPr lang="ru-RU" sz="2900" dirty="0" smtClean="0"/>
              <a:t>0, минимальный-</a:t>
            </a:r>
            <a:r>
              <a:rPr lang="en-US" sz="2900" dirty="0" smtClean="0"/>
              <a:t>20</a:t>
            </a:r>
            <a:r>
              <a:rPr lang="ru-RU" sz="2900" dirty="0" smtClean="0"/>
              <a:t>.</a:t>
            </a:r>
          </a:p>
          <a:p>
            <a:r>
              <a:rPr lang="ru-RU" sz="2900" dirty="0" smtClean="0"/>
              <a:t> </a:t>
            </a:r>
          </a:p>
          <a:p>
            <a:r>
              <a:rPr lang="ru-RU" sz="2900" b="1" dirty="0" smtClean="0"/>
              <a:t>Сводная </a:t>
            </a:r>
            <a:r>
              <a:rPr lang="ru-RU" sz="2900" b="1" dirty="0" smtClean="0"/>
              <a:t>оценка</a:t>
            </a:r>
          </a:p>
          <a:p>
            <a:r>
              <a:rPr lang="ru-RU" sz="2900" dirty="0" smtClean="0"/>
              <a:t>лит</a:t>
            </a:r>
            <a:r>
              <a:rPr lang="ru-RU" sz="2900" dirty="0" smtClean="0"/>
              <a:t>. </a:t>
            </a:r>
            <a:r>
              <a:rPr lang="ru-RU" sz="2900" dirty="0" smtClean="0"/>
              <a:t>обзора </a:t>
            </a:r>
            <a:r>
              <a:rPr lang="ru-RU" sz="2900" dirty="0" smtClean="0"/>
              <a:t>и презентации по доказательной медицине, </a:t>
            </a:r>
            <a:endParaRPr lang="ru-RU" sz="2900" dirty="0" smtClean="0"/>
          </a:p>
          <a:p>
            <a:r>
              <a:rPr lang="ru-RU" sz="2900" dirty="0" smtClean="0"/>
              <a:t>окончательного </a:t>
            </a:r>
            <a:r>
              <a:rPr lang="ru-RU" sz="2900" dirty="0" smtClean="0"/>
              <a:t>анализа истории болезни и заполненной матрицы, </a:t>
            </a:r>
            <a:endParaRPr lang="ru-RU" sz="2900" dirty="0" smtClean="0"/>
          </a:p>
          <a:p>
            <a:r>
              <a:rPr lang="ru-RU" sz="2900" dirty="0" smtClean="0"/>
              <a:t>продукта/</a:t>
            </a:r>
            <a:r>
              <a:rPr lang="ru-RU" sz="2900" dirty="0" err="1" smtClean="0"/>
              <a:t>тов</a:t>
            </a:r>
            <a:r>
              <a:rPr lang="ru-RU" sz="2900" dirty="0" smtClean="0"/>
              <a:t> </a:t>
            </a:r>
            <a:r>
              <a:rPr lang="ru-RU" sz="2900" dirty="0" smtClean="0"/>
              <a:t>и презентации (защиты продукта перед аудиторией</a:t>
            </a:r>
            <a:r>
              <a:rPr lang="ru-RU" sz="2900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Индивидуальная оценка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Баллы, полученные группой умножаются </a:t>
            </a:r>
            <a:r>
              <a:rPr lang="ru-RU" dirty="0" smtClean="0"/>
              <a:t>на (N), где  N - количество человек в группе и они распределяют между собой, кто сколько баллов заработал: </a:t>
            </a:r>
            <a:endParaRPr lang="ru-RU" dirty="0" smtClean="0"/>
          </a:p>
          <a:p>
            <a:r>
              <a:rPr lang="ru-RU" dirty="0" smtClean="0"/>
              <a:t>то </a:t>
            </a:r>
            <a:r>
              <a:rPr lang="ru-RU" dirty="0" smtClean="0"/>
              <a:t>есть интерны распределяют заработанные </a:t>
            </a:r>
            <a:r>
              <a:rPr lang="ru-RU" dirty="0" smtClean="0"/>
              <a:t>баллы между </a:t>
            </a:r>
            <a:r>
              <a:rPr lang="ru-RU" dirty="0" smtClean="0"/>
              <a:t>собой, в зависимости от степени участия каждого из них  в проекте.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 fontScale="90000"/>
          </a:bodyPr>
          <a:lstStyle/>
          <a:p>
            <a:r>
              <a:rPr lang="ru-RU" smtClean="0"/>
              <a:t>Метод (оригинальная версия)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4525962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Связывание результатов лечения с ключевыми компетенциями </a:t>
            </a:r>
            <a:r>
              <a:rPr lang="en-US" b="1" dirty="0" smtClean="0">
                <a:solidFill>
                  <a:srgbClr val="FF0000"/>
                </a:solidFill>
              </a:rPr>
              <a:t>ACGME: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Решение матрицы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b="1" dirty="0" smtClean="0"/>
              <a:t>John W. Bingham, MHA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b="1" dirty="0" smtClean="0"/>
              <a:t>VP, Performance Improvement &amp; Chief Quality Officer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b="1" dirty="0" smtClean="0"/>
              <a:t>University of Texas M. D. Anderson Cancer Center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b="1" dirty="0" smtClean="0"/>
              <a:t>1515 Holcombe Blvd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b="1" dirty="0" smtClean="0"/>
              <a:t>Houston, Texas 77030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b="1" dirty="0" smtClean="0"/>
              <a:t>Doris Quinn, PhD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b="1" dirty="0" smtClean="0"/>
              <a:t>Director, Process Management and Improvement Education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b="1" dirty="0" smtClean="0"/>
              <a:t>University of Texas M. D. Anderson Cancer Center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b="1" dirty="0" smtClean="0"/>
              <a:t>1515 Holcombe Blvd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b="1" dirty="0" smtClean="0"/>
              <a:t>Houston, Texas 77030</a:t>
            </a:r>
            <a:endParaRPr lang="ru-RU" sz="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80% интернов положительно оценили 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Осознание </a:t>
            </a:r>
            <a:r>
              <a:rPr lang="ru-RU" dirty="0" smtClean="0"/>
              <a:t>большей ответственности в </a:t>
            </a:r>
            <a:r>
              <a:rPr lang="ru-RU" dirty="0" smtClean="0"/>
              <a:t>работе</a:t>
            </a:r>
            <a:endParaRPr lang="ru-RU" b="1" dirty="0" smtClean="0"/>
          </a:p>
          <a:p>
            <a:pPr lvl="0"/>
            <a:r>
              <a:rPr lang="ru-RU" dirty="0" smtClean="0"/>
              <a:t>Научило </a:t>
            </a:r>
            <a:r>
              <a:rPr lang="ru-RU" dirty="0" smtClean="0"/>
              <a:t>выявлять ошибки  и учится на них</a:t>
            </a:r>
            <a:endParaRPr lang="ru-RU" b="1" dirty="0" smtClean="0"/>
          </a:p>
          <a:p>
            <a:pPr lvl="0"/>
            <a:r>
              <a:rPr lang="ru-RU" dirty="0" smtClean="0"/>
              <a:t>Научило </a:t>
            </a:r>
            <a:r>
              <a:rPr lang="ru-RU" dirty="0" smtClean="0"/>
              <a:t>работе в коллективе</a:t>
            </a:r>
            <a:endParaRPr lang="ru-RU" b="1" dirty="0" smtClean="0"/>
          </a:p>
          <a:p>
            <a:pPr lvl="0"/>
            <a:r>
              <a:rPr lang="ru-RU" dirty="0" smtClean="0"/>
              <a:t>Способствовало развитию </a:t>
            </a:r>
            <a:r>
              <a:rPr lang="ru-RU" dirty="0" smtClean="0"/>
              <a:t>клинического, аналитического мышления</a:t>
            </a:r>
            <a:endParaRPr lang="ru-RU" b="1" dirty="0" smtClean="0"/>
          </a:p>
          <a:p>
            <a:r>
              <a:rPr lang="ru-RU" dirty="0" smtClean="0"/>
              <a:t>Расширило </a:t>
            </a:r>
            <a:r>
              <a:rPr lang="ru-RU" dirty="0" smtClean="0"/>
              <a:t>теоретические </a:t>
            </a:r>
            <a:r>
              <a:rPr lang="ru-RU" dirty="0" smtClean="0"/>
              <a:t>знания, углубленное  самостоятельное изучение нозологии</a:t>
            </a:r>
            <a:endParaRPr lang="ru-RU" dirty="0" smtClean="0"/>
          </a:p>
          <a:p>
            <a:r>
              <a:rPr lang="ru-RU" dirty="0" smtClean="0"/>
              <a:t>Способствовало саморазвитию, раскрытию </a:t>
            </a:r>
            <a:r>
              <a:rPr lang="ru-RU" dirty="0" smtClean="0"/>
              <a:t>творческого </a:t>
            </a:r>
            <a:r>
              <a:rPr lang="ru-RU" dirty="0" smtClean="0"/>
              <a:t>потенциала</a:t>
            </a:r>
            <a:endParaRPr lang="ru-RU" dirty="0" smtClean="0"/>
          </a:p>
          <a:p>
            <a:pPr lvl="0"/>
            <a:r>
              <a:rPr lang="ru-RU" dirty="0" smtClean="0"/>
              <a:t>Научило работать с </a:t>
            </a:r>
            <a:r>
              <a:rPr lang="ru-RU" dirty="0" smtClean="0"/>
              <a:t>литературой, способствовало приобретение </a:t>
            </a:r>
            <a:r>
              <a:rPr lang="ru-RU" dirty="0" smtClean="0"/>
              <a:t>навыков по поиску и отбору информации по доказательной медицине</a:t>
            </a:r>
          </a:p>
          <a:p>
            <a:pPr lvl="0"/>
            <a:r>
              <a:rPr lang="ru-RU" dirty="0" smtClean="0"/>
              <a:t>Научило </a:t>
            </a:r>
            <a:r>
              <a:rPr lang="ru-RU" dirty="0" smtClean="0"/>
              <a:t>правилам работы с медицинской </a:t>
            </a:r>
            <a:r>
              <a:rPr lang="ru-RU" dirty="0" smtClean="0"/>
              <a:t>документацией и ее анализу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Мнение преподавателей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Опыт командной работы </a:t>
            </a:r>
            <a:r>
              <a:rPr lang="ru-RU" sz="2000" dirty="0" smtClean="0"/>
              <a:t>– распределение обязанностей, ответственность перед группой</a:t>
            </a:r>
          </a:p>
          <a:p>
            <a:r>
              <a:rPr lang="ru-RU" sz="2000" dirty="0" smtClean="0"/>
              <a:t>Позволило выступить интернам </a:t>
            </a:r>
            <a:r>
              <a:rPr lang="ru-RU" sz="2000" b="1" dirty="0" smtClean="0"/>
              <a:t>в роли педагога </a:t>
            </a:r>
            <a:r>
              <a:rPr lang="ru-RU" sz="2000" dirty="0" smtClean="0"/>
              <a:t>– в ходе работы, при презентации и при оценке</a:t>
            </a:r>
          </a:p>
          <a:p>
            <a:r>
              <a:rPr lang="ru-RU" sz="2000" b="1" dirty="0" smtClean="0"/>
              <a:t>Соревнование как </a:t>
            </a:r>
            <a:r>
              <a:rPr lang="ru-RU" sz="2000" b="1" i="1" dirty="0" smtClean="0"/>
              <a:t>инструмент мотивации </a:t>
            </a:r>
            <a:r>
              <a:rPr lang="ru-RU" sz="2000" dirty="0" smtClean="0"/>
              <a:t>- в </a:t>
            </a:r>
            <a:r>
              <a:rPr lang="ru-RU" sz="2000" dirty="0" smtClean="0"/>
              <a:t>ходе выполнения проекта группы интернов соревновались между собой (что изначально нами не предусматривалось), в результате такого </a:t>
            </a:r>
            <a:r>
              <a:rPr lang="ru-RU" sz="2000" dirty="0" smtClean="0"/>
              <a:t>соревнования </a:t>
            </a:r>
            <a:r>
              <a:rPr lang="ru-RU" sz="2000" dirty="0" smtClean="0"/>
              <a:t>для каждой группы было важно подготовить как можно больше продуктов (не один, а два, три или даже четыре), как можно более полезных и </a:t>
            </a:r>
            <a:r>
              <a:rPr lang="ru-RU" sz="2000" dirty="0" smtClean="0"/>
              <a:t>интересных</a:t>
            </a:r>
          </a:p>
          <a:p>
            <a:r>
              <a:rPr lang="ru-RU" sz="2000" b="1" dirty="0" smtClean="0"/>
              <a:t>Более глубокое освоение </a:t>
            </a:r>
            <a:r>
              <a:rPr lang="ru-RU" sz="2000" dirty="0" smtClean="0"/>
              <a:t>материала (в рамках предложенной истории) – при выборе истории ориентироваться на входной срез знаний – где слабое место</a:t>
            </a:r>
          </a:p>
          <a:p>
            <a:r>
              <a:rPr lang="ru-RU" sz="2000" dirty="0" smtClean="0"/>
              <a:t>Возможность обсудить </a:t>
            </a:r>
            <a:r>
              <a:rPr lang="ru-RU" sz="2000" b="1" dirty="0" smtClean="0"/>
              <a:t>этические и правовые вопросы</a:t>
            </a:r>
          </a:p>
          <a:p>
            <a:r>
              <a:rPr lang="ru-RU" sz="2000" b="1" dirty="0" smtClean="0"/>
              <a:t>Продукты – </a:t>
            </a:r>
            <a:r>
              <a:rPr lang="ru-RU" sz="2000" dirty="0" smtClean="0"/>
              <a:t>демонстрационный и методический материал для будущих обучающихся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 способствовал развитию коммуникативных компетенций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dirty="0" smtClean="0"/>
              <a:t>Вовлечение </a:t>
            </a:r>
            <a:r>
              <a:rPr lang="ru-RU" sz="1800" dirty="0" smtClean="0"/>
              <a:t>пациента в процесс диагностики и лечение, формирование </a:t>
            </a:r>
            <a:r>
              <a:rPr lang="ru-RU" sz="1800" dirty="0" err="1" smtClean="0"/>
              <a:t>комплаентности</a:t>
            </a:r>
            <a:r>
              <a:rPr lang="ru-RU" sz="1800" dirty="0" smtClean="0"/>
              <a:t> пациента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dirty="0" smtClean="0"/>
              <a:t>Владение профессиональным отношением к пациенту – </a:t>
            </a:r>
            <a:r>
              <a:rPr lang="ru-RU" sz="1800" dirty="0" err="1" smtClean="0"/>
              <a:t>ассертивность</a:t>
            </a:r>
            <a:r>
              <a:rPr lang="ru-RU" sz="1800" dirty="0" smtClean="0"/>
              <a:t>, гуманность, справедливость, </a:t>
            </a:r>
            <a:r>
              <a:rPr lang="ru-RU" sz="1800" dirty="0" err="1" smtClean="0"/>
              <a:t>эмпатия</a:t>
            </a:r>
            <a:r>
              <a:rPr lang="ru-RU" sz="1800" dirty="0" smtClean="0"/>
              <a:t>, альтруизм, ответственность, честность и соблюдение принципов конфиденциальности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dirty="0" smtClean="0"/>
              <a:t>Владение профессиональным отношением с коллегами и мед персоналом – </a:t>
            </a:r>
            <a:r>
              <a:rPr lang="ru-RU" sz="1800" dirty="0" err="1" smtClean="0"/>
              <a:t>ассертивность</a:t>
            </a:r>
            <a:r>
              <a:rPr lang="ru-RU" sz="1800" dirty="0" smtClean="0"/>
              <a:t>, справедливость, надежность, продуктивность. Умение налаживать рабочие взаимоотношения с позиций взаимоуважения и достоинства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dirty="0" smtClean="0"/>
              <a:t>Профессиональное поведение – надежность, </a:t>
            </a:r>
            <a:r>
              <a:rPr lang="ru-RU" sz="1800" dirty="0" smtClean="0"/>
              <a:t>ответственность</a:t>
            </a:r>
            <a:r>
              <a:rPr lang="ru-RU" sz="1800" dirty="0" smtClean="0"/>
              <a:t>. Самооценка, самосовершенствование, способность к самостоятельному обучению, конструктивная реакция на критику.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dirty="0" smtClean="0"/>
              <a:t>Освоение </a:t>
            </a:r>
            <a:r>
              <a:rPr lang="ru-RU" sz="1800" dirty="0" smtClean="0"/>
              <a:t>основных моделей взаимоотношений с </a:t>
            </a:r>
            <a:r>
              <a:rPr lang="ru-RU" sz="1800" dirty="0" smtClean="0"/>
              <a:t>тяжелыми </a:t>
            </a:r>
            <a:r>
              <a:rPr lang="ru-RU" sz="1800" dirty="0" err="1" smtClean="0"/>
              <a:t>и\или</a:t>
            </a:r>
            <a:r>
              <a:rPr lang="ru-RU" sz="1800" dirty="0" smtClean="0"/>
              <a:t> неизлечимыми</a:t>
            </a:r>
            <a:r>
              <a:rPr lang="ru-RU" sz="1800" dirty="0" smtClean="0"/>
              <a:t>, умирающими пациентами, с членами их </a:t>
            </a:r>
            <a:r>
              <a:rPr lang="ru-RU" sz="1800" dirty="0" smtClean="0"/>
              <a:t>семей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Правовые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2200" dirty="0" smtClean="0"/>
              <a:t>Знание прав </a:t>
            </a:r>
            <a:r>
              <a:rPr lang="ru-RU" sz="2200" dirty="0" smtClean="0"/>
              <a:t>и обязанностей пациента, способы </a:t>
            </a:r>
            <a:r>
              <a:rPr lang="ru-RU" sz="2200" dirty="0" smtClean="0"/>
              <a:t>защиты прав </a:t>
            </a:r>
            <a:r>
              <a:rPr lang="ru-RU" sz="2200" dirty="0" smtClean="0"/>
              <a:t>пациента, информированность </a:t>
            </a:r>
            <a:r>
              <a:rPr lang="ru-RU" sz="2200" dirty="0" smtClean="0"/>
              <a:t>и информирование пациента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2200" dirty="0" smtClean="0"/>
              <a:t>Роль </a:t>
            </a:r>
            <a:r>
              <a:rPr lang="ru-RU" sz="2200" dirty="0" smtClean="0"/>
              <a:t>врача в системе общественного </a:t>
            </a:r>
            <a:r>
              <a:rPr lang="ru-RU" sz="2200" dirty="0" smtClean="0"/>
              <a:t>здравоохранения, обязанности </a:t>
            </a:r>
            <a:r>
              <a:rPr lang="ru-RU" sz="2200" dirty="0" smtClean="0"/>
              <a:t>врача и права врача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2200" dirty="0" smtClean="0"/>
              <a:t>Врачебная ошибка и врачебная халатность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2200" dirty="0" smtClean="0"/>
              <a:t>Правовые </a:t>
            </a:r>
            <a:r>
              <a:rPr lang="ru-RU" sz="2200" dirty="0" smtClean="0"/>
              <a:t>аспекты оказания неотложной помощи, получение согласия на </a:t>
            </a:r>
            <a:r>
              <a:rPr lang="ru-RU" sz="2200" dirty="0" err="1" smtClean="0"/>
              <a:t>инвазивные</a:t>
            </a:r>
            <a:r>
              <a:rPr lang="ru-RU" sz="2200" dirty="0" smtClean="0"/>
              <a:t> процедуры и манипуляции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2200" dirty="0" smtClean="0"/>
              <a:t>Судебное </a:t>
            </a:r>
            <a:r>
              <a:rPr lang="ru-RU" sz="2200" dirty="0" smtClean="0"/>
              <a:t>и внесудебное решение конфликтов врач-пациент, </a:t>
            </a:r>
            <a:r>
              <a:rPr lang="ru-RU" sz="2200" dirty="0" err="1" smtClean="0"/>
              <a:t>врач-ЛПУ</a:t>
            </a:r>
            <a:r>
              <a:rPr lang="ru-RU" sz="2200" dirty="0" smtClean="0"/>
              <a:t>. Понятие о возмещении морального вреда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2200" dirty="0" smtClean="0"/>
              <a:t>Контроль качества оказания медицинской </a:t>
            </a:r>
            <a:r>
              <a:rPr lang="ru-RU" sz="2200" dirty="0" smtClean="0"/>
              <a:t>помощи</a:t>
            </a:r>
            <a:endParaRPr lang="ru-RU" sz="22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Развитие компетенций самообразования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Владение навыками по интеграции знаний и умений для обеспечения индивидуального подхода при лечении конкретного больного; </a:t>
            </a:r>
            <a:endParaRPr lang="ru-RU" sz="2200" dirty="0" smtClean="0"/>
          </a:p>
          <a:p>
            <a:r>
              <a:rPr lang="ru-RU" sz="2200" dirty="0" smtClean="0"/>
              <a:t>Принятие </a:t>
            </a:r>
            <a:r>
              <a:rPr lang="ru-RU" sz="2200" dirty="0" smtClean="0"/>
              <a:t>профессиональных решений на основе принципов доказательной медицины</a:t>
            </a:r>
          </a:p>
          <a:p>
            <a:r>
              <a:rPr lang="ru-RU" sz="2200" dirty="0" smtClean="0"/>
              <a:t>Владение способностью и потребностью к непрерывному профессиональному обучению и совершенствованию своих знаний и навыков на протяжении всей профессиональной деятельности</a:t>
            </a:r>
          </a:p>
          <a:p>
            <a:r>
              <a:rPr lang="ru-RU" sz="2200" dirty="0" smtClean="0"/>
              <a:t>Навыки поиска, компиляции и анализа информационных источников </a:t>
            </a:r>
            <a:endParaRPr lang="ru-RU" sz="2200" dirty="0" smtClean="0"/>
          </a:p>
          <a:p>
            <a:r>
              <a:rPr lang="ru-RU" sz="2200" dirty="0" smtClean="0"/>
              <a:t>Навыки научно-исследовательской работы – анализа и обобщения, синтеза достоверных фактов, представление результатов научного исследования (публикации, доклады)</a:t>
            </a:r>
            <a:endParaRPr lang="ru-RU" sz="2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Требования к качеству оказания медицинской услуги  (США)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Лечение пациента должно быть</a:t>
            </a:r>
            <a:r>
              <a:rPr lang="en-US" b="1" smtClean="0"/>
              <a:t>:</a:t>
            </a:r>
          </a:p>
          <a:p>
            <a:r>
              <a:rPr lang="ru-RU" b="1" smtClean="0"/>
              <a:t>безопасным</a:t>
            </a:r>
          </a:p>
          <a:p>
            <a:r>
              <a:rPr lang="ru-RU" b="1" smtClean="0"/>
              <a:t>своевременным</a:t>
            </a:r>
          </a:p>
          <a:p>
            <a:r>
              <a:rPr lang="ru-RU" b="1" smtClean="0"/>
              <a:t>эффективным</a:t>
            </a:r>
            <a:r>
              <a:rPr lang="en-US" b="1" smtClean="0"/>
              <a:t>,</a:t>
            </a:r>
          </a:p>
          <a:p>
            <a:r>
              <a:rPr lang="ru-RU" b="1" smtClean="0"/>
              <a:t>рациональным</a:t>
            </a:r>
          </a:p>
          <a:p>
            <a:r>
              <a:rPr lang="ru-RU" b="1" smtClean="0"/>
              <a:t>справедливым, непредвзятым</a:t>
            </a:r>
          </a:p>
          <a:p>
            <a:r>
              <a:rPr lang="ru-RU" b="1" smtClean="0"/>
              <a:t>пациент-ориентированным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mag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7000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smtClean="0">
                <a:solidFill>
                  <a:srgbClr val="FF0000"/>
                </a:solidFill>
              </a:rPr>
              <a:t>ACGME</a:t>
            </a:r>
            <a:r>
              <a:rPr lang="ru-RU" sz="4000" b="1" smtClean="0">
                <a:solidFill>
                  <a:srgbClr val="FF0000"/>
                </a:solidFill>
              </a:rPr>
              <a:t> – ключевые компетенции врача</a:t>
            </a:r>
            <a:endParaRPr lang="en-US" sz="4000" b="1" smtClean="0">
              <a:solidFill>
                <a:srgbClr val="FF0000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3300" b="1" smtClean="0">
                <a:latin typeface="Arial Unicode MS" pitchFamily="34" charset="-128"/>
              </a:rPr>
              <a:t>Забота о пациенте</a:t>
            </a:r>
            <a:endParaRPr lang="en-US" sz="3300" b="1" smtClean="0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ru-RU" sz="3300" b="1" smtClean="0">
                <a:latin typeface="Arial Unicode MS" pitchFamily="34" charset="-128"/>
              </a:rPr>
              <a:t>Медицинские знания</a:t>
            </a:r>
            <a:endParaRPr lang="en-US" sz="3300" b="1" smtClean="0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ru-RU" sz="3300" b="1" smtClean="0">
                <a:latin typeface="Arial Unicode MS" pitchFamily="34" charset="-128"/>
              </a:rPr>
              <a:t>Межличностные и коммуникативные навыки</a:t>
            </a:r>
            <a:endParaRPr lang="en-US" sz="3300" b="1" smtClean="0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ru-RU" sz="3300" b="1" smtClean="0">
                <a:latin typeface="Arial Unicode MS" pitchFamily="34" charset="-128"/>
              </a:rPr>
              <a:t>Профессионализм </a:t>
            </a:r>
            <a:endParaRPr lang="en-US" sz="3300" b="1" smtClean="0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ru-RU" sz="3300" b="1" smtClean="0">
                <a:latin typeface="Arial Unicode MS" pitchFamily="34" charset="-128"/>
              </a:rPr>
              <a:t>Системная практика</a:t>
            </a:r>
          </a:p>
          <a:p>
            <a:pPr>
              <a:lnSpc>
                <a:spcPct val="90000"/>
              </a:lnSpc>
            </a:pPr>
            <a:r>
              <a:rPr lang="ru-RU" sz="3300" b="1" smtClean="0">
                <a:latin typeface="Arial Unicode MS" pitchFamily="34" charset="-128"/>
              </a:rPr>
              <a:t>Обучение на практике и развитие</a:t>
            </a:r>
            <a:endParaRPr lang="en-US" sz="3300" b="1" smtClean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428625" y="428625"/>
            <a:ext cx="8358188" cy="64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alibri" pitchFamily="34" charset="0"/>
              </a:rPr>
              <a:t>Учебные задачи </a:t>
            </a: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</a:rPr>
              <a:t>образовательного проекта</a:t>
            </a:r>
            <a:endParaRPr lang="ru-RU" sz="3200" b="1" dirty="0">
              <a:solidFill>
                <a:srgbClr val="FF0000"/>
              </a:solidFill>
              <a:latin typeface="Calibri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800" b="1" dirty="0">
                <a:latin typeface="Calibri" pitchFamily="34" charset="0"/>
              </a:rPr>
              <a:t> </a:t>
            </a:r>
            <a:r>
              <a:rPr lang="ru-RU" sz="2400" b="1" dirty="0" smtClean="0">
                <a:latin typeface="Calibri" pitchFamily="34" charset="0"/>
              </a:rPr>
              <a:t>Получение </a:t>
            </a:r>
            <a:r>
              <a:rPr lang="ru-RU" sz="2400" b="1" dirty="0">
                <a:latin typeface="Calibri" pitchFamily="34" charset="0"/>
              </a:rPr>
              <a:t>специальных знаний и навыков</a:t>
            </a:r>
          </a:p>
          <a:p>
            <a:pPr marL="360000"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400" b="1" dirty="0">
                <a:latin typeface="Calibri" pitchFamily="34" charset="0"/>
              </a:rPr>
              <a:t> Интеграция знаний из разных областей и их применение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400" b="1" dirty="0">
                <a:latin typeface="Calibri" pitchFamily="34" charset="0"/>
              </a:rPr>
              <a:t> Обучение в профессиональном </a:t>
            </a:r>
            <a:r>
              <a:rPr lang="ru-RU" sz="2400" b="1" dirty="0" smtClean="0">
                <a:latin typeface="Calibri" pitchFamily="34" charset="0"/>
              </a:rPr>
              <a:t>контексте на клиническом случае </a:t>
            </a:r>
            <a:endParaRPr lang="ru-RU" sz="2400" b="1" dirty="0">
              <a:latin typeface="Calibri" pitchFamily="34" charset="0"/>
            </a:endParaRPr>
          </a:p>
          <a:p>
            <a:pPr marL="360000"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400" b="1" dirty="0">
                <a:latin typeface="Calibri" pitchFamily="34" charset="0"/>
              </a:rPr>
              <a:t>Развитие </a:t>
            </a:r>
            <a:r>
              <a:rPr lang="ru-RU" sz="2400" b="1" dirty="0" smtClean="0">
                <a:latin typeface="Calibri" pitchFamily="34" charset="0"/>
              </a:rPr>
              <a:t>навыков </a:t>
            </a:r>
            <a:r>
              <a:rPr lang="ru-RU" sz="2400" b="1" dirty="0" smtClean="0">
                <a:latin typeface="Calibri" pitchFamily="34" charset="0"/>
              </a:rPr>
              <a:t>командной работы, </a:t>
            </a:r>
            <a:r>
              <a:rPr lang="ru-RU" sz="2400" b="1" dirty="0" smtClean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</a:rPr>
              <a:t>принятия решений, коммуникации, </a:t>
            </a:r>
            <a:r>
              <a:rPr lang="ru-RU" sz="2400" b="1" dirty="0" smtClean="0">
                <a:latin typeface="Calibri" pitchFamily="34" charset="0"/>
              </a:rPr>
              <a:t>организации работы</a:t>
            </a:r>
            <a:endParaRPr lang="ru-RU" sz="2400" b="1" dirty="0">
              <a:latin typeface="Calibri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400" b="1" dirty="0">
                <a:latin typeface="Calibri" pitchFamily="34" charset="0"/>
              </a:rPr>
              <a:t> привитие профессиональных ценностей</a:t>
            </a:r>
            <a:r>
              <a:rPr lang="ru-RU" sz="2400" b="1" dirty="0" smtClean="0">
                <a:latin typeface="Calibri" pitchFamily="34" charset="0"/>
              </a:rPr>
              <a:t>, </a:t>
            </a:r>
            <a:r>
              <a:rPr lang="ru-RU" sz="2400" b="1" dirty="0">
                <a:latin typeface="Calibri" pitchFamily="34" charset="0"/>
              </a:rPr>
              <a:t>развитие профессиональной </a:t>
            </a:r>
            <a:r>
              <a:rPr lang="ru-RU" sz="2400" b="1" dirty="0" smtClean="0">
                <a:latin typeface="Calibri" pitchFamily="34" charset="0"/>
              </a:rPr>
              <a:t>ответственности, профессионального взаимодействия</a:t>
            </a:r>
            <a:endParaRPr lang="ru-RU" sz="2400" b="1" dirty="0">
              <a:latin typeface="Calibri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400" b="1" dirty="0">
                <a:latin typeface="Calibri" pitchFamily="34" charset="0"/>
              </a:rPr>
              <a:t> развитие управленческих, лидерских </a:t>
            </a:r>
            <a:r>
              <a:rPr lang="ru-RU" sz="2400" b="1" dirty="0" smtClean="0">
                <a:latin typeface="Calibri" pitchFamily="34" charset="0"/>
              </a:rPr>
              <a:t>качеств</a:t>
            </a:r>
            <a:endParaRPr lang="ru-RU" sz="2400" b="1" dirty="0">
              <a:latin typeface="Calibri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400" b="1" dirty="0">
                <a:latin typeface="Calibri" pitchFamily="34" charset="0"/>
              </a:rPr>
              <a:t> развитие навыков обучения на практике и  </a:t>
            </a:r>
            <a:r>
              <a:rPr lang="ru-RU" sz="2400" b="1" dirty="0" smtClean="0">
                <a:latin typeface="Calibri" pitchFamily="34" charset="0"/>
              </a:rPr>
              <a:t>самообучения</a:t>
            </a:r>
            <a:endParaRPr lang="ru-RU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Образовательный проект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Тема:</a:t>
            </a:r>
            <a:r>
              <a:rPr lang="ru-RU" dirty="0"/>
              <a:t>  Целевая экспертиза качества медицинской помощи (ЭКМП)</a:t>
            </a:r>
          </a:p>
          <a:p>
            <a:r>
              <a:rPr lang="ru-RU" b="1" dirty="0"/>
              <a:t>Цель: </a:t>
            </a:r>
            <a:r>
              <a:rPr lang="ru-RU" dirty="0"/>
              <a:t>на основании анализа клинических наблюдений по истории </a:t>
            </a:r>
            <a:r>
              <a:rPr lang="ru-RU" dirty="0" smtClean="0"/>
              <a:t>болезни, </a:t>
            </a:r>
            <a:r>
              <a:rPr lang="ru-RU" dirty="0"/>
              <a:t>результатов </a:t>
            </a:r>
            <a:r>
              <a:rPr lang="ru-RU" dirty="0" smtClean="0"/>
              <a:t>обследования </a:t>
            </a:r>
            <a:r>
              <a:rPr lang="ru-RU" dirty="0"/>
              <a:t>и лечения выявить дефекты в оказании медицинской помощи, </a:t>
            </a:r>
            <a:r>
              <a:rPr lang="ru-RU" dirty="0" smtClean="0"/>
              <a:t>системные </a:t>
            </a:r>
            <a:r>
              <a:rPr lang="ru-RU" dirty="0"/>
              <a:t>ошибки, установить их причины, дать рекомендации по устранению и </a:t>
            </a:r>
            <a:r>
              <a:rPr lang="ru-RU" dirty="0" smtClean="0"/>
              <a:t>предупреждению </a:t>
            </a:r>
            <a:r>
              <a:rPr lang="ru-RU" dirty="0"/>
              <a:t>выявленных недостатков и профилактике возникновения </a:t>
            </a:r>
            <a:r>
              <a:rPr lang="ru-RU" dirty="0" smtClean="0"/>
              <a:t>системных </a:t>
            </a:r>
            <a:r>
              <a:rPr lang="ru-RU" dirty="0"/>
              <a:t>ошибок.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выполнения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Выбор истории болезни (преподаватель) – ознакомление с историей и первичный анализ по предложенной схеме</a:t>
            </a:r>
          </a:p>
          <a:p>
            <a:r>
              <a:rPr lang="ru-RU" b="1" dirty="0" smtClean="0"/>
              <a:t>Обзор литературы</a:t>
            </a:r>
            <a:endParaRPr lang="ru-RU" b="1" dirty="0"/>
          </a:p>
          <a:p>
            <a:r>
              <a:rPr lang="ru-RU" b="1" dirty="0"/>
              <a:t> </a:t>
            </a:r>
            <a:r>
              <a:rPr lang="ru-RU" b="1" dirty="0" smtClean="0"/>
              <a:t>Медицинская </a:t>
            </a:r>
            <a:r>
              <a:rPr lang="ru-RU" b="1" dirty="0"/>
              <a:t>экспертиза истории болезни/родов/амбулаторной карты</a:t>
            </a:r>
            <a:endParaRPr lang="ru-RU" dirty="0"/>
          </a:p>
          <a:p>
            <a:r>
              <a:rPr lang="ru-RU" b="1" dirty="0"/>
              <a:t> </a:t>
            </a:r>
            <a:r>
              <a:rPr lang="ru-RU" b="1" dirty="0" smtClean="0"/>
              <a:t>Заполнение аналитической матрицы</a:t>
            </a:r>
            <a:endParaRPr lang="ru-RU" dirty="0"/>
          </a:p>
          <a:p>
            <a:r>
              <a:rPr lang="ru-RU" b="1" dirty="0"/>
              <a:t> </a:t>
            </a:r>
            <a:r>
              <a:rPr lang="ru-RU" b="1" dirty="0" smtClean="0"/>
              <a:t>Выбор продукта/</a:t>
            </a:r>
            <a:r>
              <a:rPr lang="ru-RU" b="1" dirty="0" err="1" smtClean="0"/>
              <a:t>тов</a:t>
            </a:r>
            <a:r>
              <a:rPr lang="ru-RU" b="1" dirty="0" smtClean="0"/>
              <a:t> </a:t>
            </a:r>
            <a:endParaRPr lang="ru-RU" dirty="0"/>
          </a:p>
          <a:p>
            <a:r>
              <a:rPr lang="ru-RU" b="1" dirty="0" smtClean="0"/>
              <a:t> Защита </a:t>
            </a:r>
            <a:r>
              <a:rPr lang="ru-RU" b="1" dirty="0"/>
              <a:t>продукта перед куратором</a:t>
            </a:r>
            <a:endParaRPr lang="ru-RU" dirty="0"/>
          </a:p>
          <a:p>
            <a:r>
              <a:rPr lang="ru-RU" b="1" dirty="0"/>
              <a:t>Публичная презентация и защита проекта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История болезни должна содержать существенную медицинскую ошибку или ошибки с неблагоприятным, в том числе летальным исходом</a:t>
            </a:r>
          </a:p>
          <a:p>
            <a:pPr>
              <a:buNone/>
            </a:pPr>
            <a:r>
              <a:rPr lang="ru-RU" dirty="0" smtClean="0"/>
              <a:t>Выбор нозологии: в ходе выполнения проекта группа должна получить знания по заболеваниям, включенным в учебную программу</a:t>
            </a:r>
          </a:p>
          <a:p>
            <a:pPr>
              <a:buNone/>
            </a:pPr>
            <a:r>
              <a:rPr lang="ru-RU" dirty="0" smtClean="0"/>
              <a:t>Выбор историй необходимо согласовывать, так чтобы группам были максимально охвачены  темы учебной программы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Первичный анализ истории болезни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sz="2800" dirty="0" smtClean="0"/>
              <a:t>Предварительный (первичный) анализ  истории болезни (предварительное выявление </a:t>
            </a:r>
            <a:r>
              <a:rPr lang="ru-RU" sz="2800" dirty="0" smtClean="0"/>
              <a:t>ошибок) </a:t>
            </a:r>
            <a:r>
              <a:rPr lang="ru-RU" sz="2800" dirty="0" smtClean="0"/>
              <a:t>необходимо заполнить только пункты, которые можете заполнить без подготовки, без </a:t>
            </a:r>
            <a:r>
              <a:rPr lang="ru-RU" sz="2800" dirty="0" smtClean="0"/>
              <a:t>анализа литературы</a:t>
            </a:r>
          </a:p>
          <a:p>
            <a:pPr lvl="1"/>
            <a:r>
              <a:rPr lang="ru-RU" sz="2800" dirty="0" smtClean="0"/>
              <a:t>Определение </a:t>
            </a:r>
            <a:r>
              <a:rPr lang="ru-RU" sz="2800" dirty="0" smtClean="0"/>
              <a:t>задач и составление плана и графика </a:t>
            </a:r>
            <a:r>
              <a:rPr lang="ru-RU" sz="2800" dirty="0" smtClean="0"/>
              <a:t>проекта</a:t>
            </a:r>
          </a:p>
          <a:p>
            <a:pPr lvl="1"/>
            <a:r>
              <a:rPr lang="ru-RU" sz="2800" dirty="0" smtClean="0"/>
              <a:t> </a:t>
            </a:r>
            <a:r>
              <a:rPr lang="ru-RU" sz="2800" dirty="0" smtClean="0"/>
              <a:t>Выбор лидера и распределение </a:t>
            </a:r>
            <a:r>
              <a:rPr lang="ru-RU" sz="2800" dirty="0" smtClean="0"/>
              <a:t>обязанностей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1312</Words>
  <Application>Microsoft Office PowerPoint</Application>
  <PresentationFormat>Экран (4:3)</PresentationFormat>
  <Paragraphs>185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  Проектный метод обучения - аналитическая матрица   </vt:lpstr>
      <vt:lpstr>Метод (оригинальная версия)</vt:lpstr>
      <vt:lpstr>Требования к качеству оказания медицинской услуги  (США)</vt:lpstr>
      <vt:lpstr>ACGME – ключевые компетенции врача</vt:lpstr>
      <vt:lpstr>Слайд 5</vt:lpstr>
      <vt:lpstr>Образовательный проект</vt:lpstr>
      <vt:lpstr>Этапы выполнения проекта</vt:lpstr>
      <vt:lpstr>Выбор истории</vt:lpstr>
      <vt:lpstr>Первичный анализ истории болезни</vt:lpstr>
      <vt:lpstr>Первичный анализ истории болезни</vt:lpstr>
      <vt:lpstr>Аналитический обзор</vt:lpstr>
      <vt:lpstr>Вторичный (медицинский) анализ истории болезни</vt:lpstr>
      <vt:lpstr>Заполнение матрицы </vt:lpstr>
      <vt:lpstr>Заполнение матрицы </vt:lpstr>
      <vt:lpstr>Разработка продукта</vt:lpstr>
      <vt:lpstr>Презентация и защита проекта</vt:lpstr>
      <vt:lpstr>Оценка продукта/тов </vt:lpstr>
      <vt:lpstr>Сводная оценка – выставляется группе </vt:lpstr>
      <vt:lpstr>Индивидуальная оценка</vt:lpstr>
      <vt:lpstr>80% интернов положительно оценили ОП</vt:lpstr>
      <vt:lpstr>Мнение преподавателей</vt:lpstr>
      <vt:lpstr>ОП способствовал развитию коммуникативных компетенций</vt:lpstr>
      <vt:lpstr>Правовые вопросы</vt:lpstr>
      <vt:lpstr>Развитие компетенций самообразования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Гаухар</dc:creator>
  <cp:lastModifiedBy>Гаухар</cp:lastModifiedBy>
  <cp:revision>35</cp:revision>
  <dcterms:created xsi:type="dcterms:W3CDTF">2011-11-28T10:14:00Z</dcterms:created>
  <dcterms:modified xsi:type="dcterms:W3CDTF">2011-11-28T12:47:59Z</dcterms:modified>
</cp:coreProperties>
</file>