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740" r:id="rId2"/>
    <p:sldMasterId id="2147483759" r:id="rId3"/>
  </p:sldMasterIdLst>
  <p:notesMasterIdLst>
    <p:notesMasterId r:id="rId36"/>
  </p:notesMasterIdLst>
  <p:handoutMasterIdLst>
    <p:handoutMasterId r:id="rId37"/>
  </p:handoutMasterIdLst>
  <p:sldIdLst>
    <p:sldId id="545" r:id="rId4"/>
    <p:sldId id="648" r:id="rId5"/>
    <p:sldId id="641" r:id="rId6"/>
    <p:sldId id="644" r:id="rId7"/>
    <p:sldId id="645" r:id="rId8"/>
    <p:sldId id="639" r:id="rId9"/>
    <p:sldId id="640" r:id="rId10"/>
    <p:sldId id="642" r:id="rId11"/>
    <p:sldId id="643" r:id="rId12"/>
    <p:sldId id="607" r:id="rId13"/>
    <p:sldId id="609" r:id="rId14"/>
    <p:sldId id="608" r:id="rId15"/>
    <p:sldId id="614" r:id="rId16"/>
    <p:sldId id="615" r:id="rId17"/>
    <p:sldId id="616" r:id="rId18"/>
    <p:sldId id="621" r:id="rId19"/>
    <p:sldId id="535" r:id="rId20"/>
    <p:sldId id="600" r:id="rId21"/>
    <p:sldId id="638" r:id="rId22"/>
    <p:sldId id="622" r:id="rId23"/>
    <p:sldId id="623" r:id="rId24"/>
    <p:sldId id="624" r:id="rId25"/>
    <p:sldId id="630" r:id="rId26"/>
    <p:sldId id="646" r:id="rId27"/>
    <p:sldId id="647" r:id="rId28"/>
    <p:sldId id="605" r:id="rId29"/>
    <p:sldId id="620" r:id="rId30"/>
    <p:sldId id="618" r:id="rId31"/>
    <p:sldId id="617" r:id="rId32"/>
    <p:sldId id="619" r:id="rId33"/>
    <p:sldId id="606" r:id="rId34"/>
    <p:sldId id="552" r:id="rId35"/>
  </p:sldIdLst>
  <p:sldSz cx="9144000" cy="6858000" type="screen4x3"/>
  <p:notesSz cx="6858000" cy="9144000"/>
  <p:custShowLst>
    <p:custShow name="микрплохо" id="0">
      <p:sldLst/>
    </p:custShow>
    <p:custShow name="адмедиа" id="1">
      <p:sldLst/>
    </p:custShow>
    <p:custShow name="микрхорошо" id="2">
      <p:sldLst/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rgbClr val="FF0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rgbClr val="FF0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rgbClr val="FF0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rgbClr val="FF0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rgbClr val="FF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rgbClr val="FF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rgbClr val="FF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rgbClr val="FF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rgbClr val="FF0000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kolova_nm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  <p:clrMru>
    <a:srgbClr val="30B258"/>
    <a:srgbClr val="FF5050"/>
    <a:srgbClr val="333399"/>
    <a:srgbClr val="0D267A"/>
    <a:srgbClr val="000000"/>
    <a:srgbClr val="008E40"/>
    <a:srgbClr val="6666FF"/>
    <a:srgbClr val="99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297" autoAdjust="0"/>
    <p:restoredTop sz="96870" autoAdjust="0"/>
  </p:normalViewPr>
  <p:slideViewPr>
    <p:cSldViewPr>
      <p:cViewPr>
        <p:scale>
          <a:sx n="75" d="100"/>
          <a:sy n="75" d="100"/>
        </p:scale>
        <p:origin x="-4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6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6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6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C3904E7-CF75-4384-B778-93F3C7561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3BA9E77-70F5-491F-8F8C-4E9E57C3D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93019-0C6B-48B2-83A5-429517EF4660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8263" y="1150938"/>
            <a:ext cx="1306512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7181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579563" y="3897313"/>
            <a:ext cx="7129462" cy="11874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7181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8988" y="5157788"/>
            <a:ext cx="6726237" cy="792162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5BCF-AC18-4D5B-9BD5-BF1EAC7C6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38100"/>
            <a:ext cx="1962150" cy="6127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7700" y="38100"/>
            <a:ext cx="5734050" cy="6127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0DA5-3FEF-4500-86C9-4C48C9AA0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38100"/>
            <a:ext cx="72009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47700" y="1412875"/>
            <a:ext cx="7848600" cy="475297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3B386-96B2-41A2-82EA-3636A0140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60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60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60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sz="160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60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60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600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17382E1-5316-4A0F-B153-F28D7EBD417C}" type="datetimeFigureOut">
              <a:rPr lang="ru-RU"/>
              <a:pPr>
                <a:defRPr/>
              </a:pPr>
              <a:t>21.11.2011</a:t>
            </a:fld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C2CE048-6EA2-4B84-ABDD-FEADEAA35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5B7B-8262-4E49-92B8-469782969627}" type="datetimeFigureOut">
              <a:rPr lang="ru-RU"/>
              <a:pPr>
                <a:defRPr/>
              </a:pPr>
              <a:t>21.11.2011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DC1A3-E832-45C9-AFF4-A33E8B975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9DE6D-90FF-4EAE-9FB5-24290F37E661}" type="datetimeFigureOut">
              <a:rPr lang="ru-RU"/>
              <a:pPr>
                <a:defRPr/>
              </a:pPr>
              <a:t>21.11.2011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70FCF-0417-4731-85B8-0E0562B93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298E-1A9C-4263-B120-784A80290109}" type="datetimeFigureOut">
              <a:rPr lang="ru-RU"/>
              <a:pPr>
                <a:defRPr/>
              </a:pPr>
              <a:t>21.11.2011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498C2-6605-43B0-95C7-DBBF0C0ED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8A19-A1CF-4816-A03B-CCEEF08041E0}" type="datetimeFigureOut">
              <a:rPr lang="ru-RU"/>
              <a:pPr>
                <a:defRPr/>
              </a:pPr>
              <a:t>21.11.2011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20B37-2540-455C-AE3E-416E772D4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81BA-3B05-477A-8272-3FADCEDFC813}" type="datetimeFigureOut">
              <a:rPr lang="ru-RU"/>
              <a:pPr>
                <a:defRPr/>
              </a:pPr>
              <a:t>21.11.2011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1FC8C-0AD6-42BF-A42E-1E8379D79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040CF-E727-4BB1-A63F-AE85D4F87E8D}" type="datetimeFigureOut">
              <a:rPr lang="ru-RU"/>
              <a:pPr>
                <a:defRPr/>
              </a:pPr>
              <a:t>21.11.2011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B00C-6003-45BF-8A06-64E69FE57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946BB-34EA-4A9A-AF9D-BE2B7AB87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CBAB7-8E86-4042-B667-619652F4801C}" type="datetimeFigureOut">
              <a:rPr lang="ru-RU"/>
              <a:pPr>
                <a:defRPr/>
              </a:pPr>
              <a:t>21.11.2011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40C58-3C3D-4FDF-9A3D-061AF5CC4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60DE8-6074-45B6-B333-BF663CD0711A}" type="datetimeFigureOut">
              <a:rPr lang="ru-RU"/>
              <a:pPr>
                <a:defRPr/>
              </a:pPr>
              <a:t>21.11.2011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90A70-859C-4DF9-9C24-D28E1ECCA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E190C-8654-44E3-ABDC-A24580040B66}" type="datetimeFigureOut">
              <a:rPr lang="ru-RU"/>
              <a:pPr>
                <a:defRPr/>
              </a:pPr>
              <a:t>21.11.2011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F767D-54E2-4ECF-8C13-58ACD3E68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9F311-FB8E-4622-8213-BDB64A5CE421}" type="datetimeFigureOut">
              <a:rPr lang="ru-RU"/>
              <a:pPr>
                <a:defRPr/>
              </a:pPr>
              <a:t>21.11.2011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AD5F1-49A0-4F4F-9902-624715E3E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67D82-9F17-4BA0-BF4A-513540EC5371}" type="datetimeFigureOut">
              <a:rPr lang="ru-RU"/>
              <a:pPr>
                <a:defRPr/>
              </a:pPr>
              <a:t>21.11.2011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01D14-9D63-4517-B759-7BD72D849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55879-5303-4943-B6BC-DEC03E8DD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7700" y="1412875"/>
            <a:ext cx="38481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38481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6C8C9-3F61-495F-A8EC-6DDD24BB9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159CF-F31A-481D-978F-080922C87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EBD42-178B-48A1-917F-06183C251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E209-BBE9-4E9B-96AC-B02D4665D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D4684-3109-4209-AAF5-2B5EA3569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26F7-7EEC-46C1-97AF-18F3423BC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ldegagaga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894638" y="6350"/>
            <a:ext cx="1068387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12875"/>
            <a:ext cx="7848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707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32563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6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CA46DAE2-3D63-40C2-965D-7643D5264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70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700" y="6597650"/>
            <a:ext cx="56880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900" b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Программа развития молодых специалистов «Звезды Балтики»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38100"/>
            <a:ext cx="7200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defTabSz="7207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7207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2pPr>
      <a:lvl3pPr algn="l" defTabSz="7207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3pPr>
      <a:lvl4pPr algn="l" defTabSz="7207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4pPr>
      <a:lvl5pPr algn="l" defTabSz="7207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5pPr>
      <a:lvl6pPr marL="457200" algn="l" defTabSz="720725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6pPr>
      <a:lvl7pPr marL="914400" algn="l" defTabSz="720725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7pPr>
      <a:lvl8pPr marL="1371600" algn="l" defTabSz="720725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8pPr>
      <a:lvl9pPr marL="1828800" algn="l" defTabSz="720725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9pPr>
    </p:titleStyle>
    <p:bodyStyle>
      <a:lvl1pPr marL="361950" indent="-361950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06438" indent="-342900" algn="l" rtl="0" eaLnBrk="0" fontAlgn="base" hangingPunct="0">
        <a:spcBef>
          <a:spcPct val="0"/>
        </a:spcBef>
        <a:spcAft>
          <a:spcPct val="3000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2pPr>
      <a:lvl3pPr marL="1065213" indent="-357188" algn="l" rtl="0" eaLnBrk="0" fontAlgn="base" hangingPunct="0">
        <a:spcBef>
          <a:spcPct val="0"/>
        </a:spcBef>
        <a:spcAft>
          <a:spcPct val="30000"/>
        </a:spcAft>
        <a:buSzPct val="70000"/>
        <a:buBlip>
          <a:blip r:embed="rId18"/>
        </a:buBlip>
        <a:defRPr sz="2200">
          <a:solidFill>
            <a:schemeClr val="tx1"/>
          </a:solidFill>
          <a:latin typeface="+mn-lt"/>
        </a:defRPr>
      </a:lvl3pPr>
      <a:lvl4pPr marL="1435100" indent="-368300" algn="l" rtl="0" eaLnBrk="0" fontAlgn="base" hangingPunct="0">
        <a:spcBef>
          <a:spcPct val="0"/>
        </a:spcBef>
        <a:spcAft>
          <a:spcPct val="3000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1817688" indent="-381000" algn="l" rtl="0" eaLnBrk="0" fontAlgn="base" hangingPunct="0">
        <a:spcBef>
          <a:spcPct val="0"/>
        </a:spcBef>
        <a:spcAft>
          <a:spcPct val="3000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274888" indent="-381000" algn="l" rtl="0" fontAlgn="base">
        <a:spcBef>
          <a:spcPct val="0"/>
        </a:spcBef>
        <a:spcAft>
          <a:spcPct val="30000"/>
        </a:spcAft>
        <a:buSzPct val="70000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32088" indent="-381000" algn="l" rtl="0" fontAlgn="base">
        <a:spcBef>
          <a:spcPct val="0"/>
        </a:spcBef>
        <a:spcAft>
          <a:spcPct val="30000"/>
        </a:spcAft>
        <a:buSzPct val="70000"/>
        <a:buBlip>
          <a:blip r:embed="rId18"/>
        </a:buBlip>
        <a:defRPr>
          <a:solidFill>
            <a:schemeClr val="tx1"/>
          </a:solidFill>
          <a:latin typeface="+mn-lt"/>
        </a:defRPr>
      </a:lvl7pPr>
      <a:lvl8pPr marL="3189288" indent="-381000" algn="l" rtl="0" fontAlgn="base">
        <a:spcBef>
          <a:spcPct val="0"/>
        </a:spcBef>
        <a:spcAft>
          <a:spcPct val="30000"/>
        </a:spcAft>
        <a:buSzPct val="70000"/>
        <a:buBlip>
          <a:blip r:embed="rId18"/>
        </a:buBlip>
        <a:defRPr>
          <a:solidFill>
            <a:schemeClr val="tx1"/>
          </a:solidFill>
          <a:latin typeface="+mn-lt"/>
        </a:defRPr>
      </a:lvl8pPr>
      <a:lvl9pPr marL="3646488" indent="-381000" algn="l" rtl="0" fontAlgn="base">
        <a:spcBef>
          <a:spcPct val="0"/>
        </a:spcBef>
        <a:spcAft>
          <a:spcPct val="30000"/>
        </a:spcAft>
        <a:buSzPct val="70000"/>
        <a:buBlip>
          <a:blip r:embed="rId18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Mikotaj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0"/>
            <a:ext cx="71628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400" b="1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defRPr sz="1400" b="1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Программа развития молодых специалистов «Звезды Балтики»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400" b="1">
                <a:latin typeface="Arial" charset="0"/>
              </a:defRPr>
            </a:lvl1pPr>
          </a:lstStyle>
          <a:p>
            <a:pPr>
              <a:defRPr/>
            </a:pPr>
            <a:fld id="{00B72F69-6E6F-418A-85FA-DFA996A0B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4344" name="Picture 8" descr="logo"/>
          <p:cNvPicPr>
            <a:picLocks noChangeAspect="1" noChangeArrowheads="1"/>
          </p:cNvPicPr>
          <p:nvPr/>
        </p:nvPicPr>
        <p:blipFill>
          <a:blip r:embed="rId3">
            <a:lum bright="36000" contrast="-42000"/>
          </a:blip>
          <a:srcRect/>
          <a:stretch>
            <a:fillRect/>
          </a:stretch>
        </p:blipFill>
        <p:spPr bwMode="auto">
          <a:xfrm>
            <a:off x="76200" y="76200"/>
            <a:ext cx="8382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79769DD-A8DC-4152-98C0-AB67B919BEA3}" type="datetimeFigureOut">
              <a:rPr lang="ru-RU"/>
              <a:pPr>
                <a:defRPr/>
              </a:pPr>
              <a:t>21.11.2011</a:t>
            </a:fld>
            <a:endParaRPr lang="ru-RU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740CDF3-1CAD-495C-ACD4-8FD94D473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3" r:id="rId2"/>
    <p:sldLayoutId id="2147483782" r:id="rId3"/>
    <p:sldLayoutId id="2147483781" r:id="rId4"/>
    <p:sldLayoutId id="2147483780" r:id="rId5"/>
    <p:sldLayoutId id="2147483779" r:id="rId6"/>
    <p:sldLayoutId id="2147483778" r:id="rId7"/>
    <p:sldLayoutId id="2147483777" r:id="rId8"/>
    <p:sldLayoutId id="2147483776" r:id="rId9"/>
    <p:sldLayoutId id="2147483775" r:id="rId10"/>
    <p:sldLayoutId id="2147483774" r:id="rId11"/>
    <p:sldLayoutId id="2147483773" r:id="rId12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3.jpeg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188" y="549275"/>
            <a:ext cx="8280400" cy="100806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>
                <a:solidFill>
                  <a:schemeClr val="hlink"/>
                </a:solidFill>
              </a:rPr>
              <a:t>Казахский Национальный Университет 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>
                <a:solidFill>
                  <a:schemeClr val="hlink"/>
                </a:solidFill>
              </a:rPr>
              <a:t>имени С.Д. Асфендиярова</a:t>
            </a:r>
          </a:p>
        </p:txBody>
      </p:sp>
      <p:pic>
        <p:nvPicPr>
          <p:cNvPr id="30722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8063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250825" y="2708275"/>
            <a:ext cx="84248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600" i="1">
                <a:solidFill>
                  <a:srgbClr val="30B258"/>
                </a:solidFill>
              </a:rPr>
              <a:t>Модульное обучение на примере специальности «Фармация» </a:t>
            </a:r>
            <a:endParaRPr lang="en-US" sz="3600" i="1">
              <a:solidFill>
                <a:srgbClr val="30B258"/>
              </a:solidFill>
            </a:endParaRPr>
          </a:p>
          <a:p>
            <a:pPr algn="ctr">
              <a:lnSpc>
                <a:spcPct val="90000"/>
              </a:lnSpc>
            </a:pPr>
            <a:endParaRPr lang="en-US" sz="3600" i="1">
              <a:solidFill>
                <a:srgbClr val="30B258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3600" i="1">
                <a:solidFill>
                  <a:srgbClr val="30B258"/>
                </a:solidFill>
              </a:rPr>
              <a:t>                           </a:t>
            </a:r>
            <a:r>
              <a:rPr lang="ru-RU" sz="3600" i="1">
                <a:solidFill>
                  <a:srgbClr val="30B258"/>
                </a:solidFill>
              </a:rPr>
              <a:t>            </a:t>
            </a:r>
            <a:r>
              <a:rPr lang="ru-RU" sz="2800" i="1">
                <a:solidFill>
                  <a:srgbClr val="30B258"/>
                </a:solidFill>
              </a:rPr>
              <a:t>Докладчик:</a:t>
            </a:r>
          </a:p>
          <a:p>
            <a:pPr algn="ctr">
              <a:lnSpc>
                <a:spcPct val="90000"/>
              </a:lnSpc>
            </a:pPr>
            <a:r>
              <a:rPr lang="ru-RU" sz="2800" i="1">
                <a:solidFill>
                  <a:srgbClr val="30B258"/>
                </a:solidFill>
              </a:rPr>
              <a:t>                                               Директор УД фармации</a:t>
            </a:r>
          </a:p>
          <a:p>
            <a:pPr algn="ctr">
              <a:lnSpc>
                <a:spcPct val="90000"/>
              </a:lnSpc>
            </a:pPr>
            <a:r>
              <a:rPr lang="ru-RU" sz="2800" i="1">
                <a:solidFill>
                  <a:srgbClr val="30B258"/>
                </a:solidFill>
              </a:rPr>
              <a:t>                                      доц. Устенова Г.О.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793038" cy="1462087"/>
          </a:xfrm>
        </p:spPr>
        <p:txBody>
          <a:bodyPr/>
          <a:lstStyle/>
          <a:p>
            <a:pPr eaLnBrk="1" hangingPunct="1"/>
            <a:r>
              <a:rPr lang="ru-RU" sz="2400" i="1" smtClean="0">
                <a:solidFill>
                  <a:schemeClr val="hlink"/>
                </a:solidFill>
              </a:rPr>
              <a:t>Модульное обучение - способ организации учебного процесса на основе блочно-модульного представ-ления учебной информации.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349500"/>
            <a:ext cx="777240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	</a:t>
            </a:r>
            <a:r>
              <a:rPr lang="ru-RU" sz="2400" i="1" smtClean="0">
                <a:solidFill>
                  <a:srgbClr val="30B258"/>
                </a:solidFill>
              </a:rPr>
              <a:t>Сущность модульного обучения состоит в том, что содержание обучения структурируется в автономные организационно-методические блоки — модули, содержание и объём которых могут варьировать в зависимости от дидактических целей, профильной и уровневой дифференциации обучающихся, желаний обучающихся по выбору индивидуальной траектории движения по учебному курсу. На модулях дисциплины могут быть обязательными и элективными.</a:t>
            </a: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i="1" smtClean="0">
                <a:solidFill>
                  <a:schemeClr val="hlink"/>
                </a:solidFill>
              </a:rPr>
              <a:t>Чем модульное обучение отличается от других систем обучения?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060575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</a:rPr>
              <a:t>Содержание обучения представляется в информационных блоках, усвоение которых осуществляется в соответствии с целью.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</a:rPr>
              <a:t>Дидактическая цель формулируется для обучающегося и содержит в себе не только указание на объем изучаемого содержания, но и на уровень его усвоения.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</a:rPr>
              <a:t>Каждый обучающийся получает от преподавателя советы, как рациональнее действовать, где найти нужный учебный материал;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</a:rPr>
              <a:t>Меняется форма общения. оно осуществляется через модули и плюс личное индивидуальное общение.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</a:rPr>
              <a:t>Обучающийся работает максимум времени самостоятельно, учится самопланированию, самоорганизации, самоконтролю и самооценке. Это дает возможность ему осознать себя в деятельности, самому определять уровень усвоения знаний, видеть пробелы в своих знаниях и умениях.</a:t>
            </a: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chemeClr val="hlink"/>
                </a:solidFill>
              </a:rPr>
              <a:t>      Модуль — это: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i="1" smtClean="0">
                <a:solidFill>
                  <a:srgbClr val="30B258"/>
                </a:solidFill>
              </a:rPr>
              <a:t>целостный набор подлежащих освоению умений, знаний, отношений и опыта (компетенций), описанных в форме требований, которым должен соответствовать обучающийся по завершении модуля, и представ-ляющий составную часть более общей функции. 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hlink"/>
                </a:solidFill>
                <a:latin typeface="Times New Roman" pitchFamily="18" charset="0"/>
              </a:rPr>
              <a:t>М</a:t>
            </a:r>
            <a:r>
              <a:rPr lang="ru-RU" b="1" smtClean="0">
                <a:solidFill>
                  <a:schemeClr val="hlink"/>
                </a:solidFill>
                <a:latin typeface="Times New Roman" pitchFamily="18" charset="0"/>
              </a:rPr>
              <a:t>одули делятся на следующие виды: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smtClean="0">
                <a:solidFill>
                  <a:srgbClr val="30B258"/>
                </a:solidFill>
              </a:rPr>
              <a:t>Общие обязательные модули-циклы базовых дисциплин, не связанных со специальностью;</a:t>
            </a:r>
          </a:p>
          <a:p>
            <a:r>
              <a:rPr lang="ru-RU" i="1" smtClean="0">
                <a:solidFill>
                  <a:srgbClr val="30B258"/>
                </a:solidFill>
              </a:rPr>
              <a:t>Обязательные модули по специаль-ности – циклы базовых и профили-рующих дисциплин, направленные на формирование профессиональных компетенций;</a:t>
            </a:r>
          </a:p>
          <a:p>
            <a:pPr>
              <a:buFont typeface="Wingdings" pitchFamily="2" charset="2"/>
              <a:buNone/>
            </a:pPr>
            <a:endParaRPr lang="ru-RU" i="1" smtClean="0">
              <a:solidFill>
                <a:srgbClr val="30B258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smtClean="0">
                <a:solidFill>
                  <a:srgbClr val="30B258"/>
                </a:solidFill>
              </a:rPr>
              <a:t>Модули по выбору  для определенной специальности- циклы дисциплин по индивидуальному профилированию в рамках специальности;</a:t>
            </a:r>
          </a:p>
          <a:p>
            <a:r>
              <a:rPr lang="ru-RU" i="1" smtClean="0">
                <a:solidFill>
                  <a:srgbClr val="30B258"/>
                </a:solidFill>
              </a:rPr>
              <a:t>Модули по выбору, не входящие в квалификацию, направленные на формирование дополнительных компетенций.</a:t>
            </a:r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smtClean="0">
                <a:solidFill>
                  <a:schemeClr val="hlink"/>
                </a:solidFill>
              </a:rPr>
              <a:t>Модуль формируется из: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i="1" smtClean="0">
                <a:solidFill>
                  <a:srgbClr val="30B258"/>
                </a:solidFill>
              </a:rPr>
              <a:t>Больших по объему (3 и более кредитов), завершенных по содержанию дисциплин;</a:t>
            </a:r>
          </a:p>
          <a:p>
            <a:r>
              <a:rPr lang="ru-RU" sz="2800" i="1" smtClean="0">
                <a:solidFill>
                  <a:srgbClr val="30B258"/>
                </a:solidFill>
              </a:rPr>
              <a:t>Небольшого объема и взаимно дополняющих дисциплин;</a:t>
            </a:r>
          </a:p>
          <a:p>
            <a:r>
              <a:rPr lang="ru-RU" sz="2800" i="1" smtClean="0">
                <a:solidFill>
                  <a:srgbClr val="30B258"/>
                </a:solidFill>
              </a:rPr>
              <a:t>Нескольких смежных дисциплин, обеспечивающих преемственность учебной программы (с учетом пререквизитов).</a:t>
            </a: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>
                <a:solidFill>
                  <a:schemeClr val="hlink"/>
                </a:solidFill>
                <a:latin typeface="Times New Roman" pitchFamily="18" charset="0"/>
              </a:rPr>
              <a:t>Описание модуля включает: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0B258"/>
                </a:solidFill>
              </a:rPr>
              <a:t>Название  и шифр;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0B258"/>
                </a:solidFill>
              </a:rPr>
              <a:t>Ответственный за модуль;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0B258"/>
                </a:solidFill>
              </a:rPr>
              <a:t>Тип модуля;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0B258"/>
                </a:solidFill>
              </a:rPr>
              <a:t>Уровень модуля;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0B258"/>
                </a:solidFill>
              </a:rPr>
              <a:t>Количество кредитов (часов);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0B258"/>
                </a:solidFill>
              </a:rPr>
              <a:t>Форма обучения;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0B258"/>
                </a:solidFill>
              </a:rPr>
              <a:t>Семестр;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0B258"/>
                </a:solidFill>
              </a:rPr>
              <a:t>Количество обучающихся;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0B258"/>
                </a:solidFill>
              </a:rPr>
              <a:t>Содержание модуля;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0B258"/>
                </a:solidFill>
              </a:rPr>
              <a:t>Результаты обучения;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0B258"/>
                </a:solidFill>
              </a:rPr>
              <a:t>Форма итогового контроля;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0B258"/>
                </a:solidFill>
              </a:rPr>
              <a:t>Продолжительность модуля</a:t>
            </a:r>
            <a:r>
              <a:rPr lang="ru-RU" sz="2000" smtClean="0">
                <a:solidFill>
                  <a:srgbClr val="30B258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000" i="1" smtClean="0">
                <a:solidFill>
                  <a:srgbClr val="30B258"/>
                </a:solidFill>
              </a:rPr>
              <a:t>Оценка компетенций.</a:t>
            </a:r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351838" cy="863600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2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Образовательный процесс на фармацевтическом факультете (бакалавриат)</a:t>
            </a:r>
          </a:p>
        </p:txBody>
      </p:sp>
      <p:sp>
        <p:nvSpPr>
          <p:cNvPr id="4608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  <a:noFill/>
        </p:spPr>
        <p:txBody>
          <a:bodyPr anchor="t"/>
          <a:lstStyle/>
          <a:p>
            <a:pPr>
              <a:lnSpc>
                <a:spcPct val="90000"/>
              </a:lnSpc>
            </a:pPr>
            <a:fld id="{6E54ACA1-7C99-47F4-ADB6-487DB810DA14}" type="slidenum">
              <a:rPr lang="ru-RU" b="1" smtClean="0">
                <a:solidFill>
                  <a:srgbClr val="FF0000"/>
                </a:solidFill>
                <a:latin typeface="Arial" charset="0"/>
              </a:rPr>
              <a:pPr>
                <a:lnSpc>
                  <a:spcPct val="90000"/>
                </a:lnSpc>
              </a:pPr>
              <a:t>17</a:t>
            </a:fld>
            <a:endParaRPr lang="ru-RU" b="1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05284" name="Oval 4"/>
          <p:cNvSpPr>
            <a:spLocks noChangeArrowheads="1"/>
          </p:cNvSpPr>
          <p:nvPr/>
        </p:nvSpPr>
        <p:spPr bwMode="auto">
          <a:xfrm>
            <a:off x="2843213" y="4292600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>
            <a:outerShdw dist="107763" dir="2700000" algn="ctr" rotWithShape="0">
              <a:srgbClr val="C2C2C2">
                <a:alpha val="50000"/>
              </a:srgbClr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ru-RU" sz="1600">
              <a:latin typeface="Arial" charset="0"/>
            </a:endParaRPr>
          </a:p>
        </p:txBody>
      </p:sp>
      <p:sp>
        <p:nvSpPr>
          <p:cNvPr id="46084" name="Oval 5"/>
          <p:cNvSpPr>
            <a:spLocks noChangeArrowheads="1"/>
          </p:cNvSpPr>
          <p:nvPr/>
        </p:nvSpPr>
        <p:spPr bwMode="auto">
          <a:xfrm>
            <a:off x="1331913" y="1412875"/>
            <a:ext cx="5976937" cy="18002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endParaRPr lang="ru-RU" sz="1600">
              <a:latin typeface="Arial" charset="0"/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1692275" y="1520825"/>
            <a:ext cx="1150938" cy="2444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1100">
                <a:solidFill>
                  <a:srgbClr val="000000"/>
                </a:solidFill>
                <a:latin typeface="Arial" charset="0"/>
              </a:rPr>
              <a:t>БД+элективы</a:t>
            </a:r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4716463" y="1268413"/>
            <a:ext cx="1223962" cy="31432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endParaRPr lang="ru-RU" sz="1600">
              <a:latin typeface="Arial" charset="0"/>
            </a:endParaRP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7451725" y="2060575"/>
            <a:ext cx="1441450" cy="674688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u="sng">
                <a:solidFill>
                  <a:srgbClr val="000000"/>
                </a:solidFill>
                <a:latin typeface="Arial" charset="0"/>
              </a:rPr>
              <a:t>Гос.экз. или защита диплома</a:t>
            </a:r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1763713" y="2781300"/>
            <a:ext cx="985837" cy="31432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endParaRPr lang="ru-RU" sz="1600">
              <a:latin typeface="Arial" charset="0"/>
            </a:endParaRPr>
          </a:p>
        </p:txBody>
      </p: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3348038" y="2997200"/>
            <a:ext cx="1223962" cy="31432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endParaRPr lang="ru-RU" sz="1600">
              <a:latin typeface="Arial" charset="0"/>
            </a:endParaRPr>
          </a:p>
        </p:txBody>
      </p:sp>
      <p:sp>
        <p:nvSpPr>
          <p:cNvPr id="46090" name="Rectangle 11"/>
          <p:cNvSpPr>
            <a:spLocks noChangeArrowheads="1"/>
          </p:cNvSpPr>
          <p:nvPr/>
        </p:nvSpPr>
        <p:spPr bwMode="auto">
          <a:xfrm>
            <a:off x="6227763" y="2781300"/>
            <a:ext cx="936625" cy="31432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endParaRPr lang="ru-RU" sz="1600">
              <a:latin typeface="Arial" charset="0"/>
            </a:endParaRPr>
          </a:p>
        </p:txBody>
      </p:sp>
      <p:sp>
        <p:nvSpPr>
          <p:cNvPr id="46091" name="Text Box 17"/>
          <p:cNvSpPr txBox="1">
            <a:spLocks noChangeArrowheads="1"/>
          </p:cNvSpPr>
          <p:nvPr/>
        </p:nvSpPr>
        <p:spPr bwMode="auto">
          <a:xfrm>
            <a:off x="3419475" y="2997200"/>
            <a:ext cx="11525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1100">
                <a:solidFill>
                  <a:srgbClr val="000000"/>
                </a:solidFill>
                <a:latin typeface="Arial" charset="0"/>
              </a:rPr>
              <a:t>ООД+ БД+элективы</a:t>
            </a:r>
          </a:p>
        </p:txBody>
      </p:sp>
      <p:sp>
        <p:nvSpPr>
          <p:cNvPr id="46092" name="Text Box 18"/>
          <p:cNvSpPr txBox="1">
            <a:spLocks noChangeArrowheads="1"/>
          </p:cNvSpPr>
          <p:nvPr/>
        </p:nvSpPr>
        <p:spPr bwMode="auto">
          <a:xfrm>
            <a:off x="6156325" y="2781300"/>
            <a:ext cx="1152525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Arial" charset="0"/>
              </a:rPr>
              <a:t>ООД+БД</a:t>
            </a:r>
          </a:p>
        </p:txBody>
      </p:sp>
      <p:sp>
        <p:nvSpPr>
          <p:cNvPr id="46093" name="Text Box 19"/>
          <p:cNvSpPr txBox="1">
            <a:spLocks noChangeArrowheads="1"/>
          </p:cNvSpPr>
          <p:nvPr/>
        </p:nvSpPr>
        <p:spPr bwMode="auto">
          <a:xfrm>
            <a:off x="3492500" y="3429000"/>
            <a:ext cx="728663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000000"/>
                </a:solidFill>
                <a:latin typeface="Arial" charset="0"/>
              </a:rPr>
              <a:t>2 курс</a:t>
            </a:r>
          </a:p>
        </p:txBody>
      </p:sp>
      <p:sp>
        <p:nvSpPr>
          <p:cNvPr id="46094" name="Oval 20"/>
          <p:cNvSpPr>
            <a:spLocks noChangeArrowheads="1"/>
          </p:cNvSpPr>
          <p:nvPr/>
        </p:nvSpPr>
        <p:spPr bwMode="auto">
          <a:xfrm>
            <a:off x="7235825" y="2276475"/>
            <a:ext cx="144463" cy="1222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endParaRPr lang="ru-RU" sz="1600">
              <a:latin typeface="Arial" charset="0"/>
            </a:endParaRPr>
          </a:p>
        </p:txBody>
      </p:sp>
      <p:sp>
        <p:nvSpPr>
          <p:cNvPr id="46095" name="Oval 21"/>
          <p:cNvSpPr>
            <a:spLocks noChangeArrowheads="1"/>
          </p:cNvSpPr>
          <p:nvPr/>
        </p:nvSpPr>
        <p:spPr bwMode="auto">
          <a:xfrm>
            <a:off x="1258888" y="2205038"/>
            <a:ext cx="144462" cy="1222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endParaRPr lang="ru-RU" sz="1600">
              <a:latin typeface="Arial" charset="0"/>
            </a:endParaRPr>
          </a:p>
        </p:txBody>
      </p:sp>
      <p:sp>
        <p:nvSpPr>
          <p:cNvPr id="46096" name="AutoShape 22"/>
          <p:cNvSpPr>
            <a:spLocks noChangeArrowheads="1"/>
          </p:cNvSpPr>
          <p:nvPr/>
        </p:nvSpPr>
        <p:spPr bwMode="auto">
          <a:xfrm rot="-5163606">
            <a:off x="2854325" y="3003550"/>
            <a:ext cx="338138" cy="19208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endParaRPr lang="ru-RU" sz="1600">
              <a:latin typeface="Arial" charset="0"/>
            </a:endParaRPr>
          </a:p>
        </p:txBody>
      </p:sp>
      <p:sp>
        <p:nvSpPr>
          <p:cNvPr id="46097" name="AutoShape 23"/>
          <p:cNvSpPr>
            <a:spLocks noChangeArrowheads="1"/>
          </p:cNvSpPr>
          <p:nvPr/>
        </p:nvSpPr>
        <p:spPr bwMode="auto">
          <a:xfrm rot="5236469">
            <a:off x="4363244" y="1345406"/>
            <a:ext cx="338138" cy="19367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endParaRPr lang="ru-RU" sz="1600">
              <a:latin typeface="Arial" charset="0"/>
            </a:endParaRPr>
          </a:p>
        </p:txBody>
      </p:sp>
      <p:sp>
        <p:nvSpPr>
          <p:cNvPr id="46098" name="AutoShape 26"/>
          <p:cNvSpPr>
            <a:spLocks noChangeArrowheads="1"/>
          </p:cNvSpPr>
          <p:nvPr/>
        </p:nvSpPr>
        <p:spPr bwMode="auto">
          <a:xfrm rot="-5163606">
            <a:off x="4643438" y="3141663"/>
            <a:ext cx="338137" cy="19208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endParaRPr lang="ru-RU" sz="1600">
              <a:latin typeface="Arial" charset="0"/>
            </a:endParaRPr>
          </a:p>
        </p:txBody>
      </p:sp>
      <p:sp>
        <p:nvSpPr>
          <p:cNvPr id="46099" name="Text Box 27"/>
          <p:cNvSpPr txBox="1">
            <a:spLocks noChangeArrowheads="1"/>
          </p:cNvSpPr>
          <p:nvPr/>
        </p:nvSpPr>
        <p:spPr bwMode="auto">
          <a:xfrm>
            <a:off x="1979613" y="1125538"/>
            <a:ext cx="728662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000000"/>
                </a:solidFill>
                <a:latin typeface="Arial" charset="0"/>
              </a:rPr>
              <a:t>4 курс</a:t>
            </a:r>
          </a:p>
        </p:txBody>
      </p:sp>
      <p:sp>
        <p:nvSpPr>
          <p:cNvPr id="46100" name="Text Box 28"/>
          <p:cNvSpPr txBox="1">
            <a:spLocks noChangeArrowheads="1"/>
          </p:cNvSpPr>
          <p:nvPr/>
        </p:nvSpPr>
        <p:spPr bwMode="auto">
          <a:xfrm>
            <a:off x="6372225" y="3141663"/>
            <a:ext cx="777875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000000"/>
                </a:solidFill>
                <a:latin typeface="Arial" charset="0"/>
              </a:rPr>
              <a:t>1 курс.</a:t>
            </a:r>
          </a:p>
        </p:txBody>
      </p:sp>
      <p:sp>
        <p:nvSpPr>
          <p:cNvPr id="46101" name="Text Box 29"/>
          <p:cNvSpPr txBox="1">
            <a:spLocks noChangeArrowheads="1"/>
          </p:cNvSpPr>
          <p:nvPr/>
        </p:nvSpPr>
        <p:spPr bwMode="auto">
          <a:xfrm>
            <a:off x="1692275" y="3141663"/>
            <a:ext cx="777875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000000"/>
                </a:solidFill>
                <a:latin typeface="Arial" charset="0"/>
              </a:rPr>
              <a:t>3 курс.</a:t>
            </a:r>
          </a:p>
        </p:txBody>
      </p:sp>
      <p:sp>
        <p:nvSpPr>
          <p:cNvPr id="46102" name="Text Box 31"/>
          <p:cNvSpPr txBox="1">
            <a:spLocks noChangeArrowheads="1"/>
          </p:cNvSpPr>
          <p:nvPr/>
        </p:nvSpPr>
        <p:spPr bwMode="auto">
          <a:xfrm>
            <a:off x="1187450" y="2492375"/>
            <a:ext cx="720725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>
                <a:latin typeface="Arial" charset="0"/>
              </a:rPr>
              <a:t>ПГК</a:t>
            </a:r>
          </a:p>
        </p:txBody>
      </p:sp>
      <p:sp>
        <p:nvSpPr>
          <p:cNvPr id="46103" name="AutoShape 32"/>
          <p:cNvSpPr>
            <a:spLocks noChangeArrowheads="1"/>
          </p:cNvSpPr>
          <p:nvPr/>
        </p:nvSpPr>
        <p:spPr bwMode="auto">
          <a:xfrm>
            <a:off x="3857625" y="3989388"/>
            <a:ext cx="928688" cy="355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endParaRPr lang="ru-RU" sz="1600">
              <a:latin typeface="Arial" charset="0"/>
            </a:endParaRPr>
          </a:p>
        </p:txBody>
      </p:sp>
      <p:sp>
        <p:nvSpPr>
          <p:cNvPr id="46104" name="Text Box 33"/>
          <p:cNvSpPr txBox="1">
            <a:spLocks noChangeArrowheads="1"/>
          </p:cNvSpPr>
          <p:nvPr/>
        </p:nvSpPr>
        <p:spPr bwMode="auto">
          <a:xfrm>
            <a:off x="2843213" y="4941888"/>
            <a:ext cx="3024187" cy="4238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>
                <a:latin typeface="Arial" charset="0"/>
              </a:rPr>
              <a:t>выпускник</a:t>
            </a:r>
          </a:p>
        </p:txBody>
      </p:sp>
      <p:sp>
        <p:nvSpPr>
          <p:cNvPr id="46105" name="Text Box 34"/>
          <p:cNvSpPr txBox="1">
            <a:spLocks noChangeArrowheads="1"/>
          </p:cNvSpPr>
          <p:nvPr/>
        </p:nvSpPr>
        <p:spPr bwMode="auto">
          <a:xfrm>
            <a:off x="2627313" y="1989138"/>
            <a:ext cx="3657600" cy="590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800">
                <a:solidFill>
                  <a:schemeClr val="tx1"/>
                </a:solidFill>
                <a:latin typeface="Arial" charset="0"/>
              </a:rPr>
              <a:t>КазНМУ</a:t>
            </a:r>
          </a:p>
          <a:p>
            <a:pPr algn="ctr">
              <a:lnSpc>
                <a:spcPct val="90000"/>
              </a:lnSpc>
            </a:pPr>
            <a:r>
              <a:rPr lang="ru-RU" sz="1800">
                <a:solidFill>
                  <a:schemeClr val="tx1"/>
                </a:solidFill>
                <a:latin typeface="Arial" charset="0"/>
              </a:rPr>
              <a:t>Фармацевтический факультет</a:t>
            </a:r>
          </a:p>
        </p:txBody>
      </p:sp>
      <p:pic>
        <p:nvPicPr>
          <p:cNvPr id="46106" name="Picture 35" descr="MCj042473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437063"/>
            <a:ext cx="1358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Овал 31"/>
          <p:cNvSpPr/>
          <p:nvPr/>
        </p:nvSpPr>
        <p:spPr>
          <a:xfrm>
            <a:off x="5003800" y="2924175"/>
            <a:ext cx="1223963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600" dirty="0"/>
              <a:t>УПП-1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600" dirty="0"/>
              <a:t>УПП-2</a:t>
            </a:r>
          </a:p>
        </p:txBody>
      </p:sp>
      <p:sp>
        <p:nvSpPr>
          <p:cNvPr id="46108" name="Прямоугольник 34"/>
          <p:cNvSpPr>
            <a:spLocks noChangeArrowheads="1"/>
          </p:cNvSpPr>
          <p:nvPr/>
        </p:nvSpPr>
        <p:spPr bwMode="auto">
          <a:xfrm>
            <a:off x="1692275" y="2636838"/>
            <a:ext cx="1150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16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100">
                <a:solidFill>
                  <a:srgbClr val="000000"/>
                </a:solidFill>
                <a:latin typeface="Arial" charset="0"/>
              </a:rPr>
              <a:t>БД+элективы</a:t>
            </a:r>
          </a:p>
        </p:txBody>
      </p:sp>
      <p:sp>
        <p:nvSpPr>
          <p:cNvPr id="36" name="Овал 35"/>
          <p:cNvSpPr/>
          <p:nvPr/>
        </p:nvSpPr>
        <p:spPr>
          <a:xfrm>
            <a:off x="755650" y="2060575"/>
            <a:ext cx="1008063" cy="360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ru-RU" sz="1600" dirty="0"/>
          </a:p>
          <a:p>
            <a:pPr algn="ctr">
              <a:lnSpc>
                <a:spcPct val="90000"/>
              </a:lnSpc>
              <a:defRPr/>
            </a:pPr>
            <a:r>
              <a:rPr lang="ru-RU" sz="1600" dirty="0"/>
              <a:t>УП-3</a:t>
            </a:r>
          </a:p>
          <a:p>
            <a:pPr algn="ctr">
              <a:lnSpc>
                <a:spcPct val="90000"/>
              </a:lnSpc>
              <a:defRPr/>
            </a:pPr>
            <a:endParaRPr lang="ru-RU" sz="1600" dirty="0"/>
          </a:p>
        </p:txBody>
      </p:sp>
      <p:sp>
        <p:nvSpPr>
          <p:cNvPr id="37" name="Овал 36"/>
          <p:cNvSpPr/>
          <p:nvPr/>
        </p:nvSpPr>
        <p:spPr>
          <a:xfrm>
            <a:off x="3059113" y="1052513"/>
            <a:ext cx="1225550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600" dirty="0"/>
              <a:t>УПП-4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600" dirty="0"/>
              <a:t>ПП-5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600" dirty="0"/>
              <a:t>ПП-6</a:t>
            </a:r>
          </a:p>
        </p:txBody>
      </p:sp>
      <p:sp>
        <p:nvSpPr>
          <p:cNvPr id="46111" name="Прямоугольник 37"/>
          <p:cNvSpPr>
            <a:spLocks noChangeArrowheads="1"/>
          </p:cNvSpPr>
          <p:nvPr/>
        </p:nvSpPr>
        <p:spPr bwMode="auto">
          <a:xfrm>
            <a:off x="4932363" y="981075"/>
            <a:ext cx="7286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000000"/>
                </a:solidFill>
                <a:latin typeface="Arial" charset="0"/>
              </a:rPr>
              <a:t>5 курс</a:t>
            </a:r>
          </a:p>
        </p:txBody>
      </p:sp>
      <p:sp>
        <p:nvSpPr>
          <p:cNvPr id="46112" name="Прямоугольник 38"/>
          <p:cNvSpPr>
            <a:spLocks noChangeArrowheads="1"/>
          </p:cNvSpPr>
          <p:nvPr/>
        </p:nvSpPr>
        <p:spPr bwMode="auto">
          <a:xfrm>
            <a:off x="4716463" y="1268413"/>
            <a:ext cx="12287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1200">
                <a:solidFill>
                  <a:srgbClr val="000000"/>
                </a:solidFill>
                <a:latin typeface="Arial" charset="0"/>
              </a:rPr>
              <a:t>БД+элективы</a:t>
            </a:r>
          </a:p>
        </p:txBody>
      </p:sp>
      <p:sp>
        <p:nvSpPr>
          <p:cNvPr id="40" name="Овал 39"/>
          <p:cNvSpPr/>
          <p:nvPr/>
        </p:nvSpPr>
        <p:spPr>
          <a:xfrm>
            <a:off x="6011863" y="1412875"/>
            <a:ext cx="1223962" cy="503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600" dirty="0"/>
              <a:t>ПП-7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600" dirty="0"/>
              <a:t>ПП-8</a:t>
            </a:r>
          </a:p>
        </p:txBody>
      </p:sp>
      <p:sp>
        <p:nvSpPr>
          <p:cNvPr id="46114" name="AutoShape 23"/>
          <p:cNvSpPr>
            <a:spLocks noChangeArrowheads="1"/>
          </p:cNvSpPr>
          <p:nvPr/>
        </p:nvSpPr>
        <p:spPr bwMode="auto">
          <a:xfrm rot="9533204">
            <a:off x="7043738" y="1971675"/>
            <a:ext cx="338137" cy="19367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endParaRPr lang="ru-RU" sz="160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hrchy_chart_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196975"/>
            <a:ext cx="84105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971550" y="0"/>
            <a:ext cx="78867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Aft>
                <a:spcPts val="600"/>
              </a:spcAft>
              <a:tabLst>
                <a:tab pos="2057400" algn="l"/>
                <a:tab pos="2971800" algn="l"/>
              </a:tabLst>
              <a:defRPr/>
            </a:pPr>
            <a:r>
              <a:rPr lang="ru-RU" sz="2400" i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 РАМКАХ СПЕЦИАЛЬНОСТИ «ФАРМАЦИЯ» ОПРЕДЕЛЕНЫ</a:t>
            </a:r>
            <a:r>
              <a:rPr lang="ru-RU" sz="24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algn="ctr">
              <a:spcAft>
                <a:spcPts val="600"/>
              </a:spcAft>
              <a:tabLst>
                <a:tab pos="2057400" algn="l"/>
                <a:tab pos="2971800" algn="l"/>
              </a:tabLst>
              <a:defRPr/>
            </a:pPr>
            <a:r>
              <a:rPr lang="ru-RU" sz="24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ПЯТЬ МОДУЛЕЙ ПОДГОТОВКИ СПЕЦИАЛИСТА</a:t>
            </a:r>
            <a:endParaRPr lang="en-US" sz="2400" i="1" baseline="-25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2786063" y="1643063"/>
            <a:ext cx="1787525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endParaRPr lang="en-US" sz="200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2" name="Text Box 7"/>
          <p:cNvSpPr txBox="1">
            <a:spLocks noChangeArrowheads="1"/>
          </p:cNvSpPr>
          <p:nvPr/>
        </p:nvSpPr>
        <p:spPr bwMode="auto">
          <a:xfrm>
            <a:off x="1143000" y="3857625"/>
            <a:ext cx="10398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endParaRPr lang="en-US" sz="180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3" name="Text Box 8"/>
          <p:cNvSpPr txBox="1">
            <a:spLocks noChangeArrowheads="1"/>
          </p:cNvSpPr>
          <p:nvPr/>
        </p:nvSpPr>
        <p:spPr bwMode="auto">
          <a:xfrm>
            <a:off x="3214688" y="3857625"/>
            <a:ext cx="1081087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endParaRPr lang="en-US" sz="180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4" name="Text Box 9"/>
          <p:cNvSpPr txBox="1">
            <a:spLocks noChangeArrowheads="1"/>
          </p:cNvSpPr>
          <p:nvPr/>
        </p:nvSpPr>
        <p:spPr bwMode="auto">
          <a:xfrm>
            <a:off x="5286375" y="3857625"/>
            <a:ext cx="1223963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endParaRPr lang="en-US" sz="180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5" name="Line 10"/>
          <p:cNvSpPr>
            <a:spLocks noChangeShapeType="1"/>
          </p:cNvSpPr>
          <p:nvPr/>
        </p:nvSpPr>
        <p:spPr bwMode="auto">
          <a:xfrm rot="-6300000">
            <a:off x="1047750" y="4216400"/>
            <a:ext cx="381000" cy="533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6" name="Прямоугольник 16"/>
          <p:cNvSpPr>
            <a:spLocks noChangeArrowheads="1"/>
          </p:cNvSpPr>
          <p:nvPr/>
        </p:nvSpPr>
        <p:spPr bwMode="auto">
          <a:xfrm>
            <a:off x="2484438" y="2420938"/>
            <a:ext cx="1398587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Фармацевт-менеджер</a:t>
            </a:r>
          </a:p>
        </p:txBody>
      </p:sp>
      <p:sp>
        <p:nvSpPr>
          <p:cNvPr id="48137" name="Прямоугольник 17"/>
          <p:cNvSpPr>
            <a:spLocks noChangeArrowheads="1"/>
          </p:cNvSpPr>
          <p:nvPr/>
        </p:nvSpPr>
        <p:spPr bwMode="auto">
          <a:xfrm>
            <a:off x="4787900" y="2420938"/>
            <a:ext cx="1643063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FF00"/>
                </a:solidFill>
                <a:latin typeface="Arial" charset="0"/>
              </a:rPr>
              <a:t>Фармацевт-технолог</a:t>
            </a:r>
          </a:p>
        </p:txBody>
      </p:sp>
      <p:sp>
        <p:nvSpPr>
          <p:cNvPr id="48138" name="Прямоугольник 19"/>
          <p:cNvSpPr>
            <a:spLocks noChangeArrowheads="1"/>
          </p:cNvSpPr>
          <p:nvPr/>
        </p:nvSpPr>
        <p:spPr bwMode="auto">
          <a:xfrm>
            <a:off x="395288" y="4508500"/>
            <a:ext cx="139382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Фармацевт-</a:t>
            </a:r>
          </a:p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аналитик</a:t>
            </a:r>
          </a:p>
        </p:txBody>
      </p:sp>
      <p:sp>
        <p:nvSpPr>
          <p:cNvPr id="48139" name="Прямоугольник 20"/>
          <p:cNvSpPr>
            <a:spLocks noChangeArrowheads="1"/>
          </p:cNvSpPr>
          <p:nvPr/>
        </p:nvSpPr>
        <p:spPr bwMode="auto">
          <a:xfrm>
            <a:off x="2195513" y="4437063"/>
            <a:ext cx="20891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Фармацевт-</a:t>
            </a:r>
          </a:p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фармакогност</a:t>
            </a:r>
          </a:p>
        </p:txBody>
      </p:sp>
      <p:sp>
        <p:nvSpPr>
          <p:cNvPr id="48140" name="Прямоугольник 21"/>
          <p:cNvSpPr>
            <a:spLocks noChangeArrowheads="1"/>
          </p:cNvSpPr>
          <p:nvPr/>
        </p:nvSpPr>
        <p:spPr bwMode="auto">
          <a:xfrm>
            <a:off x="4716463" y="4508500"/>
            <a:ext cx="17272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Фармацевт-</a:t>
            </a:r>
          </a:p>
          <a:p>
            <a:pPr algn="ctr"/>
            <a:r>
              <a:rPr lang="ru-RU" sz="1600">
                <a:solidFill>
                  <a:srgbClr val="FFFF00"/>
                </a:solidFill>
                <a:latin typeface="Arial" charset="0"/>
              </a:rPr>
              <a:t>токсиколог</a:t>
            </a:r>
          </a:p>
        </p:txBody>
      </p:sp>
      <p:pic>
        <p:nvPicPr>
          <p:cNvPr id="48141" name="Picture 35" descr="MCj0424730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1844675"/>
            <a:ext cx="123031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2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008063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2" name="Organization Chart 4"/>
          <p:cNvGraphicFramePr>
            <a:graphicFrameLocks/>
          </p:cNvGraphicFramePr>
          <p:nvPr/>
        </p:nvGraphicFramePr>
        <p:xfrm>
          <a:off x="468313" y="260350"/>
          <a:ext cx="8532812" cy="6427788"/>
        </p:xfrm>
        <a:graphic>
          <a:graphicData uri="http://schemas.openxmlformats.org/drawingml/2006/compatibility">
            <com:legacyDrawing xmlns:com="http://schemas.openxmlformats.org/drawingml/2006/compatibility" spid="_x0000_s83972"/>
          </a:graphicData>
        </a:graphic>
      </p:graphicFrame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>
                <a:solidFill>
                  <a:srgbClr val="FF5050"/>
                </a:solidFill>
              </a:rPr>
              <a:t>Компетентностная модель выпускника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8204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1800" b="1" i="1" smtClean="0">
              <a:solidFill>
                <a:srgbClr val="30B258"/>
              </a:solidFill>
            </a:endParaRP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2484438" y="2205038"/>
            <a:ext cx="569436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2400" i="1">
                <a:solidFill>
                  <a:srgbClr val="30B258"/>
                </a:solidFill>
              </a:rPr>
              <a:t>Компетенции выпускника КазНМУ</a:t>
            </a:r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684213" y="3284538"/>
            <a:ext cx="13668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kk-KZ" i="1">
                <a:solidFill>
                  <a:srgbClr val="30B258"/>
                </a:solidFill>
              </a:rPr>
              <a:t>когнитивная (з</a:t>
            </a:r>
            <a:r>
              <a:rPr lang="ru-RU" i="1">
                <a:solidFill>
                  <a:srgbClr val="30B258"/>
                </a:solidFill>
              </a:rPr>
              <a:t>нание)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1979613" y="3213100"/>
            <a:ext cx="15128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kk-KZ" i="1">
                <a:solidFill>
                  <a:srgbClr val="30B258"/>
                </a:solidFill>
              </a:rPr>
              <a:t>Операциональ-ная (</a:t>
            </a:r>
            <a:r>
              <a:rPr lang="ru-RU" i="1">
                <a:solidFill>
                  <a:srgbClr val="30B258"/>
                </a:solidFill>
              </a:rPr>
              <a:t>навыки)</a:t>
            </a:r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3563938" y="3213100"/>
            <a:ext cx="21605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i="1">
                <a:solidFill>
                  <a:srgbClr val="30B258"/>
                </a:solidFill>
              </a:rPr>
              <a:t>Аксиологическая</a:t>
            </a:r>
          </a:p>
          <a:p>
            <a:r>
              <a:rPr lang="ru-RU" i="1">
                <a:solidFill>
                  <a:srgbClr val="30B258"/>
                </a:solidFill>
              </a:rPr>
              <a:t>(коммуникативные навыки)</a:t>
            </a: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5580063" y="2997200"/>
            <a:ext cx="14398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i="1">
                <a:solidFill>
                  <a:srgbClr val="30B258"/>
                </a:solidFill>
              </a:rPr>
              <a:t>Правовая компетенция</a:t>
            </a:r>
          </a:p>
          <a:p>
            <a:r>
              <a:rPr lang="ru-RU" i="1">
                <a:solidFill>
                  <a:srgbClr val="30B258"/>
                </a:solidFill>
              </a:rPr>
              <a:t>(адвокат здоровья)</a:t>
            </a:r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7019925" y="3068638"/>
            <a:ext cx="15128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i="1">
                <a:solidFill>
                  <a:srgbClr val="30B258"/>
                </a:solidFill>
              </a:rPr>
              <a:t>Непрерывное обучение</a:t>
            </a:r>
          </a:p>
          <a:p>
            <a:r>
              <a:rPr lang="ru-RU" i="1">
                <a:solidFill>
                  <a:srgbClr val="30B258"/>
                </a:solidFill>
              </a:rPr>
              <a:t>(самообразо-вание)</a:t>
            </a:r>
          </a:p>
        </p:txBody>
      </p:sp>
      <p:grpSp>
        <p:nvGrpSpPr>
          <p:cNvPr id="111630" name="Group 25"/>
          <p:cNvGrpSpPr>
            <a:grpSpLocks/>
          </p:cNvGrpSpPr>
          <p:nvPr/>
        </p:nvGrpSpPr>
        <p:grpSpPr bwMode="auto">
          <a:xfrm>
            <a:off x="900113" y="4076700"/>
            <a:ext cx="7727950" cy="792163"/>
            <a:chOff x="4400" y="5758"/>
            <a:chExt cx="9871" cy="1597"/>
          </a:xfrm>
        </p:grpSpPr>
        <p:sp>
          <p:nvSpPr>
            <p:cNvPr id="111631" name="Line 26"/>
            <p:cNvSpPr>
              <a:spLocks noChangeShapeType="1"/>
            </p:cNvSpPr>
            <p:nvPr/>
          </p:nvSpPr>
          <p:spPr bwMode="auto">
            <a:xfrm flipH="1">
              <a:off x="4400" y="5758"/>
              <a:ext cx="465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32" name="Line 27"/>
            <p:cNvSpPr>
              <a:spLocks noChangeShapeType="1"/>
            </p:cNvSpPr>
            <p:nvPr/>
          </p:nvSpPr>
          <p:spPr bwMode="auto">
            <a:xfrm>
              <a:off x="4865" y="5758"/>
              <a:ext cx="580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33" name="Line 28"/>
            <p:cNvSpPr>
              <a:spLocks noChangeShapeType="1"/>
            </p:cNvSpPr>
            <p:nvPr/>
          </p:nvSpPr>
          <p:spPr bwMode="auto">
            <a:xfrm>
              <a:off x="4865" y="5758"/>
              <a:ext cx="0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34" name="Line 32"/>
            <p:cNvSpPr>
              <a:spLocks noChangeShapeType="1"/>
            </p:cNvSpPr>
            <p:nvPr/>
          </p:nvSpPr>
          <p:spPr bwMode="auto">
            <a:xfrm flipH="1">
              <a:off x="6418" y="5758"/>
              <a:ext cx="465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35" name="Line 33"/>
            <p:cNvSpPr>
              <a:spLocks noChangeShapeType="1"/>
            </p:cNvSpPr>
            <p:nvPr/>
          </p:nvSpPr>
          <p:spPr bwMode="auto">
            <a:xfrm>
              <a:off x="6855" y="5758"/>
              <a:ext cx="580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36" name="Line 34"/>
            <p:cNvSpPr>
              <a:spLocks noChangeShapeType="1"/>
            </p:cNvSpPr>
            <p:nvPr/>
          </p:nvSpPr>
          <p:spPr bwMode="auto">
            <a:xfrm>
              <a:off x="6883" y="5758"/>
              <a:ext cx="0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37" name="Line 35"/>
            <p:cNvSpPr>
              <a:spLocks noChangeShapeType="1"/>
            </p:cNvSpPr>
            <p:nvPr/>
          </p:nvSpPr>
          <p:spPr bwMode="auto">
            <a:xfrm flipH="1">
              <a:off x="8571" y="5758"/>
              <a:ext cx="464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38" name="Line 36"/>
            <p:cNvSpPr>
              <a:spLocks noChangeShapeType="1"/>
            </p:cNvSpPr>
            <p:nvPr/>
          </p:nvSpPr>
          <p:spPr bwMode="auto">
            <a:xfrm>
              <a:off x="9036" y="5758"/>
              <a:ext cx="581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39" name="Line 37"/>
            <p:cNvSpPr>
              <a:spLocks noChangeShapeType="1"/>
            </p:cNvSpPr>
            <p:nvPr/>
          </p:nvSpPr>
          <p:spPr bwMode="auto">
            <a:xfrm>
              <a:off x="9035" y="5758"/>
              <a:ext cx="0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40" name="Line 41"/>
            <p:cNvSpPr>
              <a:spLocks noChangeShapeType="1"/>
            </p:cNvSpPr>
            <p:nvPr/>
          </p:nvSpPr>
          <p:spPr bwMode="auto">
            <a:xfrm flipH="1">
              <a:off x="11018" y="5758"/>
              <a:ext cx="464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41" name="Line 42"/>
            <p:cNvSpPr>
              <a:spLocks noChangeShapeType="1"/>
            </p:cNvSpPr>
            <p:nvPr/>
          </p:nvSpPr>
          <p:spPr bwMode="auto">
            <a:xfrm>
              <a:off x="11482" y="5758"/>
              <a:ext cx="581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42" name="Line 43"/>
            <p:cNvSpPr>
              <a:spLocks noChangeShapeType="1"/>
            </p:cNvSpPr>
            <p:nvPr/>
          </p:nvSpPr>
          <p:spPr bwMode="auto">
            <a:xfrm>
              <a:off x="11482" y="5758"/>
              <a:ext cx="0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43" name="Line 44"/>
            <p:cNvSpPr>
              <a:spLocks noChangeShapeType="1"/>
            </p:cNvSpPr>
            <p:nvPr/>
          </p:nvSpPr>
          <p:spPr bwMode="auto">
            <a:xfrm flipH="1">
              <a:off x="13225" y="5758"/>
              <a:ext cx="465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44" name="Line 45"/>
            <p:cNvSpPr>
              <a:spLocks noChangeShapeType="1"/>
            </p:cNvSpPr>
            <p:nvPr/>
          </p:nvSpPr>
          <p:spPr bwMode="auto">
            <a:xfrm>
              <a:off x="13690" y="5758"/>
              <a:ext cx="581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11645" name="Line 46"/>
            <p:cNvSpPr>
              <a:spLocks noChangeShapeType="1"/>
            </p:cNvSpPr>
            <p:nvPr/>
          </p:nvSpPr>
          <p:spPr bwMode="auto">
            <a:xfrm>
              <a:off x="13690" y="5758"/>
              <a:ext cx="0" cy="15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sp>
        <p:nvSpPr>
          <p:cNvPr id="111647" name="Rectangle 31"/>
          <p:cNvSpPr>
            <a:spLocks noChangeArrowheads="1"/>
          </p:cNvSpPr>
          <p:nvPr/>
        </p:nvSpPr>
        <p:spPr bwMode="auto">
          <a:xfrm>
            <a:off x="-1116013" y="3284538"/>
            <a:ext cx="184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endParaRPr lang="ru-RU"/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1116013" y="5157788"/>
            <a:ext cx="90947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ru-RU" i="1"/>
              <a:t>ПОДГОТОВКА ВЫСОКОКОМПЕТЕНТНОГО КОНКУРЕНТОСПОСОБНОГО 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ru-RU" i="1"/>
              <a:t>СПЕЦИАЛИСТА ФАРМАЦЕВТИЧЕСКОГО ПРОФИЛЯ</a:t>
            </a:r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>
                <a:solidFill>
                  <a:schemeClr val="hlink"/>
                </a:solidFill>
              </a:rPr>
              <a:t>Фармацевт-технолог </a:t>
            </a:r>
            <a:br>
              <a:rPr lang="ru-RU" sz="2800" b="1" i="1" smtClean="0">
                <a:solidFill>
                  <a:schemeClr val="hlink"/>
                </a:solidFill>
              </a:rPr>
            </a:br>
            <a:endParaRPr lang="ru-RU" sz="2800" b="1" i="1" smtClean="0">
              <a:solidFill>
                <a:schemeClr val="hlink"/>
              </a:solidFill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420938"/>
            <a:ext cx="7772400" cy="3711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kk-KZ" sz="2400" smtClean="0"/>
              <a:t> </a:t>
            </a:r>
            <a:r>
              <a:rPr lang="ru-RU" sz="2400" i="1" smtClean="0">
                <a:solidFill>
                  <a:srgbClr val="30B258"/>
                </a:solidFill>
              </a:rPr>
              <a:t>Латинский язык – 1 кредит.</a:t>
            </a:r>
          </a:p>
          <a:p>
            <a:pPr>
              <a:lnSpc>
                <a:spcPct val="90000"/>
              </a:lnSpc>
            </a:pPr>
            <a:r>
              <a:rPr lang="kk-KZ" sz="2400" b="1" i="1" smtClean="0">
                <a:solidFill>
                  <a:srgbClr val="30B258"/>
                </a:solidFill>
              </a:rPr>
              <a:t> </a:t>
            </a:r>
            <a:r>
              <a:rPr lang="ru-RU" sz="2400" i="1" smtClean="0">
                <a:solidFill>
                  <a:srgbClr val="30B258"/>
                </a:solidFill>
              </a:rPr>
              <a:t>Фармацевтическая терминология – 2 кредита (аналитик)</a:t>
            </a:r>
          </a:p>
          <a:p>
            <a:pPr>
              <a:lnSpc>
                <a:spcPct val="90000"/>
              </a:lnSpc>
            </a:pPr>
            <a:r>
              <a:rPr lang="kk-KZ" sz="2400" b="1" i="1" smtClean="0">
                <a:solidFill>
                  <a:srgbClr val="30B258"/>
                </a:solidFill>
              </a:rPr>
              <a:t> </a:t>
            </a:r>
            <a:r>
              <a:rPr lang="ru-RU" sz="2400" b="1" i="1" smtClean="0">
                <a:solidFill>
                  <a:srgbClr val="30B258"/>
                </a:solidFill>
              </a:rPr>
              <a:t>Организация фармацевтического производства – 2 кредита (технолог).</a:t>
            </a:r>
          </a:p>
          <a:p>
            <a:pPr>
              <a:lnSpc>
                <a:spcPct val="90000"/>
              </a:lnSpc>
            </a:pPr>
            <a:r>
              <a:rPr lang="kk-KZ" sz="2400" b="1" i="1" smtClean="0">
                <a:solidFill>
                  <a:srgbClr val="30B258"/>
                </a:solidFill>
              </a:rPr>
              <a:t> </a:t>
            </a:r>
            <a:r>
              <a:rPr lang="ru-RU" sz="2400" b="1" i="1" smtClean="0">
                <a:solidFill>
                  <a:srgbClr val="30B258"/>
                </a:solidFill>
              </a:rPr>
              <a:t>Традиционные лекарственные формы в фармации – 1 кредит (технолог).</a:t>
            </a:r>
          </a:p>
          <a:p>
            <a:pPr>
              <a:lnSpc>
                <a:spcPct val="90000"/>
              </a:lnSpc>
            </a:pPr>
            <a:r>
              <a:rPr lang="kk-KZ" sz="2400" b="1" i="1" smtClean="0">
                <a:solidFill>
                  <a:srgbClr val="30B258"/>
                </a:solidFill>
              </a:rPr>
              <a:t> </a:t>
            </a:r>
            <a:r>
              <a:rPr lang="ru-RU" sz="2400" i="1" smtClean="0">
                <a:solidFill>
                  <a:srgbClr val="30B258"/>
                </a:solidFill>
              </a:rPr>
              <a:t>Введение в специальность – 2 кредита (менеджер).</a:t>
            </a: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2051050" y="1773238"/>
            <a:ext cx="2154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i="1">
                <a:solidFill>
                  <a:schemeClr val="hlink"/>
                </a:solidFill>
              </a:rPr>
              <a:t>2 курс – 8 кредитов</a:t>
            </a:r>
            <a:br>
              <a:rPr lang="ru-RU" sz="1800" i="1">
                <a:solidFill>
                  <a:schemeClr val="hlink"/>
                </a:solidFill>
              </a:rPr>
            </a:br>
            <a:endParaRPr lang="ru-RU" sz="1800" i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>
                <a:solidFill>
                  <a:schemeClr val="hlink"/>
                </a:solidFill>
              </a:rPr>
              <a:t>3 курс- 4 кредита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kk-KZ" smtClean="0"/>
              <a:t> </a:t>
            </a:r>
            <a:r>
              <a:rPr lang="ru-RU" i="1" smtClean="0">
                <a:solidFill>
                  <a:srgbClr val="30B258"/>
                </a:solidFill>
                <a:latin typeface="Times New Roman" pitchFamily="18" charset="0"/>
              </a:rPr>
              <a:t>Получение и исследование лекарственных веществ – 1 кредит (аналитик)</a:t>
            </a:r>
          </a:p>
          <a:p>
            <a:pPr>
              <a:lnSpc>
                <a:spcPct val="90000"/>
              </a:lnSpc>
            </a:pPr>
            <a:r>
              <a:rPr lang="ru-RU" b="1" i="1" smtClean="0">
                <a:solidFill>
                  <a:srgbClr val="30B258"/>
                </a:solidFill>
                <a:latin typeface="Times New Roman" pitchFamily="18" charset="0"/>
              </a:rPr>
              <a:t> Основы аптечной технологии лекарств – 2 кредита (технолог).</a:t>
            </a:r>
          </a:p>
          <a:p>
            <a:pPr>
              <a:lnSpc>
                <a:spcPct val="90000"/>
              </a:lnSpc>
            </a:pPr>
            <a:r>
              <a:rPr lang="ru-RU" b="1" i="1" smtClean="0">
                <a:solidFill>
                  <a:srgbClr val="30B258"/>
                </a:solidFill>
                <a:latin typeface="Times New Roman" pitchFamily="18" charset="0"/>
              </a:rPr>
              <a:t> </a:t>
            </a:r>
            <a:r>
              <a:rPr lang="ru-RU" i="1" smtClean="0">
                <a:solidFill>
                  <a:srgbClr val="30B258"/>
                </a:solidFill>
                <a:latin typeface="Times New Roman" pitchFamily="18" charset="0"/>
              </a:rPr>
              <a:t>Технико- экономическое обоснование производства лекарственных средств – 1 кредит (менеджер)</a:t>
            </a: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r>
              <a:rPr lang="ru-RU" sz="2800" i="1" smtClean="0">
                <a:solidFill>
                  <a:srgbClr val="FF5050"/>
                </a:solidFill>
              </a:rPr>
              <a:t>4 курс – 8 кредитов</a:t>
            </a:r>
            <a:r>
              <a:rPr lang="ru-RU" smtClean="0"/>
              <a:t> 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i="1" smtClean="0">
                <a:solidFill>
                  <a:srgbClr val="30B258"/>
                </a:solidFill>
                <a:latin typeface="Times New Roman" pitchFamily="18" charset="0"/>
              </a:rPr>
              <a:t>Процессы и аппараты фармацевтической технологии – 2 кредита (технолог).</a:t>
            </a:r>
          </a:p>
          <a:p>
            <a:pPr>
              <a:lnSpc>
                <a:spcPct val="80000"/>
              </a:lnSpc>
            </a:pPr>
            <a:r>
              <a:rPr lang="ru-RU" sz="2800" b="1" i="1" smtClean="0">
                <a:solidFill>
                  <a:srgbClr val="30B258"/>
                </a:solidFill>
                <a:latin typeface="Times New Roman" pitchFamily="18" charset="0"/>
              </a:rPr>
              <a:t> Основы промышленной технологии лекарств – 2 кредита (технолог).</a:t>
            </a:r>
          </a:p>
          <a:p>
            <a:pPr>
              <a:lnSpc>
                <a:spcPct val="80000"/>
              </a:lnSpc>
            </a:pPr>
            <a:r>
              <a:rPr lang="ru-RU" sz="2800" b="1" i="1" smtClean="0">
                <a:solidFill>
                  <a:srgbClr val="30B258"/>
                </a:solidFill>
                <a:latin typeface="Times New Roman" pitchFamily="18" charset="0"/>
              </a:rPr>
              <a:t>Система обеспечения качества лекарственных средств – 2 кредита  (технолог)</a:t>
            </a:r>
          </a:p>
          <a:p>
            <a:pPr>
              <a:lnSpc>
                <a:spcPct val="80000"/>
              </a:lnSpc>
            </a:pPr>
            <a:r>
              <a:rPr lang="ru-RU" sz="2800" i="1" smtClean="0">
                <a:solidFill>
                  <a:srgbClr val="30B258"/>
                </a:solidFill>
                <a:latin typeface="Times New Roman" pitchFamily="18" charset="0"/>
              </a:rPr>
              <a:t>Основы фармацевтической логистики  - 2 кредита (менеджер).</a:t>
            </a:r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smtClean="0">
                <a:solidFill>
                  <a:schemeClr val="hlink"/>
                </a:solidFill>
              </a:rPr>
              <a:t>5 курс-16  кредитов: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i="1" smtClean="0">
                <a:solidFill>
                  <a:srgbClr val="30B258"/>
                </a:solidFill>
                <a:latin typeface="Times New Roman" pitchFamily="18" charset="0"/>
              </a:rPr>
              <a:t>Биофармацевтические аспекты технологии лекарств – 2 кредита (технолог).</a:t>
            </a:r>
            <a:endParaRPr lang="ru-RU" sz="1800" i="1" smtClean="0">
              <a:solidFill>
                <a:srgbClr val="30B258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  <a:latin typeface="Times New Roman" pitchFamily="18" charset="0"/>
              </a:rPr>
              <a:t> Фармацевтический менеджмент и маркетинг – 2 кредита (менеджер).</a:t>
            </a:r>
          </a:p>
          <a:p>
            <a:pPr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  <a:latin typeface="Times New Roman" pitchFamily="18" charset="0"/>
              </a:rPr>
              <a:t> Стабильность и сроки хранения лекарственных средств – 2 кредита (аналитик).</a:t>
            </a:r>
          </a:p>
          <a:p>
            <a:pPr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  <a:latin typeface="Times New Roman" pitchFamily="18" charset="0"/>
              </a:rPr>
              <a:t> Организация  регистрации и перерегистрации лекарственных средств в РК – 2 кредита (аналитик).</a:t>
            </a:r>
            <a:endParaRPr lang="ru-RU" sz="1800" b="1" i="1" smtClean="0">
              <a:solidFill>
                <a:srgbClr val="30B258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800" b="1" i="1" smtClean="0">
                <a:solidFill>
                  <a:srgbClr val="30B258"/>
                </a:solidFill>
                <a:latin typeface="Times New Roman" pitchFamily="18" charset="0"/>
              </a:rPr>
              <a:t> Введение в косметологию – 2 кредита (технолог).</a:t>
            </a:r>
          </a:p>
          <a:p>
            <a:pPr>
              <a:lnSpc>
                <a:spcPct val="80000"/>
              </a:lnSpc>
            </a:pPr>
            <a:r>
              <a:rPr lang="ru-RU" sz="1800" b="1" i="1" smtClean="0">
                <a:solidFill>
                  <a:srgbClr val="30B258"/>
                </a:solidFill>
                <a:latin typeface="Times New Roman" pitchFamily="18" charset="0"/>
              </a:rPr>
              <a:t>  Лекарственные формы, используемые в ветеринарной практике – 2 кредита (технолог).</a:t>
            </a:r>
          </a:p>
          <a:p>
            <a:pPr>
              <a:lnSpc>
                <a:spcPct val="80000"/>
              </a:lnSpc>
            </a:pPr>
            <a:r>
              <a:rPr lang="ru-RU" sz="1800" b="1" i="1" smtClean="0">
                <a:solidFill>
                  <a:srgbClr val="30B258"/>
                </a:solidFill>
                <a:latin typeface="Times New Roman" pitchFamily="18" charset="0"/>
              </a:rPr>
              <a:t> Машины и автоматы для фасовки и упаковки лекарственных форм – 2 кредита (технолог).</a:t>
            </a:r>
          </a:p>
          <a:p>
            <a:pPr>
              <a:lnSpc>
                <a:spcPct val="80000"/>
              </a:lnSpc>
            </a:pPr>
            <a:r>
              <a:rPr lang="ru-RU" sz="1800" b="1" i="1" smtClean="0">
                <a:solidFill>
                  <a:srgbClr val="30B258"/>
                </a:solidFill>
                <a:latin typeface="Times New Roman" pitchFamily="18" charset="0"/>
              </a:rPr>
              <a:t> Основы биотехнологии – 2 кредита (технолог).</a:t>
            </a:r>
          </a:p>
          <a:p>
            <a:pPr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  <a:latin typeface="Times New Roman" pitchFamily="18" charset="0"/>
              </a:rPr>
              <a:t> </a:t>
            </a:r>
            <a:r>
              <a:rPr lang="ru-RU" sz="1800" b="1" i="1" smtClean="0">
                <a:solidFill>
                  <a:srgbClr val="30B258"/>
                </a:solidFill>
                <a:latin typeface="Times New Roman" pitchFamily="18" charset="0"/>
              </a:rPr>
              <a:t>Гомеопатические лекарственные средства – 2 кредита (технолог).</a:t>
            </a:r>
          </a:p>
        </p:txBody>
      </p:sp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>
                <a:solidFill>
                  <a:srgbClr val="FF5050"/>
                </a:solidFill>
                <a:latin typeface="Times New Roman" pitchFamily="18" charset="0"/>
              </a:rPr>
              <a:t>Преимущества модульного обучения:</a:t>
            </a:r>
            <a:r>
              <a:rPr lang="ru-RU" smtClean="0"/>
              <a:t> 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</a:rPr>
              <a:t>позволяет каждому учащемуся полностью самостоятельно добиваться конкретных целей учебно-познавательной деятельности. Средством же модульного обучения при этом служат учебные модули. Модуль может представлять и собой программу обучения, которая индивидуализируется по содержанию, методам обучения, уровню самостоятельности, а также темпу обучения;</a:t>
            </a:r>
          </a:p>
          <a:p>
            <a:pPr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</a:rPr>
              <a:t>позволяет перейти на субъектную основу обучения и обеспечивает обучающемуся развитие его мотивационной сферы, интеллекта, самостоятельности, коллективизма, склонностей;</a:t>
            </a:r>
          </a:p>
          <a:p>
            <a:pPr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</a:rPr>
              <a:t> предполагает четкую структуризацию содержания обучения;	</a:t>
            </a:r>
          </a:p>
          <a:p>
            <a:pPr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</a:rPr>
              <a:t>предусматривает создание положительных мотивов к обучению благодаря новизне содержания, занимательности, эмоциональному содержанию, организации учебного поиска, опоре на жизненный опыт, преодолению познавательных затруднений.</a:t>
            </a:r>
          </a:p>
          <a:p>
            <a:pPr>
              <a:lnSpc>
                <a:spcPct val="80000"/>
              </a:lnSpc>
            </a:pPr>
            <a:r>
              <a:rPr lang="ru-RU" sz="1800" i="1" smtClean="0">
                <a:solidFill>
                  <a:srgbClr val="30B258"/>
                </a:solidFill>
              </a:rPr>
              <a:t>предусматривает вариативность обучения, адаптацию учебного процесса к индивидуальным возможностям и запросам студентов.</a:t>
            </a:r>
          </a:p>
        </p:txBody>
      </p:sp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>
                <a:solidFill>
                  <a:srgbClr val="FF5050"/>
                </a:solidFill>
                <a:latin typeface="Times New Roman" pitchFamily="18" charset="0"/>
              </a:rPr>
              <a:t>Недостатки и ограничения модульного обучения: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rgbClr val="30B258"/>
                </a:solidFill>
                <a:latin typeface="Times New Roman" pitchFamily="18" charset="0"/>
              </a:rPr>
              <a:t>большая трудоемкость при конструировании модулей;</a:t>
            </a:r>
          </a:p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rgbClr val="30B258"/>
                </a:solidFill>
                <a:latin typeface="Times New Roman" pitchFamily="18" charset="0"/>
              </a:rPr>
              <a:t> разработка модульных учебных программ требует высокой педагогической и методической квалификации, специальных учебников и учебных пособий; </a:t>
            </a:r>
          </a:p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rgbClr val="30B258"/>
                </a:solidFill>
                <a:latin typeface="Times New Roman" pitchFamily="18" charset="0"/>
              </a:rPr>
              <a:t> уровень проблемности модулей часто невелик, что не способствует развитию творческого потенциала студентов, особенно высокоодаренных. </a:t>
            </a:r>
          </a:p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rgbClr val="30B258"/>
                </a:solidFill>
                <a:latin typeface="Times New Roman" pitchFamily="18" charset="0"/>
              </a:rPr>
              <a:t> в условиях модульного обучения часто остаются практически нереализованными диалоговые функции обучения, что особенно важно при обучении коммуникативным навыкам. </a:t>
            </a:r>
          </a:p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rgbClr val="30B258"/>
                </a:solidFill>
                <a:latin typeface="Times New Roman" pitchFamily="18" charset="0"/>
              </a:rPr>
              <a:t> если к каждому новому занятию преподаватель имеет возможность обновлять содержание учебного материала, то “модуль”остается как бы “застывшей” формой подачи учебного материала, его модернизация требует значительных усилий.</a:t>
            </a:r>
          </a:p>
        </p:txBody>
      </p:sp>
    </p:spTree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908175" y="333375"/>
            <a:ext cx="6767513" cy="1343025"/>
          </a:xfrm>
        </p:spPr>
        <p:txBody>
          <a:bodyPr anchor="ctr"/>
          <a:lstStyle/>
          <a:p>
            <a:pPr eaLnBrk="1" hangingPunct="1"/>
            <a:r>
              <a:rPr lang="ru-RU" sz="2400" b="1" i="1" smtClean="0">
                <a:solidFill>
                  <a:srgbClr val="FF5050"/>
                </a:solidFill>
                <a:latin typeface="Times New Roman" pitchFamily="18" charset="0"/>
              </a:rPr>
              <a:t>Модульное обучение предполагает разработку образовательных программ:</a:t>
            </a:r>
          </a:p>
        </p:txBody>
      </p:sp>
      <p:sp>
        <p:nvSpPr>
          <p:cNvPr id="91138" name="Содержимое 4"/>
          <p:cNvSpPr>
            <a:spLocks noGrp="1"/>
          </p:cNvSpPr>
          <p:nvPr>
            <p:ph idx="4294967295"/>
          </p:nvPr>
        </p:nvSpPr>
        <p:spPr>
          <a:xfrm>
            <a:off x="1187450" y="1412875"/>
            <a:ext cx="7772400" cy="4691063"/>
          </a:xfrm>
        </p:spPr>
        <p:txBody>
          <a:bodyPr/>
          <a:lstStyle/>
          <a:p>
            <a:pPr marL="609600" indent="-609600" algn="just"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chemeClr val="hlink"/>
                </a:solidFill>
                <a:latin typeface="Times New Roman" pitchFamily="18" charset="0"/>
              </a:rPr>
              <a:t>        1. Фармацевт- менеджер:</a:t>
            </a:r>
          </a:p>
          <a:p>
            <a:pPr marL="609600" indent="-609600" algn="just" eaLnBrk="1" hangingPunct="1">
              <a:buFont typeface="Wingdings" pitchFamily="2" charset="2"/>
              <a:buNone/>
            </a:pPr>
            <a:r>
              <a:rPr lang="ru-RU" sz="2400" i="1" smtClean="0">
                <a:solidFill>
                  <a:srgbClr val="008E40"/>
                </a:solidFill>
                <a:latin typeface="Times New Roman" pitchFamily="18" charset="0"/>
              </a:rPr>
              <a:t>       </a:t>
            </a:r>
            <a:r>
              <a:rPr lang="ru-RU" sz="2400" i="1" smtClean="0">
                <a:solidFill>
                  <a:srgbClr val="30B258"/>
                </a:solidFill>
                <a:latin typeface="Times New Roman" pitchFamily="18" charset="0"/>
              </a:rPr>
              <a:t>- по исследовательской практике (для магистрантов 2 курса спец. «Фармация») – 5 кредитов совместно с ТашФармИ (г.Ташкент);</a:t>
            </a:r>
          </a:p>
          <a:p>
            <a:pPr marL="609600" indent="-609600" algn="just" eaLnBrk="1" hangingPunct="1">
              <a:buFont typeface="Wingdings" pitchFamily="2" charset="2"/>
              <a:buNone/>
            </a:pPr>
            <a:r>
              <a:rPr lang="ru-RU" sz="2400" i="1" smtClean="0">
                <a:solidFill>
                  <a:srgbClr val="30B258"/>
                </a:solidFill>
                <a:latin typeface="Times New Roman" pitchFamily="18" charset="0"/>
              </a:rPr>
              <a:t>       -  по фармацевтической опеке  (для студентов 3 курса спец. «Фармация» - 2 кредита – совместно с  НФаУ(г.Харьков).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400" i="1" smtClean="0">
                <a:solidFill>
                  <a:srgbClr val="30B258"/>
                </a:solidFill>
                <a:latin typeface="Times New Roman" pitchFamily="18" charset="0"/>
              </a:rPr>
              <a:t>        - по специальности  «Фармация», основанных  на компетентностном подходе для магистратуры и       докторантуры;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400" i="1" smtClean="0">
                <a:solidFill>
                  <a:srgbClr val="30B258"/>
                </a:solidFill>
                <a:latin typeface="Times New Roman" pitchFamily="18" charset="0"/>
              </a:rPr>
              <a:t>        - по направлению подготовки «Фармацевт-менеджер» для бакалавриата спец. «Фармация»</a:t>
            </a:r>
          </a:p>
          <a:p>
            <a:pPr marL="609600" indent="-609600">
              <a:buFont typeface="Wingdings" pitchFamily="2" charset="2"/>
              <a:buNone/>
            </a:pPr>
            <a:endParaRPr lang="ru-RU" sz="2400" i="1" smtClean="0">
              <a:solidFill>
                <a:srgbClr val="30B258"/>
              </a:solidFill>
              <a:latin typeface="Times New Roman" pitchFamily="18" charset="0"/>
            </a:endParaRPr>
          </a:p>
          <a:p>
            <a:pPr marL="609600" indent="-609600" algn="just" eaLnBrk="1" hangingPunct="1">
              <a:buFont typeface="Wingdings" pitchFamily="2" charset="2"/>
              <a:buNone/>
            </a:pPr>
            <a:endParaRPr lang="ru-RU" sz="2400" i="1" smtClean="0">
              <a:solidFill>
                <a:srgbClr val="008E40"/>
              </a:solidFill>
              <a:latin typeface="Times New Roman" pitchFamily="18" charset="0"/>
            </a:endParaRPr>
          </a:p>
        </p:txBody>
      </p:sp>
      <p:sp>
        <p:nvSpPr>
          <p:cNvPr id="91139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  <a:noFill/>
        </p:spPr>
        <p:txBody>
          <a:bodyPr anchor="t"/>
          <a:lstStyle/>
          <a:p>
            <a:pPr>
              <a:lnSpc>
                <a:spcPct val="90000"/>
              </a:lnSpc>
            </a:pPr>
            <a:endParaRPr lang="ru-RU" b="1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114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  <a:noFill/>
        </p:spPr>
        <p:txBody>
          <a:bodyPr anchor="t"/>
          <a:lstStyle/>
          <a:p>
            <a:pPr>
              <a:lnSpc>
                <a:spcPct val="90000"/>
              </a:lnSpc>
            </a:pPr>
            <a:fld id="{044D0D23-4355-460D-80DB-51A463CB0F58}" type="slidenum">
              <a:rPr lang="ru-RU" b="1" smtClean="0">
                <a:solidFill>
                  <a:srgbClr val="FF0000"/>
                </a:solidFill>
                <a:latin typeface="Arial" charset="0"/>
              </a:rPr>
              <a:pPr>
                <a:lnSpc>
                  <a:spcPct val="90000"/>
                </a:lnSpc>
              </a:pPr>
              <a:t>26</a:t>
            </a:fld>
            <a:endParaRPr lang="ru-RU" b="1" smtClean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91141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8063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7359650" cy="1462087"/>
          </a:xfrm>
        </p:spPr>
        <p:txBody>
          <a:bodyPr/>
          <a:lstStyle/>
          <a:p>
            <a:r>
              <a:rPr lang="ru-RU" sz="2000" b="1" i="1" smtClean="0">
                <a:solidFill>
                  <a:srgbClr val="008E40"/>
                </a:solidFill>
                <a:latin typeface="Times New Roman" pitchFamily="18" charset="0"/>
              </a:rPr>
              <a:t/>
            </a:r>
            <a:br>
              <a:rPr lang="ru-RU" sz="2000" b="1" i="1" smtClean="0">
                <a:solidFill>
                  <a:srgbClr val="008E40"/>
                </a:solidFill>
                <a:latin typeface="Times New Roman" pitchFamily="18" charset="0"/>
              </a:rPr>
            </a:br>
            <a:r>
              <a:rPr lang="ru-RU" sz="2000" b="1" i="1" smtClean="0">
                <a:solidFill>
                  <a:srgbClr val="008E40"/>
                </a:solidFill>
                <a:latin typeface="Times New Roman" pitchFamily="18" charset="0"/>
              </a:rPr>
              <a:t/>
            </a:r>
            <a:br>
              <a:rPr lang="ru-RU" sz="2000" b="1" i="1" smtClean="0">
                <a:solidFill>
                  <a:srgbClr val="008E40"/>
                </a:solidFill>
                <a:latin typeface="Times New Roman" pitchFamily="18" charset="0"/>
              </a:rPr>
            </a:br>
            <a:r>
              <a:rPr lang="ru-RU" sz="2000" b="1" i="1" smtClean="0">
                <a:solidFill>
                  <a:srgbClr val="008E40"/>
                </a:solidFill>
                <a:latin typeface="Times New Roman" pitchFamily="18" charset="0"/>
              </a:rPr>
              <a:t/>
            </a:r>
            <a:br>
              <a:rPr lang="ru-RU" sz="2000" b="1" i="1" smtClean="0">
                <a:solidFill>
                  <a:srgbClr val="008E40"/>
                </a:solidFill>
                <a:latin typeface="Times New Roman" pitchFamily="18" charset="0"/>
              </a:rPr>
            </a:br>
            <a:r>
              <a:rPr lang="ru-RU" sz="2000" b="1" i="1" smtClean="0">
                <a:solidFill>
                  <a:srgbClr val="008E40"/>
                </a:solidFill>
                <a:latin typeface="Times New Roman" pitchFamily="18" charset="0"/>
              </a:rPr>
              <a:t/>
            </a:r>
            <a:br>
              <a:rPr lang="ru-RU" sz="2000" b="1" i="1" smtClean="0">
                <a:solidFill>
                  <a:srgbClr val="008E40"/>
                </a:solidFill>
                <a:latin typeface="Times New Roman" pitchFamily="18" charset="0"/>
              </a:rPr>
            </a:br>
            <a:r>
              <a:rPr lang="ru-RU" sz="2400" b="1" i="1" smtClean="0">
                <a:solidFill>
                  <a:schemeClr val="hlink"/>
                </a:solidFill>
                <a:latin typeface="Times New Roman" pitchFamily="18" charset="0"/>
              </a:rPr>
              <a:t>2. Фармацевт-фармакогност:</a:t>
            </a:r>
            <a:br>
              <a:rPr lang="ru-RU" sz="2400" b="1" i="1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sz="2400" b="1" i="1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9138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i="1" smtClean="0">
                <a:solidFill>
                  <a:srgbClr val="008E40"/>
                </a:solidFill>
                <a:latin typeface="Times New Roman" pitchFamily="18" charset="0"/>
              </a:rPr>
              <a:t>        </a:t>
            </a:r>
            <a:r>
              <a:rPr lang="ru-RU" sz="2400" i="1" smtClean="0">
                <a:solidFill>
                  <a:srgbClr val="30B258"/>
                </a:solidFill>
                <a:latin typeface="Times New Roman" pitchFamily="18" charset="0"/>
              </a:rPr>
              <a:t>- по исследовательской практике (для магистрантов 2 курса спец. «Фармация») – 5 кредитов – совместно с ТашФармИ ( г. Ташкент);</a:t>
            </a:r>
          </a:p>
          <a:p>
            <a:pPr>
              <a:buFont typeface="Wingdings" pitchFamily="2" charset="2"/>
              <a:buNone/>
            </a:pPr>
            <a:r>
              <a:rPr lang="ru-RU" sz="2400" i="1" smtClean="0">
                <a:solidFill>
                  <a:srgbClr val="30B258"/>
                </a:solidFill>
                <a:latin typeface="Times New Roman" pitchFamily="18" charset="0"/>
              </a:rPr>
              <a:t>        - по специальностям  «Фармация», «Технология фармацевтического производства», основанных  на компетентностном подходе для магистратуры и       докторантуры.</a:t>
            </a:r>
          </a:p>
          <a:p>
            <a:pPr>
              <a:buFont typeface="Wingdings" pitchFamily="2" charset="2"/>
              <a:buNone/>
            </a:pPr>
            <a:endParaRPr lang="ru-RU" sz="2400" i="1" smtClean="0">
              <a:solidFill>
                <a:srgbClr val="30B258"/>
              </a:solidFill>
              <a:latin typeface="Times New Roman" pitchFamily="18" charset="0"/>
            </a:endParaRPr>
          </a:p>
          <a:p>
            <a:endParaRPr lang="ru-RU" smtClean="0">
              <a:solidFill>
                <a:srgbClr val="30B258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chemeClr val="hlink"/>
                </a:solidFill>
                <a:latin typeface="Times New Roman" pitchFamily="18" charset="0"/>
              </a:rPr>
              <a:t>3. Фармацевт-технолог:</a:t>
            </a:r>
            <a:br>
              <a:rPr lang="ru-RU" sz="2400" b="1" i="1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sz="2400" b="1" i="1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89138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800" i="1" smtClean="0">
                <a:solidFill>
                  <a:srgbClr val="008E40"/>
                </a:solidFill>
              </a:rPr>
              <a:t>  </a:t>
            </a:r>
            <a:r>
              <a:rPr lang="ru-RU" sz="2000" b="1" i="1" smtClean="0">
                <a:solidFill>
                  <a:srgbClr val="30B258"/>
                </a:solidFill>
                <a:latin typeface="Times New Roman" pitchFamily="18" charset="0"/>
              </a:rPr>
              <a:t>-  по исследовательской практике (для магистрантов 2 курса спец. «Фармация») – 5 кредитов – совместно с ТашФармИ (г.Ташкент);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 smtClean="0">
                <a:solidFill>
                  <a:srgbClr val="30B258"/>
                </a:solidFill>
                <a:latin typeface="Times New Roman" pitchFamily="18" charset="0"/>
              </a:rPr>
              <a:t>  -  по биотехнологии (для студентов 5 курса спец. «Фармация» - 2 кредита – совместно с ПГФА (г.Пермь);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smtClean="0">
                <a:solidFill>
                  <a:srgbClr val="30B258"/>
                </a:solidFill>
                <a:latin typeface="Times New Roman" pitchFamily="18" charset="0"/>
              </a:rPr>
              <a:t>  -  по косметологии (для студентов 5 курса спец. «Фармация» -     2 кредита совместно с ТашФармИ (г.Ташкент);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smtClean="0">
                <a:solidFill>
                  <a:srgbClr val="30B258"/>
                </a:solidFill>
                <a:latin typeface="Times New Roman" pitchFamily="18" charset="0"/>
              </a:rPr>
              <a:t>  - по специальностям  «Фармация», «Технология фармацевтического производства», основанных  на компетентностном подходе для магистратуры и       докторантуры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i="1" smtClean="0">
              <a:solidFill>
                <a:srgbClr val="30B258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 smtClean="0">
                <a:solidFill>
                  <a:srgbClr val="008E40"/>
                </a:solidFill>
                <a:latin typeface="Times New Roman" pitchFamily="18" charset="0"/>
              </a:rPr>
              <a:t>         </a:t>
            </a:r>
          </a:p>
          <a:p>
            <a:pPr>
              <a:lnSpc>
                <a:spcPct val="80000"/>
              </a:lnSpc>
            </a:pPr>
            <a:endParaRPr lang="ru-RU" sz="2000" smtClean="0">
              <a:solidFill>
                <a:srgbClr val="008E4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chemeClr val="hlink"/>
                </a:solidFill>
                <a:latin typeface="Times New Roman" pitchFamily="18" charset="0"/>
              </a:rPr>
              <a:t>4. Фармацевт-аналитик:</a:t>
            </a:r>
            <a:r>
              <a:rPr lang="ru-RU" sz="2400" b="1" i="1" smtClean="0">
                <a:solidFill>
                  <a:srgbClr val="008E40"/>
                </a:solidFill>
                <a:latin typeface="Times New Roman" pitchFamily="18" charset="0"/>
              </a:rPr>
              <a:t/>
            </a:r>
            <a:br>
              <a:rPr lang="ru-RU" sz="2400" b="1" i="1" smtClean="0">
                <a:solidFill>
                  <a:srgbClr val="008E40"/>
                </a:solidFill>
                <a:latin typeface="Times New Roman" pitchFamily="18" charset="0"/>
              </a:rPr>
            </a:br>
            <a:endParaRPr lang="ru-RU" sz="2400" b="1" i="1" smtClean="0">
              <a:solidFill>
                <a:srgbClr val="008E40"/>
              </a:solidFill>
              <a:latin typeface="Times New Roman" pitchFamily="18" charset="0"/>
            </a:endParaRP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 smtClean="0">
                <a:solidFill>
                  <a:srgbClr val="008E40"/>
                </a:solidFill>
                <a:latin typeface="Times New Roman" pitchFamily="18" charset="0"/>
              </a:rPr>
              <a:t>    </a:t>
            </a:r>
            <a:r>
              <a:rPr lang="ru-RU" i="1" smtClean="0">
                <a:solidFill>
                  <a:srgbClr val="30B258"/>
                </a:solidFill>
                <a:latin typeface="Times New Roman" pitchFamily="18" charset="0"/>
              </a:rPr>
              <a:t>-</a:t>
            </a:r>
            <a:r>
              <a:rPr lang="ru-RU" sz="2000" i="1" smtClean="0">
                <a:solidFill>
                  <a:srgbClr val="30B258"/>
                </a:solidFill>
              </a:rPr>
              <a:t>по исследовательской практике (для магистрантов 2 курса спец. «Фармация») – 5 кредитов -совместно с ТашФармИ (г.Ташкент) и НФаУ (г.Харьков);</a:t>
            </a:r>
          </a:p>
          <a:p>
            <a:pPr>
              <a:buFont typeface="Wingdings" pitchFamily="2" charset="2"/>
              <a:buNone/>
            </a:pPr>
            <a:r>
              <a:rPr lang="ru-RU" sz="2000" i="1" smtClean="0">
                <a:solidFill>
                  <a:srgbClr val="30B258"/>
                </a:solidFill>
              </a:rPr>
              <a:t>     - по направлению подготовки «Фармацевт-аналитик» (для бакалавриата спец. «Фармация» - 8 кредитов;</a:t>
            </a:r>
          </a:p>
          <a:p>
            <a:pPr>
              <a:buFont typeface="Wingdings" pitchFamily="2" charset="2"/>
              <a:buNone/>
            </a:pPr>
            <a:r>
              <a:rPr lang="ru-RU" sz="2000" i="1" smtClean="0">
                <a:solidFill>
                  <a:srgbClr val="30B258"/>
                </a:solidFill>
              </a:rPr>
              <a:t>     - по специальностям  «Фармация», «Технология фармацевтического производства», основанных  на компетентностном подходе для магистратуры и докторантуры</a:t>
            </a:r>
          </a:p>
          <a:p>
            <a:pPr>
              <a:buFont typeface="Wingdings" pitchFamily="2" charset="2"/>
              <a:buNone/>
            </a:pPr>
            <a:endParaRPr lang="ru-RU" i="1" smtClean="0">
              <a:solidFill>
                <a:srgbClr val="30B258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>
                <a:solidFill>
                  <a:schemeClr val="hlink"/>
                </a:solidFill>
              </a:rPr>
              <a:t>Оценка компетенций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89138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900" i="1" smtClean="0">
                <a:solidFill>
                  <a:srgbClr val="30B25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Учебная программа по дисциплине должна быть спроектирована таким образом, чтобы обучающая и учебная деятельность, а также оценочные задания координировались с результатами обучения.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900" b="1" i="1" smtClean="0">
              <a:solidFill>
                <a:srgbClr val="30B25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3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sz="1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Преподавательский ракурс: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300" b="1" smtClean="0">
                <a:solidFill>
                  <a:srgbClr val="C61C0A"/>
                </a:solidFill>
              </a:rPr>
              <a:t>     </a:t>
            </a:r>
            <a:r>
              <a:rPr lang="ru-RU" sz="1900" b="1" smtClean="0">
                <a:solidFill>
                  <a:srgbClr val="30B258"/>
                </a:solidFill>
              </a:rPr>
              <a:t>Задачи</a:t>
            </a:r>
            <a:r>
              <a:rPr lang="ru-RU" sz="1900" smtClean="0">
                <a:solidFill>
                  <a:srgbClr val="30B258"/>
                </a:solidFill>
              </a:rPr>
              <a:t>      </a:t>
            </a:r>
            <a:r>
              <a:rPr lang="ru-RU" sz="1900" b="1" smtClean="0">
                <a:solidFill>
                  <a:srgbClr val="30B258"/>
                </a:solidFill>
              </a:rPr>
              <a:t>Обучающая деятельность</a:t>
            </a:r>
            <a:r>
              <a:rPr lang="ru-RU" sz="1900" smtClean="0">
                <a:solidFill>
                  <a:srgbClr val="30B258"/>
                </a:solidFill>
              </a:rPr>
              <a:t>          </a:t>
            </a:r>
            <a:r>
              <a:rPr lang="ru-RU" sz="1900" b="1" smtClean="0">
                <a:solidFill>
                  <a:srgbClr val="30B258"/>
                </a:solidFill>
              </a:rPr>
              <a:t>Оценивание</a:t>
            </a:r>
            <a:r>
              <a:rPr lang="ru-RU" sz="2900" smtClean="0">
                <a:solidFill>
                  <a:srgbClr val="30B258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900" smtClean="0">
              <a:solidFill>
                <a:srgbClr val="30B258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300" b="1" smtClean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smtClean="0"/>
              <a:t>       </a:t>
            </a:r>
            <a:r>
              <a:rPr lang="ru-RU" sz="1800" b="1" smtClean="0">
                <a:solidFill>
                  <a:schemeClr val="hlink"/>
                </a:solidFill>
              </a:rPr>
              <a:t>Студенческий ракурс:</a:t>
            </a:r>
            <a:endParaRPr lang="ru-RU" sz="18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700" b="1" smtClean="0">
                <a:solidFill>
                  <a:srgbClr val="C61C0A"/>
                </a:solidFill>
              </a:rPr>
              <a:t>    </a:t>
            </a:r>
            <a:r>
              <a:rPr lang="ru-RU" sz="1900" b="1" smtClean="0">
                <a:solidFill>
                  <a:srgbClr val="30B258"/>
                </a:solidFill>
              </a:rPr>
              <a:t>Оценивание     </a:t>
            </a:r>
            <a:r>
              <a:rPr lang="ru-RU" sz="1900" smtClean="0">
                <a:solidFill>
                  <a:srgbClr val="30B258"/>
                </a:solidFill>
              </a:rPr>
              <a:t> </a:t>
            </a:r>
            <a:r>
              <a:rPr lang="ru-RU" sz="1900" b="1" smtClean="0">
                <a:solidFill>
                  <a:srgbClr val="30B258"/>
                </a:solidFill>
              </a:rPr>
              <a:t>Учебная деятельность</a:t>
            </a:r>
            <a:r>
              <a:rPr lang="ru-RU" sz="1900" smtClean="0">
                <a:solidFill>
                  <a:srgbClr val="30B258"/>
                </a:solidFill>
              </a:rPr>
              <a:t>         </a:t>
            </a:r>
            <a:r>
              <a:rPr lang="ru-RU" sz="1900" b="1" smtClean="0">
                <a:solidFill>
                  <a:srgbClr val="30B258"/>
                </a:solidFill>
              </a:rPr>
              <a:t>Результаты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900" b="1" smtClean="0">
              <a:solidFill>
                <a:srgbClr val="30B258"/>
              </a:solidFill>
            </a:endParaRP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2555875" y="3860800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6588125" y="3933825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49" name="Line 9"/>
          <p:cNvSpPr>
            <a:spLocks noChangeShapeType="1"/>
          </p:cNvSpPr>
          <p:nvPr/>
        </p:nvSpPr>
        <p:spPr bwMode="auto">
          <a:xfrm>
            <a:off x="1908175" y="407670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50" name="Line 4"/>
          <p:cNvSpPr>
            <a:spLocks noChangeShapeType="1"/>
          </p:cNvSpPr>
          <p:nvPr/>
        </p:nvSpPr>
        <p:spPr bwMode="auto">
          <a:xfrm>
            <a:off x="3203575" y="5373688"/>
            <a:ext cx="35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51" name="Line 4"/>
          <p:cNvSpPr>
            <a:spLocks noChangeShapeType="1"/>
          </p:cNvSpPr>
          <p:nvPr/>
        </p:nvSpPr>
        <p:spPr bwMode="auto">
          <a:xfrm>
            <a:off x="6659563" y="5373688"/>
            <a:ext cx="357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793037" cy="1462087"/>
          </a:xfrm>
        </p:spPr>
        <p:txBody>
          <a:bodyPr/>
          <a:lstStyle/>
          <a:p>
            <a:r>
              <a:rPr lang="ru-RU" sz="2800" b="1" i="1" smtClean="0">
                <a:solidFill>
                  <a:schemeClr val="hlink"/>
                </a:solidFill>
                <a:latin typeface="Times New Roman" pitchFamily="18" charset="0"/>
              </a:rPr>
              <a:t>    5. Фармацевт-токсиколог: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16113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i="1" smtClean="0">
                <a:solidFill>
                  <a:srgbClr val="008E40"/>
                </a:solidFill>
                <a:latin typeface="Times New Roman" pitchFamily="18" charset="0"/>
              </a:rPr>
              <a:t>     </a:t>
            </a:r>
            <a:r>
              <a:rPr lang="ru-RU" sz="2800" b="1" i="1" smtClean="0">
                <a:solidFill>
                  <a:srgbClr val="30B258"/>
                </a:solidFill>
                <a:latin typeface="Times New Roman" pitchFamily="18" charset="0"/>
              </a:rPr>
              <a:t>- по токсикологической химии (для студентов 4 курса спец. «Фармация» -     1 кредит совместно с СибГМУ (г.Томск);</a:t>
            </a:r>
          </a:p>
          <a:p>
            <a:pPr>
              <a:buFont typeface="Wingdings" pitchFamily="2" charset="2"/>
              <a:buNone/>
            </a:pPr>
            <a:r>
              <a:rPr lang="ru-RU" sz="2800" b="1" i="1" smtClean="0">
                <a:solidFill>
                  <a:srgbClr val="30B258"/>
                </a:solidFill>
                <a:latin typeface="Times New Roman" pitchFamily="18" charset="0"/>
              </a:rPr>
              <a:t>     - по направлению подготовки «Фармацевт-токсиколог» (для бакалавриата спец. «Фармация» - 8 кредитов.</a:t>
            </a:r>
          </a:p>
          <a:p>
            <a:endParaRPr lang="ru-RU" sz="2800" b="1" i="1" smtClean="0">
              <a:solidFill>
                <a:srgbClr val="30B258"/>
              </a:solidFill>
              <a:latin typeface="Times New Roman" pitchFamily="18" charset="0"/>
            </a:endParaRPr>
          </a:p>
          <a:p>
            <a:endParaRPr lang="ru-RU" sz="2800" b="1" i="1" smtClean="0">
              <a:solidFill>
                <a:srgbClr val="30B258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270000"/>
          </a:xfrm>
        </p:spPr>
        <p:txBody>
          <a:bodyPr anchor="ctr"/>
          <a:lstStyle/>
          <a:p>
            <a:pPr eaLnBrk="1" hangingPunct="1"/>
            <a:r>
              <a:rPr lang="ru-RU" sz="3200" b="1" i="1" smtClean="0">
                <a:solidFill>
                  <a:schemeClr val="hlink"/>
                </a:solidFill>
              </a:rPr>
              <a:t>Ожидаемые результаты:</a:t>
            </a:r>
          </a:p>
        </p:txBody>
      </p:sp>
      <p:sp>
        <p:nvSpPr>
          <p:cNvPr id="96258" name="Содержимое 2"/>
          <p:cNvSpPr>
            <a:spLocks noGrp="1"/>
          </p:cNvSpPr>
          <p:nvPr>
            <p:ph idx="4294967295"/>
          </p:nvPr>
        </p:nvSpPr>
        <p:spPr>
          <a:xfrm>
            <a:off x="1371600" y="1341438"/>
            <a:ext cx="7772400" cy="4376737"/>
          </a:xfrm>
        </p:spPr>
        <p:txBody>
          <a:bodyPr/>
          <a:lstStyle/>
          <a:p>
            <a:pPr algn="just" eaLnBrk="1" hangingPunct="1"/>
            <a:endParaRPr lang="ru-RU" sz="2400" i="1" smtClean="0">
              <a:solidFill>
                <a:srgbClr val="2D2DB9"/>
              </a:solidFill>
            </a:endParaRPr>
          </a:p>
          <a:p>
            <a:pPr algn="just" eaLnBrk="1" hangingPunct="1"/>
            <a:r>
              <a:rPr lang="ru-RU" sz="2000" b="1" i="1" smtClean="0">
                <a:solidFill>
                  <a:srgbClr val="30B258"/>
                </a:solidFill>
              </a:rPr>
              <a:t>подготовка высококвалифицированных специа-листов, востребованных на рынке труда;</a:t>
            </a:r>
          </a:p>
          <a:p>
            <a:pPr algn="just" eaLnBrk="1" hangingPunct="1"/>
            <a:r>
              <a:rPr lang="ru-RU" sz="2000" b="1" i="1" smtClean="0">
                <a:solidFill>
                  <a:srgbClr val="30B258"/>
                </a:solidFill>
              </a:rPr>
              <a:t>расширение возможностей трудоустройства выпускников;</a:t>
            </a:r>
          </a:p>
          <a:p>
            <a:pPr algn="just" eaLnBrk="1" hangingPunct="1"/>
            <a:r>
              <a:rPr lang="ru-RU" sz="2000" b="1" i="1" smtClean="0">
                <a:solidFill>
                  <a:srgbClr val="30B258"/>
                </a:solidFill>
              </a:rPr>
              <a:t> повышение мобильности студентов и преподавателей;</a:t>
            </a:r>
          </a:p>
          <a:p>
            <a:pPr algn="just" eaLnBrk="1" hangingPunct="1"/>
            <a:r>
              <a:rPr lang="ru-RU" sz="2000" b="1" i="1" smtClean="0">
                <a:solidFill>
                  <a:srgbClr val="30B258"/>
                </a:solidFill>
              </a:rPr>
              <a:t>практическая направленность обучения;</a:t>
            </a:r>
          </a:p>
          <a:p>
            <a:pPr algn="just" eaLnBrk="1" hangingPunct="1"/>
            <a:r>
              <a:rPr lang="ru-RU" sz="2000" b="1" i="1" smtClean="0">
                <a:solidFill>
                  <a:srgbClr val="30B258"/>
                </a:solidFill>
              </a:rPr>
              <a:t>выработка четкой системы мотивации к самообучению;</a:t>
            </a:r>
          </a:p>
          <a:p>
            <a:pPr algn="just" eaLnBrk="1" hangingPunct="1"/>
            <a:r>
              <a:rPr lang="ru-RU" sz="2000" b="1" i="1" smtClean="0">
                <a:solidFill>
                  <a:srgbClr val="30B258"/>
                </a:solidFill>
              </a:rPr>
              <a:t>свобода выбора траектории обучения;</a:t>
            </a:r>
          </a:p>
          <a:p>
            <a:pPr algn="just" eaLnBrk="1" hangingPunct="1"/>
            <a:r>
              <a:rPr lang="ru-RU" sz="2000" b="1" i="1" smtClean="0">
                <a:solidFill>
                  <a:srgbClr val="30B258"/>
                </a:solidFill>
              </a:rPr>
              <a:t>гибкая система оценки профессиональных компетенций;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2000" b="1" i="1" smtClean="0">
              <a:solidFill>
                <a:srgbClr val="30B258"/>
              </a:solidFill>
            </a:endParaRPr>
          </a:p>
          <a:p>
            <a:pPr algn="just" eaLnBrk="1" hangingPunct="1"/>
            <a:endParaRPr lang="ru-RU" sz="2000" b="1" i="1" smtClean="0">
              <a:solidFill>
                <a:srgbClr val="008E40"/>
              </a:solidFill>
            </a:endParaRPr>
          </a:p>
          <a:p>
            <a:pPr eaLnBrk="1" hangingPunct="1"/>
            <a:endParaRPr lang="ru-RU" i="1" smtClean="0">
              <a:solidFill>
                <a:srgbClr val="008E40"/>
              </a:solidFill>
            </a:endParaRPr>
          </a:p>
        </p:txBody>
      </p:sp>
      <p:sp>
        <p:nvSpPr>
          <p:cNvPr id="9625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  <a:noFill/>
        </p:spPr>
        <p:txBody>
          <a:bodyPr anchor="t"/>
          <a:lstStyle/>
          <a:p>
            <a:pPr>
              <a:lnSpc>
                <a:spcPct val="90000"/>
              </a:lnSpc>
            </a:pPr>
            <a:endParaRPr lang="ru-RU" b="1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626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  <a:noFill/>
        </p:spPr>
        <p:txBody>
          <a:bodyPr anchor="t"/>
          <a:lstStyle/>
          <a:p>
            <a:pPr>
              <a:lnSpc>
                <a:spcPct val="90000"/>
              </a:lnSpc>
            </a:pPr>
            <a:fld id="{78922D04-5C42-4B09-AE78-8AF7CB2FC729}" type="slidenum">
              <a:rPr lang="ru-RU" b="1" smtClean="0">
                <a:solidFill>
                  <a:srgbClr val="FF0000"/>
                </a:solidFill>
                <a:latin typeface="Arial" charset="0"/>
              </a:rPr>
              <a:pPr>
                <a:lnSpc>
                  <a:spcPct val="90000"/>
                </a:lnSpc>
              </a:pPr>
              <a:t>31</a:t>
            </a:fld>
            <a:endParaRPr lang="ru-RU" b="1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228600" y="0"/>
            <a:ext cx="866457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ru-RU" sz="4000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ru-RU" sz="3600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539750" y="2636838"/>
            <a:ext cx="8207375" cy="15843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СПАСИБО ЗА ВНИМАНИЕ!</a:t>
            </a:r>
          </a:p>
        </p:txBody>
      </p:sp>
      <p:pic>
        <p:nvPicPr>
          <p:cNvPr id="97283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8063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smtClean="0">
                <a:solidFill>
                  <a:schemeClr val="hlink"/>
                </a:solidFill>
                <a:latin typeface="Times New Roman" pitchFamily="18" charset="0"/>
              </a:rPr>
              <a:t>ТЕХНОЛОГИИ  НА  ОСНОВЕ  АКТИВИЗАЦИИ  И  ИНТЕНСИФИКАЦИИ  ДЕЯТЕЛЬНОСТИ  ОБУЧАЮЩИХСЯ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161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 smtClean="0">
                <a:solidFill>
                  <a:srgbClr val="30B258"/>
                </a:solidFill>
                <a:latin typeface="Times New Roman" pitchFamily="18" charset="0"/>
              </a:rPr>
              <a:t>ИГРОВЫЕ  ТЕХНОЛОГИИ;</a:t>
            </a:r>
          </a:p>
          <a:p>
            <a:pPr>
              <a:lnSpc>
                <a:spcPct val="90000"/>
              </a:lnSpc>
            </a:pPr>
            <a:r>
              <a:rPr lang="ru-RU" sz="2400" i="1" smtClean="0">
                <a:solidFill>
                  <a:srgbClr val="30B258"/>
                </a:solidFill>
                <a:latin typeface="Times New Roman" pitchFamily="18" charset="0"/>
              </a:rPr>
              <a:t>МОДУЛЬНОЕ  ОБУЧЕНИЕ;</a:t>
            </a:r>
          </a:p>
          <a:p>
            <a:pPr>
              <a:lnSpc>
                <a:spcPct val="90000"/>
              </a:lnSpc>
            </a:pPr>
            <a:r>
              <a:rPr lang="ru-RU" sz="2400" i="1" smtClean="0">
                <a:solidFill>
                  <a:srgbClr val="30B258"/>
                </a:solidFill>
                <a:latin typeface="Times New Roman" pitchFamily="18" charset="0"/>
              </a:rPr>
              <a:t>ИНТЕРАКТИВНЫЕ  ТЕХНОЛОГИИ;</a:t>
            </a:r>
          </a:p>
          <a:p>
            <a:pPr>
              <a:lnSpc>
                <a:spcPct val="90000"/>
              </a:lnSpc>
            </a:pPr>
            <a:r>
              <a:rPr lang="ru-RU" sz="2400" i="1" smtClean="0">
                <a:solidFill>
                  <a:srgbClr val="30B258"/>
                </a:solidFill>
                <a:latin typeface="Times New Roman" pitchFamily="18" charset="0"/>
              </a:rPr>
              <a:t>ТЕХНОЛОГИЯ  СОВРЕМЕННОГО  ПРОЕКТНОГО  ОБУЧЕНИЯ;</a:t>
            </a:r>
          </a:p>
          <a:p>
            <a:pPr>
              <a:lnSpc>
                <a:spcPct val="90000"/>
              </a:lnSpc>
            </a:pPr>
            <a:r>
              <a:rPr lang="ru-RU" sz="2400" i="1" smtClean="0">
                <a:solidFill>
                  <a:srgbClr val="30B258"/>
                </a:solidFill>
                <a:latin typeface="Times New Roman" pitchFamily="18" charset="0"/>
              </a:rPr>
              <a:t>ТЕХНОЛОГИЯ  КОЛЛЕКТИВНОГО  ОБУЧЕНИЯ;</a:t>
            </a:r>
          </a:p>
          <a:p>
            <a:pPr>
              <a:lnSpc>
                <a:spcPct val="90000"/>
              </a:lnSpc>
            </a:pPr>
            <a:r>
              <a:rPr lang="ru-RU" sz="2400" i="1" smtClean="0">
                <a:solidFill>
                  <a:srgbClr val="30B258"/>
                </a:solidFill>
                <a:latin typeface="Times New Roman" pitchFamily="18" charset="0"/>
              </a:rPr>
              <a:t>ТЕХНОЛОГИЯ  ОБУЧЕНИЯ  НА ОСНОВЕ  СХЕМНЫХ  МОДЕЛЕЙ  УЧЕБНОГО  МАТЕРИАЛА;</a:t>
            </a:r>
          </a:p>
          <a:p>
            <a:pPr>
              <a:lnSpc>
                <a:spcPct val="90000"/>
              </a:lnSpc>
            </a:pPr>
            <a:r>
              <a:rPr lang="ru-RU" sz="2400" i="1" smtClean="0">
                <a:solidFill>
                  <a:srgbClr val="30B258"/>
                </a:solidFill>
                <a:latin typeface="Times New Roman" pitchFamily="18" charset="0"/>
              </a:rPr>
              <a:t>ТЕХНОЛОГИЯ УРОВНЕВОЙ ДИФФЕРЕНЦИАЦИИ.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196975"/>
            <a:ext cx="7772400" cy="49355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1600" b="1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1763713" y="1989138"/>
            <a:ext cx="69119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sz="3600" i="1">
                <a:solidFill>
                  <a:srgbClr val="FF5050"/>
                </a:solidFill>
              </a:rPr>
              <a:t>Модульное обучение  на фа</a:t>
            </a:r>
            <a:r>
              <a:rPr lang="ru-RU" sz="36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  <a:r>
              <a:rPr lang="ru-RU" sz="3600" i="1">
                <a:solidFill>
                  <a:srgbClr val="FF5050"/>
                </a:solidFill>
              </a:rPr>
              <a:t>мацевтическом факультете внед</a:t>
            </a:r>
            <a:r>
              <a:rPr lang="ru-RU" sz="36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  <a:r>
              <a:rPr lang="ru-RU" sz="3600" i="1">
                <a:solidFill>
                  <a:srgbClr val="FF5050"/>
                </a:solidFill>
              </a:rPr>
              <a:t>яется на фоне следующих учебных достижений: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113" y="908050"/>
            <a:ext cx="3336925" cy="2016125"/>
          </a:xfrm>
        </p:spPr>
      </p:pic>
      <p:pic>
        <p:nvPicPr>
          <p:cNvPr id="34818" name="Picture 7" descr="YG_circle001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492500" y="3141663"/>
            <a:ext cx="1943100" cy="1944687"/>
          </a:xfrm>
        </p:spPr>
      </p:pic>
      <p:pic>
        <p:nvPicPr>
          <p:cNvPr id="34819" name="Picture 3" descr="RY_circl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3213100"/>
            <a:ext cx="17351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 descr="LB_circle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3068638"/>
            <a:ext cx="208756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6" descr="O_chevron001"/>
          <p:cNvPicPr>
            <a:picLocks noChangeAspect="1" noChangeArrowheads="1"/>
          </p:cNvPicPr>
          <p:nvPr/>
        </p:nvPicPr>
        <p:blipFill>
          <a:blip r:embed="rId6">
            <a:lum bright="6000" contrast="42000"/>
            <a:grayscl/>
          </a:blip>
          <a:srcRect/>
          <a:stretch>
            <a:fillRect/>
          </a:stretch>
        </p:blipFill>
        <p:spPr bwMode="auto">
          <a:xfrm>
            <a:off x="5724525" y="3933825"/>
            <a:ext cx="51752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 descr="O_chevron001"/>
          <p:cNvPicPr>
            <a:picLocks noChangeAspect="1" noChangeArrowheads="1"/>
          </p:cNvPicPr>
          <p:nvPr/>
        </p:nvPicPr>
        <p:blipFill>
          <a:blip r:embed="rId6">
            <a:lum bright="6000" contrast="42000"/>
            <a:grayscl/>
          </a:blip>
          <a:srcRect/>
          <a:stretch>
            <a:fillRect/>
          </a:stretch>
        </p:blipFill>
        <p:spPr bwMode="auto">
          <a:xfrm>
            <a:off x="2771775" y="3860800"/>
            <a:ext cx="51752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Rectangle 19"/>
          <p:cNvSpPr>
            <a:spLocks noChangeArrowheads="1"/>
          </p:cNvSpPr>
          <p:nvPr/>
        </p:nvSpPr>
        <p:spPr bwMode="auto">
          <a:xfrm>
            <a:off x="971550" y="3860800"/>
            <a:ext cx="1512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D0D0D"/>
                </a:solidFill>
              </a:rPr>
              <a:t>БАКАЛАВРИАТ</a:t>
            </a:r>
          </a:p>
        </p:txBody>
      </p:sp>
      <p:sp>
        <p:nvSpPr>
          <p:cNvPr id="34824" name="Rectangle 21"/>
          <p:cNvSpPr>
            <a:spLocks noChangeArrowheads="1"/>
          </p:cNvSpPr>
          <p:nvPr/>
        </p:nvSpPr>
        <p:spPr bwMode="auto">
          <a:xfrm>
            <a:off x="3779838" y="3860800"/>
            <a:ext cx="1655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D0D0D"/>
                </a:solidFill>
              </a:rPr>
              <a:t>МАГИСТРАТУРА</a:t>
            </a:r>
          </a:p>
        </p:txBody>
      </p:sp>
      <p:sp>
        <p:nvSpPr>
          <p:cNvPr id="34825" name="Rectangle 22"/>
          <p:cNvSpPr>
            <a:spLocks noChangeArrowheads="1"/>
          </p:cNvSpPr>
          <p:nvPr/>
        </p:nvSpPr>
        <p:spPr bwMode="auto">
          <a:xfrm>
            <a:off x="6443663" y="3860800"/>
            <a:ext cx="18208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0D0D0D"/>
                </a:solidFill>
              </a:rPr>
              <a:t>   ДОКТОРАНТУРА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1"/>
          <p:cNvGrpSpPr>
            <a:grpSpLocks/>
          </p:cNvGrpSpPr>
          <p:nvPr/>
        </p:nvGrpSpPr>
        <p:grpSpPr bwMode="auto">
          <a:xfrm>
            <a:off x="900113" y="3500438"/>
            <a:ext cx="701675" cy="1295400"/>
            <a:chOff x="2111" y="2247"/>
            <a:chExt cx="592" cy="1034"/>
          </a:xfrm>
        </p:grpSpPr>
        <p:sp>
          <p:nvSpPr>
            <p:cNvPr id="35955" name="Freeform 22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>
                <a:gd name="T0" fmla="*/ 311 w 320"/>
                <a:gd name="T1" fmla="*/ 2 h 479"/>
                <a:gd name="T2" fmla="*/ 274 w 320"/>
                <a:gd name="T3" fmla="*/ 57 h 479"/>
                <a:gd name="T4" fmla="*/ 235 w 320"/>
                <a:gd name="T5" fmla="*/ 2 h 479"/>
                <a:gd name="T6" fmla="*/ 130 w 320"/>
                <a:gd name="T7" fmla="*/ 30 h 479"/>
                <a:gd name="T8" fmla="*/ 2 w 320"/>
                <a:gd name="T9" fmla="*/ 302 h 479"/>
                <a:gd name="T10" fmla="*/ 67 w 320"/>
                <a:gd name="T11" fmla="*/ 370 h 479"/>
                <a:gd name="T12" fmla="*/ 159 w 320"/>
                <a:gd name="T13" fmla="*/ 99 h 479"/>
                <a:gd name="T14" fmla="*/ 26 w 320"/>
                <a:gd name="T15" fmla="*/ 714 h 479"/>
                <a:gd name="T16" fmla="*/ 63 w 320"/>
                <a:gd name="T17" fmla="*/ 809 h 479"/>
                <a:gd name="T18" fmla="*/ 246 w 320"/>
                <a:gd name="T19" fmla="*/ 764 h 479"/>
                <a:gd name="T20" fmla="*/ 272 w 320"/>
                <a:gd name="T21" fmla="*/ 403 h 479"/>
                <a:gd name="T22" fmla="*/ 313 w 320"/>
                <a:gd name="T23" fmla="*/ 763 h 479"/>
                <a:gd name="T24" fmla="*/ 485 w 320"/>
                <a:gd name="T25" fmla="*/ 813 h 479"/>
                <a:gd name="T26" fmla="*/ 522 w 320"/>
                <a:gd name="T27" fmla="*/ 707 h 479"/>
                <a:gd name="T28" fmla="*/ 388 w 320"/>
                <a:gd name="T29" fmla="*/ 99 h 479"/>
                <a:gd name="T30" fmla="*/ 425 w 320"/>
                <a:gd name="T31" fmla="*/ 234 h 479"/>
                <a:gd name="T32" fmla="*/ 520 w 320"/>
                <a:gd name="T33" fmla="*/ 410 h 479"/>
                <a:gd name="T34" fmla="*/ 546 w 320"/>
                <a:gd name="T35" fmla="*/ 281 h 479"/>
                <a:gd name="T36" fmla="*/ 400 w 320"/>
                <a:gd name="T37" fmla="*/ 14 h 479"/>
                <a:gd name="T38" fmla="*/ 311 w 320"/>
                <a:gd name="T39" fmla="*/ 2 h 4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0"/>
                <a:gd name="T61" fmla="*/ 0 h 479"/>
                <a:gd name="T62" fmla="*/ 320 w 320"/>
                <a:gd name="T63" fmla="*/ 479 h 4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8900000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>
              <a:flatTx/>
            </a:bodyPr>
            <a:lstStyle/>
            <a:p>
              <a:pPr algn="ctr"/>
              <a:endParaRPr lang="ru-RU" sz="1800" b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35956" name="Oval 23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8900000"/>
            </a:gradFill>
            <a:ln w="9525">
              <a:round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5843" name="Group 21"/>
          <p:cNvGrpSpPr>
            <a:grpSpLocks/>
          </p:cNvGrpSpPr>
          <p:nvPr/>
        </p:nvGrpSpPr>
        <p:grpSpPr bwMode="auto">
          <a:xfrm>
            <a:off x="1692275" y="3500438"/>
            <a:ext cx="701675" cy="1295400"/>
            <a:chOff x="2111" y="2247"/>
            <a:chExt cx="592" cy="1034"/>
          </a:xfrm>
        </p:grpSpPr>
        <p:sp>
          <p:nvSpPr>
            <p:cNvPr id="35953" name="Freeform 22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>
                <a:gd name="T0" fmla="*/ 311 w 320"/>
                <a:gd name="T1" fmla="*/ 2 h 479"/>
                <a:gd name="T2" fmla="*/ 274 w 320"/>
                <a:gd name="T3" fmla="*/ 57 h 479"/>
                <a:gd name="T4" fmla="*/ 235 w 320"/>
                <a:gd name="T5" fmla="*/ 2 h 479"/>
                <a:gd name="T6" fmla="*/ 130 w 320"/>
                <a:gd name="T7" fmla="*/ 30 h 479"/>
                <a:gd name="T8" fmla="*/ 2 w 320"/>
                <a:gd name="T9" fmla="*/ 302 h 479"/>
                <a:gd name="T10" fmla="*/ 67 w 320"/>
                <a:gd name="T11" fmla="*/ 370 h 479"/>
                <a:gd name="T12" fmla="*/ 159 w 320"/>
                <a:gd name="T13" fmla="*/ 99 h 479"/>
                <a:gd name="T14" fmla="*/ 26 w 320"/>
                <a:gd name="T15" fmla="*/ 714 h 479"/>
                <a:gd name="T16" fmla="*/ 63 w 320"/>
                <a:gd name="T17" fmla="*/ 809 h 479"/>
                <a:gd name="T18" fmla="*/ 246 w 320"/>
                <a:gd name="T19" fmla="*/ 764 h 479"/>
                <a:gd name="T20" fmla="*/ 272 w 320"/>
                <a:gd name="T21" fmla="*/ 403 h 479"/>
                <a:gd name="T22" fmla="*/ 313 w 320"/>
                <a:gd name="T23" fmla="*/ 763 h 479"/>
                <a:gd name="T24" fmla="*/ 485 w 320"/>
                <a:gd name="T25" fmla="*/ 813 h 479"/>
                <a:gd name="T26" fmla="*/ 522 w 320"/>
                <a:gd name="T27" fmla="*/ 707 h 479"/>
                <a:gd name="T28" fmla="*/ 388 w 320"/>
                <a:gd name="T29" fmla="*/ 99 h 479"/>
                <a:gd name="T30" fmla="*/ 425 w 320"/>
                <a:gd name="T31" fmla="*/ 234 h 479"/>
                <a:gd name="T32" fmla="*/ 520 w 320"/>
                <a:gd name="T33" fmla="*/ 410 h 479"/>
                <a:gd name="T34" fmla="*/ 546 w 320"/>
                <a:gd name="T35" fmla="*/ 281 h 479"/>
                <a:gd name="T36" fmla="*/ 400 w 320"/>
                <a:gd name="T37" fmla="*/ 14 h 479"/>
                <a:gd name="T38" fmla="*/ 311 w 320"/>
                <a:gd name="T39" fmla="*/ 2 h 4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0"/>
                <a:gd name="T61" fmla="*/ 0 h 479"/>
                <a:gd name="T62" fmla="*/ 320 w 320"/>
                <a:gd name="T63" fmla="*/ 479 h 4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8900000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954" name="Oval 23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8900000"/>
            </a:gradFill>
            <a:ln w="9525">
              <a:round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0" name="AutoShape 14"/>
          <p:cNvSpPr>
            <a:spLocks noGrp="1" noChangeArrowheads="1"/>
          </p:cNvSpPr>
          <p:nvPr>
            <p:ph type="body" idx="1"/>
          </p:nvPr>
        </p:nvSpPr>
        <p:spPr bwMode="gray">
          <a:xfrm>
            <a:off x="2771775" y="3573463"/>
            <a:ext cx="3816350" cy="1368425"/>
          </a:xfrm>
          <a:prstGeom prst="rightArrow">
            <a:avLst>
              <a:gd name="adj1" fmla="val 49380"/>
              <a:gd name="adj2" fmla="val 23434"/>
            </a:avLst>
          </a:prstGeom>
          <a:gradFill rotWithShape="1">
            <a:gsLst>
              <a:gs pos="0">
                <a:srgbClr val="CB6C1D"/>
              </a:gs>
              <a:gs pos="80000">
                <a:srgbClr val="FF8F2A"/>
              </a:gs>
              <a:gs pos="100000">
                <a:srgbClr val="FF8F26"/>
              </a:gs>
            </a:gsLst>
            <a:lin ang="16200000"/>
          </a:gradFill>
          <a:ln algn="ctr">
            <a:solidFill>
              <a:srgbClr val="F69240"/>
            </a:solidFill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ru-RU" smtClean="0"/>
          </a:p>
        </p:txBody>
      </p:sp>
      <p:grpSp>
        <p:nvGrpSpPr>
          <p:cNvPr id="35845" name="Group 69"/>
          <p:cNvGrpSpPr>
            <a:grpSpLocks/>
          </p:cNvGrpSpPr>
          <p:nvPr/>
        </p:nvGrpSpPr>
        <p:grpSpPr bwMode="auto">
          <a:xfrm>
            <a:off x="6804025" y="3429000"/>
            <a:ext cx="2003425" cy="1928813"/>
            <a:chOff x="1008" y="1296"/>
            <a:chExt cx="891" cy="983"/>
          </a:xfrm>
        </p:grpSpPr>
        <p:grpSp>
          <p:nvGrpSpPr>
            <p:cNvPr id="35924" name="Group 70"/>
            <p:cNvGrpSpPr>
              <a:grpSpLocks/>
            </p:cNvGrpSpPr>
            <p:nvPr/>
          </p:nvGrpSpPr>
          <p:grpSpPr bwMode="auto">
            <a:xfrm>
              <a:off x="1067" y="1298"/>
              <a:ext cx="828" cy="981"/>
              <a:chOff x="1175" y="3418"/>
              <a:chExt cx="381" cy="436"/>
            </a:xfrm>
          </p:grpSpPr>
          <p:sp>
            <p:nvSpPr>
              <p:cNvPr id="35951" name="Freeform 71"/>
              <p:cNvSpPr>
                <a:spLocks/>
              </p:cNvSpPr>
              <p:nvPr/>
            </p:nvSpPr>
            <p:spPr bwMode="gray">
              <a:xfrm>
                <a:off x="1175" y="3589"/>
                <a:ext cx="381" cy="265"/>
              </a:xfrm>
              <a:custGeom>
                <a:avLst/>
                <a:gdLst>
                  <a:gd name="T0" fmla="*/ 198 w 630"/>
                  <a:gd name="T1" fmla="*/ 7 h 439"/>
                  <a:gd name="T2" fmla="*/ 31 w 630"/>
                  <a:gd name="T3" fmla="*/ 265 h 439"/>
                  <a:gd name="T4" fmla="*/ 353 w 630"/>
                  <a:gd name="T5" fmla="*/ 265 h 439"/>
                  <a:gd name="T6" fmla="*/ 198 w 630"/>
                  <a:gd name="T7" fmla="*/ 7 h 4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0"/>
                  <a:gd name="T13" fmla="*/ 0 h 439"/>
                  <a:gd name="T14" fmla="*/ 630 w 630"/>
                  <a:gd name="T15" fmla="*/ 439 h 4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0" h="439">
                    <a:moveTo>
                      <a:pt x="327" y="12"/>
                    </a:moveTo>
                    <a:cubicBezTo>
                      <a:pt x="57" y="0"/>
                      <a:pt x="0" y="366"/>
                      <a:pt x="52" y="439"/>
                    </a:cubicBezTo>
                    <a:lnTo>
                      <a:pt x="584" y="439"/>
                    </a:lnTo>
                    <a:cubicBezTo>
                      <a:pt x="630" y="368"/>
                      <a:pt x="597" y="24"/>
                      <a:pt x="327" y="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4718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5952" name="Oval 72"/>
              <p:cNvSpPr>
                <a:spLocks noChangeArrowheads="1"/>
              </p:cNvSpPr>
              <p:nvPr/>
            </p:nvSpPr>
            <p:spPr bwMode="gray">
              <a:xfrm>
                <a:off x="1278" y="3418"/>
                <a:ext cx="185" cy="195"/>
              </a:xfrm>
              <a:prstGeom prst="ellipse">
                <a:avLst/>
              </a:prstGeom>
              <a:gradFill rotWithShape="1">
                <a:gsLst>
                  <a:gs pos="0">
                    <a:srgbClr val="993300"/>
                  </a:gs>
                  <a:gs pos="100000">
                    <a:srgbClr val="471800"/>
                  </a:gs>
                </a:gsLst>
                <a:lin ang="5400000" scaled="1"/>
              </a:gradFill>
              <a:ln w="9525">
                <a:round/>
                <a:headEnd/>
                <a:tailEnd/>
              </a:ln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35925" name="Freeform 73"/>
            <p:cNvSpPr>
              <a:spLocks/>
            </p:cNvSpPr>
            <p:nvPr/>
          </p:nvSpPr>
          <p:spPr bwMode="gray">
            <a:xfrm>
              <a:off x="1072" y="1679"/>
              <a:ext cx="827" cy="598"/>
            </a:xfrm>
            <a:custGeom>
              <a:avLst/>
              <a:gdLst>
                <a:gd name="T0" fmla="*/ 429 w 630"/>
                <a:gd name="T1" fmla="*/ 16 h 439"/>
                <a:gd name="T2" fmla="*/ 68 w 630"/>
                <a:gd name="T3" fmla="*/ 598 h 439"/>
                <a:gd name="T4" fmla="*/ 767 w 630"/>
                <a:gd name="T5" fmla="*/ 598 h 439"/>
                <a:gd name="T6" fmla="*/ 429 w 630"/>
                <a:gd name="T7" fmla="*/ 16 h 4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0"/>
                <a:gd name="T13" fmla="*/ 0 h 439"/>
                <a:gd name="T14" fmla="*/ 630 w 630"/>
                <a:gd name="T15" fmla="*/ 439 h 4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0" h="439">
                  <a:moveTo>
                    <a:pt x="327" y="12"/>
                  </a:moveTo>
                  <a:cubicBezTo>
                    <a:pt x="57" y="0"/>
                    <a:pt x="0" y="366"/>
                    <a:pt x="52" y="439"/>
                  </a:cubicBezTo>
                  <a:lnTo>
                    <a:pt x="584" y="439"/>
                  </a:lnTo>
                  <a:cubicBezTo>
                    <a:pt x="630" y="368"/>
                    <a:pt x="597" y="24"/>
                    <a:pt x="327" y="12"/>
                  </a:cubicBezTo>
                  <a:close/>
                </a:path>
              </a:pathLst>
            </a:custGeom>
            <a:gradFill rotWithShape="1">
              <a:gsLst>
                <a:gs pos="0">
                  <a:srgbClr val="273216"/>
                </a:gs>
                <a:gs pos="100000">
                  <a:srgbClr val="93C05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926" name="Freeform 74"/>
            <p:cNvSpPr>
              <a:spLocks/>
            </p:cNvSpPr>
            <p:nvPr/>
          </p:nvSpPr>
          <p:spPr bwMode="gray">
            <a:xfrm>
              <a:off x="1234" y="1717"/>
              <a:ext cx="510" cy="190"/>
            </a:xfrm>
            <a:custGeom>
              <a:avLst/>
              <a:gdLst>
                <a:gd name="T0" fmla="*/ 502 w 1321"/>
                <a:gd name="T1" fmla="*/ 107 h 712"/>
                <a:gd name="T2" fmla="*/ 508 w 1321"/>
                <a:gd name="T3" fmla="*/ 118 h 712"/>
                <a:gd name="T4" fmla="*/ 510 w 1321"/>
                <a:gd name="T5" fmla="*/ 128 h 712"/>
                <a:gd name="T6" fmla="*/ 508 w 1321"/>
                <a:gd name="T7" fmla="*/ 138 h 712"/>
                <a:gd name="T8" fmla="*/ 501 w 1321"/>
                <a:gd name="T9" fmla="*/ 147 h 712"/>
                <a:gd name="T10" fmla="*/ 491 w 1321"/>
                <a:gd name="T11" fmla="*/ 155 h 712"/>
                <a:gd name="T12" fmla="*/ 478 w 1321"/>
                <a:gd name="T13" fmla="*/ 161 h 712"/>
                <a:gd name="T14" fmla="*/ 462 w 1321"/>
                <a:gd name="T15" fmla="*/ 168 h 712"/>
                <a:gd name="T16" fmla="*/ 443 w 1321"/>
                <a:gd name="T17" fmla="*/ 173 h 712"/>
                <a:gd name="T18" fmla="*/ 422 w 1321"/>
                <a:gd name="T19" fmla="*/ 178 h 712"/>
                <a:gd name="T20" fmla="*/ 398 w 1321"/>
                <a:gd name="T21" fmla="*/ 182 h 712"/>
                <a:gd name="T22" fmla="*/ 373 w 1321"/>
                <a:gd name="T23" fmla="*/ 185 h 712"/>
                <a:gd name="T24" fmla="*/ 346 w 1321"/>
                <a:gd name="T25" fmla="*/ 188 h 712"/>
                <a:gd name="T26" fmla="*/ 318 w 1321"/>
                <a:gd name="T27" fmla="*/ 189 h 712"/>
                <a:gd name="T28" fmla="*/ 307 w 1321"/>
                <a:gd name="T29" fmla="*/ 190 h 712"/>
                <a:gd name="T30" fmla="*/ 184 w 1321"/>
                <a:gd name="T31" fmla="*/ 190 h 712"/>
                <a:gd name="T32" fmla="*/ 182 w 1321"/>
                <a:gd name="T33" fmla="*/ 190 h 712"/>
                <a:gd name="T34" fmla="*/ 158 w 1321"/>
                <a:gd name="T35" fmla="*/ 189 h 712"/>
                <a:gd name="T36" fmla="*/ 134 w 1321"/>
                <a:gd name="T37" fmla="*/ 188 h 712"/>
                <a:gd name="T38" fmla="*/ 112 w 1321"/>
                <a:gd name="T39" fmla="*/ 186 h 712"/>
                <a:gd name="T40" fmla="*/ 91 w 1321"/>
                <a:gd name="T41" fmla="*/ 184 h 712"/>
                <a:gd name="T42" fmla="*/ 72 w 1321"/>
                <a:gd name="T43" fmla="*/ 181 h 712"/>
                <a:gd name="T44" fmla="*/ 54 w 1321"/>
                <a:gd name="T45" fmla="*/ 177 h 712"/>
                <a:gd name="T46" fmla="*/ 39 w 1321"/>
                <a:gd name="T47" fmla="*/ 173 h 712"/>
                <a:gd name="T48" fmla="*/ 26 w 1321"/>
                <a:gd name="T49" fmla="*/ 168 h 712"/>
                <a:gd name="T50" fmla="*/ 15 w 1321"/>
                <a:gd name="T51" fmla="*/ 162 h 712"/>
                <a:gd name="T52" fmla="*/ 7 w 1321"/>
                <a:gd name="T53" fmla="*/ 156 h 712"/>
                <a:gd name="T54" fmla="*/ 2 w 1321"/>
                <a:gd name="T55" fmla="*/ 148 h 712"/>
                <a:gd name="T56" fmla="*/ 0 w 1321"/>
                <a:gd name="T57" fmla="*/ 140 h 712"/>
                <a:gd name="T58" fmla="*/ 0 w 1321"/>
                <a:gd name="T59" fmla="*/ 139 h 712"/>
                <a:gd name="T60" fmla="*/ 2 w 1321"/>
                <a:gd name="T61" fmla="*/ 130 h 712"/>
                <a:gd name="T62" fmla="*/ 6 w 1321"/>
                <a:gd name="T63" fmla="*/ 119 h 712"/>
                <a:gd name="T64" fmla="*/ 20 w 1321"/>
                <a:gd name="T65" fmla="*/ 99 h 712"/>
                <a:gd name="T66" fmla="*/ 36 w 1321"/>
                <a:gd name="T67" fmla="*/ 80 h 712"/>
                <a:gd name="T68" fmla="*/ 57 w 1321"/>
                <a:gd name="T69" fmla="*/ 63 h 712"/>
                <a:gd name="T70" fmla="*/ 79 w 1321"/>
                <a:gd name="T71" fmla="*/ 47 h 712"/>
                <a:gd name="T72" fmla="*/ 104 w 1321"/>
                <a:gd name="T73" fmla="*/ 33 h 712"/>
                <a:gd name="T74" fmla="*/ 132 w 1321"/>
                <a:gd name="T75" fmla="*/ 22 h 712"/>
                <a:gd name="T76" fmla="*/ 160 w 1321"/>
                <a:gd name="T77" fmla="*/ 13 h 712"/>
                <a:gd name="T78" fmla="*/ 192 w 1321"/>
                <a:gd name="T79" fmla="*/ 6 h 712"/>
                <a:gd name="T80" fmla="*/ 224 w 1321"/>
                <a:gd name="T81" fmla="*/ 2 h 712"/>
                <a:gd name="T82" fmla="*/ 258 w 1321"/>
                <a:gd name="T83" fmla="*/ 0 h 712"/>
                <a:gd name="T84" fmla="*/ 258 w 1321"/>
                <a:gd name="T85" fmla="*/ 0 h 712"/>
                <a:gd name="T86" fmla="*/ 293 w 1321"/>
                <a:gd name="T87" fmla="*/ 2 h 712"/>
                <a:gd name="T88" fmla="*/ 327 w 1321"/>
                <a:gd name="T89" fmla="*/ 6 h 712"/>
                <a:gd name="T90" fmla="*/ 360 w 1321"/>
                <a:gd name="T91" fmla="*/ 14 h 712"/>
                <a:gd name="T92" fmla="*/ 390 w 1321"/>
                <a:gd name="T93" fmla="*/ 24 h 712"/>
                <a:gd name="T94" fmla="*/ 418 w 1321"/>
                <a:gd name="T95" fmla="*/ 37 h 712"/>
                <a:gd name="T96" fmla="*/ 444 w 1321"/>
                <a:gd name="T97" fmla="*/ 52 h 712"/>
                <a:gd name="T98" fmla="*/ 466 w 1321"/>
                <a:gd name="T99" fmla="*/ 68 h 712"/>
                <a:gd name="T100" fmla="*/ 486 w 1321"/>
                <a:gd name="T101" fmla="*/ 87 h 712"/>
                <a:gd name="T102" fmla="*/ 502 w 1321"/>
                <a:gd name="T103" fmla="*/ 107 h 712"/>
                <a:gd name="T104" fmla="*/ 502 w 1321"/>
                <a:gd name="T105" fmla="*/ 107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93C052">
                    <a:alpha val="17998"/>
                  </a:srgbClr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927" name="Oval 75"/>
            <p:cNvSpPr>
              <a:spLocks noChangeArrowheads="1"/>
            </p:cNvSpPr>
            <p:nvPr/>
          </p:nvSpPr>
          <p:spPr bwMode="gray">
            <a:xfrm>
              <a:off x="1295" y="1296"/>
              <a:ext cx="403" cy="440"/>
            </a:xfrm>
            <a:prstGeom prst="ellipse">
              <a:avLst/>
            </a:prstGeom>
            <a:gradFill rotWithShape="1">
              <a:gsLst>
                <a:gs pos="0">
                  <a:srgbClr val="526C2E"/>
                </a:gs>
                <a:gs pos="50000">
                  <a:srgbClr val="93C052"/>
                </a:gs>
                <a:gs pos="100000">
                  <a:srgbClr val="526C2E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928" name="Freeform 76"/>
            <p:cNvSpPr>
              <a:spLocks/>
            </p:cNvSpPr>
            <p:nvPr/>
          </p:nvSpPr>
          <p:spPr bwMode="gray">
            <a:xfrm>
              <a:off x="1336" y="1303"/>
              <a:ext cx="319" cy="145"/>
            </a:xfrm>
            <a:custGeom>
              <a:avLst/>
              <a:gdLst>
                <a:gd name="T0" fmla="*/ 314 w 1321"/>
                <a:gd name="T1" fmla="*/ 82 h 712"/>
                <a:gd name="T2" fmla="*/ 318 w 1321"/>
                <a:gd name="T3" fmla="*/ 90 h 712"/>
                <a:gd name="T4" fmla="*/ 319 w 1321"/>
                <a:gd name="T5" fmla="*/ 98 h 712"/>
                <a:gd name="T6" fmla="*/ 318 w 1321"/>
                <a:gd name="T7" fmla="*/ 105 h 712"/>
                <a:gd name="T8" fmla="*/ 313 w 1321"/>
                <a:gd name="T9" fmla="*/ 112 h 712"/>
                <a:gd name="T10" fmla="*/ 307 w 1321"/>
                <a:gd name="T11" fmla="*/ 118 h 712"/>
                <a:gd name="T12" fmla="*/ 299 w 1321"/>
                <a:gd name="T13" fmla="*/ 123 h 712"/>
                <a:gd name="T14" fmla="*/ 289 w 1321"/>
                <a:gd name="T15" fmla="*/ 128 h 712"/>
                <a:gd name="T16" fmla="*/ 277 w 1321"/>
                <a:gd name="T17" fmla="*/ 132 h 712"/>
                <a:gd name="T18" fmla="*/ 264 w 1321"/>
                <a:gd name="T19" fmla="*/ 136 h 712"/>
                <a:gd name="T20" fmla="*/ 249 w 1321"/>
                <a:gd name="T21" fmla="*/ 139 h 712"/>
                <a:gd name="T22" fmla="*/ 234 w 1321"/>
                <a:gd name="T23" fmla="*/ 141 h 712"/>
                <a:gd name="T24" fmla="*/ 216 w 1321"/>
                <a:gd name="T25" fmla="*/ 143 h 712"/>
                <a:gd name="T26" fmla="*/ 199 w 1321"/>
                <a:gd name="T27" fmla="*/ 145 h 712"/>
                <a:gd name="T28" fmla="*/ 192 w 1321"/>
                <a:gd name="T29" fmla="*/ 145 h 712"/>
                <a:gd name="T30" fmla="*/ 115 w 1321"/>
                <a:gd name="T31" fmla="*/ 145 h 712"/>
                <a:gd name="T32" fmla="*/ 114 w 1321"/>
                <a:gd name="T33" fmla="*/ 145 h 712"/>
                <a:gd name="T34" fmla="*/ 99 w 1321"/>
                <a:gd name="T35" fmla="*/ 144 h 712"/>
                <a:gd name="T36" fmla="*/ 84 w 1321"/>
                <a:gd name="T37" fmla="*/ 143 h 712"/>
                <a:gd name="T38" fmla="*/ 70 w 1321"/>
                <a:gd name="T39" fmla="*/ 142 h 712"/>
                <a:gd name="T40" fmla="*/ 57 w 1321"/>
                <a:gd name="T41" fmla="*/ 140 h 712"/>
                <a:gd name="T42" fmla="*/ 45 w 1321"/>
                <a:gd name="T43" fmla="*/ 138 h 712"/>
                <a:gd name="T44" fmla="*/ 34 w 1321"/>
                <a:gd name="T45" fmla="*/ 135 h 712"/>
                <a:gd name="T46" fmla="*/ 25 w 1321"/>
                <a:gd name="T47" fmla="*/ 132 h 712"/>
                <a:gd name="T48" fmla="*/ 16 w 1321"/>
                <a:gd name="T49" fmla="*/ 128 h 712"/>
                <a:gd name="T50" fmla="*/ 9 w 1321"/>
                <a:gd name="T51" fmla="*/ 124 h 712"/>
                <a:gd name="T52" fmla="*/ 4 w 1321"/>
                <a:gd name="T53" fmla="*/ 119 h 712"/>
                <a:gd name="T54" fmla="*/ 1 w 1321"/>
                <a:gd name="T55" fmla="*/ 113 h 712"/>
                <a:gd name="T56" fmla="*/ 0 w 1321"/>
                <a:gd name="T57" fmla="*/ 107 h 712"/>
                <a:gd name="T58" fmla="*/ 0 w 1321"/>
                <a:gd name="T59" fmla="*/ 106 h 712"/>
                <a:gd name="T60" fmla="*/ 1 w 1321"/>
                <a:gd name="T61" fmla="*/ 99 h 712"/>
                <a:gd name="T62" fmla="*/ 4 w 1321"/>
                <a:gd name="T63" fmla="*/ 91 h 712"/>
                <a:gd name="T64" fmla="*/ 12 w 1321"/>
                <a:gd name="T65" fmla="*/ 75 h 712"/>
                <a:gd name="T66" fmla="*/ 23 w 1321"/>
                <a:gd name="T67" fmla="*/ 61 h 712"/>
                <a:gd name="T68" fmla="*/ 35 w 1321"/>
                <a:gd name="T69" fmla="*/ 48 h 712"/>
                <a:gd name="T70" fmla="*/ 49 w 1321"/>
                <a:gd name="T71" fmla="*/ 36 h 712"/>
                <a:gd name="T72" fmla="*/ 65 w 1321"/>
                <a:gd name="T73" fmla="*/ 25 h 712"/>
                <a:gd name="T74" fmla="*/ 82 w 1321"/>
                <a:gd name="T75" fmla="*/ 17 h 712"/>
                <a:gd name="T76" fmla="*/ 100 w 1321"/>
                <a:gd name="T77" fmla="*/ 10 h 712"/>
                <a:gd name="T78" fmla="*/ 120 w 1321"/>
                <a:gd name="T79" fmla="*/ 4 h 712"/>
                <a:gd name="T80" fmla="*/ 140 w 1321"/>
                <a:gd name="T81" fmla="*/ 1 h 712"/>
                <a:gd name="T82" fmla="*/ 161 w 1321"/>
                <a:gd name="T83" fmla="*/ 0 h 712"/>
                <a:gd name="T84" fmla="*/ 161 w 1321"/>
                <a:gd name="T85" fmla="*/ 0 h 712"/>
                <a:gd name="T86" fmla="*/ 183 w 1321"/>
                <a:gd name="T87" fmla="*/ 1 h 712"/>
                <a:gd name="T88" fmla="*/ 205 w 1321"/>
                <a:gd name="T89" fmla="*/ 5 h 712"/>
                <a:gd name="T90" fmla="*/ 225 w 1321"/>
                <a:gd name="T91" fmla="*/ 11 h 712"/>
                <a:gd name="T92" fmla="*/ 244 w 1321"/>
                <a:gd name="T93" fmla="*/ 18 h 712"/>
                <a:gd name="T94" fmla="*/ 261 w 1321"/>
                <a:gd name="T95" fmla="*/ 28 h 712"/>
                <a:gd name="T96" fmla="*/ 277 w 1321"/>
                <a:gd name="T97" fmla="*/ 40 h 712"/>
                <a:gd name="T98" fmla="*/ 292 w 1321"/>
                <a:gd name="T99" fmla="*/ 52 h 712"/>
                <a:gd name="T100" fmla="*/ 304 w 1321"/>
                <a:gd name="T101" fmla="*/ 66 h 712"/>
                <a:gd name="T102" fmla="*/ 314 w 1321"/>
                <a:gd name="T103" fmla="*/ 82 h 712"/>
                <a:gd name="T104" fmla="*/ 314 w 1321"/>
                <a:gd name="T105" fmla="*/ 82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93C052">
                    <a:alpha val="17998"/>
                  </a:srgbClr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35929" name="Group 77"/>
            <p:cNvGrpSpPr>
              <a:grpSpLocks/>
            </p:cNvGrpSpPr>
            <p:nvPr/>
          </p:nvGrpSpPr>
          <p:grpSpPr bwMode="auto">
            <a:xfrm rot="20302575" flipH="1">
              <a:off x="1230" y="1354"/>
              <a:ext cx="349" cy="114"/>
              <a:chOff x="2526" y="1060"/>
              <a:chExt cx="896" cy="236"/>
            </a:xfrm>
          </p:grpSpPr>
          <p:grpSp>
            <p:nvGrpSpPr>
              <p:cNvPr id="35941" name="Group 78"/>
              <p:cNvGrpSpPr>
                <a:grpSpLocks/>
              </p:cNvGrpSpPr>
              <p:nvPr/>
            </p:nvGrpSpPr>
            <p:grpSpPr bwMode="auto">
              <a:xfrm>
                <a:off x="2526" y="1060"/>
                <a:ext cx="742" cy="186"/>
                <a:chOff x="1565" y="2568"/>
                <a:chExt cx="1118" cy="279"/>
              </a:xfrm>
            </p:grpSpPr>
            <p:sp>
              <p:nvSpPr>
                <p:cNvPr id="35947" name="AutoShape 7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48" name="AutoShape 8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49" name="AutoShape 8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50" name="AutoShape 8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5942" name="Group 83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35943" name="AutoShape 8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44" name="AutoShape 8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45" name="AutoShape 8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46" name="AutoShape 8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35930" name="Group 88"/>
            <p:cNvGrpSpPr>
              <a:grpSpLocks/>
            </p:cNvGrpSpPr>
            <p:nvPr/>
          </p:nvGrpSpPr>
          <p:grpSpPr bwMode="auto">
            <a:xfrm rot="19687084" flipH="1">
              <a:off x="1000" y="1823"/>
              <a:ext cx="513" cy="115"/>
              <a:chOff x="2526" y="1060"/>
              <a:chExt cx="896" cy="236"/>
            </a:xfrm>
          </p:grpSpPr>
          <p:grpSp>
            <p:nvGrpSpPr>
              <p:cNvPr id="35931" name="Group 89"/>
              <p:cNvGrpSpPr>
                <a:grpSpLocks/>
              </p:cNvGrpSpPr>
              <p:nvPr/>
            </p:nvGrpSpPr>
            <p:grpSpPr bwMode="auto">
              <a:xfrm>
                <a:off x="2526" y="1060"/>
                <a:ext cx="742" cy="186"/>
                <a:chOff x="1565" y="2568"/>
                <a:chExt cx="1118" cy="279"/>
              </a:xfrm>
            </p:grpSpPr>
            <p:sp>
              <p:nvSpPr>
                <p:cNvPr id="35937" name="AutoShape 9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38" name="AutoShape 9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39" name="AutoShape 9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40" name="AutoShape 9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5932" name="Group 94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35933" name="AutoShape 9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34" name="AutoShape 9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35" name="AutoShape 9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36" name="AutoShape 9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35846" name="Group 21"/>
          <p:cNvGrpSpPr>
            <a:grpSpLocks/>
          </p:cNvGrpSpPr>
          <p:nvPr/>
        </p:nvGrpSpPr>
        <p:grpSpPr bwMode="auto">
          <a:xfrm>
            <a:off x="971550" y="3933825"/>
            <a:ext cx="701675" cy="1295400"/>
            <a:chOff x="2111" y="2247"/>
            <a:chExt cx="592" cy="1034"/>
          </a:xfrm>
        </p:grpSpPr>
        <p:sp>
          <p:nvSpPr>
            <p:cNvPr id="35922" name="Freeform 22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>
                <a:gd name="T0" fmla="*/ 311 w 320"/>
                <a:gd name="T1" fmla="*/ 2 h 479"/>
                <a:gd name="T2" fmla="*/ 274 w 320"/>
                <a:gd name="T3" fmla="*/ 57 h 479"/>
                <a:gd name="T4" fmla="*/ 235 w 320"/>
                <a:gd name="T5" fmla="*/ 2 h 479"/>
                <a:gd name="T6" fmla="*/ 130 w 320"/>
                <a:gd name="T7" fmla="*/ 30 h 479"/>
                <a:gd name="T8" fmla="*/ 2 w 320"/>
                <a:gd name="T9" fmla="*/ 302 h 479"/>
                <a:gd name="T10" fmla="*/ 67 w 320"/>
                <a:gd name="T11" fmla="*/ 370 h 479"/>
                <a:gd name="T12" fmla="*/ 159 w 320"/>
                <a:gd name="T13" fmla="*/ 99 h 479"/>
                <a:gd name="T14" fmla="*/ 26 w 320"/>
                <a:gd name="T15" fmla="*/ 714 h 479"/>
                <a:gd name="T16" fmla="*/ 63 w 320"/>
                <a:gd name="T17" fmla="*/ 809 h 479"/>
                <a:gd name="T18" fmla="*/ 246 w 320"/>
                <a:gd name="T19" fmla="*/ 764 h 479"/>
                <a:gd name="T20" fmla="*/ 272 w 320"/>
                <a:gd name="T21" fmla="*/ 403 h 479"/>
                <a:gd name="T22" fmla="*/ 313 w 320"/>
                <a:gd name="T23" fmla="*/ 763 h 479"/>
                <a:gd name="T24" fmla="*/ 485 w 320"/>
                <a:gd name="T25" fmla="*/ 813 h 479"/>
                <a:gd name="T26" fmla="*/ 522 w 320"/>
                <a:gd name="T27" fmla="*/ 707 h 479"/>
                <a:gd name="T28" fmla="*/ 388 w 320"/>
                <a:gd name="T29" fmla="*/ 99 h 479"/>
                <a:gd name="T30" fmla="*/ 425 w 320"/>
                <a:gd name="T31" fmla="*/ 234 h 479"/>
                <a:gd name="T32" fmla="*/ 520 w 320"/>
                <a:gd name="T33" fmla="*/ 410 h 479"/>
                <a:gd name="T34" fmla="*/ 546 w 320"/>
                <a:gd name="T35" fmla="*/ 281 h 479"/>
                <a:gd name="T36" fmla="*/ 400 w 320"/>
                <a:gd name="T37" fmla="*/ 14 h 479"/>
                <a:gd name="T38" fmla="*/ 311 w 320"/>
                <a:gd name="T39" fmla="*/ 2 h 4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0"/>
                <a:gd name="T61" fmla="*/ 0 h 479"/>
                <a:gd name="T62" fmla="*/ 320 w 320"/>
                <a:gd name="T63" fmla="*/ 479 h 4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8900000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>
              <a:flatTx/>
            </a:bodyPr>
            <a:lstStyle/>
            <a:p>
              <a:pPr algn="ctr"/>
              <a:endParaRPr lang="ru-RU" sz="1800" b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35923" name="Oval 23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8900000"/>
            </a:gradFill>
            <a:ln w="9525">
              <a:round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5847" name="Group 21"/>
          <p:cNvGrpSpPr>
            <a:grpSpLocks/>
          </p:cNvGrpSpPr>
          <p:nvPr/>
        </p:nvGrpSpPr>
        <p:grpSpPr bwMode="auto">
          <a:xfrm>
            <a:off x="900113" y="4221163"/>
            <a:ext cx="701675" cy="1295400"/>
            <a:chOff x="2111" y="2247"/>
            <a:chExt cx="592" cy="1034"/>
          </a:xfrm>
        </p:grpSpPr>
        <p:sp>
          <p:nvSpPr>
            <p:cNvPr id="35920" name="Freeform 22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>
                <a:gd name="T0" fmla="*/ 311 w 320"/>
                <a:gd name="T1" fmla="*/ 2 h 479"/>
                <a:gd name="T2" fmla="*/ 274 w 320"/>
                <a:gd name="T3" fmla="*/ 57 h 479"/>
                <a:gd name="T4" fmla="*/ 235 w 320"/>
                <a:gd name="T5" fmla="*/ 2 h 479"/>
                <a:gd name="T6" fmla="*/ 130 w 320"/>
                <a:gd name="T7" fmla="*/ 30 h 479"/>
                <a:gd name="T8" fmla="*/ 2 w 320"/>
                <a:gd name="T9" fmla="*/ 302 h 479"/>
                <a:gd name="T10" fmla="*/ 67 w 320"/>
                <a:gd name="T11" fmla="*/ 370 h 479"/>
                <a:gd name="T12" fmla="*/ 159 w 320"/>
                <a:gd name="T13" fmla="*/ 99 h 479"/>
                <a:gd name="T14" fmla="*/ 26 w 320"/>
                <a:gd name="T15" fmla="*/ 714 h 479"/>
                <a:gd name="T16" fmla="*/ 63 w 320"/>
                <a:gd name="T17" fmla="*/ 809 h 479"/>
                <a:gd name="T18" fmla="*/ 246 w 320"/>
                <a:gd name="T19" fmla="*/ 764 h 479"/>
                <a:gd name="T20" fmla="*/ 272 w 320"/>
                <a:gd name="T21" fmla="*/ 403 h 479"/>
                <a:gd name="T22" fmla="*/ 313 w 320"/>
                <a:gd name="T23" fmla="*/ 763 h 479"/>
                <a:gd name="T24" fmla="*/ 485 w 320"/>
                <a:gd name="T25" fmla="*/ 813 h 479"/>
                <a:gd name="T26" fmla="*/ 522 w 320"/>
                <a:gd name="T27" fmla="*/ 707 h 479"/>
                <a:gd name="T28" fmla="*/ 388 w 320"/>
                <a:gd name="T29" fmla="*/ 99 h 479"/>
                <a:gd name="T30" fmla="*/ 425 w 320"/>
                <a:gd name="T31" fmla="*/ 234 h 479"/>
                <a:gd name="T32" fmla="*/ 520 w 320"/>
                <a:gd name="T33" fmla="*/ 410 h 479"/>
                <a:gd name="T34" fmla="*/ 546 w 320"/>
                <a:gd name="T35" fmla="*/ 281 h 479"/>
                <a:gd name="T36" fmla="*/ 400 w 320"/>
                <a:gd name="T37" fmla="*/ 14 h 479"/>
                <a:gd name="T38" fmla="*/ 311 w 320"/>
                <a:gd name="T39" fmla="*/ 2 h 4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0"/>
                <a:gd name="T61" fmla="*/ 0 h 479"/>
                <a:gd name="T62" fmla="*/ 320 w 320"/>
                <a:gd name="T63" fmla="*/ 479 h 4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00749B"/>
                </a:gs>
                <a:gs pos="100000">
                  <a:srgbClr val="0099CC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921" name="Oval 23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gradFill rotWithShape="1">
              <a:gsLst>
                <a:gs pos="0">
                  <a:srgbClr val="00749B"/>
                </a:gs>
                <a:gs pos="100000">
                  <a:srgbClr val="0099CC"/>
                </a:gs>
              </a:gsLst>
              <a:lin ang="18900000" scaled="1"/>
            </a:gradFill>
            <a:ln w="9525">
              <a:round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5848" name="Group 21"/>
          <p:cNvGrpSpPr>
            <a:grpSpLocks/>
          </p:cNvGrpSpPr>
          <p:nvPr/>
        </p:nvGrpSpPr>
        <p:grpSpPr bwMode="auto">
          <a:xfrm>
            <a:off x="971550" y="4581525"/>
            <a:ext cx="701675" cy="1295400"/>
            <a:chOff x="2111" y="2247"/>
            <a:chExt cx="592" cy="1034"/>
          </a:xfrm>
        </p:grpSpPr>
        <p:sp>
          <p:nvSpPr>
            <p:cNvPr id="35918" name="Freeform 22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>
                <a:gd name="T0" fmla="*/ 311 w 320"/>
                <a:gd name="T1" fmla="*/ 2 h 479"/>
                <a:gd name="T2" fmla="*/ 274 w 320"/>
                <a:gd name="T3" fmla="*/ 57 h 479"/>
                <a:gd name="T4" fmla="*/ 235 w 320"/>
                <a:gd name="T5" fmla="*/ 2 h 479"/>
                <a:gd name="T6" fmla="*/ 130 w 320"/>
                <a:gd name="T7" fmla="*/ 30 h 479"/>
                <a:gd name="T8" fmla="*/ 2 w 320"/>
                <a:gd name="T9" fmla="*/ 302 h 479"/>
                <a:gd name="T10" fmla="*/ 67 w 320"/>
                <a:gd name="T11" fmla="*/ 370 h 479"/>
                <a:gd name="T12" fmla="*/ 159 w 320"/>
                <a:gd name="T13" fmla="*/ 99 h 479"/>
                <a:gd name="T14" fmla="*/ 26 w 320"/>
                <a:gd name="T15" fmla="*/ 714 h 479"/>
                <a:gd name="T16" fmla="*/ 63 w 320"/>
                <a:gd name="T17" fmla="*/ 809 h 479"/>
                <a:gd name="T18" fmla="*/ 246 w 320"/>
                <a:gd name="T19" fmla="*/ 764 h 479"/>
                <a:gd name="T20" fmla="*/ 272 w 320"/>
                <a:gd name="T21" fmla="*/ 403 h 479"/>
                <a:gd name="T22" fmla="*/ 313 w 320"/>
                <a:gd name="T23" fmla="*/ 763 h 479"/>
                <a:gd name="T24" fmla="*/ 485 w 320"/>
                <a:gd name="T25" fmla="*/ 813 h 479"/>
                <a:gd name="T26" fmla="*/ 522 w 320"/>
                <a:gd name="T27" fmla="*/ 707 h 479"/>
                <a:gd name="T28" fmla="*/ 388 w 320"/>
                <a:gd name="T29" fmla="*/ 99 h 479"/>
                <a:gd name="T30" fmla="*/ 425 w 320"/>
                <a:gd name="T31" fmla="*/ 234 h 479"/>
                <a:gd name="T32" fmla="*/ 520 w 320"/>
                <a:gd name="T33" fmla="*/ 410 h 479"/>
                <a:gd name="T34" fmla="*/ 546 w 320"/>
                <a:gd name="T35" fmla="*/ 281 h 479"/>
                <a:gd name="T36" fmla="*/ 400 w 320"/>
                <a:gd name="T37" fmla="*/ 14 h 479"/>
                <a:gd name="T38" fmla="*/ 311 w 320"/>
                <a:gd name="T39" fmla="*/ 2 h 4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0"/>
                <a:gd name="T61" fmla="*/ 0 h 479"/>
                <a:gd name="T62" fmla="*/ 320 w 320"/>
                <a:gd name="T63" fmla="*/ 479 h 4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00749B"/>
                </a:gs>
                <a:gs pos="100000">
                  <a:srgbClr val="0099CC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919" name="Oval 23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gradFill rotWithShape="1">
              <a:gsLst>
                <a:gs pos="0">
                  <a:srgbClr val="00749B"/>
                </a:gs>
                <a:gs pos="100000">
                  <a:srgbClr val="0099CC"/>
                </a:gs>
              </a:gsLst>
              <a:lin ang="18900000" scaled="1"/>
            </a:gradFill>
            <a:ln w="9525">
              <a:round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5849" name="Group 21"/>
          <p:cNvGrpSpPr>
            <a:grpSpLocks/>
          </p:cNvGrpSpPr>
          <p:nvPr/>
        </p:nvGrpSpPr>
        <p:grpSpPr bwMode="auto">
          <a:xfrm>
            <a:off x="1908175" y="3716338"/>
            <a:ext cx="701675" cy="1295400"/>
            <a:chOff x="2111" y="2247"/>
            <a:chExt cx="592" cy="1034"/>
          </a:xfrm>
        </p:grpSpPr>
        <p:sp>
          <p:nvSpPr>
            <p:cNvPr id="35916" name="Freeform 22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>
                <a:gd name="T0" fmla="*/ 311 w 320"/>
                <a:gd name="T1" fmla="*/ 2 h 479"/>
                <a:gd name="T2" fmla="*/ 274 w 320"/>
                <a:gd name="T3" fmla="*/ 57 h 479"/>
                <a:gd name="T4" fmla="*/ 235 w 320"/>
                <a:gd name="T5" fmla="*/ 2 h 479"/>
                <a:gd name="T6" fmla="*/ 130 w 320"/>
                <a:gd name="T7" fmla="*/ 30 h 479"/>
                <a:gd name="T8" fmla="*/ 2 w 320"/>
                <a:gd name="T9" fmla="*/ 302 h 479"/>
                <a:gd name="T10" fmla="*/ 67 w 320"/>
                <a:gd name="T11" fmla="*/ 370 h 479"/>
                <a:gd name="T12" fmla="*/ 159 w 320"/>
                <a:gd name="T13" fmla="*/ 99 h 479"/>
                <a:gd name="T14" fmla="*/ 26 w 320"/>
                <a:gd name="T15" fmla="*/ 714 h 479"/>
                <a:gd name="T16" fmla="*/ 63 w 320"/>
                <a:gd name="T17" fmla="*/ 809 h 479"/>
                <a:gd name="T18" fmla="*/ 246 w 320"/>
                <a:gd name="T19" fmla="*/ 764 h 479"/>
                <a:gd name="T20" fmla="*/ 272 w 320"/>
                <a:gd name="T21" fmla="*/ 403 h 479"/>
                <a:gd name="T22" fmla="*/ 313 w 320"/>
                <a:gd name="T23" fmla="*/ 763 h 479"/>
                <a:gd name="T24" fmla="*/ 485 w 320"/>
                <a:gd name="T25" fmla="*/ 813 h 479"/>
                <a:gd name="T26" fmla="*/ 522 w 320"/>
                <a:gd name="T27" fmla="*/ 707 h 479"/>
                <a:gd name="T28" fmla="*/ 388 w 320"/>
                <a:gd name="T29" fmla="*/ 99 h 479"/>
                <a:gd name="T30" fmla="*/ 425 w 320"/>
                <a:gd name="T31" fmla="*/ 234 h 479"/>
                <a:gd name="T32" fmla="*/ 520 w 320"/>
                <a:gd name="T33" fmla="*/ 410 h 479"/>
                <a:gd name="T34" fmla="*/ 546 w 320"/>
                <a:gd name="T35" fmla="*/ 281 h 479"/>
                <a:gd name="T36" fmla="*/ 400 w 320"/>
                <a:gd name="T37" fmla="*/ 14 h 479"/>
                <a:gd name="T38" fmla="*/ 311 w 320"/>
                <a:gd name="T39" fmla="*/ 2 h 4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0"/>
                <a:gd name="T61" fmla="*/ 0 h 479"/>
                <a:gd name="T62" fmla="*/ 320 w 320"/>
                <a:gd name="T63" fmla="*/ 479 h 4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8900000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917" name="Oval 23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8900000"/>
            </a:gradFill>
            <a:ln w="9525">
              <a:round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5850" name="Group 21"/>
          <p:cNvGrpSpPr>
            <a:grpSpLocks/>
          </p:cNvGrpSpPr>
          <p:nvPr/>
        </p:nvGrpSpPr>
        <p:grpSpPr bwMode="auto">
          <a:xfrm>
            <a:off x="1835150" y="4005263"/>
            <a:ext cx="701675" cy="1295400"/>
            <a:chOff x="2111" y="2247"/>
            <a:chExt cx="592" cy="1034"/>
          </a:xfrm>
        </p:grpSpPr>
        <p:sp>
          <p:nvSpPr>
            <p:cNvPr id="35914" name="Freeform 22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>
                <a:gd name="T0" fmla="*/ 311 w 320"/>
                <a:gd name="T1" fmla="*/ 2 h 479"/>
                <a:gd name="T2" fmla="*/ 274 w 320"/>
                <a:gd name="T3" fmla="*/ 57 h 479"/>
                <a:gd name="T4" fmla="*/ 235 w 320"/>
                <a:gd name="T5" fmla="*/ 2 h 479"/>
                <a:gd name="T6" fmla="*/ 130 w 320"/>
                <a:gd name="T7" fmla="*/ 30 h 479"/>
                <a:gd name="T8" fmla="*/ 2 w 320"/>
                <a:gd name="T9" fmla="*/ 302 h 479"/>
                <a:gd name="T10" fmla="*/ 67 w 320"/>
                <a:gd name="T11" fmla="*/ 370 h 479"/>
                <a:gd name="T12" fmla="*/ 159 w 320"/>
                <a:gd name="T13" fmla="*/ 99 h 479"/>
                <a:gd name="T14" fmla="*/ 26 w 320"/>
                <a:gd name="T15" fmla="*/ 714 h 479"/>
                <a:gd name="T16" fmla="*/ 63 w 320"/>
                <a:gd name="T17" fmla="*/ 809 h 479"/>
                <a:gd name="T18" fmla="*/ 246 w 320"/>
                <a:gd name="T19" fmla="*/ 764 h 479"/>
                <a:gd name="T20" fmla="*/ 272 w 320"/>
                <a:gd name="T21" fmla="*/ 403 h 479"/>
                <a:gd name="T22" fmla="*/ 313 w 320"/>
                <a:gd name="T23" fmla="*/ 763 h 479"/>
                <a:gd name="T24" fmla="*/ 485 w 320"/>
                <a:gd name="T25" fmla="*/ 813 h 479"/>
                <a:gd name="T26" fmla="*/ 522 w 320"/>
                <a:gd name="T27" fmla="*/ 707 h 479"/>
                <a:gd name="T28" fmla="*/ 388 w 320"/>
                <a:gd name="T29" fmla="*/ 99 h 479"/>
                <a:gd name="T30" fmla="*/ 425 w 320"/>
                <a:gd name="T31" fmla="*/ 234 h 479"/>
                <a:gd name="T32" fmla="*/ 520 w 320"/>
                <a:gd name="T33" fmla="*/ 410 h 479"/>
                <a:gd name="T34" fmla="*/ 546 w 320"/>
                <a:gd name="T35" fmla="*/ 281 h 479"/>
                <a:gd name="T36" fmla="*/ 400 w 320"/>
                <a:gd name="T37" fmla="*/ 14 h 479"/>
                <a:gd name="T38" fmla="*/ 311 w 320"/>
                <a:gd name="T39" fmla="*/ 2 h 4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0"/>
                <a:gd name="T61" fmla="*/ 0 h 479"/>
                <a:gd name="T62" fmla="*/ 320 w 320"/>
                <a:gd name="T63" fmla="*/ 479 h 4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8900000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915" name="Oval 23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8900000"/>
            </a:gradFill>
            <a:ln w="9525">
              <a:round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5851" name="Group 21"/>
          <p:cNvGrpSpPr>
            <a:grpSpLocks/>
          </p:cNvGrpSpPr>
          <p:nvPr/>
        </p:nvGrpSpPr>
        <p:grpSpPr bwMode="auto">
          <a:xfrm>
            <a:off x="1763713" y="4652963"/>
            <a:ext cx="701675" cy="1295400"/>
            <a:chOff x="2111" y="2247"/>
            <a:chExt cx="592" cy="1034"/>
          </a:xfrm>
        </p:grpSpPr>
        <p:sp>
          <p:nvSpPr>
            <p:cNvPr id="35912" name="Freeform 22"/>
            <p:cNvSpPr>
              <a:spLocks/>
            </p:cNvSpPr>
            <p:nvPr/>
          </p:nvSpPr>
          <p:spPr bwMode="gray">
            <a:xfrm>
              <a:off x="2111" y="2449"/>
              <a:ext cx="592" cy="832"/>
            </a:xfrm>
            <a:custGeom>
              <a:avLst/>
              <a:gdLst>
                <a:gd name="T0" fmla="*/ 311 w 320"/>
                <a:gd name="T1" fmla="*/ 2 h 479"/>
                <a:gd name="T2" fmla="*/ 274 w 320"/>
                <a:gd name="T3" fmla="*/ 57 h 479"/>
                <a:gd name="T4" fmla="*/ 235 w 320"/>
                <a:gd name="T5" fmla="*/ 2 h 479"/>
                <a:gd name="T6" fmla="*/ 130 w 320"/>
                <a:gd name="T7" fmla="*/ 30 h 479"/>
                <a:gd name="T8" fmla="*/ 2 w 320"/>
                <a:gd name="T9" fmla="*/ 302 h 479"/>
                <a:gd name="T10" fmla="*/ 67 w 320"/>
                <a:gd name="T11" fmla="*/ 370 h 479"/>
                <a:gd name="T12" fmla="*/ 159 w 320"/>
                <a:gd name="T13" fmla="*/ 99 h 479"/>
                <a:gd name="T14" fmla="*/ 26 w 320"/>
                <a:gd name="T15" fmla="*/ 714 h 479"/>
                <a:gd name="T16" fmla="*/ 63 w 320"/>
                <a:gd name="T17" fmla="*/ 809 h 479"/>
                <a:gd name="T18" fmla="*/ 246 w 320"/>
                <a:gd name="T19" fmla="*/ 764 h 479"/>
                <a:gd name="T20" fmla="*/ 272 w 320"/>
                <a:gd name="T21" fmla="*/ 403 h 479"/>
                <a:gd name="T22" fmla="*/ 313 w 320"/>
                <a:gd name="T23" fmla="*/ 763 h 479"/>
                <a:gd name="T24" fmla="*/ 485 w 320"/>
                <a:gd name="T25" fmla="*/ 813 h 479"/>
                <a:gd name="T26" fmla="*/ 522 w 320"/>
                <a:gd name="T27" fmla="*/ 707 h 479"/>
                <a:gd name="T28" fmla="*/ 388 w 320"/>
                <a:gd name="T29" fmla="*/ 99 h 479"/>
                <a:gd name="T30" fmla="*/ 425 w 320"/>
                <a:gd name="T31" fmla="*/ 234 h 479"/>
                <a:gd name="T32" fmla="*/ 520 w 320"/>
                <a:gd name="T33" fmla="*/ 410 h 479"/>
                <a:gd name="T34" fmla="*/ 546 w 320"/>
                <a:gd name="T35" fmla="*/ 281 h 479"/>
                <a:gd name="T36" fmla="*/ 400 w 320"/>
                <a:gd name="T37" fmla="*/ 14 h 479"/>
                <a:gd name="T38" fmla="*/ 311 w 320"/>
                <a:gd name="T39" fmla="*/ 2 h 4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0"/>
                <a:gd name="T61" fmla="*/ 0 h 479"/>
                <a:gd name="T62" fmla="*/ 320 w 320"/>
                <a:gd name="T63" fmla="*/ 479 h 4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0" h="479">
                  <a:moveTo>
                    <a:pt x="168" y="1"/>
                  </a:moveTo>
                  <a:cubicBezTo>
                    <a:pt x="165" y="15"/>
                    <a:pt x="154" y="34"/>
                    <a:pt x="148" y="33"/>
                  </a:cubicBezTo>
                  <a:cubicBezTo>
                    <a:pt x="141" y="33"/>
                    <a:pt x="133" y="15"/>
                    <a:pt x="127" y="1"/>
                  </a:cubicBezTo>
                  <a:cubicBezTo>
                    <a:pt x="105" y="0"/>
                    <a:pt x="88" y="5"/>
                    <a:pt x="70" y="17"/>
                  </a:cubicBezTo>
                  <a:cubicBezTo>
                    <a:pt x="57" y="32"/>
                    <a:pt x="0" y="165"/>
                    <a:pt x="1" y="174"/>
                  </a:cubicBezTo>
                  <a:cubicBezTo>
                    <a:pt x="1" y="183"/>
                    <a:pt x="3" y="212"/>
                    <a:pt x="36" y="213"/>
                  </a:cubicBezTo>
                  <a:cubicBezTo>
                    <a:pt x="63" y="197"/>
                    <a:pt x="86" y="57"/>
                    <a:pt x="86" y="57"/>
                  </a:cubicBezTo>
                  <a:cubicBezTo>
                    <a:pt x="79" y="92"/>
                    <a:pt x="14" y="411"/>
                    <a:pt x="14" y="411"/>
                  </a:cubicBezTo>
                  <a:cubicBezTo>
                    <a:pt x="9" y="452"/>
                    <a:pt x="24" y="464"/>
                    <a:pt x="34" y="466"/>
                  </a:cubicBezTo>
                  <a:cubicBezTo>
                    <a:pt x="55" y="471"/>
                    <a:pt x="114" y="479"/>
                    <a:pt x="133" y="440"/>
                  </a:cubicBezTo>
                  <a:cubicBezTo>
                    <a:pt x="152" y="401"/>
                    <a:pt x="141" y="232"/>
                    <a:pt x="147" y="232"/>
                  </a:cubicBezTo>
                  <a:cubicBezTo>
                    <a:pt x="153" y="232"/>
                    <a:pt x="150" y="400"/>
                    <a:pt x="169" y="439"/>
                  </a:cubicBezTo>
                  <a:cubicBezTo>
                    <a:pt x="188" y="478"/>
                    <a:pt x="243" y="473"/>
                    <a:pt x="262" y="468"/>
                  </a:cubicBezTo>
                  <a:cubicBezTo>
                    <a:pt x="272" y="462"/>
                    <a:pt x="292" y="459"/>
                    <a:pt x="282" y="407"/>
                  </a:cubicBezTo>
                  <a:lnTo>
                    <a:pt x="210" y="57"/>
                  </a:lnTo>
                  <a:cubicBezTo>
                    <a:pt x="201" y="12"/>
                    <a:pt x="218" y="105"/>
                    <a:pt x="230" y="135"/>
                  </a:cubicBezTo>
                  <a:cubicBezTo>
                    <a:pt x="242" y="165"/>
                    <a:pt x="242" y="254"/>
                    <a:pt x="281" y="236"/>
                  </a:cubicBezTo>
                  <a:cubicBezTo>
                    <a:pt x="320" y="218"/>
                    <a:pt x="299" y="180"/>
                    <a:pt x="295" y="162"/>
                  </a:cubicBezTo>
                  <a:cubicBezTo>
                    <a:pt x="288" y="150"/>
                    <a:pt x="237" y="17"/>
                    <a:pt x="216" y="8"/>
                  </a:cubicBezTo>
                  <a:cubicBezTo>
                    <a:pt x="183" y="0"/>
                    <a:pt x="168" y="1"/>
                    <a:pt x="168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8900000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913" name="Oval 23"/>
            <p:cNvSpPr>
              <a:spLocks noChangeArrowheads="1"/>
            </p:cNvSpPr>
            <p:nvPr/>
          </p:nvSpPr>
          <p:spPr bwMode="gray">
            <a:xfrm flipH="1">
              <a:off x="2286" y="2247"/>
              <a:ext cx="199" cy="215"/>
            </a:xfrm>
            <a:prstGeom prst="ellipse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8900000"/>
            </a:gradFill>
            <a:ln w="9525">
              <a:round/>
              <a:headEnd/>
              <a:tailEnd/>
            </a:ln>
            <a:scene3d>
              <a:camera prst="legacyPerspectiveTopRight"/>
              <a:lightRig rig="legacyNormal2" dir="t"/>
            </a:scene3d>
            <a:sp3d extrusionH="430200" prstMaterial="legacyMetal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5852" name="Group 38"/>
          <p:cNvGrpSpPr>
            <a:grpSpLocks/>
          </p:cNvGrpSpPr>
          <p:nvPr/>
        </p:nvGrpSpPr>
        <p:grpSpPr bwMode="auto">
          <a:xfrm>
            <a:off x="6300788" y="3429000"/>
            <a:ext cx="2000250" cy="1928813"/>
            <a:chOff x="1008" y="1296"/>
            <a:chExt cx="891" cy="983"/>
          </a:xfrm>
        </p:grpSpPr>
        <p:grpSp>
          <p:nvGrpSpPr>
            <p:cNvPr id="35883" name="Group 39"/>
            <p:cNvGrpSpPr>
              <a:grpSpLocks/>
            </p:cNvGrpSpPr>
            <p:nvPr/>
          </p:nvGrpSpPr>
          <p:grpSpPr bwMode="auto">
            <a:xfrm>
              <a:off x="1067" y="1298"/>
              <a:ext cx="828" cy="981"/>
              <a:chOff x="1175" y="3418"/>
              <a:chExt cx="381" cy="436"/>
            </a:xfrm>
          </p:grpSpPr>
          <p:sp>
            <p:nvSpPr>
              <p:cNvPr id="35910" name="Freeform 40"/>
              <p:cNvSpPr>
                <a:spLocks/>
              </p:cNvSpPr>
              <p:nvPr/>
            </p:nvSpPr>
            <p:spPr bwMode="gray">
              <a:xfrm>
                <a:off x="1175" y="3589"/>
                <a:ext cx="381" cy="265"/>
              </a:xfrm>
              <a:custGeom>
                <a:avLst/>
                <a:gdLst>
                  <a:gd name="T0" fmla="*/ 198 w 630"/>
                  <a:gd name="T1" fmla="*/ 7 h 439"/>
                  <a:gd name="T2" fmla="*/ 31 w 630"/>
                  <a:gd name="T3" fmla="*/ 265 h 439"/>
                  <a:gd name="T4" fmla="*/ 353 w 630"/>
                  <a:gd name="T5" fmla="*/ 265 h 439"/>
                  <a:gd name="T6" fmla="*/ 198 w 630"/>
                  <a:gd name="T7" fmla="*/ 7 h 4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0"/>
                  <a:gd name="T13" fmla="*/ 0 h 439"/>
                  <a:gd name="T14" fmla="*/ 630 w 630"/>
                  <a:gd name="T15" fmla="*/ 439 h 4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0" h="439">
                    <a:moveTo>
                      <a:pt x="327" y="12"/>
                    </a:moveTo>
                    <a:cubicBezTo>
                      <a:pt x="57" y="0"/>
                      <a:pt x="0" y="366"/>
                      <a:pt x="52" y="439"/>
                    </a:cubicBezTo>
                    <a:lnTo>
                      <a:pt x="584" y="439"/>
                    </a:lnTo>
                    <a:cubicBezTo>
                      <a:pt x="630" y="368"/>
                      <a:pt x="597" y="24"/>
                      <a:pt x="327" y="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4718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5911" name="Oval 41"/>
              <p:cNvSpPr>
                <a:spLocks noChangeArrowheads="1"/>
              </p:cNvSpPr>
              <p:nvPr/>
            </p:nvSpPr>
            <p:spPr bwMode="gray">
              <a:xfrm>
                <a:off x="1278" y="3418"/>
                <a:ext cx="185" cy="195"/>
              </a:xfrm>
              <a:prstGeom prst="ellipse">
                <a:avLst/>
              </a:prstGeom>
              <a:gradFill rotWithShape="1">
                <a:gsLst>
                  <a:gs pos="0">
                    <a:srgbClr val="993300"/>
                  </a:gs>
                  <a:gs pos="100000">
                    <a:srgbClr val="471800"/>
                  </a:gs>
                </a:gsLst>
                <a:lin ang="5400000" scaled="1"/>
              </a:gradFill>
              <a:ln w="9525">
                <a:round/>
                <a:headEnd/>
                <a:tailEnd/>
              </a:ln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35884" name="Freeform 42"/>
            <p:cNvSpPr>
              <a:spLocks/>
            </p:cNvSpPr>
            <p:nvPr/>
          </p:nvSpPr>
          <p:spPr bwMode="gray">
            <a:xfrm>
              <a:off x="1072" y="1679"/>
              <a:ext cx="827" cy="598"/>
            </a:xfrm>
            <a:custGeom>
              <a:avLst/>
              <a:gdLst>
                <a:gd name="T0" fmla="*/ 429 w 630"/>
                <a:gd name="T1" fmla="*/ 16 h 439"/>
                <a:gd name="T2" fmla="*/ 68 w 630"/>
                <a:gd name="T3" fmla="*/ 598 h 439"/>
                <a:gd name="T4" fmla="*/ 767 w 630"/>
                <a:gd name="T5" fmla="*/ 598 h 439"/>
                <a:gd name="T6" fmla="*/ 429 w 630"/>
                <a:gd name="T7" fmla="*/ 16 h 4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0"/>
                <a:gd name="T13" fmla="*/ 0 h 439"/>
                <a:gd name="T14" fmla="*/ 630 w 630"/>
                <a:gd name="T15" fmla="*/ 439 h 4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0" h="439">
                  <a:moveTo>
                    <a:pt x="327" y="12"/>
                  </a:moveTo>
                  <a:cubicBezTo>
                    <a:pt x="57" y="0"/>
                    <a:pt x="0" y="366"/>
                    <a:pt x="52" y="439"/>
                  </a:cubicBezTo>
                  <a:lnTo>
                    <a:pt x="584" y="439"/>
                  </a:lnTo>
                  <a:cubicBezTo>
                    <a:pt x="630" y="368"/>
                    <a:pt x="597" y="24"/>
                    <a:pt x="327" y="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2700000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85" name="Freeform 43"/>
            <p:cNvSpPr>
              <a:spLocks/>
            </p:cNvSpPr>
            <p:nvPr/>
          </p:nvSpPr>
          <p:spPr bwMode="gray">
            <a:xfrm>
              <a:off x="1234" y="1717"/>
              <a:ext cx="510" cy="190"/>
            </a:xfrm>
            <a:custGeom>
              <a:avLst/>
              <a:gdLst>
                <a:gd name="T0" fmla="*/ 502 w 1321"/>
                <a:gd name="T1" fmla="*/ 107 h 712"/>
                <a:gd name="T2" fmla="*/ 508 w 1321"/>
                <a:gd name="T3" fmla="*/ 118 h 712"/>
                <a:gd name="T4" fmla="*/ 510 w 1321"/>
                <a:gd name="T5" fmla="*/ 128 h 712"/>
                <a:gd name="T6" fmla="*/ 508 w 1321"/>
                <a:gd name="T7" fmla="*/ 138 h 712"/>
                <a:gd name="T8" fmla="*/ 501 w 1321"/>
                <a:gd name="T9" fmla="*/ 147 h 712"/>
                <a:gd name="T10" fmla="*/ 491 w 1321"/>
                <a:gd name="T11" fmla="*/ 155 h 712"/>
                <a:gd name="T12" fmla="*/ 478 w 1321"/>
                <a:gd name="T13" fmla="*/ 161 h 712"/>
                <a:gd name="T14" fmla="*/ 462 w 1321"/>
                <a:gd name="T15" fmla="*/ 168 h 712"/>
                <a:gd name="T16" fmla="*/ 443 w 1321"/>
                <a:gd name="T17" fmla="*/ 173 h 712"/>
                <a:gd name="T18" fmla="*/ 422 w 1321"/>
                <a:gd name="T19" fmla="*/ 178 h 712"/>
                <a:gd name="T20" fmla="*/ 398 w 1321"/>
                <a:gd name="T21" fmla="*/ 182 h 712"/>
                <a:gd name="T22" fmla="*/ 373 w 1321"/>
                <a:gd name="T23" fmla="*/ 185 h 712"/>
                <a:gd name="T24" fmla="*/ 346 w 1321"/>
                <a:gd name="T25" fmla="*/ 188 h 712"/>
                <a:gd name="T26" fmla="*/ 318 w 1321"/>
                <a:gd name="T27" fmla="*/ 189 h 712"/>
                <a:gd name="T28" fmla="*/ 307 w 1321"/>
                <a:gd name="T29" fmla="*/ 190 h 712"/>
                <a:gd name="T30" fmla="*/ 184 w 1321"/>
                <a:gd name="T31" fmla="*/ 190 h 712"/>
                <a:gd name="T32" fmla="*/ 182 w 1321"/>
                <a:gd name="T33" fmla="*/ 190 h 712"/>
                <a:gd name="T34" fmla="*/ 158 w 1321"/>
                <a:gd name="T35" fmla="*/ 189 h 712"/>
                <a:gd name="T36" fmla="*/ 134 w 1321"/>
                <a:gd name="T37" fmla="*/ 188 h 712"/>
                <a:gd name="T38" fmla="*/ 112 w 1321"/>
                <a:gd name="T39" fmla="*/ 186 h 712"/>
                <a:gd name="T40" fmla="*/ 91 w 1321"/>
                <a:gd name="T41" fmla="*/ 184 h 712"/>
                <a:gd name="T42" fmla="*/ 72 w 1321"/>
                <a:gd name="T43" fmla="*/ 181 h 712"/>
                <a:gd name="T44" fmla="*/ 54 w 1321"/>
                <a:gd name="T45" fmla="*/ 177 h 712"/>
                <a:gd name="T46" fmla="*/ 39 w 1321"/>
                <a:gd name="T47" fmla="*/ 173 h 712"/>
                <a:gd name="T48" fmla="*/ 26 w 1321"/>
                <a:gd name="T49" fmla="*/ 168 h 712"/>
                <a:gd name="T50" fmla="*/ 15 w 1321"/>
                <a:gd name="T51" fmla="*/ 162 h 712"/>
                <a:gd name="T52" fmla="*/ 7 w 1321"/>
                <a:gd name="T53" fmla="*/ 156 h 712"/>
                <a:gd name="T54" fmla="*/ 2 w 1321"/>
                <a:gd name="T55" fmla="*/ 148 h 712"/>
                <a:gd name="T56" fmla="*/ 0 w 1321"/>
                <a:gd name="T57" fmla="*/ 140 h 712"/>
                <a:gd name="T58" fmla="*/ 0 w 1321"/>
                <a:gd name="T59" fmla="*/ 139 h 712"/>
                <a:gd name="T60" fmla="*/ 2 w 1321"/>
                <a:gd name="T61" fmla="*/ 130 h 712"/>
                <a:gd name="T62" fmla="*/ 6 w 1321"/>
                <a:gd name="T63" fmla="*/ 119 h 712"/>
                <a:gd name="T64" fmla="*/ 20 w 1321"/>
                <a:gd name="T65" fmla="*/ 99 h 712"/>
                <a:gd name="T66" fmla="*/ 36 w 1321"/>
                <a:gd name="T67" fmla="*/ 80 h 712"/>
                <a:gd name="T68" fmla="*/ 57 w 1321"/>
                <a:gd name="T69" fmla="*/ 63 h 712"/>
                <a:gd name="T70" fmla="*/ 79 w 1321"/>
                <a:gd name="T71" fmla="*/ 47 h 712"/>
                <a:gd name="T72" fmla="*/ 104 w 1321"/>
                <a:gd name="T73" fmla="*/ 33 h 712"/>
                <a:gd name="T74" fmla="*/ 132 w 1321"/>
                <a:gd name="T75" fmla="*/ 22 h 712"/>
                <a:gd name="T76" fmla="*/ 160 w 1321"/>
                <a:gd name="T77" fmla="*/ 13 h 712"/>
                <a:gd name="T78" fmla="*/ 192 w 1321"/>
                <a:gd name="T79" fmla="*/ 6 h 712"/>
                <a:gd name="T80" fmla="*/ 224 w 1321"/>
                <a:gd name="T81" fmla="*/ 2 h 712"/>
                <a:gd name="T82" fmla="*/ 258 w 1321"/>
                <a:gd name="T83" fmla="*/ 0 h 712"/>
                <a:gd name="T84" fmla="*/ 258 w 1321"/>
                <a:gd name="T85" fmla="*/ 0 h 712"/>
                <a:gd name="T86" fmla="*/ 293 w 1321"/>
                <a:gd name="T87" fmla="*/ 2 h 712"/>
                <a:gd name="T88" fmla="*/ 327 w 1321"/>
                <a:gd name="T89" fmla="*/ 6 h 712"/>
                <a:gd name="T90" fmla="*/ 360 w 1321"/>
                <a:gd name="T91" fmla="*/ 14 h 712"/>
                <a:gd name="T92" fmla="*/ 390 w 1321"/>
                <a:gd name="T93" fmla="*/ 24 h 712"/>
                <a:gd name="T94" fmla="*/ 418 w 1321"/>
                <a:gd name="T95" fmla="*/ 37 h 712"/>
                <a:gd name="T96" fmla="*/ 444 w 1321"/>
                <a:gd name="T97" fmla="*/ 52 h 712"/>
                <a:gd name="T98" fmla="*/ 466 w 1321"/>
                <a:gd name="T99" fmla="*/ 68 h 712"/>
                <a:gd name="T100" fmla="*/ 486 w 1321"/>
                <a:gd name="T101" fmla="*/ 87 h 712"/>
                <a:gd name="T102" fmla="*/ 502 w 1321"/>
                <a:gd name="T103" fmla="*/ 107 h 712"/>
                <a:gd name="T104" fmla="*/ 502 w 1321"/>
                <a:gd name="T105" fmla="*/ 107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009CA4">
                    <a:alpha val="17998"/>
                  </a:srgbClr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86" name="Oval 44"/>
            <p:cNvSpPr>
              <a:spLocks noChangeArrowheads="1"/>
            </p:cNvSpPr>
            <p:nvPr/>
          </p:nvSpPr>
          <p:spPr bwMode="gray">
            <a:xfrm>
              <a:off x="1295" y="1296"/>
              <a:ext cx="403" cy="440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87" name="Freeform 45"/>
            <p:cNvSpPr>
              <a:spLocks/>
            </p:cNvSpPr>
            <p:nvPr/>
          </p:nvSpPr>
          <p:spPr bwMode="gray">
            <a:xfrm>
              <a:off x="1336" y="1303"/>
              <a:ext cx="319" cy="145"/>
            </a:xfrm>
            <a:custGeom>
              <a:avLst/>
              <a:gdLst>
                <a:gd name="T0" fmla="*/ 314 w 1321"/>
                <a:gd name="T1" fmla="*/ 82 h 712"/>
                <a:gd name="T2" fmla="*/ 318 w 1321"/>
                <a:gd name="T3" fmla="*/ 90 h 712"/>
                <a:gd name="T4" fmla="*/ 319 w 1321"/>
                <a:gd name="T5" fmla="*/ 98 h 712"/>
                <a:gd name="T6" fmla="*/ 318 w 1321"/>
                <a:gd name="T7" fmla="*/ 105 h 712"/>
                <a:gd name="T8" fmla="*/ 313 w 1321"/>
                <a:gd name="T9" fmla="*/ 112 h 712"/>
                <a:gd name="T10" fmla="*/ 307 w 1321"/>
                <a:gd name="T11" fmla="*/ 118 h 712"/>
                <a:gd name="T12" fmla="*/ 299 w 1321"/>
                <a:gd name="T13" fmla="*/ 123 h 712"/>
                <a:gd name="T14" fmla="*/ 289 w 1321"/>
                <a:gd name="T15" fmla="*/ 128 h 712"/>
                <a:gd name="T16" fmla="*/ 277 w 1321"/>
                <a:gd name="T17" fmla="*/ 132 h 712"/>
                <a:gd name="T18" fmla="*/ 264 w 1321"/>
                <a:gd name="T19" fmla="*/ 136 h 712"/>
                <a:gd name="T20" fmla="*/ 249 w 1321"/>
                <a:gd name="T21" fmla="*/ 139 h 712"/>
                <a:gd name="T22" fmla="*/ 234 w 1321"/>
                <a:gd name="T23" fmla="*/ 141 h 712"/>
                <a:gd name="T24" fmla="*/ 216 w 1321"/>
                <a:gd name="T25" fmla="*/ 143 h 712"/>
                <a:gd name="T26" fmla="*/ 199 w 1321"/>
                <a:gd name="T27" fmla="*/ 145 h 712"/>
                <a:gd name="T28" fmla="*/ 192 w 1321"/>
                <a:gd name="T29" fmla="*/ 145 h 712"/>
                <a:gd name="T30" fmla="*/ 115 w 1321"/>
                <a:gd name="T31" fmla="*/ 145 h 712"/>
                <a:gd name="T32" fmla="*/ 114 w 1321"/>
                <a:gd name="T33" fmla="*/ 145 h 712"/>
                <a:gd name="T34" fmla="*/ 99 w 1321"/>
                <a:gd name="T35" fmla="*/ 144 h 712"/>
                <a:gd name="T36" fmla="*/ 84 w 1321"/>
                <a:gd name="T37" fmla="*/ 143 h 712"/>
                <a:gd name="T38" fmla="*/ 70 w 1321"/>
                <a:gd name="T39" fmla="*/ 142 h 712"/>
                <a:gd name="T40" fmla="*/ 57 w 1321"/>
                <a:gd name="T41" fmla="*/ 140 h 712"/>
                <a:gd name="T42" fmla="*/ 45 w 1321"/>
                <a:gd name="T43" fmla="*/ 138 h 712"/>
                <a:gd name="T44" fmla="*/ 34 w 1321"/>
                <a:gd name="T45" fmla="*/ 135 h 712"/>
                <a:gd name="T46" fmla="*/ 25 w 1321"/>
                <a:gd name="T47" fmla="*/ 132 h 712"/>
                <a:gd name="T48" fmla="*/ 16 w 1321"/>
                <a:gd name="T49" fmla="*/ 128 h 712"/>
                <a:gd name="T50" fmla="*/ 9 w 1321"/>
                <a:gd name="T51" fmla="*/ 124 h 712"/>
                <a:gd name="T52" fmla="*/ 4 w 1321"/>
                <a:gd name="T53" fmla="*/ 119 h 712"/>
                <a:gd name="T54" fmla="*/ 1 w 1321"/>
                <a:gd name="T55" fmla="*/ 113 h 712"/>
                <a:gd name="T56" fmla="*/ 0 w 1321"/>
                <a:gd name="T57" fmla="*/ 107 h 712"/>
                <a:gd name="T58" fmla="*/ 0 w 1321"/>
                <a:gd name="T59" fmla="*/ 106 h 712"/>
                <a:gd name="T60" fmla="*/ 1 w 1321"/>
                <a:gd name="T61" fmla="*/ 99 h 712"/>
                <a:gd name="T62" fmla="*/ 4 w 1321"/>
                <a:gd name="T63" fmla="*/ 91 h 712"/>
                <a:gd name="T64" fmla="*/ 12 w 1321"/>
                <a:gd name="T65" fmla="*/ 75 h 712"/>
                <a:gd name="T66" fmla="*/ 23 w 1321"/>
                <a:gd name="T67" fmla="*/ 61 h 712"/>
                <a:gd name="T68" fmla="*/ 35 w 1321"/>
                <a:gd name="T69" fmla="*/ 48 h 712"/>
                <a:gd name="T70" fmla="*/ 49 w 1321"/>
                <a:gd name="T71" fmla="*/ 36 h 712"/>
                <a:gd name="T72" fmla="*/ 65 w 1321"/>
                <a:gd name="T73" fmla="*/ 25 h 712"/>
                <a:gd name="T74" fmla="*/ 82 w 1321"/>
                <a:gd name="T75" fmla="*/ 17 h 712"/>
                <a:gd name="T76" fmla="*/ 100 w 1321"/>
                <a:gd name="T77" fmla="*/ 10 h 712"/>
                <a:gd name="T78" fmla="*/ 120 w 1321"/>
                <a:gd name="T79" fmla="*/ 4 h 712"/>
                <a:gd name="T80" fmla="*/ 140 w 1321"/>
                <a:gd name="T81" fmla="*/ 1 h 712"/>
                <a:gd name="T82" fmla="*/ 161 w 1321"/>
                <a:gd name="T83" fmla="*/ 0 h 712"/>
                <a:gd name="T84" fmla="*/ 161 w 1321"/>
                <a:gd name="T85" fmla="*/ 0 h 712"/>
                <a:gd name="T86" fmla="*/ 183 w 1321"/>
                <a:gd name="T87" fmla="*/ 1 h 712"/>
                <a:gd name="T88" fmla="*/ 205 w 1321"/>
                <a:gd name="T89" fmla="*/ 5 h 712"/>
                <a:gd name="T90" fmla="*/ 225 w 1321"/>
                <a:gd name="T91" fmla="*/ 11 h 712"/>
                <a:gd name="T92" fmla="*/ 244 w 1321"/>
                <a:gd name="T93" fmla="*/ 18 h 712"/>
                <a:gd name="T94" fmla="*/ 261 w 1321"/>
                <a:gd name="T95" fmla="*/ 28 h 712"/>
                <a:gd name="T96" fmla="*/ 277 w 1321"/>
                <a:gd name="T97" fmla="*/ 40 h 712"/>
                <a:gd name="T98" fmla="*/ 292 w 1321"/>
                <a:gd name="T99" fmla="*/ 52 h 712"/>
                <a:gd name="T100" fmla="*/ 304 w 1321"/>
                <a:gd name="T101" fmla="*/ 66 h 712"/>
                <a:gd name="T102" fmla="*/ 314 w 1321"/>
                <a:gd name="T103" fmla="*/ 82 h 712"/>
                <a:gd name="T104" fmla="*/ 314 w 1321"/>
                <a:gd name="T105" fmla="*/ 82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59D3D9">
                    <a:alpha val="17998"/>
                  </a:srgbClr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35888" name="Group 46"/>
            <p:cNvGrpSpPr>
              <a:grpSpLocks/>
            </p:cNvGrpSpPr>
            <p:nvPr/>
          </p:nvGrpSpPr>
          <p:grpSpPr bwMode="auto">
            <a:xfrm rot="20302575" flipH="1">
              <a:off x="1230" y="1354"/>
              <a:ext cx="349" cy="114"/>
              <a:chOff x="2526" y="1060"/>
              <a:chExt cx="896" cy="236"/>
            </a:xfrm>
          </p:grpSpPr>
          <p:grpSp>
            <p:nvGrpSpPr>
              <p:cNvPr id="35900" name="Group 47"/>
              <p:cNvGrpSpPr>
                <a:grpSpLocks/>
              </p:cNvGrpSpPr>
              <p:nvPr/>
            </p:nvGrpSpPr>
            <p:grpSpPr bwMode="auto">
              <a:xfrm>
                <a:off x="2526" y="1060"/>
                <a:ext cx="742" cy="186"/>
                <a:chOff x="1565" y="2568"/>
                <a:chExt cx="1118" cy="279"/>
              </a:xfrm>
            </p:grpSpPr>
            <p:sp>
              <p:nvSpPr>
                <p:cNvPr id="35906" name="AutoShape 48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07" name="AutoShape 49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08" name="AutoShape 50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09" name="AutoShape 51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5901" name="Group 52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35902" name="AutoShape 53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03" name="AutoShape 54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04" name="AutoShape 55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905" name="AutoShape 56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35889" name="Group 57"/>
            <p:cNvGrpSpPr>
              <a:grpSpLocks/>
            </p:cNvGrpSpPr>
            <p:nvPr/>
          </p:nvGrpSpPr>
          <p:grpSpPr bwMode="auto">
            <a:xfrm rot="19687084" flipH="1">
              <a:off x="1000" y="1823"/>
              <a:ext cx="513" cy="115"/>
              <a:chOff x="2526" y="1060"/>
              <a:chExt cx="896" cy="236"/>
            </a:xfrm>
          </p:grpSpPr>
          <p:grpSp>
            <p:nvGrpSpPr>
              <p:cNvPr id="35890" name="Group 58"/>
              <p:cNvGrpSpPr>
                <a:grpSpLocks/>
              </p:cNvGrpSpPr>
              <p:nvPr/>
            </p:nvGrpSpPr>
            <p:grpSpPr bwMode="auto">
              <a:xfrm>
                <a:off x="2526" y="1060"/>
                <a:ext cx="742" cy="186"/>
                <a:chOff x="1565" y="2568"/>
                <a:chExt cx="1118" cy="279"/>
              </a:xfrm>
            </p:grpSpPr>
            <p:sp>
              <p:nvSpPr>
                <p:cNvPr id="35896" name="AutoShape 5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97" name="AutoShape 6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98" name="AutoShape 6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99" name="AutoShape 6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5891" name="Group 63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35892" name="AutoShape 6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93" name="AutoShape 6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94" name="AutoShape 6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95" name="AutoShape 6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35853" name="Group 38"/>
          <p:cNvGrpSpPr>
            <a:grpSpLocks/>
          </p:cNvGrpSpPr>
          <p:nvPr/>
        </p:nvGrpSpPr>
        <p:grpSpPr bwMode="auto">
          <a:xfrm>
            <a:off x="5867400" y="3860800"/>
            <a:ext cx="2000250" cy="1928813"/>
            <a:chOff x="1008" y="1296"/>
            <a:chExt cx="891" cy="983"/>
          </a:xfrm>
        </p:grpSpPr>
        <p:grpSp>
          <p:nvGrpSpPr>
            <p:cNvPr id="35854" name="Group 39"/>
            <p:cNvGrpSpPr>
              <a:grpSpLocks/>
            </p:cNvGrpSpPr>
            <p:nvPr/>
          </p:nvGrpSpPr>
          <p:grpSpPr bwMode="auto">
            <a:xfrm>
              <a:off x="1067" y="1298"/>
              <a:ext cx="828" cy="981"/>
              <a:chOff x="1175" y="3418"/>
              <a:chExt cx="381" cy="436"/>
            </a:xfrm>
          </p:grpSpPr>
          <p:sp>
            <p:nvSpPr>
              <p:cNvPr id="35881" name="Freeform 40"/>
              <p:cNvSpPr>
                <a:spLocks/>
              </p:cNvSpPr>
              <p:nvPr/>
            </p:nvSpPr>
            <p:spPr bwMode="gray">
              <a:xfrm>
                <a:off x="1175" y="3589"/>
                <a:ext cx="381" cy="265"/>
              </a:xfrm>
              <a:custGeom>
                <a:avLst/>
                <a:gdLst>
                  <a:gd name="T0" fmla="*/ 198 w 630"/>
                  <a:gd name="T1" fmla="*/ 7 h 439"/>
                  <a:gd name="T2" fmla="*/ 31 w 630"/>
                  <a:gd name="T3" fmla="*/ 265 h 439"/>
                  <a:gd name="T4" fmla="*/ 353 w 630"/>
                  <a:gd name="T5" fmla="*/ 265 h 439"/>
                  <a:gd name="T6" fmla="*/ 198 w 630"/>
                  <a:gd name="T7" fmla="*/ 7 h 4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0"/>
                  <a:gd name="T13" fmla="*/ 0 h 439"/>
                  <a:gd name="T14" fmla="*/ 630 w 630"/>
                  <a:gd name="T15" fmla="*/ 439 h 4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0" h="439">
                    <a:moveTo>
                      <a:pt x="327" y="12"/>
                    </a:moveTo>
                    <a:cubicBezTo>
                      <a:pt x="57" y="0"/>
                      <a:pt x="0" y="366"/>
                      <a:pt x="52" y="439"/>
                    </a:cubicBezTo>
                    <a:lnTo>
                      <a:pt x="584" y="439"/>
                    </a:lnTo>
                    <a:cubicBezTo>
                      <a:pt x="630" y="368"/>
                      <a:pt x="597" y="24"/>
                      <a:pt x="327" y="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4718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5882" name="Oval 41"/>
              <p:cNvSpPr>
                <a:spLocks noChangeArrowheads="1"/>
              </p:cNvSpPr>
              <p:nvPr/>
            </p:nvSpPr>
            <p:spPr bwMode="gray">
              <a:xfrm>
                <a:off x="1278" y="3418"/>
                <a:ext cx="185" cy="195"/>
              </a:xfrm>
              <a:prstGeom prst="ellipse">
                <a:avLst/>
              </a:prstGeom>
              <a:gradFill rotWithShape="1">
                <a:gsLst>
                  <a:gs pos="0">
                    <a:srgbClr val="993300"/>
                  </a:gs>
                  <a:gs pos="100000">
                    <a:srgbClr val="471800"/>
                  </a:gs>
                </a:gsLst>
                <a:lin ang="5400000" scaled="1"/>
              </a:gradFill>
              <a:ln w="9525">
                <a:round/>
                <a:headEnd/>
                <a:tailEnd/>
              </a:ln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/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35855" name="Freeform 42"/>
            <p:cNvSpPr>
              <a:spLocks/>
            </p:cNvSpPr>
            <p:nvPr/>
          </p:nvSpPr>
          <p:spPr bwMode="gray">
            <a:xfrm>
              <a:off x="1072" y="1679"/>
              <a:ext cx="827" cy="598"/>
            </a:xfrm>
            <a:custGeom>
              <a:avLst/>
              <a:gdLst>
                <a:gd name="T0" fmla="*/ 429 w 630"/>
                <a:gd name="T1" fmla="*/ 16 h 439"/>
                <a:gd name="T2" fmla="*/ 68 w 630"/>
                <a:gd name="T3" fmla="*/ 598 h 439"/>
                <a:gd name="T4" fmla="*/ 767 w 630"/>
                <a:gd name="T5" fmla="*/ 598 h 439"/>
                <a:gd name="T6" fmla="*/ 429 w 630"/>
                <a:gd name="T7" fmla="*/ 16 h 4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0"/>
                <a:gd name="T13" fmla="*/ 0 h 439"/>
                <a:gd name="T14" fmla="*/ 630 w 630"/>
                <a:gd name="T15" fmla="*/ 439 h 4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0" h="439">
                  <a:moveTo>
                    <a:pt x="327" y="12"/>
                  </a:moveTo>
                  <a:cubicBezTo>
                    <a:pt x="57" y="0"/>
                    <a:pt x="0" y="366"/>
                    <a:pt x="52" y="439"/>
                  </a:cubicBezTo>
                  <a:lnTo>
                    <a:pt x="584" y="439"/>
                  </a:lnTo>
                  <a:cubicBezTo>
                    <a:pt x="630" y="368"/>
                    <a:pt x="597" y="24"/>
                    <a:pt x="327" y="12"/>
                  </a:cubicBezTo>
                  <a:close/>
                </a:path>
              </a:pathLst>
            </a:custGeom>
            <a:gradFill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2700000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56" name="Freeform 43"/>
            <p:cNvSpPr>
              <a:spLocks/>
            </p:cNvSpPr>
            <p:nvPr/>
          </p:nvSpPr>
          <p:spPr bwMode="gray">
            <a:xfrm>
              <a:off x="1234" y="1717"/>
              <a:ext cx="510" cy="190"/>
            </a:xfrm>
            <a:custGeom>
              <a:avLst/>
              <a:gdLst>
                <a:gd name="T0" fmla="*/ 502 w 1321"/>
                <a:gd name="T1" fmla="*/ 107 h 712"/>
                <a:gd name="T2" fmla="*/ 508 w 1321"/>
                <a:gd name="T3" fmla="*/ 118 h 712"/>
                <a:gd name="T4" fmla="*/ 510 w 1321"/>
                <a:gd name="T5" fmla="*/ 128 h 712"/>
                <a:gd name="T6" fmla="*/ 508 w 1321"/>
                <a:gd name="T7" fmla="*/ 138 h 712"/>
                <a:gd name="T8" fmla="*/ 501 w 1321"/>
                <a:gd name="T9" fmla="*/ 147 h 712"/>
                <a:gd name="T10" fmla="*/ 491 w 1321"/>
                <a:gd name="T11" fmla="*/ 155 h 712"/>
                <a:gd name="T12" fmla="*/ 478 w 1321"/>
                <a:gd name="T13" fmla="*/ 161 h 712"/>
                <a:gd name="T14" fmla="*/ 462 w 1321"/>
                <a:gd name="T15" fmla="*/ 168 h 712"/>
                <a:gd name="T16" fmla="*/ 443 w 1321"/>
                <a:gd name="T17" fmla="*/ 173 h 712"/>
                <a:gd name="T18" fmla="*/ 422 w 1321"/>
                <a:gd name="T19" fmla="*/ 178 h 712"/>
                <a:gd name="T20" fmla="*/ 398 w 1321"/>
                <a:gd name="T21" fmla="*/ 182 h 712"/>
                <a:gd name="T22" fmla="*/ 373 w 1321"/>
                <a:gd name="T23" fmla="*/ 185 h 712"/>
                <a:gd name="T24" fmla="*/ 346 w 1321"/>
                <a:gd name="T25" fmla="*/ 188 h 712"/>
                <a:gd name="T26" fmla="*/ 318 w 1321"/>
                <a:gd name="T27" fmla="*/ 189 h 712"/>
                <a:gd name="T28" fmla="*/ 307 w 1321"/>
                <a:gd name="T29" fmla="*/ 190 h 712"/>
                <a:gd name="T30" fmla="*/ 184 w 1321"/>
                <a:gd name="T31" fmla="*/ 190 h 712"/>
                <a:gd name="T32" fmla="*/ 182 w 1321"/>
                <a:gd name="T33" fmla="*/ 190 h 712"/>
                <a:gd name="T34" fmla="*/ 158 w 1321"/>
                <a:gd name="T35" fmla="*/ 189 h 712"/>
                <a:gd name="T36" fmla="*/ 134 w 1321"/>
                <a:gd name="T37" fmla="*/ 188 h 712"/>
                <a:gd name="T38" fmla="*/ 112 w 1321"/>
                <a:gd name="T39" fmla="*/ 186 h 712"/>
                <a:gd name="T40" fmla="*/ 91 w 1321"/>
                <a:gd name="T41" fmla="*/ 184 h 712"/>
                <a:gd name="T42" fmla="*/ 72 w 1321"/>
                <a:gd name="T43" fmla="*/ 181 h 712"/>
                <a:gd name="T44" fmla="*/ 54 w 1321"/>
                <a:gd name="T45" fmla="*/ 177 h 712"/>
                <a:gd name="T46" fmla="*/ 39 w 1321"/>
                <a:gd name="T47" fmla="*/ 173 h 712"/>
                <a:gd name="T48" fmla="*/ 26 w 1321"/>
                <a:gd name="T49" fmla="*/ 168 h 712"/>
                <a:gd name="T50" fmla="*/ 15 w 1321"/>
                <a:gd name="T51" fmla="*/ 162 h 712"/>
                <a:gd name="T52" fmla="*/ 7 w 1321"/>
                <a:gd name="T53" fmla="*/ 156 h 712"/>
                <a:gd name="T54" fmla="*/ 2 w 1321"/>
                <a:gd name="T55" fmla="*/ 148 h 712"/>
                <a:gd name="T56" fmla="*/ 0 w 1321"/>
                <a:gd name="T57" fmla="*/ 140 h 712"/>
                <a:gd name="T58" fmla="*/ 0 w 1321"/>
                <a:gd name="T59" fmla="*/ 139 h 712"/>
                <a:gd name="T60" fmla="*/ 2 w 1321"/>
                <a:gd name="T61" fmla="*/ 130 h 712"/>
                <a:gd name="T62" fmla="*/ 6 w 1321"/>
                <a:gd name="T63" fmla="*/ 119 h 712"/>
                <a:gd name="T64" fmla="*/ 20 w 1321"/>
                <a:gd name="T65" fmla="*/ 99 h 712"/>
                <a:gd name="T66" fmla="*/ 36 w 1321"/>
                <a:gd name="T67" fmla="*/ 80 h 712"/>
                <a:gd name="T68" fmla="*/ 57 w 1321"/>
                <a:gd name="T69" fmla="*/ 63 h 712"/>
                <a:gd name="T70" fmla="*/ 79 w 1321"/>
                <a:gd name="T71" fmla="*/ 47 h 712"/>
                <a:gd name="T72" fmla="*/ 104 w 1321"/>
                <a:gd name="T73" fmla="*/ 33 h 712"/>
                <a:gd name="T74" fmla="*/ 132 w 1321"/>
                <a:gd name="T75" fmla="*/ 22 h 712"/>
                <a:gd name="T76" fmla="*/ 160 w 1321"/>
                <a:gd name="T77" fmla="*/ 13 h 712"/>
                <a:gd name="T78" fmla="*/ 192 w 1321"/>
                <a:gd name="T79" fmla="*/ 6 h 712"/>
                <a:gd name="T80" fmla="*/ 224 w 1321"/>
                <a:gd name="T81" fmla="*/ 2 h 712"/>
                <a:gd name="T82" fmla="*/ 258 w 1321"/>
                <a:gd name="T83" fmla="*/ 0 h 712"/>
                <a:gd name="T84" fmla="*/ 258 w 1321"/>
                <a:gd name="T85" fmla="*/ 0 h 712"/>
                <a:gd name="T86" fmla="*/ 293 w 1321"/>
                <a:gd name="T87" fmla="*/ 2 h 712"/>
                <a:gd name="T88" fmla="*/ 327 w 1321"/>
                <a:gd name="T89" fmla="*/ 6 h 712"/>
                <a:gd name="T90" fmla="*/ 360 w 1321"/>
                <a:gd name="T91" fmla="*/ 14 h 712"/>
                <a:gd name="T92" fmla="*/ 390 w 1321"/>
                <a:gd name="T93" fmla="*/ 24 h 712"/>
                <a:gd name="T94" fmla="*/ 418 w 1321"/>
                <a:gd name="T95" fmla="*/ 37 h 712"/>
                <a:gd name="T96" fmla="*/ 444 w 1321"/>
                <a:gd name="T97" fmla="*/ 52 h 712"/>
                <a:gd name="T98" fmla="*/ 466 w 1321"/>
                <a:gd name="T99" fmla="*/ 68 h 712"/>
                <a:gd name="T100" fmla="*/ 486 w 1321"/>
                <a:gd name="T101" fmla="*/ 87 h 712"/>
                <a:gd name="T102" fmla="*/ 502 w 1321"/>
                <a:gd name="T103" fmla="*/ 107 h 712"/>
                <a:gd name="T104" fmla="*/ 502 w 1321"/>
                <a:gd name="T105" fmla="*/ 107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009CA4">
                    <a:alpha val="17998"/>
                  </a:srgbClr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57" name="Oval 44"/>
            <p:cNvSpPr>
              <a:spLocks noChangeArrowheads="1"/>
            </p:cNvSpPr>
            <p:nvPr/>
          </p:nvSpPr>
          <p:spPr bwMode="gray">
            <a:xfrm>
              <a:off x="1295" y="1296"/>
              <a:ext cx="403" cy="440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58" name="Freeform 45"/>
            <p:cNvSpPr>
              <a:spLocks/>
            </p:cNvSpPr>
            <p:nvPr/>
          </p:nvSpPr>
          <p:spPr bwMode="gray">
            <a:xfrm>
              <a:off x="1336" y="1303"/>
              <a:ext cx="319" cy="145"/>
            </a:xfrm>
            <a:custGeom>
              <a:avLst/>
              <a:gdLst>
                <a:gd name="T0" fmla="*/ 314 w 1321"/>
                <a:gd name="T1" fmla="*/ 82 h 712"/>
                <a:gd name="T2" fmla="*/ 318 w 1321"/>
                <a:gd name="T3" fmla="*/ 90 h 712"/>
                <a:gd name="T4" fmla="*/ 319 w 1321"/>
                <a:gd name="T5" fmla="*/ 98 h 712"/>
                <a:gd name="T6" fmla="*/ 318 w 1321"/>
                <a:gd name="T7" fmla="*/ 105 h 712"/>
                <a:gd name="T8" fmla="*/ 313 w 1321"/>
                <a:gd name="T9" fmla="*/ 112 h 712"/>
                <a:gd name="T10" fmla="*/ 307 w 1321"/>
                <a:gd name="T11" fmla="*/ 118 h 712"/>
                <a:gd name="T12" fmla="*/ 299 w 1321"/>
                <a:gd name="T13" fmla="*/ 123 h 712"/>
                <a:gd name="T14" fmla="*/ 289 w 1321"/>
                <a:gd name="T15" fmla="*/ 128 h 712"/>
                <a:gd name="T16" fmla="*/ 277 w 1321"/>
                <a:gd name="T17" fmla="*/ 132 h 712"/>
                <a:gd name="T18" fmla="*/ 264 w 1321"/>
                <a:gd name="T19" fmla="*/ 136 h 712"/>
                <a:gd name="T20" fmla="*/ 249 w 1321"/>
                <a:gd name="T21" fmla="*/ 139 h 712"/>
                <a:gd name="T22" fmla="*/ 234 w 1321"/>
                <a:gd name="T23" fmla="*/ 141 h 712"/>
                <a:gd name="T24" fmla="*/ 216 w 1321"/>
                <a:gd name="T25" fmla="*/ 143 h 712"/>
                <a:gd name="T26" fmla="*/ 199 w 1321"/>
                <a:gd name="T27" fmla="*/ 145 h 712"/>
                <a:gd name="T28" fmla="*/ 192 w 1321"/>
                <a:gd name="T29" fmla="*/ 145 h 712"/>
                <a:gd name="T30" fmla="*/ 115 w 1321"/>
                <a:gd name="T31" fmla="*/ 145 h 712"/>
                <a:gd name="T32" fmla="*/ 114 w 1321"/>
                <a:gd name="T33" fmla="*/ 145 h 712"/>
                <a:gd name="T34" fmla="*/ 99 w 1321"/>
                <a:gd name="T35" fmla="*/ 144 h 712"/>
                <a:gd name="T36" fmla="*/ 84 w 1321"/>
                <a:gd name="T37" fmla="*/ 143 h 712"/>
                <a:gd name="T38" fmla="*/ 70 w 1321"/>
                <a:gd name="T39" fmla="*/ 142 h 712"/>
                <a:gd name="T40" fmla="*/ 57 w 1321"/>
                <a:gd name="T41" fmla="*/ 140 h 712"/>
                <a:gd name="T42" fmla="*/ 45 w 1321"/>
                <a:gd name="T43" fmla="*/ 138 h 712"/>
                <a:gd name="T44" fmla="*/ 34 w 1321"/>
                <a:gd name="T45" fmla="*/ 135 h 712"/>
                <a:gd name="T46" fmla="*/ 25 w 1321"/>
                <a:gd name="T47" fmla="*/ 132 h 712"/>
                <a:gd name="T48" fmla="*/ 16 w 1321"/>
                <a:gd name="T49" fmla="*/ 128 h 712"/>
                <a:gd name="T50" fmla="*/ 9 w 1321"/>
                <a:gd name="T51" fmla="*/ 124 h 712"/>
                <a:gd name="T52" fmla="*/ 4 w 1321"/>
                <a:gd name="T53" fmla="*/ 119 h 712"/>
                <a:gd name="T54" fmla="*/ 1 w 1321"/>
                <a:gd name="T55" fmla="*/ 113 h 712"/>
                <a:gd name="T56" fmla="*/ 0 w 1321"/>
                <a:gd name="T57" fmla="*/ 107 h 712"/>
                <a:gd name="T58" fmla="*/ 0 w 1321"/>
                <a:gd name="T59" fmla="*/ 106 h 712"/>
                <a:gd name="T60" fmla="*/ 1 w 1321"/>
                <a:gd name="T61" fmla="*/ 99 h 712"/>
                <a:gd name="T62" fmla="*/ 4 w 1321"/>
                <a:gd name="T63" fmla="*/ 91 h 712"/>
                <a:gd name="T64" fmla="*/ 12 w 1321"/>
                <a:gd name="T65" fmla="*/ 75 h 712"/>
                <a:gd name="T66" fmla="*/ 23 w 1321"/>
                <a:gd name="T67" fmla="*/ 61 h 712"/>
                <a:gd name="T68" fmla="*/ 35 w 1321"/>
                <a:gd name="T69" fmla="*/ 48 h 712"/>
                <a:gd name="T70" fmla="*/ 49 w 1321"/>
                <a:gd name="T71" fmla="*/ 36 h 712"/>
                <a:gd name="T72" fmla="*/ 65 w 1321"/>
                <a:gd name="T73" fmla="*/ 25 h 712"/>
                <a:gd name="T74" fmla="*/ 82 w 1321"/>
                <a:gd name="T75" fmla="*/ 17 h 712"/>
                <a:gd name="T76" fmla="*/ 100 w 1321"/>
                <a:gd name="T77" fmla="*/ 10 h 712"/>
                <a:gd name="T78" fmla="*/ 120 w 1321"/>
                <a:gd name="T79" fmla="*/ 4 h 712"/>
                <a:gd name="T80" fmla="*/ 140 w 1321"/>
                <a:gd name="T81" fmla="*/ 1 h 712"/>
                <a:gd name="T82" fmla="*/ 161 w 1321"/>
                <a:gd name="T83" fmla="*/ 0 h 712"/>
                <a:gd name="T84" fmla="*/ 161 w 1321"/>
                <a:gd name="T85" fmla="*/ 0 h 712"/>
                <a:gd name="T86" fmla="*/ 183 w 1321"/>
                <a:gd name="T87" fmla="*/ 1 h 712"/>
                <a:gd name="T88" fmla="*/ 205 w 1321"/>
                <a:gd name="T89" fmla="*/ 5 h 712"/>
                <a:gd name="T90" fmla="*/ 225 w 1321"/>
                <a:gd name="T91" fmla="*/ 11 h 712"/>
                <a:gd name="T92" fmla="*/ 244 w 1321"/>
                <a:gd name="T93" fmla="*/ 18 h 712"/>
                <a:gd name="T94" fmla="*/ 261 w 1321"/>
                <a:gd name="T95" fmla="*/ 28 h 712"/>
                <a:gd name="T96" fmla="*/ 277 w 1321"/>
                <a:gd name="T97" fmla="*/ 40 h 712"/>
                <a:gd name="T98" fmla="*/ 292 w 1321"/>
                <a:gd name="T99" fmla="*/ 52 h 712"/>
                <a:gd name="T100" fmla="*/ 304 w 1321"/>
                <a:gd name="T101" fmla="*/ 66 h 712"/>
                <a:gd name="T102" fmla="*/ 314 w 1321"/>
                <a:gd name="T103" fmla="*/ 82 h 712"/>
                <a:gd name="T104" fmla="*/ 314 w 1321"/>
                <a:gd name="T105" fmla="*/ 82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59D3D9">
                    <a:alpha val="17998"/>
                  </a:srgbClr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35859" name="Group 46"/>
            <p:cNvGrpSpPr>
              <a:grpSpLocks/>
            </p:cNvGrpSpPr>
            <p:nvPr/>
          </p:nvGrpSpPr>
          <p:grpSpPr bwMode="auto">
            <a:xfrm rot="20302575" flipH="1">
              <a:off x="1230" y="1354"/>
              <a:ext cx="349" cy="114"/>
              <a:chOff x="2526" y="1060"/>
              <a:chExt cx="896" cy="236"/>
            </a:xfrm>
          </p:grpSpPr>
          <p:grpSp>
            <p:nvGrpSpPr>
              <p:cNvPr id="35871" name="Group 47"/>
              <p:cNvGrpSpPr>
                <a:grpSpLocks/>
              </p:cNvGrpSpPr>
              <p:nvPr/>
            </p:nvGrpSpPr>
            <p:grpSpPr bwMode="auto">
              <a:xfrm>
                <a:off x="2526" y="1060"/>
                <a:ext cx="742" cy="186"/>
                <a:chOff x="1565" y="2568"/>
                <a:chExt cx="1118" cy="279"/>
              </a:xfrm>
            </p:grpSpPr>
            <p:sp>
              <p:nvSpPr>
                <p:cNvPr id="35877" name="AutoShape 48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78" name="AutoShape 49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79" name="AutoShape 50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80" name="AutoShape 51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5872" name="Group 52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35873" name="AutoShape 53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74" name="AutoShape 54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75" name="AutoShape 55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76" name="AutoShape 56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35860" name="Group 57"/>
            <p:cNvGrpSpPr>
              <a:grpSpLocks/>
            </p:cNvGrpSpPr>
            <p:nvPr/>
          </p:nvGrpSpPr>
          <p:grpSpPr bwMode="auto">
            <a:xfrm rot="19687084" flipH="1">
              <a:off x="1000" y="1823"/>
              <a:ext cx="513" cy="115"/>
              <a:chOff x="2526" y="1060"/>
              <a:chExt cx="896" cy="236"/>
            </a:xfrm>
          </p:grpSpPr>
          <p:grpSp>
            <p:nvGrpSpPr>
              <p:cNvPr id="35861" name="Group 58"/>
              <p:cNvGrpSpPr>
                <a:grpSpLocks/>
              </p:cNvGrpSpPr>
              <p:nvPr/>
            </p:nvGrpSpPr>
            <p:grpSpPr bwMode="auto">
              <a:xfrm>
                <a:off x="2526" y="1060"/>
                <a:ext cx="742" cy="186"/>
                <a:chOff x="1565" y="2568"/>
                <a:chExt cx="1118" cy="279"/>
              </a:xfrm>
            </p:grpSpPr>
            <p:sp>
              <p:nvSpPr>
                <p:cNvPr id="35867" name="AutoShape 5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68" name="AutoShape 6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69" name="AutoShape 6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70" name="AutoShape 6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5862" name="Group 63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35863" name="AutoShape 6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64" name="AutoShape 6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65" name="AutoShape 6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35866" name="AutoShape 6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98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</p:grpSp>
      </p:grpSp>
      <p:sp>
        <p:nvSpPr>
          <p:cNvPr id="71" name="Заголовок 1"/>
          <p:cNvSpPr txBox="1">
            <a:spLocks/>
          </p:cNvSpPr>
          <p:nvPr/>
        </p:nvSpPr>
        <p:spPr bwMode="auto">
          <a:xfrm>
            <a:off x="190469" y="264774"/>
            <a:ext cx="8329642" cy="31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>
              <a:tabLst>
                <a:tab pos="2514600" algn="l"/>
              </a:tabLst>
              <a:defRPr/>
            </a:pPr>
            <a:r>
              <a:rPr lang="ru-RU" sz="4800" dirty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a typeface="+mj-ea"/>
                <a:cs typeface="Times New Roman" pitchFamily="18" charset="0"/>
              </a:rPr>
              <a:t>Успешно </a:t>
            </a:r>
          </a:p>
          <a:p>
            <a:pPr algn="ctr">
              <a:tabLst>
                <a:tab pos="2514600" algn="l"/>
              </a:tabLst>
              <a:defRPr/>
            </a:pPr>
            <a:r>
              <a:rPr lang="ru-RU" sz="4800" dirty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a typeface="+mj-ea"/>
                <a:cs typeface="Times New Roman" pitchFamily="18" charset="0"/>
              </a:rPr>
              <a:t>реализуется программа академической мобильности студентов и преподавателей</a:t>
            </a: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Заголовок 1"/>
          <p:cNvPicPr>
            <a:picLocks noGrp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60350"/>
            <a:ext cx="7488238" cy="2520950"/>
          </a:xfrm>
        </p:spPr>
      </p:pic>
      <p:pic>
        <p:nvPicPr>
          <p:cNvPr id="36866" name="Picture 2" descr="C:\Documents and Settings\1\Рабочий стол\иследования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3068638"/>
            <a:ext cx="4357687" cy="294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9475" y="188913"/>
            <a:ext cx="3114675" cy="2232025"/>
          </a:xfrm>
        </p:spPr>
      </p:pic>
      <p:pic>
        <p:nvPicPr>
          <p:cNvPr id="37890" name="Picture 2" descr="C:\Documents and Settings\1\Рабочий стол\всей жизни.jpe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916238" y="3213100"/>
            <a:ext cx="2619375" cy="1743075"/>
          </a:xfrm>
        </p:spPr>
      </p:pic>
      <p:pic>
        <p:nvPicPr>
          <p:cNvPr id="37891" name="Picture 3" descr="C:\Documents and Settings\1\Рабочий стол\всей жизни 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3357563"/>
            <a:ext cx="18684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 descr="C:\Documents and Settings\1\Рабочий стол\всей жизни 3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3213100"/>
            <a:ext cx="2395538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AutoShape 14"/>
          <p:cNvSpPr>
            <a:spLocks noChangeArrowheads="1"/>
          </p:cNvSpPr>
          <p:nvPr/>
        </p:nvSpPr>
        <p:spPr bwMode="gray">
          <a:xfrm>
            <a:off x="0" y="5286375"/>
            <a:ext cx="8715375" cy="1357313"/>
          </a:xfrm>
          <a:prstGeom prst="rightArrow">
            <a:avLst>
              <a:gd name="adj1" fmla="val 49380"/>
              <a:gd name="adj2" fmla="val 38883"/>
            </a:avLst>
          </a:prstGeom>
          <a:gradFill rotWithShape="1">
            <a:gsLst>
              <a:gs pos="0">
                <a:srgbClr val="595959">
                  <a:alpha val="0"/>
                </a:srgbClr>
              </a:gs>
              <a:gs pos="100000">
                <a:srgbClr val="C0C0C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Корпоративный шаблон презентаций компании Балтика">
  <a:themeElements>
    <a:clrScheme name="">
      <a:dk1>
        <a:srgbClr val="0D267A"/>
      </a:dk1>
      <a:lt1>
        <a:srgbClr val="FFFFFF"/>
      </a:lt1>
      <a:dk2>
        <a:srgbClr val="FFFFFF"/>
      </a:dk2>
      <a:lt2>
        <a:srgbClr val="7F7F7F"/>
      </a:lt2>
      <a:accent1>
        <a:srgbClr val="C8D9E9"/>
      </a:accent1>
      <a:accent2>
        <a:srgbClr val="99CCFF"/>
      </a:accent2>
      <a:accent3>
        <a:srgbClr val="FFFFFF"/>
      </a:accent3>
      <a:accent4>
        <a:srgbClr val="091F67"/>
      </a:accent4>
      <a:accent5>
        <a:srgbClr val="E0E9F2"/>
      </a:accent5>
      <a:accent6>
        <a:srgbClr val="8AB9E7"/>
      </a:accent6>
      <a:hlink>
        <a:srgbClr val="CBA72D"/>
      </a:hlink>
      <a:folHlink>
        <a:srgbClr val="DFDFDF"/>
      </a:folHlink>
    </a:clrScheme>
    <a:fontScheme name="Корпоративный шаблон презентаций компании Балти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C2C2C2">
              <a:alpha val="50000"/>
            </a:srgbClr>
          </a:outerShdw>
        </a:effec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C2C2C2">
              <a:alpha val="50000"/>
            </a:srgbClr>
          </a:outerShdw>
        </a:effec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орпоративный шаблон презентаций компании Балтик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CC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CC"/>
        </a:hlink>
        <a:folHlink>
          <a:srgbClr val="33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11A.tmp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12397</TotalTime>
  <Words>1421</Words>
  <Application>Microsoft Office PowerPoint</Application>
  <PresentationFormat>Экран (4:3)</PresentationFormat>
  <Paragraphs>193</Paragraphs>
  <Slides>32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32</vt:i4>
      </vt:variant>
      <vt:variant>
        <vt:lpstr>Произвольные показы</vt:lpstr>
      </vt:variant>
      <vt:variant>
        <vt:i4>3</vt:i4>
      </vt:variant>
    </vt:vector>
  </HeadingPairs>
  <TitlesOfParts>
    <vt:vector size="42" baseType="lpstr">
      <vt:lpstr>Times New Roman</vt:lpstr>
      <vt:lpstr>Arial</vt:lpstr>
      <vt:lpstr>Tahoma</vt:lpstr>
      <vt:lpstr>Wingdings</vt:lpstr>
      <vt:lpstr>Корпоративный шаблон презентаций компании Балтика</vt:lpstr>
      <vt:lpstr>ppt11A.tmp</vt:lpstr>
      <vt:lpstr>Палитра</vt:lpstr>
      <vt:lpstr>Слайд 1</vt:lpstr>
      <vt:lpstr>Компетентностная модель выпускника</vt:lpstr>
      <vt:lpstr>Оценка компетенций</vt:lpstr>
      <vt:lpstr>ТЕХНОЛОГИИ  НА  ОСНОВЕ  АКТИВИЗАЦИИ  И  ИНТЕНСИФИКАЦИИ  ДЕЯТЕЛЬНОСТИ  ОБУЧАЮЩИХСЯ</vt:lpstr>
      <vt:lpstr>Слайд 5</vt:lpstr>
      <vt:lpstr>Слайд 6</vt:lpstr>
      <vt:lpstr>Слайд 7</vt:lpstr>
      <vt:lpstr>Слайд 8</vt:lpstr>
      <vt:lpstr>Слайд 9</vt:lpstr>
      <vt:lpstr>Модульное обучение - способ организации учебного процесса на основе блочно-модульного представ-ления учебной информации.</vt:lpstr>
      <vt:lpstr>Чем модульное обучение отличается от других систем обучения?</vt:lpstr>
      <vt:lpstr>      Модуль — это:</vt:lpstr>
      <vt:lpstr>Модули делятся на следующие виды:</vt:lpstr>
      <vt:lpstr>Слайд 14</vt:lpstr>
      <vt:lpstr>Модуль формируется из:</vt:lpstr>
      <vt:lpstr>Описание модуля включает:</vt:lpstr>
      <vt:lpstr>Образовательный процесс на фармацевтическом факультете (бакалавриат)</vt:lpstr>
      <vt:lpstr>Слайд 18</vt:lpstr>
      <vt:lpstr>Слайд 19</vt:lpstr>
      <vt:lpstr>Фармацевт-технолог  </vt:lpstr>
      <vt:lpstr>3 курс- 4 кредита</vt:lpstr>
      <vt:lpstr> 4 курс – 8 кредитов </vt:lpstr>
      <vt:lpstr>5 курс-16  кредитов:</vt:lpstr>
      <vt:lpstr>Преимущества модульного обучения: </vt:lpstr>
      <vt:lpstr>Недостатки и ограничения модульного обучения:</vt:lpstr>
      <vt:lpstr>Модульное обучение предполагает разработку образовательных программ:</vt:lpstr>
      <vt:lpstr>    2. Фармацевт-фармакогност: </vt:lpstr>
      <vt:lpstr>3. Фармацевт-технолог: </vt:lpstr>
      <vt:lpstr>4. Фармацевт-аналитик: </vt:lpstr>
      <vt:lpstr>    5. Фармацевт-токсиколог:</vt:lpstr>
      <vt:lpstr>Ожидаемые результаты:</vt:lpstr>
      <vt:lpstr>Слайд 32</vt:lpstr>
      <vt:lpstr>микрплохо</vt:lpstr>
      <vt:lpstr>адмедиа</vt:lpstr>
      <vt:lpstr>микрхорошо</vt:lpstr>
    </vt:vector>
  </TitlesOfParts>
  <Company>PowerLexis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subject/>
  <dc:creator>Анна Горчакова</dc:creator>
  <cp:keywords>PowerLexis, презентация, Живые бизнес-презентации, PowerPoint</cp:keywords>
  <dc:description>Россия, 191119,_x000d_
г. Санкт-Петербург,_x000d_
ул. Достоевского, д. 44, к. А_x000d_
тел.:	+7 812 334-1323_x000d_
факс:	+7 812 710-8842</dc:description>
  <cp:lastModifiedBy>Владелец</cp:lastModifiedBy>
  <cp:revision>273</cp:revision>
  <dcterms:created xsi:type="dcterms:W3CDTF">2006-12-07T07:50:19Z</dcterms:created>
  <dcterms:modified xsi:type="dcterms:W3CDTF">2011-11-21T06:17:39Z</dcterms:modified>
</cp:coreProperties>
</file>