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3" r:id="rId3"/>
    <p:sldId id="265" r:id="rId4"/>
    <p:sldId id="264" r:id="rId5"/>
    <p:sldId id="258" r:id="rId6"/>
    <p:sldId id="257" r:id="rId7"/>
    <p:sldId id="259" r:id="rId8"/>
    <p:sldId id="260" r:id="rId9"/>
    <p:sldId id="262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314" autoAdjust="0"/>
  </p:normalViewPr>
  <p:slideViewPr>
    <p:cSldViewPr snapToGrid="0" snapToObjects="1">
      <p:cViewPr>
        <p:scale>
          <a:sx n="54" d="100"/>
          <a:sy n="54" d="100"/>
        </p:scale>
        <p:origin x="-752" y="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AEB70-3626-964A-9351-BE620AF7FC71}" type="datetimeFigureOut">
              <a:rPr lang="ru-RU" smtClean="0"/>
              <a:pPr/>
              <a:t>21/12/2011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07724-20D7-3146-B2E2-E7231E2C4B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227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07724-20D7-3146-B2E2-E7231E2C4BF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388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07724-20D7-3146-B2E2-E7231E2C4BF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944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60419-4A99-A843-A80B-5F8B0DE0A86C}" type="datetimeFigureOut">
              <a:rPr lang="ru-RU" smtClean="0"/>
              <a:pPr/>
              <a:t>21/12/2011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E623-BD87-7842-92D5-5A1D2B9243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781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60419-4A99-A843-A80B-5F8B0DE0A86C}" type="datetimeFigureOut">
              <a:rPr lang="ru-RU" smtClean="0"/>
              <a:pPr/>
              <a:t>21/12/2011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E623-BD87-7842-92D5-5A1D2B9243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148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60419-4A99-A843-A80B-5F8B0DE0A86C}" type="datetimeFigureOut">
              <a:rPr lang="ru-RU" smtClean="0"/>
              <a:pPr/>
              <a:t>21/12/2011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E623-BD87-7842-92D5-5A1D2B9243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2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60419-4A99-A843-A80B-5F8B0DE0A86C}" type="datetimeFigureOut">
              <a:rPr lang="ru-RU" smtClean="0"/>
              <a:pPr/>
              <a:t>21/12/2011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E623-BD87-7842-92D5-5A1D2B9243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22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60419-4A99-A843-A80B-5F8B0DE0A86C}" type="datetimeFigureOut">
              <a:rPr lang="ru-RU" smtClean="0"/>
              <a:pPr/>
              <a:t>21/12/2011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E623-BD87-7842-92D5-5A1D2B9243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053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60419-4A99-A843-A80B-5F8B0DE0A86C}" type="datetimeFigureOut">
              <a:rPr lang="ru-RU" smtClean="0"/>
              <a:pPr/>
              <a:t>21/12/2011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E623-BD87-7842-92D5-5A1D2B9243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901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60419-4A99-A843-A80B-5F8B0DE0A86C}" type="datetimeFigureOut">
              <a:rPr lang="ru-RU" smtClean="0"/>
              <a:pPr/>
              <a:t>21/12/2011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E623-BD87-7842-92D5-5A1D2B9243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859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60419-4A99-A843-A80B-5F8B0DE0A86C}" type="datetimeFigureOut">
              <a:rPr lang="ru-RU" smtClean="0"/>
              <a:pPr/>
              <a:t>21/12/2011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E623-BD87-7842-92D5-5A1D2B9243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455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60419-4A99-A843-A80B-5F8B0DE0A86C}" type="datetimeFigureOut">
              <a:rPr lang="ru-RU" smtClean="0"/>
              <a:pPr/>
              <a:t>21/12/2011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E623-BD87-7842-92D5-5A1D2B9243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12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60419-4A99-A843-A80B-5F8B0DE0A86C}" type="datetimeFigureOut">
              <a:rPr lang="ru-RU" smtClean="0"/>
              <a:pPr/>
              <a:t>21/12/2011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E623-BD87-7842-92D5-5A1D2B9243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256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60419-4A99-A843-A80B-5F8B0DE0A86C}" type="datetimeFigureOut">
              <a:rPr lang="ru-RU" smtClean="0"/>
              <a:pPr/>
              <a:t>21/12/2011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E623-BD87-7842-92D5-5A1D2B9243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65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60419-4A99-A843-A80B-5F8B0DE0A86C}" type="datetimeFigureOut">
              <a:rPr lang="ru-RU" smtClean="0"/>
              <a:pPr/>
              <a:t>21/12/2011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FE623-BD87-7842-92D5-5A1D2B9243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846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1882477"/>
            <a:ext cx="7772400" cy="1717973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Problem-oriented and learner-centered education at school of medicine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079632"/>
            <a:ext cx="6400800" cy="1559168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Kenesh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Dzhusupov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School of Medicine, International University of Kyrgyzstan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KazNMU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Almaty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2011 December, 2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2400" y="5638799"/>
            <a:ext cx="1079085" cy="901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50522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mtClean="0"/>
              <a:t>Thank you!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IUK School of Medicine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structural unit of the International University  of Kyrgyzstan</a:t>
            </a:r>
          </a:p>
          <a:p>
            <a:r>
              <a:rPr lang="en-US" dirty="0" smtClean="0"/>
              <a:t>General Medicine (MD, 5 years, in English) designed in compliance with the British system of medical education</a:t>
            </a:r>
          </a:p>
          <a:p>
            <a:r>
              <a:rPr lang="en-US" dirty="0" smtClean="0"/>
              <a:t>Postgraduate studies (residency program, 3 years)</a:t>
            </a:r>
          </a:p>
          <a:p>
            <a:r>
              <a:rPr lang="en-US" dirty="0" smtClean="0"/>
              <a:t>Scientific research programs (3-5 years)</a:t>
            </a:r>
          </a:p>
          <a:p>
            <a:r>
              <a:rPr lang="en-US" dirty="0" smtClean="0"/>
              <a:t>1800 students from India</a:t>
            </a:r>
            <a:r>
              <a:rPr lang="en-US" dirty="0"/>
              <a:t> </a:t>
            </a:r>
            <a:r>
              <a:rPr lang="en-US" dirty="0" smtClean="0"/>
              <a:t>and Pakistan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05495" y="5887629"/>
            <a:ext cx="781305" cy="652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57895" y="6040029"/>
            <a:ext cx="781305" cy="652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11093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Our Partnership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32000"/>
            <a:ext cx="8229600" cy="4094163"/>
          </a:xfrm>
        </p:spPr>
        <p:txBody>
          <a:bodyPr/>
          <a:lstStyle/>
          <a:p>
            <a:r>
              <a:rPr lang="en-US" b="1" dirty="0" smtClean="0"/>
              <a:t>Signed </a:t>
            </a:r>
            <a:r>
              <a:rPr lang="en-US" b="1" dirty="0" err="1" smtClean="0"/>
              <a:t>MoU</a:t>
            </a:r>
            <a:r>
              <a:rPr lang="en-US" b="1" dirty="0" smtClean="0"/>
              <a:t>, April 2011</a:t>
            </a:r>
          </a:p>
          <a:p>
            <a:r>
              <a:rPr lang="en-US" b="1" dirty="0" smtClean="0"/>
              <a:t>What is done?</a:t>
            </a:r>
          </a:p>
          <a:p>
            <a:pPr lvl="1"/>
            <a:r>
              <a:rPr lang="en-US" b="1" dirty="0" smtClean="0"/>
              <a:t>Joint research and publications</a:t>
            </a:r>
          </a:p>
          <a:p>
            <a:pPr lvl="1"/>
            <a:r>
              <a:rPr lang="en-US" b="1" dirty="0" smtClean="0"/>
              <a:t>Joint educational projects (TEMPUS)</a:t>
            </a:r>
          </a:p>
          <a:p>
            <a:pPr lvl="1"/>
            <a:r>
              <a:rPr lang="en-US" b="1" dirty="0" smtClean="0"/>
              <a:t>Visiting lecturer</a:t>
            </a:r>
          </a:p>
          <a:p>
            <a:r>
              <a:rPr lang="en-US" b="1" dirty="0" smtClean="0"/>
              <a:t>Students and teacher exchange</a:t>
            </a:r>
            <a:endParaRPr lang="ru-RU" b="1" dirty="0" smtClean="0"/>
          </a:p>
          <a:p>
            <a:r>
              <a:rPr lang="en-US" b="1" dirty="0" smtClean="0"/>
              <a:t>Information exchange, library access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07716" y="5638800"/>
            <a:ext cx="1079085" cy="901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Approaches in Teaching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64249" y="3466889"/>
            <a:ext cx="6541246" cy="2496271"/>
          </a:xfrm>
          <a:ln w="158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lvl="1"/>
            <a:r>
              <a:rPr lang="en-US" sz="3200" b="1" dirty="0" smtClean="0"/>
              <a:t>Competition of teams in a group Cheerful &amp;</a:t>
            </a:r>
            <a:r>
              <a:rPr lang="en-US" sz="3200" b="1" dirty="0" err="1" smtClean="0"/>
              <a:t>Resourceful’s</a:t>
            </a:r>
            <a:r>
              <a:rPr lang="en-US" sz="3200" b="1" dirty="0" smtClean="0"/>
              <a:t> Club </a:t>
            </a:r>
          </a:p>
          <a:p>
            <a:pPr lvl="1"/>
            <a:r>
              <a:rPr lang="en-US" sz="3200" b="1" dirty="0" smtClean="0"/>
              <a:t>Teaching by older students</a:t>
            </a:r>
          </a:p>
          <a:p>
            <a:pPr lvl="1"/>
            <a:r>
              <a:rPr lang="en-US" sz="3200" b="1" dirty="0" smtClean="0"/>
              <a:t>Situational games, self-doing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05495" y="5887629"/>
            <a:ext cx="781305" cy="652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21850" y="1417638"/>
            <a:ext cx="3682592" cy="1200329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Problem-oriented approach: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978138" y="1424286"/>
            <a:ext cx="3517941" cy="1200329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Learner-centered approach:</a:t>
            </a:r>
            <a:endParaRPr lang="ru-RU" sz="3600" b="1" dirty="0"/>
          </a:p>
        </p:txBody>
      </p:sp>
      <p:sp>
        <p:nvSpPr>
          <p:cNvPr id="7" name="Стрелка вниз 6"/>
          <p:cNvSpPr/>
          <p:nvPr/>
        </p:nvSpPr>
        <p:spPr>
          <a:xfrm>
            <a:off x="2587370" y="2665000"/>
            <a:ext cx="45719" cy="72635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691390" y="2665000"/>
            <a:ext cx="45719" cy="72635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Cheerful &amp;</a:t>
            </a:r>
            <a:r>
              <a:rPr lang="en-US" b="1" dirty="0" err="1" smtClean="0">
                <a:solidFill>
                  <a:srgbClr val="0000FF"/>
                </a:solidFill>
              </a:rPr>
              <a:t>Resourceful’s</a:t>
            </a:r>
            <a:r>
              <a:rPr lang="en-US" b="1" dirty="0" smtClean="0">
                <a:solidFill>
                  <a:srgbClr val="0000FF"/>
                </a:solidFill>
              </a:rPr>
              <a:t> Club</a:t>
            </a:r>
            <a:endParaRPr lang="ru-RU" b="1" dirty="0">
              <a:solidFill>
                <a:srgbClr val="0000FF"/>
              </a:solidFill>
            </a:endParaRPr>
          </a:p>
        </p:txBody>
      </p:sp>
      <p:pic>
        <p:nvPicPr>
          <p:cNvPr id="4" name="Содержимое 3" descr="PICT1007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12395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Cheerful &amp;</a:t>
            </a:r>
            <a:r>
              <a:rPr lang="en-US" b="1" dirty="0" err="1" smtClean="0">
                <a:solidFill>
                  <a:srgbClr val="0000FF"/>
                </a:solidFill>
              </a:rPr>
              <a:t>Resourceful’s</a:t>
            </a:r>
            <a:r>
              <a:rPr lang="en-US" b="1" dirty="0" smtClean="0">
                <a:solidFill>
                  <a:srgbClr val="0000FF"/>
                </a:solidFill>
              </a:rPr>
              <a:t> Club</a:t>
            </a:r>
            <a:endParaRPr lang="ru-RU" b="1" dirty="0">
              <a:solidFill>
                <a:srgbClr val="0000FF"/>
              </a:solidFill>
            </a:endParaRPr>
          </a:p>
        </p:txBody>
      </p:sp>
      <p:pic>
        <p:nvPicPr>
          <p:cNvPr id="4" name="Содержимое 3" descr="PICT0999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48622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Cheerful &amp;</a:t>
            </a:r>
            <a:r>
              <a:rPr lang="en-US" b="1" dirty="0" err="1" smtClean="0">
                <a:solidFill>
                  <a:srgbClr val="0000FF"/>
                </a:solidFill>
              </a:rPr>
              <a:t>Resourceful’s</a:t>
            </a:r>
            <a:r>
              <a:rPr lang="en-US" b="1" dirty="0" smtClean="0">
                <a:solidFill>
                  <a:srgbClr val="0000FF"/>
                </a:solidFill>
              </a:rPr>
              <a:t> Club</a:t>
            </a:r>
            <a:endParaRPr lang="ru-RU" b="1" dirty="0">
              <a:solidFill>
                <a:srgbClr val="0000FF"/>
              </a:solidFill>
            </a:endParaRPr>
          </a:p>
        </p:txBody>
      </p:sp>
      <p:pic>
        <p:nvPicPr>
          <p:cNvPr id="4" name="Содержимое 3" descr="PICT1021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24421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defTabSz="457200" rtl="0">
              <a:spcBef>
                <a:spcPct val="0"/>
              </a:spcBef>
            </a:pPr>
            <a:r>
              <a:rPr lang="en-US" sz="4400" b="1" dirty="0" smtClean="0">
                <a:solidFill>
                  <a:srgbClr val="0000FF"/>
                </a:solidFill>
                <a:latin typeface="+mj-lt"/>
              </a:rPr>
              <a:t>Teaching by older students</a:t>
            </a:r>
            <a:endParaRPr lang="ru-RU" sz="4400" b="1" dirty="0">
              <a:solidFill>
                <a:srgbClr val="0000FF"/>
              </a:solidFill>
              <a:latin typeface="+mj-lt"/>
            </a:endParaRPr>
          </a:p>
        </p:txBody>
      </p:sp>
      <p:pic>
        <p:nvPicPr>
          <p:cNvPr id="4" name="Содержимое 3" descr="PICT1023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67467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Situational Games, Self-doing</a:t>
            </a:r>
            <a:endParaRPr lang="ru-RU" b="1" dirty="0">
              <a:solidFill>
                <a:srgbClr val="0000FF"/>
              </a:solidFill>
            </a:endParaRPr>
          </a:p>
        </p:txBody>
      </p:sp>
      <p:pic>
        <p:nvPicPr>
          <p:cNvPr id="4" name="Содержимое 3" descr="01012011226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67153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179</Words>
  <Application>Microsoft Macintosh PowerPoint</Application>
  <PresentationFormat>On-screen Show (4:3)</PresentationFormat>
  <Paragraphs>34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Тема Office</vt:lpstr>
      <vt:lpstr>Problem-oriented and learner-centered education at school of medicine</vt:lpstr>
      <vt:lpstr>IUK School of Medicine</vt:lpstr>
      <vt:lpstr>Our Partnership</vt:lpstr>
      <vt:lpstr>Approaches in Teaching</vt:lpstr>
      <vt:lpstr>Cheerful &amp;Resourceful’s Club</vt:lpstr>
      <vt:lpstr>Cheerful &amp;Resourceful’s Club</vt:lpstr>
      <vt:lpstr>Cheerful &amp;Resourceful’s Club</vt:lpstr>
      <vt:lpstr>Teaching by older students</vt:lpstr>
      <vt:lpstr>Situational Games, Self-doing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MacBook</dc:creator>
  <cp:lastModifiedBy>Renat</cp:lastModifiedBy>
  <cp:revision>24</cp:revision>
  <dcterms:created xsi:type="dcterms:W3CDTF">2011-11-29T03:26:02Z</dcterms:created>
  <dcterms:modified xsi:type="dcterms:W3CDTF">2011-12-21T05:41:10Z</dcterms:modified>
</cp:coreProperties>
</file>