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77" r:id="rId5"/>
    <p:sldId id="275" r:id="rId6"/>
    <p:sldId id="276" r:id="rId7"/>
    <p:sldId id="258" r:id="rId8"/>
    <p:sldId id="265" r:id="rId9"/>
    <p:sldId id="259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8889" autoAdjust="0"/>
  </p:normalViewPr>
  <p:slideViewPr>
    <p:cSldViewPr>
      <p:cViewPr varScale="1">
        <p:scale>
          <a:sx n="62" d="100"/>
          <a:sy n="62" d="100"/>
        </p:scale>
        <p:origin x="-64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357166"/>
            <a:ext cx="8429684" cy="3857652"/>
          </a:xfrm>
        </p:spPr>
        <p:txBody>
          <a:bodyPr>
            <a:normAutofit/>
          </a:bodyPr>
          <a:lstStyle/>
          <a:p>
            <a:r>
              <a:rPr lang="kk-KZ" b="1" dirty="0" smtClean="0"/>
              <a:t>Вопросы формирования </a:t>
            </a:r>
            <a:br>
              <a:rPr lang="kk-KZ" b="1" dirty="0" smtClean="0"/>
            </a:br>
            <a:r>
              <a:rPr lang="kk-KZ" b="1" dirty="0" smtClean="0"/>
              <a:t>каталога элективных дисциплин </a:t>
            </a:r>
            <a:br>
              <a:rPr lang="kk-KZ" b="1" dirty="0" smtClean="0"/>
            </a:br>
            <a:r>
              <a:rPr lang="kk-KZ" b="1" dirty="0" smtClean="0"/>
              <a:t>на 2012-2013 учебный год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105400"/>
            <a:ext cx="6400800" cy="1752600"/>
          </a:xfrm>
        </p:spPr>
        <p:txBody>
          <a:bodyPr/>
          <a:lstStyle/>
          <a:p>
            <a:pPr algn="r"/>
            <a:r>
              <a:rPr lang="kk-KZ" dirty="0" smtClean="0"/>
              <a:t>Абирова М</a:t>
            </a:r>
            <a:r>
              <a:rPr lang="ru-RU" dirty="0" smtClean="0"/>
              <a:t>.А., директор ДУМР</a:t>
            </a:r>
          </a:p>
          <a:p>
            <a:pPr algn="r"/>
            <a:r>
              <a:rPr lang="ru-RU" dirty="0" err="1" smtClean="0"/>
              <a:t>Славко</a:t>
            </a:r>
            <a:r>
              <a:rPr lang="ru-RU" dirty="0" smtClean="0"/>
              <a:t> </a:t>
            </a:r>
            <a:r>
              <a:rPr lang="ru-RU" dirty="0" smtClean="0"/>
              <a:t>Е.А</a:t>
            </a:r>
            <a:r>
              <a:rPr lang="ru-RU" dirty="0" smtClean="0"/>
              <a:t>., начальник </a:t>
            </a:r>
            <a:r>
              <a:rPr lang="ru-RU" dirty="0" smtClean="0"/>
              <a:t>ОУМР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571613"/>
          <a:ext cx="8643996" cy="5184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3786214"/>
                <a:gridCol w="3214708"/>
              </a:tblGrid>
              <a:tr h="100196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Курс обучения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Объем в часах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Рекомендуемое количество часов по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элективу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375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1 курс 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элективов</a:t>
                      </a:r>
                      <a:r>
                        <a:rPr lang="ru-RU" b="1" dirty="0" smtClean="0"/>
                        <a:t> нет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-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7425">
                <a:tc rowSpan="2">
                  <a:txBody>
                    <a:bodyPr/>
                    <a:lstStyle/>
                    <a:p>
                      <a:r>
                        <a:rPr lang="ru-RU" b="1" dirty="0" smtClean="0"/>
                        <a:t>2 курс 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ООД  - 225 часов (5 кредитов) 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90 часов (2 кредита) </a:t>
                      </a:r>
                      <a:r>
                        <a:rPr lang="ru-RU" b="1" baseline="0" dirty="0" smtClean="0"/>
                        <a:t> и</a:t>
                      </a:r>
                      <a:r>
                        <a:rPr lang="ru-RU" b="1" dirty="0" smtClean="0"/>
                        <a:t> 135 часов (3 кредита)</a:t>
                      </a:r>
                      <a:r>
                        <a:rPr lang="ru-RU" b="1" baseline="0" dirty="0" smtClean="0"/>
                        <a:t> 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2942">
                <a:tc vMerge="1"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БД - 225 </a:t>
                      </a:r>
                      <a:r>
                        <a:rPr lang="ru-RU" b="1" dirty="0" smtClean="0"/>
                        <a:t>часов (5 кредитов) 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90 </a:t>
                      </a:r>
                      <a:r>
                        <a:rPr lang="ru-RU" b="1" dirty="0" smtClean="0"/>
                        <a:t>часов (2 кредита) </a:t>
                      </a:r>
                      <a:r>
                        <a:rPr lang="ru-RU" b="1" baseline="0" dirty="0" smtClean="0"/>
                        <a:t> и </a:t>
                      </a:r>
                      <a:r>
                        <a:rPr lang="ru-RU" b="1" dirty="0" smtClean="0"/>
                        <a:t>135 </a:t>
                      </a:r>
                      <a:r>
                        <a:rPr lang="ru-RU" b="1" dirty="0" smtClean="0"/>
                        <a:t>часов (3 кредита)</a:t>
                      </a:r>
                      <a:r>
                        <a:rPr lang="ru-RU" b="1" baseline="0" dirty="0" smtClean="0"/>
                        <a:t> по БД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137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3 курс 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БД - 540 </a:t>
                      </a:r>
                      <a:r>
                        <a:rPr lang="ru-RU" b="1" dirty="0" smtClean="0"/>
                        <a:t>часов (12 кредитов) 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135 часов (3 кредита) /</a:t>
                      </a:r>
                      <a:r>
                        <a:rPr lang="ru-RU" b="1" baseline="0" dirty="0" smtClean="0"/>
                        <a:t> 180 часов (4 кредита)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137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4 курс 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БД - 315 </a:t>
                      </a:r>
                      <a:r>
                        <a:rPr lang="ru-RU" b="1" dirty="0" smtClean="0"/>
                        <a:t>часов (7 кредитов) 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180 </a:t>
                      </a:r>
                      <a:r>
                        <a:rPr lang="ru-RU" b="1" dirty="0" smtClean="0"/>
                        <a:t>часов </a:t>
                      </a:r>
                      <a:r>
                        <a:rPr lang="ru-RU" b="1" dirty="0" smtClean="0"/>
                        <a:t>(4 кредита)</a:t>
                      </a:r>
                      <a:r>
                        <a:rPr lang="ru-RU" b="1" baseline="0" dirty="0" smtClean="0"/>
                        <a:t> и </a:t>
                      </a:r>
                      <a:r>
                        <a:rPr lang="ru-RU" b="1" dirty="0" smtClean="0"/>
                        <a:t>135 </a:t>
                      </a:r>
                      <a:r>
                        <a:rPr lang="ru-RU" b="1" dirty="0" smtClean="0"/>
                        <a:t>часов (3 кредита)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46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5 курс 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ПД - 360 </a:t>
                      </a:r>
                      <a:r>
                        <a:rPr lang="ru-RU" b="1" dirty="0" smtClean="0"/>
                        <a:t>часов (8 кредитов) 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baseline="0" dirty="0" smtClean="0"/>
                        <a:t>180 часов (4 кредита)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1389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Итого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1665 часов (37 кредитов)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0"/>
            <a:ext cx="89297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Специальность </a:t>
            </a:r>
          </a:p>
          <a:p>
            <a:pPr algn="ctr"/>
            <a:r>
              <a:rPr lang="ru-RU" sz="2400" b="1" smtClean="0"/>
              <a:t>051102«Общественное </a:t>
            </a:r>
            <a:r>
              <a:rPr lang="ru-RU" sz="2400" b="1" dirty="0" smtClean="0"/>
              <a:t>здравоохранение» </a:t>
            </a:r>
          </a:p>
          <a:p>
            <a:pPr algn="ctr"/>
            <a:r>
              <a:rPr lang="ru-RU" sz="2400" b="1" dirty="0" smtClean="0"/>
              <a:t>Направление подготовки «Гигиена и эпидемиология</a:t>
            </a:r>
            <a:endParaRPr lang="ru-RU" sz="2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472518" cy="1417638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Специальность </a:t>
            </a:r>
            <a:r>
              <a:rPr lang="en-US" sz="3200" b="1" dirty="0" smtClean="0"/>
              <a:t>051103</a:t>
            </a:r>
            <a:r>
              <a:rPr lang="ru-RU" sz="3200" b="1" dirty="0" smtClean="0"/>
              <a:t>«Фармация»</a:t>
            </a:r>
            <a:br>
              <a:rPr lang="ru-RU" sz="3200" b="1" dirty="0" smtClean="0"/>
            </a:br>
            <a:r>
              <a:rPr lang="ru-RU" sz="2800" b="1" dirty="0" smtClean="0"/>
              <a:t>направление подготовки – «Фармацевт-провизор»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554480"/>
          <a:ext cx="8643999" cy="5089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/>
                <a:gridCol w="3905278"/>
                <a:gridCol w="2881333"/>
              </a:tblGrid>
              <a:tr h="103711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Курс обучения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Объем в часах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Рекомендуемое количество часов по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элективу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484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1 курс 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/>
                        <a:t>элективов</a:t>
                      </a:r>
                      <a:r>
                        <a:rPr lang="ru-RU" b="1" dirty="0" smtClean="0"/>
                        <a:t> нет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-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1048">
                <a:tc rowSpan="2">
                  <a:txBody>
                    <a:bodyPr/>
                    <a:lstStyle/>
                    <a:p>
                      <a:r>
                        <a:rPr lang="ru-RU" b="1" dirty="0" smtClean="0"/>
                        <a:t>2 курс 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ООД -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dirty="0" smtClean="0"/>
                        <a:t>180 часов (4кредита) </a:t>
                      </a:r>
                      <a:endParaRPr lang="ru-RU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90 часов (2 кредита) </a:t>
                      </a:r>
                      <a:endParaRPr lang="ru-RU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6150">
                <a:tc vMerge="1"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БД - 360 </a:t>
                      </a:r>
                      <a:r>
                        <a:rPr lang="ru-RU" b="1" dirty="0" smtClean="0"/>
                        <a:t>часов (8кредитов) </a:t>
                      </a:r>
                      <a:r>
                        <a:rPr lang="ru-RU" b="1" dirty="0" smtClean="0"/>
                        <a:t> </a:t>
                      </a:r>
                      <a:endParaRPr lang="ru-RU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180 </a:t>
                      </a:r>
                      <a:r>
                        <a:rPr lang="ru-RU" b="1" dirty="0" smtClean="0"/>
                        <a:t>часов </a:t>
                      </a:r>
                      <a:r>
                        <a:rPr lang="ru-RU" b="1" dirty="0" smtClean="0"/>
                        <a:t>(4 кредита)</a:t>
                      </a:r>
                      <a:endParaRPr lang="ru-RU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597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3 курс 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БД - 225 </a:t>
                      </a:r>
                      <a:r>
                        <a:rPr lang="ru-RU" b="1" dirty="0" smtClean="0"/>
                        <a:t>часов (5кредитов)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90 часов (2 кредита) </a:t>
                      </a:r>
                      <a:r>
                        <a:rPr lang="ru-RU" b="1" dirty="0" smtClean="0"/>
                        <a:t>и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dirty="0" smtClean="0"/>
                        <a:t>135 </a:t>
                      </a:r>
                      <a:r>
                        <a:rPr lang="ru-RU" b="1" dirty="0" smtClean="0"/>
                        <a:t>часов (3 кредита)</a:t>
                      </a:r>
                      <a:r>
                        <a:rPr lang="ru-RU" b="1" baseline="0" dirty="0" smtClean="0"/>
                        <a:t> 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484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4 курс 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БД - 180 </a:t>
                      </a:r>
                      <a:r>
                        <a:rPr lang="ru-RU" b="1" dirty="0" smtClean="0"/>
                        <a:t>часов (4 кредита)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90 </a:t>
                      </a:r>
                      <a:r>
                        <a:rPr lang="ru-RU" b="1" dirty="0" smtClean="0"/>
                        <a:t>часов (2 кредита) 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5978">
                <a:tc rowSpan="2">
                  <a:txBody>
                    <a:bodyPr/>
                    <a:lstStyle/>
                    <a:p>
                      <a:r>
                        <a:rPr lang="ru-RU" b="1" dirty="0" smtClean="0"/>
                        <a:t>5 курс 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БД - 315 часов (7 кредитов ) </a:t>
                      </a:r>
                    </a:p>
                    <a:p>
                      <a:endParaRPr lang="ru-RU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180 часов (4 кредита)</a:t>
                      </a:r>
                      <a:r>
                        <a:rPr lang="ru-RU" b="1" baseline="0" dirty="0" smtClean="0"/>
                        <a:t> и </a:t>
                      </a:r>
                      <a:r>
                        <a:rPr lang="ru-RU" b="1" dirty="0" smtClean="0"/>
                        <a:t>135 часов (3 кредита) </a:t>
                      </a:r>
                      <a:endParaRPr lang="ru-RU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4845">
                <a:tc vMerge="1"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ПД - 360 </a:t>
                      </a:r>
                      <a:r>
                        <a:rPr lang="ru-RU" b="1" dirty="0" smtClean="0"/>
                        <a:t>часов (8 кредитов 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180 часов (4 кредита)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84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Итого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31620 часов (6 кредитов)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Специальность </a:t>
            </a:r>
            <a:r>
              <a:rPr lang="en-US" sz="3200" b="1" dirty="0" smtClean="0"/>
              <a:t>051302</a:t>
            </a:r>
            <a:r>
              <a:rPr lang="ru-RU" sz="3200" b="1" dirty="0" smtClean="0"/>
              <a:t>«</a:t>
            </a:r>
            <a:r>
              <a:rPr lang="en-US" sz="3200" b="1" dirty="0" smtClean="0"/>
              <a:t>C</a:t>
            </a:r>
            <a:r>
              <a:rPr lang="ru-RU" sz="3200" b="1" dirty="0" err="1" smtClean="0"/>
              <a:t>томатология</a:t>
            </a:r>
            <a:r>
              <a:rPr lang="ru-RU" sz="3200" b="1" dirty="0" smtClean="0"/>
              <a:t>»</a:t>
            </a:r>
            <a:br>
              <a:rPr lang="ru-RU" sz="3200" b="1" dirty="0" smtClean="0"/>
            </a:br>
            <a:r>
              <a:rPr lang="ru-RU" sz="2800" b="1" dirty="0" smtClean="0"/>
              <a:t>направление подготовки – «Врач стоматолог общей практики»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470"/>
                <a:gridCol w="3214710"/>
                <a:gridCol w="3400420"/>
              </a:tblGrid>
              <a:tr h="68988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Курс обучения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Объем в часах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Рекомендуемое количество часов по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элективу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9885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 курс 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/>
                        <a:t>элективов</a:t>
                      </a:r>
                      <a:r>
                        <a:rPr lang="ru-RU" sz="2000" b="1" dirty="0" smtClean="0"/>
                        <a:t> нет</a:t>
                      </a:r>
                    </a:p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-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9885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 курс 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72 часа</a:t>
                      </a:r>
                    </a:p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36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9885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 курс 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108 часов</a:t>
                      </a:r>
                    </a:p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54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9885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4 курс 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нет </a:t>
                      </a:r>
                      <a:r>
                        <a:rPr lang="ru-RU" sz="2000" b="1" dirty="0" err="1" smtClean="0"/>
                        <a:t>элективов</a:t>
                      </a:r>
                      <a:endParaRPr lang="ru-RU" sz="2000" b="1" dirty="0" smtClean="0"/>
                    </a:p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-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9885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 курс 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нет </a:t>
                      </a:r>
                      <a:r>
                        <a:rPr lang="ru-RU" sz="2000" b="1" dirty="0" err="1" smtClean="0"/>
                        <a:t>элективов</a:t>
                      </a:r>
                      <a:endParaRPr lang="ru-RU" sz="2000" b="1" dirty="0" smtClean="0"/>
                    </a:p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-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9885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Итого 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180 часов</a:t>
                      </a:r>
                    </a:p>
                    <a:p>
                      <a:pPr algn="ctr"/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45 часов/90 часов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Формирование образовательной программы по направлению подготовки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Дисциплины </a:t>
            </a:r>
            <a:r>
              <a:rPr lang="ru-RU" dirty="0" smtClean="0"/>
              <a:t>обязательного  </a:t>
            </a:r>
            <a:r>
              <a:rPr lang="ru-RU" dirty="0" smtClean="0"/>
              <a:t>компонента </a:t>
            </a:r>
            <a:r>
              <a:rPr lang="ru-RU" dirty="0" smtClean="0"/>
              <a:t>специальности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Элективные дисциплины (компонент по выбору)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Принципы формирование </a:t>
            </a:r>
            <a:r>
              <a:rPr lang="kk-KZ" b="1" dirty="0" smtClean="0"/>
              <a:t>Каталога элективных дисциплин </a:t>
            </a:r>
            <a:r>
              <a:rPr lang="ru-RU" b="1" dirty="0" smtClean="0"/>
              <a:t>(КЭД)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dirty="0" smtClean="0"/>
          </a:p>
          <a:p>
            <a:pPr algn="just"/>
            <a:r>
              <a:rPr lang="ru-RU" dirty="0" smtClean="0"/>
              <a:t>Каталог элективных дисциплин по конкретной дисциплине обсуждается </a:t>
            </a:r>
            <a:r>
              <a:rPr lang="ru-RU" dirty="0" smtClean="0">
                <a:solidFill>
                  <a:srgbClr val="FF0000"/>
                </a:solidFill>
              </a:rPr>
              <a:t>на заседании кафедры</a:t>
            </a:r>
            <a:r>
              <a:rPr lang="ru-RU" dirty="0" smtClean="0"/>
              <a:t> и представляется в </a:t>
            </a:r>
            <a:r>
              <a:rPr lang="ru-RU" dirty="0" smtClean="0">
                <a:solidFill>
                  <a:srgbClr val="FF0000"/>
                </a:solidFill>
              </a:rPr>
              <a:t>отдел учебно-методической работы</a:t>
            </a:r>
            <a:r>
              <a:rPr lang="ru-RU" dirty="0" smtClean="0"/>
              <a:t> по установленной форме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 smtClean="0"/>
              <a:t>Каталог элективных дисциплин на  2012-2013 учебный год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214554"/>
          <a:ext cx="8429687" cy="4166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386"/>
                <a:gridCol w="1471877"/>
                <a:gridCol w="936632"/>
                <a:gridCol w="1047757"/>
                <a:gridCol w="825507"/>
                <a:gridCol w="936632"/>
                <a:gridCol w="936632"/>
                <a:gridCol w="936632"/>
                <a:gridCol w="936632"/>
              </a:tblGrid>
              <a:tr h="18179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№</a:t>
                      </a:r>
                    </a:p>
                  </a:txBody>
                  <a:tcPr marL="66614" marR="66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Название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элективов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: на казахском, русском и английском языках</a:t>
                      </a:r>
                    </a:p>
                  </a:txBody>
                  <a:tcPr marL="66614" marR="66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Специаль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ность</a:t>
                      </a:r>
                      <a:endParaRPr lang="ru-RU" sz="14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6614" marR="66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Направле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ние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подготов-ки</a:t>
                      </a:r>
                      <a:endParaRPr lang="ru-RU" sz="14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6614" marR="66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Курс </a:t>
                      </a:r>
                    </a:p>
                  </a:txBody>
                  <a:tcPr marL="66614" marR="66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Количес-тво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 часов</a:t>
                      </a:r>
                    </a:p>
                  </a:txBody>
                  <a:tcPr marL="66614" marR="66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Пререквизиты</a:t>
                      </a:r>
                      <a:endParaRPr lang="ru-RU" sz="14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6614" marR="66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Пострек-визиты</a:t>
                      </a:r>
                      <a:endParaRPr lang="ru-RU" sz="14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6614" marR="66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Аннота-ция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88819" marR="888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9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14" marR="66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14" marR="66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14" marR="66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14" marR="66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14" marR="66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14" marR="66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14" marR="66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14" marR="66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8819" marR="888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16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14" marR="66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14" marR="66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14" marR="66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14" marR="66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14" marR="66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14" marR="66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14" marR="66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14" marR="66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8819" marR="888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9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14" marR="66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14" marR="66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14" marR="66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14" marR="66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14" marR="66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14" marR="66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14" marR="66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14" marR="66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8819" marR="888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926">
                <a:tc gridSpan="9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Обсуждено на заседании кафедры протокол № ___ от «____»____________________2011</a:t>
                      </a:r>
                      <a:r>
                        <a:rPr lang="ru-RU" sz="1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года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aseline="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Зав.кафедрой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14" marR="66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14" marR="66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14" marR="66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14" marR="66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14" marR="66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14" marR="66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14" marR="66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614" marR="666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88819" marR="888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Сформированные в ОУМР каталоги элективных дисциплин по направлениям подготовки передаются в </a:t>
            </a:r>
            <a:r>
              <a:rPr lang="ru-RU" dirty="0" smtClean="0">
                <a:solidFill>
                  <a:srgbClr val="FF0000"/>
                </a:solidFill>
              </a:rPr>
              <a:t>профильные учебные департаменты и </a:t>
            </a:r>
            <a:r>
              <a:rPr lang="ru-RU" dirty="0" err="1" smtClean="0">
                <a:solidFill>
                  <a:srgbClr val="FF0000"/>
                </a:solidFill>
              </a:rPr>
              <a:t>КОПы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для разработки образовательной траектории специальности в зависимости от направления и уровня обучения. </a:t>
            </a:r>
          </a:p>
          <a:p>
            <a:pPr algn="just"/>
            <a:r>
              <a:rPr lang="ru-RU" dirty="0" smtClean="0"/>
              <a:t>Профильные УД и </a:t>
            </a:r>
            <a:r>
              <a:rPr lang="ru-RU" dirty="0" err="1" smtClean="0"/>
              <a:t>КОПы</a:t>
            </a:r>
            <a:r>
              <a:rPr lang="ru-RU" dirty="0" smtClean="0"/>
              <a:t> контролируют разработку УМКД элективных дисциплин</a:t>
            </a:r>
          </a:p>
          <a:p>
            <a:pPr algn="just"/>
            <a:r>
              <a:rPr lang="ru-RU" dirty="0" smtClean="0"/>
              <a:t>После утверждения на МС КЭД передается в Службу </a:t>
            </a:r>
            <a:r>
              <a:rPr lang="ru-RU" dirty="0" err="1" smtClean="0"/>
              <a:t>эдвайзеров</a:t>
            </a:r>
            <a:endParaRPr lang="en-US" dirty="0" smtClean="0"/>
          </a:p>
          <a:p>
            <a:pPr algn="just"/>
            <a:r>
              <a:rPr lang="ru-RU" dirty="0" smtClean="0"/>
              <a:t>При формировании индивидуальной учебной  траектории студента рекомендуется включать </a:t>
            </a:r>
            <a:r>
              <a:rPr lang="ru-RU" dirty="0" smtClean="0">
                <a:solidFill>
                  <a:srgbClr val="FF0000"/>
                </a:solidFill>
              </a:rPr>
              <a:t>не более 4 элективных дисциплин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Контрольные сроки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Прием КЭД в ОУМР – до 1 декабря 2011года</a:t>
            </a:r>
          </a:p>
          <a:p>
            <a:pPr algn="just"/>
            <a:r>
              <a:rPr lang="ru-RU" dirty="0" smtClean="0"/>
              <a:t>Формирование образовательной траектории специальности в зависимости от направления подготовки по уровням обучения в УД и КОП  – до 1 января 2012 года</a:t>
            </a:r>
          </a:p>
          <a:p>
            <a:pPr algn="just"/>
            <a:r>
              <a:rPr lang="ru-RU" dirty="0" smtClean="0"/>
              <a:t>Утверждение КЭД на заседании МС  - январь 2012 года</a:t>
            </a:r>
          </a:p>
          <a:p>
            <a:pPr algn="just"/>
            <a:r>
              <a:rPr lang="ru-RU" dirty="0" smtClean="0"/>
              <a:t>Подготовка УМКД по дисциплинам, включенным в КЭД, представление электронных вариантов УМКД в ОУМР – до 1 марта 2013 года</a:t>
            </a:r>
          </a:p>
          <a:p>
            <a:pPr algn="just"/>
            <a:r>
              <a:rPr lang="ru-RU" dirty="0" smtClean="0"/>
              <a:t>Работа службы </a:t>
            </a:r>
            <a:r>
              <a:rPr lang="ru-RU" dirty="0" err="1" smtClean="0"/>
              <a:t>эдвайзеров</a:t>
            </a:r>
            <a:r>
              <a:rPr lang="ru-RU" dirty="0" smtClean="0"/>
              <a:t> по формированию ИУП студентов – январь-февраль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Специальность «Общая медицина»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dirty="0" smtClean="0"/>
              <a:t> </a:t>
            </a:r>
          </a:p>
          <a:p>
            <a:pPr algn="ctr">
              <a:buNone/>
            </a:pPr>
            <a:r>
              <a:rPr lang="kk-KZ" dirty="0" smtClean="0"/>
              <a:t>  Направления подготовки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«Терапия»</a:t>
            </a:r>
          </a:p>
          <a:p>
            <a:r>
              <a:rPr lang="ru-RU" dirty="0" smtClean="0"/>
              <a:t>«Врач общей практики»</a:t>
            </a:r>
          </a:p>
          <a:p>
            <a:r>
              <a:rPr lang="ru-RU" dirty="0" smtClean="0"/>
              <a:t>«Хирургия»</a:t>
            </a:r>
          </a:p>
          <a:p>
            <a:r>
              <a:rPr lang="ru-RU" dirty="0" smtClean="0"/>
              <a:t>«Акушерство и гинекология»</a:t>
            </a:r>
          </a:p>
          <a:p>
            <a:r>
              <a:rPr lang="ru-RU" dirty="0" smtClean="0"/>
              <a:t>«Педиатрия»</a:t>
            </a:r>
          </a:p>
          <a:p>
            <a:r>
              <a:rPr lang="ru-RU" dirty="0" smtClean="0"/>
              <a:t>«Гигиена и эпидемиология»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43998" cy="1143008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Компонент по выбору</a:t>
            </a:r>
            <a:br>
              <a:rPr lang="ru-RU" sz="3600" b="1" dirty="0" smtClean="0"/>
            </a:br>
            <a:r>
              <a:rPr lang="ru-RU" sz="3600" b="1" dirty="0" smtClean="0"/>
              <a:t> для специальности</a:t>
            </a:r>
            <a:br>
              <a:rPr lang="ru-RU" sz="3600" b="1" dirty="0" smtClean="0"/>
            </a:br>
            <a:r>
              <a:rPr lang="ru-RU" sz="3600" b="1" dirty="0" smtClean="0"/>
              <a:t> 051301 «Общая медицина»</a:t>
            </a:r>
            <a:endParaRPr lang="ru-RU" sz="36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3050"/>
          <a:ext cx="8229600" cy="5038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784"/>
                <a:gridCol w="2714644"/>
                <a:gridCol w="3686172"/>
              </a:tblGrid>
              <a:tr h="709425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Курс обучения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Объем в часах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Рекомендуемое количество часов по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</a:rPr>
                        <a:t>элективу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9487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 курс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</a:rPr>
                        <a:t>Элективов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 нет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9487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2 курс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72 часа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36 часов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31997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3 курс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54 часа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27 часов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9487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4 курс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</a:rPr>
                        <a:t>элективов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 нет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9487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5 курс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405 часов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135 часов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9487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Итого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531 час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85725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Специальность 051101 «Сестринское дело»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Направления </a:t>
            </a:r>
            <a:r>
              <a:rPr lang="ru-RU" sz="2800" b="1" dirty="0" smtClean="0"/>
              <a:t>подготовки: </a:t>
            </a: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«</a:t>
            </a:r>
            <a:r>
              <a:rPr lang="ru-RU" sz="2800" b="1" dirty="0" smtClean="0"/>
              <a:t>Медицинская сестра-менеджер»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2143117"/>
          <a:ext cx="8643999" cy="4500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3714776"/>
                <a:gridCol w="3286149"/>
              </a:tblGrid>
              <a:tr h="102610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Курс обучения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Объем в часах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Рекомендуемое количество часов по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элективу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308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1 курс 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/>
                        <a:t>элективов</a:t>
                      </a:r>
                      <a:r>
                        <a:rPr lang="ru-RU" b="1" dirty="0" smtClean="0"/>
                        <a:t> нет</a:t>
                      </a:r>
                    </a:p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6969">
                <a:tc rowSpan="2">
                  <a:txBody>
                    <a:bodyPr/>
                    <a:lstStyle/>
                    <a:p>
                      <a:r>
                        <a:rPr lang="ru-RU" b="1" dirty="0" smtClean="0"/>
                        <a:t>2 курс 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ООД  - 90 часов (2 кредита) 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45 часов</a:t>
                      </a:r>
                      <a:r>
                        <a:rPr lang="ru-RU" b="1" baseline="0" dirty="0" smtClean="0"/>
                        <a:t> (1 кредит)</a:t>
                      </a:r>
                      <a:endParaRPr lang="ru-RU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032">
                <a:tc vMerge="1"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БД - 360 </a:t>
                      </a:r>
                      <a:r>
                        <a:rPr lang="ru-RU" b="1" dirty="0" smtClean="0"/>
                        <a:t>часов (8 кредитов)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180 </a:t>
                      </a:r>
                      <a:r>
                        <a:rPr lang="ru-RU" b="1" dirty="0" smtClean="0"/>
                        <a:t>(4 кредита)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890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3 курс 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БД - 360 </a:t>
                      </a:r>
                      <a:r>
                        <a:rPr lang="ru-RU" b="1" dirty="0" smtClean="0"/>
                        <a:t>часов (8 кредитов)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180 </a:t>
                      </a:r>
                      <a:r>
                        <a:rPr lang="ru-RU" b="1" dirty="0" smtClean="0"/>
                        <a:t>часов  </a:t>
                      </a:r>
                      <a:r>
                        <a:rPr lang="ru-RU" b="1" dirty="0" smtClean="0"/>
                        <a:t>(4 </a:t>
                      </a:r>
                      <a:r>
                        <a:rPr lang="ru-RU" b="1" dirty="0" smtClean="0"/>
                        <a:t>кредита</a:t>
                      </a:r>
                      <a:r>
                        <a:rPr lang="ru-RU" b="1" dirty="0" smtClean="0"/>
                        <a:t>)</a:t>
                      </a:r>
                      <a:endParaRPr lang="ru-RU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308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4 курс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ПД - 450 </a:t>
                      </a:r>
                      <a:r>
                        <a:rPr lang="ru-RU" b="1" dirty="0" smtClean="0"/>
                        <a:t>часов (10 кредитов) 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135 часов (3кредита</a:t>
                      </a:r>
                      <a:r>
                        <a:rPr lang="ru-RU" b="1" dirty="0" smtClean="0"/>
                        <a:t>)</a:t>
                      </a:r>
                      <a:r>
                        <a:rPr lang="en-US" b="1" dirty="0" smtClean="0"/>
                        <a:t>\</a:t>
                      </a:r>
                      <a:r>
                        <a:rPr lang="ru-RU" b="1" dirty="0" smtClean="0"/>
                        <a:t> </a:t>
                      </a:r>
                      <a:r>
                        <a:rPr lang="ru-RU" b="1" dirty="0" smtClean="0"/>
                        <a:t>180 часов (4 кредита)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84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Итого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1260 часов (28 кредитов)</a:t>
                      </a:r>
                    </a:p>
                    <a:p>
                      <a:endParaRPr lang="ru-RU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726</Words>
  <PresentationFormat>Экран (4:3)</PresentationFormat>
  <Paragraphs>165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Вопросы формирования  каталога элективных дисциплин  на 2012-2013 учебный год</vt:lpstr>
      <vt:lpstr>Формирование образовательной программы по направлению подготовки</vt:lpstr>
      <vt:lpstr>Принципы формирование Каталога элективных дисциплин (КЭД)</vt:lpstr>
      <vt:lpstr>Каталог элективных дисциплин на  2012-2013 учебный год</vt:lpstr>
      <vt:lpstr>Слайд 5</vt:lpstr>
      <vt:lpstr>Контрольные сроки</vt:lpstr>
      <vt:lpstr>Специальность «Общая медицина»</vt:lpstr>
      <vt:lpstr>Компонент по выбору  для специальности  051301 «Общая медицина»</vt:lpstr>
      <vt:lpstr>Специальность 051101 «Сестринское дело»</vt:lpstr>
      <vt:lpstr>    </vt:lpstr>
      <vt:lpstr>Специальность 051103«Фармация» направление подготовки – «Фармацевт-провизор»</vt:lpstr>
      <vt:lpstr>Специальность 051302«Cтоматология» направление подготовки – «Врач стоматолог общей практики»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Вопросы формирования каталога элективных дисциплин на </dc:title>
  <cp:lastModifiedBy>Владелец</cp:lastModifiedBy>
  <cp:revision>48</cp:revision>
  <dcterms:modified xsi:type="dcterms:W3CDTF">2011-12-01T08:18:30Z</dcterms:modified>
</cp:coreProperties>
</file>