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1" r:id="rId5"/>
    <p:sldId id="260" r:id="rId6"/>
    <p:sldId id="268" r:id="rId7"/>
    <p:sldId id="269" r:id="rId8"/>
    <p:sldId id="270" r:id="rId9"/>
    <p:sldId id="271" r:id="rId10"/>
    <p:sldId id="264" r:id="rId11"/>
    <p:sldId id="262" r:id="rId12"/>
    <p:sldId id="265" r:id="rId13"/>
    <p:sldId id="266" r:id="rId14"/>
    <p:sldId id="263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CF11-879F-4F7C-B272-8FB819815E80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8C90B-618B-4297-8D75-7588D77C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B5F249-DEB9-4803-BB7B-5D5EB36CF58B}" type="slidenum">
              <a:rPr 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1 июня – 16590 случаев</a:t>
            </a: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815CF-7837-4089-8DB1-B8F1C67AA2DF}" type="slidenum">
              <a:rPr lang="ru-R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7B4F2-1DA9-43A4-B7DC-E82AE8E5A14F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Особенностью ответных мероприятий в стране в 2008-2009 году явилось увеличение числа лиц, получающих АРВ терапию с 442 в 2007 году до 1035 в 2009 году.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5B9AB-F90C-4A00-B41C-952A41B5842E}" type="slidenum">
              <a:rPr 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8F770-ABDC-43AC-8C80-87B2FC4C1703}" type="slidenum">
              <a:rPr 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F96C-1CB5-498B-9E94-A886484FC8D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8229600" cy="1143000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Казахский национальный медицинский университет  имени </a:t>
            </a:r>
            <a:r>
              <a:rPr lang="ru-RU" sz="3200" dirty="0" err="1" smtClean="0">
                <a:solidFill>
                  <a:schemeClr val="bg1"/>
                </a:solidFill>
              </a:rPr>
              <a:t>С.Д.Асфендиярова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tabLst>
                <a:tab pos="354013" algn="l"/>
              </a:tabLst>
            </a:pPr>
            <a:r>
              <a:rPr lang="ru-RU" sz="2600" b="1" dirty="0" err="1" smtClean="0"/>
              <a:t>Дуйсенова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Амангуль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Куандыковна</a:t>
            </a:r>
            <a:r>
              <a:rPr lang="ru-RU" sz="2600" b="1" dirty="0" smtClean="0"/>
              <a:t> – </a:t>
            </a:r>
            <a:r>
              <a:rPr lang="ru-RU" sz="2600" dirty="0" smtClean="0"/>
              <a:t>зав.кафедрой инфекционных и тропических болезней с курсом «ВИЧ-инфекция и инфекционный контроль», </a:t>
            </a:r>
          </a:p>
          <a:p>
            <a:pPr>
              <a:buFont typeface="Arial" pitchFamily="34" charset="0"/>
              <a:buNone/>
              <a:tabLst>
                <a:tab pos="354013" algn="l"/>
              </a:tabLst>
            </a:pPr>
            <a:r>
              <a:rPr lang="ru-RU" sz="2600" dirty="0" smtClean="0"/>
              <a:t>     </a:t>
            </a:r>
            <a:r>
              <a:rPr lang="ru-RU" sz="2600" dirty="0" err="1" smtClean="0"/>
              <a:t>дмн</a:t>
            </a:r>
            <a:r>
              <a:rPr lang="ru-RU" sz="2600" dirty="0" smtClean="0"/>
              <a:t>, профессор</a:t>
            </a:r>
          </a:p>
          <a:p>
            <a:pPr>
              <a:buFont typeface="Arial" pitchFamily="34" charset="0"/>
              <a:buNone/>
              <a:tabLst>
                <a:tab pos="354013" algn="l"/>
              </a:tabLst>
            </a:pPr>
            <a:r>
              <a:rPr lang="ru-RU" dirty="0" smtClean="0"/>
              <a:t>  </a:t>
            </a:r>
          </a:p>
          <a:p>
            <a:pPr>
              <a:buFont typeface="Arial" pitchFamily="34" charset="0"/>
              <a:buNone/>
              <a:tabLst>
                <a:tab pos="354013" algn="l"/>
              </a:tabLst>
            </a:pPr>
            <a:r>
              <a:rPr lang="ru-RU" b="1" dirty="0" smtClean="0"/>
              <a:t>   </a:t>
            </a:r>
            <a:r>
              <a:rPr lang="ru-RU" dirty="0" smtClean="0"/>
              <a:t> </a:t>
            </a:r>
          </a:p>
          <a:p>
            <a:pPr algn="ctr">
              <a:buFont typeface="Arial" pitchFamily="34" charset="0"/>
              <a:buNone/>
              <a:tabLst>
                <a:tab pos="354013" algn="l"/>
              </a:tabLst>
            </a:pPr>
            <a:endParaRPr lang="ru-RU" dirty="0" smtClean="0"/>
          </a:p>
          <a:p>
            <a:pPr>
              <a:tabLst>
                <a:tab pos="354013" algn="l"/>
              </a:tabLst>
            </a:pPr>
            <a:endParaRPr lang="ru-RU" dirty="0" smtClean="0"/>
          </a:p>
        </p:txBody>
      </p:sp>
      <p:pic>
        <p:nvPicPr>
          <p:cNvPr id="22532" name="Рисунок 4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print"/>
          <a:srcRect l="-1057" r="56750"/>
          <a:stretch>
            <a:fillRect/>
          </a:stretch>
        </p:blipFill>
        <p:spPr bwMode="auto">
          <a:xfrm>
            <a:off x="152400" y="1524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P1040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0919"/>
            <a:ext cx="4986917" cy="33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/>
              <a:t>Медицинское образование и </a:t>
            </a:r>
            <a:r>
              <a:rPr lang="ru-RU" sz="3400" smtClean="0"/>
              <a:t>дистанционное обучение (ДО)</a:t>
            </a:r>
            <a:endParaRPr lang="ru-RU" sz="3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прошлом основные знания могли быть получены в медВУЗе </a:t>
            </a:r>
          </a:p>
          <a:p>
            <a:pPr>
              <a:lnSpc>
                <a:spcPct val="90000"/>
              </a:lnSpc>
            </a:pPr>
            <a:r>
              <a:rPr lang="ru-RU"/>
              <a:t>Приобретенные однажды знания служили всю жизнь</a:t>
            </a:r>
          </a:p>
          <a:p>
            <a:pPr>
              <a:lnSpc>
                <a:spcPct val="90000"/>
              </a:lnSpc>
            </a:pPr>
            <a:r>
              <a:rPr lang="ru-RU"/>
              <a:t>Сейчас мед. образование – это продолжающаяся на протяжении всей профессиональной жизни приверженность обучению, что достижимо посредством ДО</a:t>
            </a:r>
            <a:endParaRPr lang="en-US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4" name="Рисунок 3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print"/>
          <a:srcRect l="-1057" r="56750"/>
          <a:stretch>
            <a:fillRect/>
          </a:stretch>
        </p:blipFill>
        <p:spPr bwMode="auto">
          <a:xfrm>
            <a:off x="228600" y="2286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b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914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706" y="0"/>
            <a:ext cx="484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Сотрудник кафедры проф. </a:t>
            </a:r>
            <a:r>
              <a:rPr lang="ru-RU" sz="1600" dirty="0" err="1" smtClean="0"/>
              <a:t>Нугманова</a:t>
            </a:r>
            <a:r>
              <a:rPr lang="ru-RU" sz="1600" dirty="0" smtClean="0"/>
              <a:t> Ж.С. является </a:t>
            </a:r>
            <a:r>
              <a:rPr lang="ru-RU" sz="1600" dirty="0" err="1" smtClean="0"/>
              <a:t>тьютором</a:t>
            </a:r>
            <a:r>
              <a:rPr lang="ru-RU" sz="1600" dirty="0" smtClean="0"/>
              <a:t> «Центрально-Азиатской региональной дистанционной обучающей программы по ВИЧ/</a:t>
            </a:r>
            <a:r>
              <a:rPr lang="ru-RU" sz="1600" dirty="0" err="1" smtClean="0"/>
              <a:t>СПИДу</a:t>
            </a:r>
            <a:r>
              <a:rPr lang="ru-RU" sz="1600" dirty="0" smtClean="0"/>
              <a:t> для медицинских специалистов) – 90 часов</a:t>
            </a:r>
          </a:p>
          <a:p>
            <a:endParaRPr lang="ru-RU" sz="1600" dirty="0" smtClean="0"/>
          </a:p>
          <a:p>
            <a:r>
              <a:rPr lang="ru-RU" sz="1600" dirty="0" smtClean="0"/>
              <a:t>Зав.кафедрой проф. </a:t>
            </a:r>
            <a:r>
              <a:rPr lang="ru-RU" sz="1600" dirty="0" err="1" smtClean="0"/>
              <a:t>Дуйсенова</a:t>
            </a:r>
            <a:r>
              <a:rPr lang="ru-RU" sz="1600" dirty="0" smtClean="0"/>
              <a:t> А.К., проф. </a:t>
            </a:r>
            <a:r>
              <a:rPr lang="ru-RU" sz="1600" dirty="0" err="1" smtClean="0"/>
              <a:t>Трумова</a:t>
            </a:r>
            <a:r>
              <a:rPr lang="ru-RU" sz="1600" dirty="0" smtClean="0"/>
              <a:t> Ж.З., ассистенты Зубова Н.В., </a:t>
            </a:r>
            <a:r>
              <a:rPr lang="ru-RU" sz="1600" dirty="0" err="1" smtClean="0"/>
              <a:t>Утаганова</a:t>
            </a:r>
            <a:r>
              <a:rPr lang="ru-RU" sz="1600" dirty="0" smtClean="0"/>
              <a:t> Т.К. прошли обучение</a:t>
            </a:r>
          </a:p>
          <a:p>
            <a:endParaRPr lang="ru-RU" sz="1600" dirty="0" smtClean="0"/>
          </a:p>
          <a:p>
            <a:r>
              <a:rPr lang="ru-RU" sz="1600" dirty="0" smtClean="0"/>
              <a:t>В настоящее время осуществляется внедрение дистанционной обучающей программы в </a:t>
            </a:r>
            <a:r>
              <a:rPr lang="ru-RU" sz="1600" dirty="0" err="1" smtClean="0"/>
              <a:t>додипломное</a:t>
            </a:r>
            <a:r>
              <a:rPr lang="ru-RU" sz="1600" dirty="0" smtClean="0"/>
              <a:t> (элективный курс) и последипломное обучение. 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Модули он-лайн курса: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800" dirty="0"/>
              <a:t>Модуль 1 «Глобальная эпидемия ВИЧ/</a:t>
            </a:r>
            <a:r>
              <a:rPr lang="ru-RU" sz="2800" dirty="0" err="1"/>
              <a:t>СПИДа</a:t>
            </a:r>
            <a:r>
              <a:rPr lang="ru-RU" sz="2800" dirty="0"/>
              <a:t>. Воздействие и последствия эпидемии»;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Модуль 2 «Этиология и эпидемиология ВИЧ-инфекции. Консультирование и тестирование. Течение ВИЧ-инфекции»;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Модуль 3 «Лечение ВИЧ-инфекции»;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Модуль 4 «Профилактика ВИЧ-инфекции в секторе здравоохранения. Медицинская помощь потребителям инъекционных наркотиков. Стигма и дискриминация».</a:t>
            </a:r>
          </a:p>
        </p:txBody>
      </p:sp>
      <p:pic>
        <p:nvPicPr>
          <p:cNvPr id="4" name="Picture 5" descr="ribb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990600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print"/>
          <a:srcRect l="-1057" r="56750"/>
          <a:stretch>
            <a:fillRect/>
          </a:stretch>
        </p:blipFill>
        <p:spPr bwMode="auto">
          <a:xfrm>
            <a:off x="228600" y="2286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Компоненты каждого модуля: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Лекционный материал (теоретическая подготовка); </a:t>
            </a:r>
          </a:p>
          <a:p>
            <a:r>
              <a:rPr lang="ru-RU"/>
              <a:t>Форумы (один - по теме модуля, другой – новостной); </a:t>
            </a:r>
          </a:p>
          <a:p>
            <a:r>
              <a:rPr lang="ru-RU"/>
              <a:t>Два чата, </a:t>
            </a:r>
          </a:p>
          <a:p>
            <a:r>
              <a:rPr lang="ru-RU"/>
              <a:t>Письменное задание (самостоятельная работа). </a:t>
            </a:r>
          </a:p>
        </p:txBody>
      </p:sp>
      <p:pic>
        <p:nvPicPr>
          <p:cNvPr id="4" name="Рисунок 3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print"/>
          <a:srcRect l="-1057" r="56750"/>
          <a:stretch>
            <a:fillRect/>
          </a:stretch>
        </p:blipFill>
        <p:spPr bwMode="auto">
          <a:xfrm>
            <a:off x="0" y="228600"/>
            <a:ext cx="1041400" cy="99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b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Выпускники и </a:t>
            </a:r>
            <a:r>
              <a:rPr lang="ru-RU" dirty="0" err="1" smtClean="0"/>
              <a:t>тьюторы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06283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  Внедрение Дистанционного обучения </a:t>
            </a:r>
            <a:br>
              <a:rPr lang="ru-RU" sz="3600" dirty="0" smtClean="0"/>
            </a:br>
            <a:r>
              <a:rPr lang="ru-RU" sz="3600" dirty="0" smtClean="0"/>
              <a:t>        в </a:t>
            </a:r>
            <a:r>
              <a:rPr lang="ru-RU" sz="3600" dirty="0" err="1" smtClean="0"/>
              <a:t>КазНМУ</a:t>
            </a:r>
            <a:r>
              <a:rPr lang="ru-RU" sz="3600" dirty="0" smtClean="0"/>
              <a:t> имени </a:t>
            </a:r>
            <a:r>
              <a:rPr lang="ru-RU" sz="3600" dirty="0" err="1" smtClean="0"/>
              <a:t>С.Д.Асфендиярова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1-я Республиканская конференция «Модель медицинского образования. Итоги и перспективы» 20-21 мая 2011 г.</a:t>
            </a:r>
          </a:p>
          <a:p>
            <a:pPr algn="ctr">
              <a:buNone/>
            </a:pPr>
            <a:r>
              <a:rPr lang="ru-RU" dirty="0" smtClean="0"/>
              <a:t>Тема доклада:»Дистанционное обучение по проблеме ВИЧ-инфекции»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Докладчики:Нугманова</a:t>
            </a:r>
            <a:r>
              <a:rPr lang="ru-RU" dirty="0" smtClean="0"/>
              <a:t> </a:t>
            </a:r>
            <a:r>
              <a:rPr lang="ru-RU" dirty="0"/>
              <a:t>Ж.С</a:t>
            </a:r>
            <a:r>
              <a:rPr lang="ru-RU" dirty="0" smtClean="0"/>
              <a:t>. </a:t>
            </a:r>
            <a:r>
              <a:rPr lang="ru-RU" dirty="0" err="1" smtClean="0"/>
              <a:t>Дуйсенова</a:t>
            </a:r>
            <a:r>
              <a:rPr lang="ru-RU" dirty="0" smtClean="0"/>
              <a:t> А.К</a:t>
            </a:r>
            <a:endParaRPr lang="ru-RU" dirty="0"/>
          </a:p>
        </p:txBody>
      </p:sp>
      <p:pic>
        <p:nvPicPr>
          <p:cNvPr id="4" name="Рисунок 3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print"/>
          <a:srcRect l="-1057" r="56750"/>
          <a:stretch>
            <a:fillRect/>
          </a:stretch>
        </p:blipFill>
        <p:spPr bwMode="auto">
          <a:xfrm>
            <a:off x="152400" y="152400"/>
            <a:ext cx="1041400" cy="99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17638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Подготовка специалистов для службы СПИД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(</a:t>
            </a:r>
            <a:r>
              <a:rPr lang="ru-RU" dirty="0" err="1" smtClean="0"/>
              <a:t>додипломная</a:t>
            </a:r>
            <a:r>
              <a:rPr lang="ru-RU" dirty="0" smtClean="0"/>
              <a:t>, в </a:t>
            </a:r>
            <a:r>
              <a:rPr lang="ru-RU" dirty="0" err="1" smtClean="0"/>
              <a:t>КазНМУ</a:t>
            </a:r>
            <a:r>
              <a:rPr lang="ru-RU" dirty="0" smtClean="0"/>
              <a:t> введен </a:t>
            </a:r>
            <a:r>
              <a:rPr lang="ru-RU" dirty="0" err="1" smtClean="0"/>
              <a:t>эдвайзинг</a:t>
            </a:r>
            <a:r>
              <a:rPr lang="ru-RU" dirty="0" smtClean="0"/>
              <a:t> и работают </a:t>
            </a:r>
            <a:r>
              <a:rPr lang="ru-RU" dirty="0" err="1" smtClean="0"/>
              <a:t>эдвайзеры</a:t>
            </a:r>
            <a:r>
              <a:rPr lang="ru-RU" dirty="0" smtClean="0"/>
              <a:t>, студенты выбирают индивидуальную траекторию образования 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Элективные курсы, начиная со 2 курса до интернатуры (по ВИЧ-инфекции)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Резидентура</a:t>
            </a:r>
            <a:endParaRPr lang="ru-RU" dirty="0" smtClean="0"/>
          </a:p>
          <a:p>
            <a:r>
              <a:rPr lang="ru-RU" dirty="0" smtClean="0"/>
              <a:t>Обучение в Центре непрерывного образования (врачи всех специальности по вопросам ВИЧ и </a:t>
            </a:r>
            <a:r>
              <a:rPr lang="ru-RU" dirty="0" err="1" smtClean="0"/>
              <a:t>инфекционого</a:t>
            </a:r>
            <a:r>
              <a:rPr lang="ru-RU" dirty="0" smtClean="0"/>
              <a:t> контроля)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5" descr="ribb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12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print"/>
          <a:srcRect l="-1057" r="56750"/>
          <a:stretch>
            <a:fillRect/>
          </a:stretch>
        </p:blipFill>
        <p:spPr bwMode="auto">
          <a:xfrm>
            <a:off x="0" y="1524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ibb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66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Количество зарегистрированных случаев ВИЧ-инфекции в РК по годам (2000-2010гг.)  (Тукеев М.С., 2010 г.,РЦ СПИД)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412875"/>
          <a:ext cx="9144000" cy="5470525"/>
        </p:xfrm>
        <a:graphic>
          <a:graphicData uri="http://schemas.openxmlformats.org/presentationml/2006/ole">
            <p:oleObj spid="_x0000_s17410" name="Диаграмма" r:id="rId4" imgW="5876925" imgH="4095699" progId="Excel.Sheet.8">
              <p:embed/>
            </p:oleObj>
          </a:graphicData>
        </a:graphic>
      </p:graphicFrame>
      <p:pic>
        <p:nvPicPr>
          <p:cNvPr id="2052" name="Picture 5" descr="ribb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000099"/>
                </a:solidFill>
              </a:rPr>
              <a:t>Количество ЛЖВ, нуждающихся и получающих антиретровирусную терапию, доступность АРТ в 2006 – 10 мес. 2010гг. </a:t>
            </a:r>
            <a:r>
              <a:rPr lang="ru-RU" sz="2000" b="1" i="1" smtClean="0">
                <a:solidFill>
                  <a:srgbClr val="000099"/>
                </a:solidFill>
              </a:rPr>
              <a:t>(данные РЦ СПИД на 1 ноября 2010г.)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79388" y="1844675"/>
          <a:ext cx="8785225" cy="4824413"/>
        </p:xfrm>
        <a:graphic>
          <a:graphicData uri="http://schemas.openxmlformats.org/presentationml/2006/ole">
            <p:oleObj spid="_x0000_s1026" name="Диаграмма" r:id="rId4" imgW="5886450" imgH="3486099" progId="Excel.Sheet.8">
              <p:embed/>
            </p:oleObj>
          </a:graphicData>
        </a:graphic>
      </p:graphicFrame>
      <p:pic>
        <p:nvPicPr>
          <p:cNvPr id="4" name="Picture 5" descr="ribb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Распределение зарегистрированных случаев ВИЧ-инфекции по путям передачи (2006-10 мес. 2010г., Тукеев М.С., РЦ СПИД)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11113" y="1487488"/>
          <a:ext cx="9121775" cy="5397500"/>
        </p:xfrm>
        <a:graphic>
          <a:graphicData uri="http://schemas.openxmlformats.org/presentationml/2006/ole">
            <p:oleObj spid="_x0000_s19458" name="Диаграмма" r:id="rId4" imgW="5886450" imgH="3486099" progId="Excel.Sheet.8">
              <p:embed/>
            </p:oleObj>
          </a:graphicData>
        </a:graphic>
      </p:graphicFrame>
      <p:pic>
        <p:nvPicPr>
          <p:cNvPr id="12292" name="Picture 5" descr="ribb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65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55675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Распределение случаев ВИЧ-инфекции по путям передачи в гендерном аспекте (%, 10 мес. 2010года, </a:t>
            </a:r>
            <a:r>
              <a:rPr lang="ru-RU" sz="2400" smtClean="0">
                <a:solidFill>
                  <a:srgbClr val="000099"/>
                </a:solidFill>
              </a:rPr>
              <a:t>Тукеев М.С., 2010 г.</a:t>
            </a:r>
            <a:r>
              <a:rPr lang="ru-RU" sz="2400" b="1" smtClean="0">
                <a:solidFill>
                  <a:srgbClr val="000099"/>
                </a:solidFill>
              </a:rPr>
              <a:t>).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-684213" y="1844675"/>
          <a:ext cx="6192838" cy="3816350"/>
        </p:xfrm>
        <a:graphic>
          <a:graphicData uri="http://schemas.openxmlformats.org/presentationml/2006/ole">
            <p:oleObj spid="_x0000_s18434" name="Диаграмма" r:id="rId4" imgW="5886450" imgH="3486099" progId="Excel.Sheet.8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094163" y="1844675"/>
          <a:ext cx="5670550" cy="3671888"/>
        </p:xfrm>
        <a:graphic>
          <a:graphicData uri="http://schemas.openxmlformats.org/presentationml/2006/ole">
            <p:oleObj spid="_x0000_s18435" name="Диаграмма" r:id="rId5" imgW="5972175" imgH="3867302" progId="Excel.Sheet.8">
              <p:embed/>
            </p:oleObj>
          </a:graphicData>
        </a:graphic>
      </p:graphicFrame>
      <p:pic>
        <p:nvPicPr>
          <p:cNvPr id="13317" name="Picture 5" descr="ribbo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2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Организация курса «ВИЧ-инфекция и инфекционный контроль»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(решение Ученого Совета </a:t>
            </a:r>
            <a:r>
              <a:rPr lang="ru-RU" sz="2700" i="1" dirty="0" err="1" smtClean="0"/>
              <a:t>КазНМУ</a:t>
            </a:r>
            <a:r>
              <a:rPr lang="ru-RU" sz="2700" i="1" dirty="0" smtClean="0"/>
              <a:t> от 05.01.2011 г.)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связи с актуальностью ВИЧ-инфекции администрация университета в лице ректора проф. </a:t>
            </a:r>
            <a:r>
              <a:rPr lang="ru-RU" sz="2800" dirty="0" err="1" smtClean="0"/>
              <a:t>Аканова</a:t>
            </a:r>
            <a:r>
              <a:rPr lang="ru-RU" sz="2800" dirty="0" smtClean="0"/>
              <a:t> А.А. пригласила для работы ведущих специалистов в области </a:t>
            </a:r>
            <a:r>
              <a:rPr lang="ru-RU" sz="2800" dirty="0" err="1" smtClean="0"/>
              <a:t>ВИЧ-медицины,сертифицированных</a:t>
            </a:r>
            <a:r>
              <a:rPr lang="ru-RU" sz="2800" dirty="0" smtClean="0"/>
              <a:t> ВОЗ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Проф. </a:t>
            </a:r>
            <a:r>
              <a:rPr lang="ru-RU" sz="2800" dirty="0" err="1" smtClean="0"/>
              <a:t>Нугманову</a:t>
            </a:r>
            <a:r>
              <a:rPr lang="ru-RU" sz="2800" dirty="0" smtClean="0"/>
              <a:t> Ж.С.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Проф. </a:t>
            </a:r>
            <a:r>
              <a:rPr lang="ru-RU" sz="2800" dirty="0" err="1" smtClean="0"/>
              <a:t>Трумову</a:t>
            </a:r>
            <a:r>
              <a:rPr lang="ru-RU" sz="2800" dirty="0" smtClean="0"/>
              <a:t>  Ж.З.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Доц. </a:t>
            </a:r>
            <a:r>
              <a:rPr lang="ru-RU" sz="2800" dirty="0" err="1" smtClean="0"/>
              <a:t>Селедцова</a:t>
            </a:r>
            <a:r>
              <a:rPr lang="ru-RU" sz="2800" dirty="0" smtClean="0"/>
              <a:t> В.П. (</a:t>
            </a:r>
            <a:r>
              <a:rPr lang="ru-RU" sz="2400" dirty="0" smtClean="0"/>
              <a:t>специалист в области </a:t>
            </a:r>
            <a:r>
              <a:rPr lang="ru-RU" sz="2400" dirty="0" err="1" smtClean="0"/>
              <a:t>ВИЧ+туберкулез</a:t>
            </a:r>
            <a:r>
              <a:rPr lang="ru-RU" sz="2400" dirty="0" smtClean="0"/>
              <a:t> </a:t>
            </a:r>
            <a:r>
              <a:rPr lang="ru-RU" sz="2800" dirty="0" smtClean="0"/>
              <a:t>- </a:t>
            </a:r>
            <a:r>
              <a:rPr lang="ru-RU" sz="2400" dirty="0" smtClean="0"/>
              <a:t>кафедра </a:t>
            </a:r>
            <a:r>
              <a:rPr lang="ru-RU" sz="2400" dirty="0" err="1" smtClean="0"/>
              <a:t>фтизиопульмонологии</a:t>
            </a:r>
            <a:r>
              <a:rPr lang="ru-RU" sz="2800" dirty="0" smtClean="0"/>
              <a:t>)</a:t>
            </a:r>
          </a:p>
        </p:txBody>
      </p:sp>
      <p:pic>
        <p:nvPicPr>
          <p:cNvPr id="4" name="Рисунок 3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print"/>
          <a:srcRect l="-1057" r="56750"/>
          <a:stretch>
            <a:fillRect/>
          </a:stretch>
        </p:blipFill>
        <p:spPr bwMode="auto">
          <a:xfrm>
            <a:off x="0" y="228600"/>
            <a:ext cx="965200" cy="9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b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762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Единство обучения и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 входит в состав кафедры инфекционных и тропических болезней </a:t>
            </a:r>
          </a:p>
          <a:p>
            <a:r>
              <a:rPr lang="ru-RU" dirty="0" smtClean="0"/>
              <a:t>Учебный процесс проходит на клинической базе кафедры – Городском Центре по профилактике и борьбе со СПИД</a:t>
            </a:r>
          </a:p>
          <a:p>
            <a:r>
              <a:rPr lang="ru-RU" dirty="0" smtClean="0"/>
              <a:t>Учебный процесс максимально приближен к практическому здравоохранению</a:t>
            </a:r>
            <a:endParaRPr lang="ru-RU" dirty="0"/>
          </a:p>
        </p:txBody>
      </p:sp>
      <p:pic>
        <p:nvPicPr>
          <p:cNvPr id="4" name="Picture 5" descr="ribb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print"/>
          <a:srcRect l="-1057" r="56750"/>
          <a:stretch>
            <a:fillRect/>
          </a:stretch>
        </p:blipFill>
        <p:spPr bwMode="auto">
          <a:xfrm>
            <a:off x="0" y="304800"/>
            <a:ext cx="965200" cy="9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ВИЧ-инфекции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err="1" smtClean="0"/>
              <a:t>Додипломное</a:t>
            </a:r>
            <a:r>
              <a:rPr lang="ru-RU" u="sng" dirty="0" smtClean="0"/>
              <a:t> обучение:</a:t>
            </a:r>
          </a:p>
          <a:p>
            <a:r>
              <a:rPr lang="ru-RU" b="1" dirty="0" smtClean="0"/>
              <a:t>Базовый компонент</a:t>
            </a:r>
          </a:p>
          <a:p>
            <a:r>
              <a:rPr lang="ru-RU" b="1" dirty="0" smtClean="0"/>
              <a:t>Элективный курс </a:t>
            </a:r>
            <a:r>
              <a:rPr lang="ru-RU" sz="2200" dirty="0" smtClean="0"/>
              <a:t>(АМСЗ - 87 час., авторские – 90, 108 час. )</a:t>
            </a:r>
          </a:p>
          <a:p>
            <a:r>
              <a:rPr lang="ru-RU" dirty="0" smtClean="0"/>
              <a:t>Летняя школа</a:t>
            </a:r>
          </a:p>
          <a:p>
            <a:r>
              <a:rPr lang="ru-RU" dirty="0" smtClean="0"/>
              <a:t>Научно-студенческий кружок</a:t>
            </a:r>
          </a:p>
          <a:p>
            <a:r>
              <a:rPr lang="ru-RU" dirty="0" smtClean="0"/>
              <a:t>Ежегодная Университетская конференция студентов и молодых ученых, посвященных Международному Дню борьбы со СПИД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4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print"/>
          <a:srcRect l="-1057" r="56750"/>
          <a:stretch>
            <a:fillRect/>
          </a:stretch>
        </p:blipFill>
        <p:spPr bwMode="auto">
          <a:xfrm>
            <a:off x="228600" y="2286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b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143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/>
              <a:t>Последипломное 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Интернатура </a:t>
            </a:r>
          </a:p>
          <a:p>
            <a:r>
              <a:rPr lang="ru-RU" dirty="0" err="1" smtClean="0"/>
              <a:t>Резидентура</a:t>
            </a:r>
            <a:r>
              <a:rPr lang="ru-RU" dirty="0" smtClean="0"/>
              <a:t> (базовый </a:t>
            </a:r>
            <a:r>
              <a:rPr lang="ru-RU" dirty="0" err="1" smtClean="0"/>
              <a:t>компонент+элективный</a:t>
            </a:r>
            <a:r>
              <a:rPr lang="ru-RU" dirty="0" smtClean="0"/>
              <a:t> курс на 108 часов)</a:t>
            </a:r>
          </a:p>
          <a:p>
            <a:r>
              <a:rPr lang="ru-RU" dirty="0" smtClean="0"/>
              <a:t>Центр непрерывного образования </a:t>
            </a:r>
            <a:r>
              <a:rPr lang="ru-RU" dirty="0" err="1" smtClean="0"/>
              <a:t>КазНМУ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семинары-тренинги для врачей общей практики</a:t>
            </a:r>
          </a:p>
          <a:p>
            <a:pPr>
              <a:buFontTx/>
              <a:buChar char="-"/>
            </a:pPr>
            <a:r>
              <a:rPr lang="ru-RU" dirty="0" smtClean="0"/>
              <a:t>Циклы усовершенствования врачей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print"/>
          <a:srcRect l="-1057" r="56750"/>
          <a:stretch>
            <a:fillRect/>
          </a:stretch>
        </p:blipFill>
        <p:spPr bwMode="auto">
          <a:xfrm>
            <a:off x="0" y="152400"/>
            <a:ext cx="134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b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590</Words>
  <Application>Microsoft Office PowerPoint</Application>
  <PresentationFormat>Экран (4:3)</PresentationFormat>
  <Paragraphs>72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Диаграмма</vt:lpstr>
      <vt:lpstr>Казахский национальный медицинский университет  имени С.Д.Асфендиярова</vt:lpstr>
      <vt:lpstr>Количество зарегистрированных случаев ВИЧ-инфекции в РК по годам (2000-2010гг.)  (Тукеев М.С., 2010 г.,РЦ СПИД)</vt:lpstr>
      <vt:lpstr>Количество ЛЖВ, нуждающихся и получающих антиретровирусную терапию, доступность АРТ в 2006 – 10 мес. 2010гг. (данные РЦ СПИД на 1 ноября 2010г.)</vt:lpstr>
      <vt:lpstr>Распределение зарегистрированных случаев ВИЧ-инфекции по путям передачи (2006-10 мес. 2010г., Тукеев М.С., РЦ СПИД)</vt:lpstr>
      <vt:lpstr>Распределение случаев ВИЧ-инфекции по путям передачи в гендерном аспекте (%, 10 мес. 2010года, Тукеев М.С., 2010 г.).</vt:lpstr>
      <vt:lpstr>Организация курса «ВИЧ-инфекция и инфекционный контроль»  (решение Ученого Совета КазНМУ от 05.01.2011 г.)</vt:lpstr>
      <vt:lpstr>Единство обучения и практики</vt:lpstr>
      <vt:lpstr>Вопросы ВИЧ-инфекции</vt:lpstr>
      <vt:lpstr>Последипломное обучение</vt:lpstr>
      <vt:lpstr>Медицинское образование и дистанционное обучение (ДО)</vt:lpstr>
      <vt:lpstr>Слайд 11</vt:lpstr>
      <vt:lpstr>Модули он-лайн курса:</vt:lpstr>
      <vt:lpstr>Компоненты каждого модуля:</vt:lpstr>
      <vt:lpstr>Выпускники и тьюторы</vt:lpstr>
      <vt:lpstr>       Внедрение Дистанционного обучения          в КазНМУ имени С.Д.Асфендиярова </vt:lpstr>
      <vt:lpstr> Подготовка специалистов для службы СПИД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медицинский университет  имени С.Д.Асфендиярова</dc:title>
  <cp:lastModifiedBy>Владелец</cp:lastModifiedBy>
  <cp:revision>27</cp:revision>
  <dcterms:modified xsi:type="dcterms:W3CDTF">2011-10-06T07:57:20Z</dcterms:modified>
</cp:coreProperties>
</file>